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57" r:id="rId3"/>
    <p:sldId id="259" r:id="rId4"/>
    <p:sldId id="260" r:id="rId5"/>
    <p:sldId id="261" r:id="rId6"/>
    <p:sldId id="262" r:id="rId7"/>
    <p:sldId id="263" r:id="rId8"/>
    <p:sldId id="264" r:id="rId9"/>
    <p:sldId id="265" r:id="rId10"/>
    <p:sldId id="268" r:id="rId11"/>
    <p:sldId id="266" r:id="rId12"/>
    <p:sldId id="267" r:id="rId13"/>
    <p:sldId id="270" r:id="rId14"/>
    <p:sldId id="272" r:id="rId15"/>
    <p:sldId id="271" r:id="rId16"/>
    <p:sldId id="273" r:id="rId17"/>
    <p:sldId id="274" r:id="rId1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4FF"/>
    <a:srgbClr val="FF6600"/>
    <a:srgbClr val="4F81BD"/>
    <a:srgbClr val="3333B2"/>
    <a:srgbClr val="4044B9"/>
    <a:srgbClr val="00A249"/>
    <a:srgbClr val="00642D"/>
    <a:srgbClr val="0063AC"/>
    <a:srgbClr val="E7E7E7"/>
    <a:srgbClr val="D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84554" autoAdjust="0"/>
  </p:normalViewPr>
  <p:slideViewPr>
    <p:cSldViewPr>
      <p:cViewPr varScale="1">
        <p:scale>
          <a:sx n="110" d="100"/>
          <a:sy n="110" d="100"/>
        </p:scale>
        <p:origin x="2416"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5" d="100"/>
          <a:sy n="55" d="100"/>
        </p:scale>
        <p:origin x="26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8"/>
          </a:xfrm>
          <a:prstGeom prst="rect">
            <a:avLst/>
          </a:prstGeom>
        </p:spPr>
        <p:txBody>
          <a:bodyPr vert="horz" lIns="96634" tIns="48317" rIns="96634" bIns="48317" rtlCol="0"/>
          <a:lstStyle>
            <a:lvl1pPr algn="r">
              <a:defRPr sz="1300"/>
            </a:lvl1pPr>
          </a:lstStyle>
          <a:p>
            <a:fld id="{0B9AF00C-6D75-48A8-A194-B96D46F0E30B}" type="datetimeFigureOut">
              <a:rPr lang="en-US" smtClean="0"/>
              <a:t>6/5/20</a:t>
            </a:fld>
            <a:endParaRPr lang="en-US"/>
          </a:p>
        </p:txBody>
      </p:sp>
      <p:sp>
        <p:nvSpPr>
          <p:cNvPr id="4" name="Footer Placeholder 3"/>
          <p:cNvSpPr>
            <a:spLocks noGrp="1"/>
          </p:cNvSpPr>
          <p:nvPr>
            <p:ph type="ftr" sz="quarter" idx="2"/>
          </p:nvPr>
        </p:nvSpPr>
        <p:spPr>
          <a:xfrm>
            <a:off x="0" y="9119474"/>
            <a:ext cx="3169920" cy="481727"/>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7"/>
          </a:xfrm>
          <a:prstGeom prst="rect">
            <a:avLst/>
          </a:prstGeom>
        </p:spPr>
        <p:txBody>
          <a:bodyPr vert="horz" lIns="96634" tIns="48317" rIns="96634" bIns="48317" rtlCol="0" anchor="b"/>
          <a:lstStyle>
            <a:lvl1pPr algn="r">
              <a:defRPr sz="1300"/>
            </a:lvl1pPr>
          </a:lstStyle>
          <a:p>
            <a:fld id="{38F204BC-D94E-4A4A-A5D3-5EDFD9255BF2}" type="slidenum">
              <a:rPr lang="en-US" smtClean="0"/>
              <a:t>‹#›</a:t>
            </a:fld>
            <a:endParaRPr lang="en-US"/>
          </a:p>
        </p:txBody>
      </p:sp>
    </p:spTree>
    <p:extLst>
      <p:ext uri="{BB962C8B-B14F-4D97-AF65-F5344CB8AC3E}">
        <p14:creationId xmlns:p14="http://schemas.microsoft.com/office/powerpoint/2010/main" val="3650851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4" tIns="48317" rIns="96634" bIns="4831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4" tIns="48317" rIns="96634" bIns="48317" rtlCol="0"/>
          <a:lstStyle>
            <a:lvl1pPr algn="r" fontAlgn="auto">
              <a:spcBef>
                <a:spcPts val="0"/>
              </a:spcBef>
              <a:spcAft>
                <a:spcPts val="0"/>
              </a:spcAft>
              <a:defRPr sz="1300" smtClean="0">
                <a:latin typeface="+mn-lt"/>
                <a:cs typeface="+mn-cs"/>
              </a:defRPr>
            </a:lvl1pPr>
          </a:lstStyle>
          <a:p>
            <a:pPr>
              <a:defRPr/>
            </a:pPr>
            <a:fld id="{564DB847-A7C6-423F-B771-46A6092732E3}" type="datetimeFigureOut">
              <a:rPr lang="en-US"/>
              <a:pPr>
                <a:defRPr/>
              </a:pPr>
              <a:t>6/5/20</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34" tIns="48317" rIns="96634" bIns="4831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4" tIns="48317" rIns="96634" bIns="483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34" tIns="48317" rIns="96634" bIns="4831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34" tIns="48317" rIns="96634" bIns="48317" rtlCol="0" anchor="b"/>
          <a:lstStyle>
            <a:lvl1pPr algn="r" fontAlgn="auto">
              <a:spcBef>
                <a:spcPts val="0"/>
              </a:spcBef>
              <a:spcAft>
                <a:spcPts val="0"/>
              </a:spcAft>
              <a:defRPr sz="1300" smtClean="0">
                <a:latin typeface="+mn-lt"/>
                <a:cs typeface="+mn-cs"/>
              </a:defRPr>
            </a:lvl1pPr>
          </a:lstStyle>
          <a:p>
            <a:pPr>
              <a:defRPr/>
            </a:pPr>
            <a:fld id="{37FC56A9-71FA-49A8-A49B-73E0C4B6E024}" type="slidenum">
              <a:rPr lang="en-US"/>
              <a:pPr>
                <a:defRPr/>
              </a:pPr>
              <a:t>‹#›</a:t>
            </a:fld>
            <a:endParaRPr lang="en-US"/>
          </a:p>
        </p:txBody>
      </p:sp>
    </p:spTree>
    <p:extLst>
      <p:ext uri="{BB962C8B-B14F-4D97-AF65-F5344CB8AC3E}">
        <p14:creationId xmlns:p14="http://schemas.microsoft.com/office/powerpoint/2010/main" val="34352467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I am very glad to present our paper. I am Sibo from the Chinese University of Hong Kong.</a:t>
            </a:r>
            <a:r>
              <a:rPr lang="en-AU" baseline="0" dirty="0"/>
              <a:t> This is a joint work with </a:t>
            </a:r>
            <a:r>
              <a:rPr lang="en-AU" baseline="0" dirty="0" err="1"/>
              <a:t>Renmin</a:t>
            </a:r>
            <a:r>
              <a:rPr lang="en-AU" baseline="0" dirty="0"/>
              <a:t> University of China.</a:t>
            </a:r>
            <a:endParaRPr lang="en-AU" dirty="0"/>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1</a:t>
            </a:fld>
            <a:endParaRPr lang="en-US"/>
          </a:p>
        </p:txBody>
      </p:sp>
    </p:spTree>
    <p:extLst>
      <p:ext uri="{BB962C8B-B14F-4D97-AF65-F5344CB8AC3E}">
        <p14:creationId xmlns:p14="http://schemas.microsoft.com/office/powerpoint/2010/main" val="251759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Let’s first see the definition of influence maximization. We are given a social network G, and integer k, the</a:t>
            </a:r>
            <a:r>
              <a:rPr lang="en-US" baseline="0" dirty="0"/>
              <a:t> goal is to select k </a:t>
            </a:r>
            <a:r>
              <a:rPr lang="en-US" baseline="0" dirty="0" err="1"/>
              <a:t>uers</a:t>
            </a:r>
            <a:r>
              <a:rPr lang="en-US" baseline="0" dirty="0"/>
              <a:t> that maximize the expected number of influenced users by the word-of-mouth effect. For example in this graph, assume that two users A and B attend SIGMOD and share with their friends that SIGMOD is great. Then, they share with their friends and their friends get influenced. Their friends further share others and further get influenced. Here, we need to formally define the word-of-mouth effect and how a user get influenced. </a:t>
            </a:r>
            <a:endParaRPr lang="en-US" dirty="0"/>
          </a:p>
        </p:txBody>
      </p:sp>
      <p:sp>
        <p:nvSpPr>
          <p:cNvPr id="4" name="灯片编号占位符 3"/>
          <p:cNvSpPr>
            <a:spLocks noGrp="1"/>
          </p:cNvSpPr>
          <p:nvPr>
            <p:ph type="sldNum" sz="quarter" idx="10"/>
          </p:nvPr>
        </p:nvSpPr>
        <p:spPr/>
        <p:txBody>
          <a:bodyPr/>
          <a:lstStyle/>
          <a:p>
            <a:pPr>
              <a:defRPr/>
            </a:pPr>
            <a:fld id="{37FC56A9-71FA-49A8-A49B-73E0C4B6E024}" type="slidenum">
              <a:rPr lang="en-US" smtClean="0"/>
              <a:pPr>
                <a:defRPr/>
              </a:pPr>
              <a:t>2</a:t>
            </a:fld>
            <a:endParaRPr lang="en-US"/>
          </a:p>
        </p:txBody>
      </p:sp>
    </p:spTree>
    <p:extLst>
      <p:ext uri="{BB962C8B-B14F-4D97-AF65-F5344CB8AC3E}">
        <p14:creationId xmlns:p14="http://schemas.microsoft.com/office/powerpoint/2010/main" val="124470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Let’s</a:t>
            </a:r>
            <a:r>
              <a:rPr lang="en-US" baseline="0" dirty="0"/>
              <a:t> see an example. </a:t>
            </a:r>
            <a:endParaRPr lang="en-US" dirty="0"/>
          </a:p>
        </p:txBody>
      </p:sp>
      <p:sp>
        <p:nvSpPr>
          <p:cNvPr id="4" name="灯片编号占位符 3"/>
          <p:cNvSpPr>
            <a:spLocks noGrp="1"/>
          </p:cNvSpPr>
          <p:nvPr>
            <p:ph type="sldNum" sz="quarter" idx="10"/>
          </p:nvPr>
        </p:nvSpPr>
        <p:spPr/>
        <p:txBody>
          <a:bodyPr/>
          <a:lstStyle/>
          <a:p>
            <a:pPr>
              <a:defRPr/>
            </a:pPr>
            <a:fld id="{37FC56A9-71FA-49A8-A49B-73E0C4B6E024}" type="slidenum">
              <a:rPr lang="en-US" smtClean="0"/>
              <a:pPr>
                <a:defRPr/>
              </a:pPr>
              <a:t>3</a:t>
            </a:fld>
            <a:endParaRPr lang="en-US"/>
          </a:p>
        </p:txBody>
      </p:sp>
    </p:spTree>
    <p:extLst>
      <p:ext uri="{BB962C8B-B14F-4D97-AF65-F5344CB8AC3E}">
        <p14:creationId xmlns:p14="http://schemas.microsoft.com/office/powerpoint/2010/main" val="29598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FC56A9-71FA-49A8-A49B-73E0C4B6E024}" type="slidenum">
              <a:rPr lang="en-US" smtClean="0"/>
              <a:pPr>
                <a:defRPr/>
              </a:pPr>
              <a:t>4</a:t>
            </a:fld>
            <a:endParaRPr lang="en-US"/>
          </a:p>
        </p:txBody>
      </p:sp>
    </p:spTree>
    <p:extLst>
      <p:ext uri="{BB962C8B-B14F-4D97-AF65-F5344CB8AC3E}">
        <p14:creationId xmlns:p14="http://schemas.microsoft.com/office/powerpoint/2010/main" val="100022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971600" y="6597352"/>
            <a:ext cx="8172399" cy="260648"/>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p:nvSpPr>
        <p:spPr>
          <a:xfrm>
            <a:off x="-1" y="6597352"/>
            <a:ext cx="971601"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ounded Rectangle 5"/>
          <p:cNvSpPr/>
          <p:nvPr/>
        </p:nvSpPr>
        <p:spPr>
          <a:xfrm>
            <a:off x="533400" y="1295400"/>
            <a:ext cx="8077200" cy="1557536"/>
          </a:xfrm>
          <a:prstGeom prst="roundRect">
            <a:avLst/>
          </a:prstGeom>
          <a:solidFill>
            <a:srgbClr val="3333B2"/>
          </a:solidFill>
          <a:ln>
            <a:solidFill>
              <a:srgbClr val="3333B2"/>
            </a:solidFill>
          </a:ln>
          <a:effectLst>
            <a:outerShdw blurRad="1143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1509" y="6597352"/>
            <a:ext cx="960091" cy="260648"/>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2" name="Title 1"/>
          <p:cNvSpPr>
            <a:spLocks noGrp="1"/>
          </p:cNvSpPr>
          <p:nvPr>
            <p:ph type="ctrTitle"/>
          </p:nvPr>
        </p:nvSpPr>
        <p:spPr>
          <a:xfrm>
            <a:off x="609600" y="1447800"/>
            <a:ext cx="7922840" cy="838200"/>
          </a:xfrm>
        </p:spPr>
        <p:txBody>
          <a:bodyPr/>
          <a:lstStyle>
            <a:lvl1pPr>
              <a:defRPr baseline="0">
                <a:solidFill>
                  <a:schemeClr val="bg1"/>
                </a:solidFill>
                <a:latin typeface="+mj-lt"/>
                <a:cs typeface="Times New Roman" panose="02020603050405020304" pitchFamily="18" charset="0"/>
              </a:defRPr>
            </a:lvl1pPr>
          </a:lstStyle>
          <a:p>
            <a:r>
              <a:rPr lang="en-US" dirty="0"/>
              <a:t>Click to edit Master title style</a:t>
            </a:r>
          </a:p>
        </p:txBody>
      </p:sp>
      <p:sp>
        <p:nvSpPr>
          <p:cNvPr id="9" name="Footer Placeholder 4"/>
          <p:cNvSpPr>
            <a:spLocks noGrp="1"/>
          </p:cNvSpPr>
          <p:nvPr>
            <p:ph type="ftr" sz="quarter" idx="11"/>
          </p:nvPr>
        </p:nvSpPr>
        <p:spPr>
          <a:xfrm>
            <a:off x="983110" y="6597352"/>
            <a:ext cx="7621338" cy="260648"/>
          </a:xfrm>
        </p:spPr>
        <p:txBody>
          <a:bodyPr/>
          <a:lstStyle>
            <a:lvl1pPr algn="l">
              <a:defRPr lang="en-US" b="0" i="0" smtClean="0">
                <a:solidFill>
                  <a:schemeClr val="bg1"/>
                </a:solidFill>
                <a:effectLst/>
                <a:latin typeface="Times New Roman" panose="02020603050405020304" pitchFamily="18" charset="0"/>
                <a:cs typeface="Times New Roman" panose="02020603050405020304" pitchFamily="18" charset="0"/>
              </a:defRPr>
            </a:lvl1pPr>
          </a:lstStyle>
          <a:p>
            <a:pPr>
              <a:defRPr/>
            </a:pPr>
            <a:r>
              <a:rPr lang="en-US" dirty="0"/>
              <a:t>Influence Maximization Revisited: Efficient Reverse Reachable Set Generation with Bound Tightened</a:t>
            </a:r>
          </a:p>
        </p:txBody>
      </p:sp>
      <p:sp>
        <p:nvSpPr>
          <p:cNvPr id="10" name="Slide Number Placeholder 5"/>
          <p:cNvSpPr>
            <a:spLocks noGrp="1"/>
          </p:cNvSpPr>
          <p:nvPr>
            <p:ph type="sldNum" sz="quarter" idx="12"/>
          </p:nvPr>
        </p:nvSpPr>
        <p:spPr>
          <a:xfrm>
            <a:off x="8001000" y="6597352"/>
            <a:ext cx="1143000" cy="260648"/>
          </a:xfrm>
        </p:spPr>
        <p:txBody>
          <a:bodyPr/>
          <a:lstStyle>
            <a:lvl1pPr>
              <a:defRPr baseline="0" smtClean="0">
                <a:solidFill>
                  <a:schemeClr val="bg1"/>
                </a:solidFill>
              </a:defRPr>
            </a:lvl1pPr>
          </a:lstStyle>
          <a:p>
            <a:pPr>
              <a:defRPr/>
            </a:pPr>
            <a:fld id="{4F25B14B-C98E-4C14-96E7-18DD3A29C17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9EC681-8D43-4411-94FF-0E685A50AF1A}" type="datetime1">
              <a:rPr lang="en-US" smtClean="0"/>
              <a:t>6/5/20</a:t>
            </a:fld>
            <a:endParaRPr lang="en-US"/>
          </a:p>
        </p:txBody>
      </p:sp>
      <p:sp>
        <p:nvSpPr>
          <p:cNvPr id="5" name="Footer Placeholder 4"/>
          <p:cNvSpPr>
            <a:spLocks noGrp="1"/>
          </p:cNvSpPr>
          <p:nvPr>
            <p:ph type="ftr" sz="quarter" idx="11"/>
          </p:nvPr>
        </p:nvSpPr>
        <p:spPr>
          <a:xfrm>
            <a:off x="2843808" y="6356350"/>
            <a:ext cx="3456384" cy="365125"/>
          </a:xfrm>
        </p:spPr>
        <p:txBody>
          <a:bodyPr/>
          <a:lstStyle>
            <a:lvl1pPr>
              <a:defRPr/>
            </a:lvl1pPr>
          </a:lstStyle>
          <a:p>
            <a:pPr>
              <a:defRPr/>
            </a:pPr>
            <a:r>
              <a:rPr lang="en-US" dirty="0"/>
              <a:t>Influence Maximization Revisited: Efficient Reverse Reachable Set Generation with Bound Tightened</a:t>
            </a:r>
          </a:p>
        </p:txBody>
      </p:sp>
      <p:sp>
        <p:nvSpPr>
          <p:cNvPr id="6" name="Slide Number Placeholder 5"/>
          <p:cNvSpPr>
            <a:spLocks noGrp="1"/>
          </p:cNvSpPr>
          <p:nvPr>
            <p:ph type="sldNum" sz="quarter" idx="12"/>
          </p:nvPr>
        </p:nvSpPr>
        <p:spPr/>
        <p:txBody>
          <a:bodyPr/>
          <a:lstStyle>
            <a:lvl1pPr>
              <a:defRPr/>
            </a:lvl1pPr>
          </a:lstStyle>
          <a:p>
            <a:pPr>
              <a:defRPr/>
            </a:pPr>
            <a:fld id="{535EA575-3527-424C-A005-428A5216F8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A36733-459D-4C68-B614-1F8D3D4A1C30}" type="datetime1">
              <a:rPr lang="en-US" smtClean="0"/>
              <a:t>6/5/20</a:t>
            </a:fld>
            <a:endParaRPr lang="en-US"/>
          </a:p>
        </p:txBody>
      </p:sp>
      <p:sp>
        <p:nvSpPr>
          <p:cNvPr id="5" name="Footer Placeholder 4"/>
          <p:cNvSpPr>
            <a:spLocks noGrp="1"/>
          </p:cNvSpPr>
          <p:nvPr>
            <p:ph type="ftr" sz="quarter" idx="11"/>
          </p:nvPr>
        </p:nvSpPr>
        <p:spPr>
          <a:xfrm>
            <a:off x="2771800" y="6356350"/>
            <a:ext cx="3600400" cy="365125"/>
          </a:xfrm>
        </p:spPr>
        <p:txBody>
          <a:bodyPr/>
          <a:lstStyle>
            <a:lvl1pPr>
              <a:defRPr/>
            </a:lvl1pPr>
          </a:lstStyle>
          <a:p>
            <a:pPr>
              <a:defRPr/>
            </a:pPr>
            <a:r>
              <a:rPr lang="en-US" dirty="0"/>
              <a:t>Influence Maximization Revisited: Efficient Reverse Reachable Set Generation with Bound Tightened</a:t>
            </a:r>
          </a:p>
        </p:txBody>
      </p:sp>
      <p:sp>
        <p:nvSpPr>
          <p:cNvPr id="6" name="Slide Number Placeholder 5"/>
          <p:cNvSpPr>
            <a:spLocks noGrp="1"/>
          </p:cNvSpPr>
          <p:nvPr>
            <p:ph type="sldNum" sz="quarter" idx="12"/>
          </p:nvPr>
        </p:nvSpPr>
        <p:spPr/>
        <p:txBody>
          <a:bodyPr/>
          <a:lstStyle>
            <a:lvl1pPr>
              <a:defRPr/>
            </a:lvl1pPr>
          </a:lstStyle>
          <a:p>
            <a:pPr>
              <a:defRPr/>
            </a:pPr>
            <a:fld id="{6739EB02-20BD-4C4F-B59A-1CA3F89D91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4" name="Rounded Rectangle 5"/>
          <p:cNvSpPr/>
          <p:nvPr userDrawn="1"/>
        </p:nvSpPr>
        <p:spPr>
          <a:xfrm>
            <a:off x="619060" y="2884552"/>
            <a:ext cx="8077200" cy="901432"/>
          </a:xfrm>
          <a:prstGeom prst="roundRect">
            <a:avLst/>
          </a:prstGeom>
          <a:solidFill>
            <a:srgbClr val="3333B2"/>
          </a:solidFill>
          <a:ln>
            <a:solidFill>
              <a:srgbClr val="3333B2"/>
            </a:solidFill>
          </a:ln>
          <a:effectLst>
            <a:outerShdw blurRad="1143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1"/>
          <p:cNvSpPr>
            <a:spLocks noGrp="1"/>
          </p:cNvSpPr>
          <p:nvPr>
            <p:ph type="ctrTitle"/>
          </p:nvPr>
        </p:nvSpPr>
        <p:spPr>
          <a:xfrm>
            <a:off x="696240" y="2916168"/>
            <a:ext cx="7922840" cy="838200"/>
          </a:xfrm>
        </p:spPr>
        <p:txBody>
          <a:bodyPr/>
          <a:lstStyle>
            <a:lvl1pPr>
              <a:defRPr sz="4000" baseline="0">
                <a:solidFill>
                  <a:schemeClr val="bg1"/>
                </a:solidFill>
                <a:latin typeface="+mj-lt"/>
                <a:cs typeface="Times New Roman" panose="02020603050405020304" pitchFamily="18" charset="0"/>
              </a:defRPr>
            </a:lvl1pPr>
          </a:lstStyle>
          <a:p>
            <a:r>
              <a:rPr lang="en-US" dirty="0"/>
              <a:t>Click to edit Master title style</a:t>
            </a:r>
          </a:p>
        </p:txBody>
      </p:sp>
      <p:sp>
        <p:nvSpPr>
          <p:cNvPr id="16" name="Rectangle 3"/>
          <p:cNvSpPr/>
          <p:nvPr userDrawn="1"/>
        </p:nvSpPr>
        <p:spPr>
          <a:xfrm>
            <a:off x="971600" y="6597352"/>
            <a:ext cx="8172399" cy="260648"/>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7" name="Rectangle 4"/>
          <p:cNvSpPr/>
          <p:nvPr userDrawn="1"/>
        </p:nvSpPr>
        <p:spPr>
          <a:xfrm>
            <a:off x="-1" y="6597352"/>
            <a:ext cx="971601"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8" name="TextBox 6"/>
          <p:cNvSpPr txBox="1"/>
          <p:nvPr userDrawn="1"/>
        </p:nvSpPr>
        <p:spPr>
          <a:xfrm>
            <a:off x="11509" y="6597352"/>
            <a:ext cx="960091" cy="260648"/>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19" name="Footer Placeholder 4"/>
          <p:cNvSpPr>
            <a:spLocks noGrp="1"/>
          </p:cNvSpPr>
          <p:nvPr>
            <p:ph type="ftr" sz="quarter" idx="11"/>
          </p:nvPr>
        </p:nvSpPr>
        <p:spPr>
          <a:xfrm>
            <a:off x="983110" y="6597352"/>
            <a:ext cx="7621338" cy="260648"/>
          </a:xfrm>
        </p:spPr>
        <p:txBody>
          <a:bodyPr/>
          <a:lstStyle>
            <a:lvl1pPr algn="l">
              <a:defRPr lang="en-US" b="0" i="0" smtClean="0">
                <a:solidFill>
                  <a:schemeClr val="bg1"/>
                </a:solidFill>
                <a:effectLst/>
                <a:latin typeface="Times New Roman" panose="02020603050405020304" pitchFamily="18" charset="0"/>
                <a:cs typeface="Times New Roman" panose="02020603050405020304" pitchFamily="18" charset="0"/>
              </a:defRPr>
            </a:lvl1pPr>
          </a:lstStyle>
          <a:p>
            <a:pPr>
              <a:defRPr/>
            </a:pPr>
            <a:r>
              <a:rPr lang="en-US" dirty="0"/>
              <a:t>Influence Maximization Revisited: Efficient Reverse Reachable Set Generation with Bound Tightened</a:t>
            </a:r>
          </a:p>
        </p:txBody>
      </p:sp>
      <p:sp>
        <p:nvSpPr>
          <p:cNvPr id="20" name="Slide Number Placeholder 5"/>
          <p:cNvSpPr>
            <a:spLocks noGrp="1"/>
          </p:cNvSpPr>
          <p:nvPr>
            <p:ph type="sldNum" sz="quarter" idx="12"/>
          </p:nvPr>
        </p:nvSpPr>
        <p:spPr>
          <a:xfrm>
            <a:off x="8001000" y="6597352"/>
            <a:ext cx="1143000" cy="260648"/>
          </a:xfrm>
        </p:spPr>
        <p:txBody>
          <a:bodyPr/>
          <a:lstStyle>
            <a:lvl1pPr>
              <a:defRPr baseline="0" smtClean="0">
                <a:solidFill>
                  <a:schemeClr val="bg1"/>
                </a:solidFill>
              </a:defRPr>
            </a:lvl1pPr>
          </a:lstStyle>
          <a:p>
            <a:pPr>
              <a:defRPr/>
            </a:pPr>
            <a:fld id="{4F25B14B-C98E-4C14-96E7-18DD3A29C179}" type="slidenum">
              <a:rPr lang="en-US" smtClean="0"/>
              <a:pPr>
                <a:defRPr/>
              </a:pPr>
              <a:t>‹#›</a:t>
            </a:fld>
            <a:endParaRPr lang="en-US" dirty="0"/>
          </a:p>
        </p:txBody>
      </p:sp>
    </p:spTree>
    <p:extLst>
      <p:ext uri="{BB962C8B-B14F-4D97-AF65-F5344CB8AC3E}">
        <p14:creationId xmlns:p14="http://schemas.microsoft.com/office/powerpoint/2010/main" val="15980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p:nvSpPr>
        <p:spPr>
          <a:xfrm>
            <a:off x="0" y="-5298"/>
            <a:ext cx="9144000" cy="92202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04800" y="1196752"/>
            <a:ext cx="8382000" cy="4929411"/>
          </a:xfrm>
        </p:spPr>
        <p:txBody>
          <a:bodyPr/>
          <a:lstStyle>
            <a:lvl1pPr>
              <a:buSzPct val="60000"/>
              <a:buFontTx/>
              <a:buBlip>
                <a:blip r:embed="rId2"/>
              </a:buBlip>
              <a:defRPr>
                <a:latin typeface="+mj-lt"/>
                <a:cs typeface="Times New Roman" panose="02020603050405020304" pitchFamily="18" charset="0"/>
              </a:defRPr>
            </a:lvl1pPr>
            <a:lvl2pPr>
              <a:buSzPct val="60000"/>
              <a:buFontTx/>
              <a:buBlip>
                <a:blip r:embed="rId3"/>
              </a:buBlip>
              <a:defRPr>
                <a:latin typeface="+mj-lt"/>
                <a:cs typeface="Times New Roman" panose="02020603050405020304" pitchFamily="18" charset="0"/>
              </a:defRPr>
            </a:lvl2pPr>
            <a:lvl3pPr>
              <a:defRPr>
                <a:latin typeface="+mj-lt"/>
                <a:cs typeface="Times New Roman" panose="02020603050405020304" pitchFamily="18" charset="0"/>
              </a:defRPr>
            </a:lvl3pPr>
            <a:lvl4pPr>
              <a:defRPr>
                <a:latin typeface="+mj-lt"/>
                <a:cs typeface="Times New Roman" panose="02020603050405020304" pitchFamily="18" charset="0"/>
              </a:defRPr>
            </a:lvl4pPr>
            <a:lvl5pPr>
              <a:defRPr>
                <a:latin typeface="+mj-lt"/>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 y="14644"/>
            <a:ext cx="9143999" cy="900183"/>
          </a:xfrm>
        </p:spPr>
        <p:txBody>
          <a:bodyPr/>
          <a:lstStyle>
            <a:lvl1pPr marL="182880" algn="l">
              <a:defRPr baseline="0">
                <a:solidFill>
                  <a:schemeClr val="bg1"/>
                </a:solidFill>
                <a:latin typeface="+mj-lt"/>
                <a:cs typeface="Times New Roman" panose="02020603050405020304" pitchFamily="18" charset="0"/>
              </a:defRPr>
            </a:lvl1pPr>
          </a:lstStyle>
          <a:p>
            <a:r>
              <a:rPr lang="en-US" dirty="0"/>
              <a:t>Click to edit Master title style</a:t>
            </a:r>
          </a:p>
        </p:txBody>
      </p:sp>
      <p:sp>
        <p:nvSpPr>
          <p:cNvPr id="10" name="Rectangle 3"/>
          <p:cNvSpPr/>
          <p:nvPr userDrawn="1"/>
        </p:nvSpPr>
        <p:spPr>
          <a:xfrm>
            <a:off x="971600" y="6597352"/>
            <a:ext cx="8172399" cy="260648"/>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1" name="Rectangle 4"/>
          <p:cNvSpPr/>
          <p:nvPr userDrawn="1"/>
        </p:nvSpPr>
        <p:spPr>
          <a:xfrm>
            <a:off x="-1" y="6597352"/>
            <a:ext cx="971601"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2" name="TextBox 6"/>
          <p:cNvSpPr txBox="1"/>
          <p:nvPr userDrawn="1"/>
        </p:nvSpPr>
        <p:spPr>
          <a:xfrm>
            <a:off x="11509" y="6597352"/>
            <a:ext cx="960091" cy="260648"/>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13" name="Footer Placeholder 4"/>
          <p:cNvSpPr>
            <a:spLocks noGrp="1"/>
          </p:cNvSpPr>
          <p:nvPr>
            <p:ph type="ftr" sz="quarter" idx="11"/>
          </p:nvPr>
        </p:nvSpPr>
        <p:spPr>
          <a:xfrm>
            <a:off x="983110" y="6597352"/>
            <a:ext cx="7621338" cy="260648"/>
          </a:xfrm>
        </p:spPr>
        <p:txBody>
          <a:bodyPr/>
          <a:lstStyle>
            <a:lvl1pPr algn="l">
              <a:defRPr lang="en-US" b="0" i="0" smtClean="0">
                <a:solidFill>
                  <a:schemeClr val="bg1"/>
                </a:solidFill>
                <a:effectLst/>
                <a:latin typeface="+mj-lt"/>
              </a:defRPr>
            </a:lvl1pPr>
          </a:lstStyle>
          <a:p>
            <a:pPr>
              <a:defRPr/>
            </a:pPr>
            <a:r>
              <a:rPr lang="en-US" dirty="0"/>
              <a:t>Influence Maximization Revisited: Efficient Reverse Reachable Set Generation with Bound Tightened</a:t>
            </a:r>
          </a:p>
        </p:txBody>
      </p:sp>
      <p:sp>
        <p:nvSpPr>
          <p:cNvPr id="14" name="Slide Number Placeholder 5"/>
          <p:cNvSpPr>
            <a:spLocks noGrp="1"/>
          </p:cNvSpPr>
          <p:nvPr>
            <p:ph type="sldNum" sz="quarter" idx="12"/>
          </p:nvPr>
        </p:nvSpPr>
        <p:spPr>
          <a:xfrm>
            <a:off x="8001000" y="6597352"/>
            <a:ext cx="1143000" cy="260648"/>
          </a:xfrm>
        </p:spPr>
        <p:txBody>
          <a:bodyPr/>
          <a:lstStyle>
            <a:lvl1pPr>
              <a:defRPr baseline="0" smtClean="0">
                <a:solidFill>
                  <a:schemeClr val="bg1"/>
                </a:solidFill>
              </a:defRPr>
            </a:lvl1pPr>
          </a:lstStyle>
          <a:p>
            <a:pPr>
              <a:defRPr/>
            </a:pPr>
            <a:fld id="{4F25B14B-C98E-4C14-96E7-18DD3A29C17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sz="half" idx="1"/>
          </p:nvPr>
        </p:nvSpPr>
        <p:spPr>
          <a:xfrm>
            <a:off x="2286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 y="0"/>
            <a:ext cx="9143999" cy="762000"/>
          </a:xfrm>
        </p:spPr>
        <p:txBody>
          <a:bodyPr/>
          <a:lstStyle>
            <a:lvl1pPr marL="182880" algn="l">
              <a:defRPr baseline="0">
                <a:solidFill>
                  <a:schemeClr val="bg1"/>
                </a:solidFill>
              </a:defRPr>
            </a:lvl1pPr>
          </a:lstStyle>
          <a:p>
            <a:r>
              <a:rPr lang="en-US" dirty="0"/>
              <a:t>Click to edit Master title style</a:t>
            </a:r>
          </a:p>
        </p:txBody>
      </p:sp>
      <p:sp>
        <p:nvSpPr>
          <p:cNvPr id="11" name="Rectangle 3"/>
          <p:cNvSpPr/>
          <p:nvPr userDrawn="1"/>
        </p:nvSpPr>
        <p:spPr>
          <a:xfrm>
            <a:off x="971600" y="6597352"/>
            <a:ext cx="8172399" cy="260648"/>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2" name="Rectangle 4"/>
          <p:cNvSpPr/>
          <p:nvPr userDrawn="1"/>
        </p:nvSpPr>
        <p:spPr>
          <a:xfrm>
            <a:off x="-1" y="6597352"/>
            <a:ext cx="971601"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3" name="TextBox 6"/>
          <p:cNvSpPr txBox="1"/>
          <p:nvPr userDrawn="1"/>
        </p:nvSpPr>
        <p:spPr>
          <a:xfrm>
            <a:off x="11509" y="6597352"/>
            <a:ext cx="960091" cy="260648"/>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14" name="Footer Placeholder 4"/>
          <p:cNvSpPr>
            <a:spLocks noGrp="1"/>
          </p:cNvSpPr>
          <p:nvPr>
            <p:ph type="ftr" sz="quarter" idx="11"/>
          </p:nvPr>
        </p:nvSpPr>
        <p:spPr>
          <a:xfrm>
            <a:off x="983110" y="6597352"/>
            <a:ext cx="7621338" cy="260648"/>
          </a:xfrm>
        </p:spPr>
        <p:txBody>
          <a:bodyPr/>
          <a:lstStyle>
            <a:lvl1pPr algn="l">
              <a:defRPr lang="en-US" b="0" i="0" smtClean="0">
                <a:solidFill>
                  <a:schemeClr val="bg1"/>
                </a:solidFill>
                <a:effectLst/>
                <a:latin typeface="Times New Roman" panose="02020603050405020304" pitchFamily="18" charset="0"/>
                <a:cs typeface="Times New Roman" panose="02020603050405020304" pitchFamily="18" charset="0"/>
              </a:defRPr>
            </a:lvl1pPr>
          </a:lstStyle>
          <a:p>
            <a:pPr>
              <a:defRPr/>
            </a:pPr>
            <a:r>
              <a:rPr lang="en-US" dirty="0"/>
              <a:t>Influence Maximization Revisited: Efficient Reverse Reachable Set Generation with Bound Tightened</a:t>
            </a:r>
          </a:p>
        </p:txBody>
      </p:sp>
      <p:sp>
        <p:nvSpPr>
          <p:cNvPr id="15" name="Slide Number Placeholder 5"/>
          <p:cNvSpPr>
            <a:spLocks noGrp="1"/>
          </p:cNvSpPr>
          <p:nvPr>
            <p:ph type="sldNum" sz="quarter" idx="12"/>
          </p:nvPr>
        </p:nvSpPr>
        <p:spPr>
          <a:xfrm>
            <a:off x="8001000" y="6597352"/>
            <a:ext cx="1143000" cy="260648"/>
          </a:xfrm>
        </p:spPr>
        <p:txBody>
          <a:bodyPr/>
          <a:lstStyle>
            <a:lvl1pPr>
              <a:defRPr baseline="0" smtClean="0">
                <a:solidFill>
                  <a:schemeClr val="bg1"/>
                </a:solidFill>
              </a:defRPr>
            </a:lvl1pPr>
          </a:lstStyle>
          <a:p>
            <a:pPr>
              <a:defRPr/>
            </a:pPr>
            <a:fld id="{4F25B14B-C98E-4C14-96E7-18DD3A29C179}"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76400"/>
            <a:ext cx="4040188"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676400"/>
            <a:ext cx="4041775"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 y="0"/>
            <a:ext cx="9143999" cy="762000"/>
          </a:xfrm>
        </p:spPr>
        <p:txBody>
          <a:bodyPr/>
          <a:lstStyle>
            <a:lvl1pPr marL="182880" algn="l">
              <a:defRPr baseline="0">
                <a:solidFill>
                  <a:schemeClr val="bg1"/>
                </a:solidFill>
              </a:defRPr>
            </a:lvl1pPr>
          </a:lstStyle>
          <a:p>
            <a:r>
              <a:rPr lang="en-US" dirty="0"/>
              <a:t>Click to edit Master title style</a:t>
            </a:r>
          </a:p>
        </p:txBody>
      </p:sp>
      <p:sp>
        <p:nvSpPr>
          <p:cNvPr id="13" name="Rectangle 3"/>
          <p:cNvSpPr/>
          <p:nvPr userDrawn="1"/>
        </p:nvSpPr>
        <p:spPr>
          <a:xfrm>
            <a:off x="971600" y="6597352"/>
            <a:ext cx="8172399" cy="260648"/>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4" name="Rectangle 4"/>
          <p:cNvSpPr/>
          <p:nvPr userDrawn="1"/>
        </p:nvSpPr>
        <p:spPr>
          <a:xfrm>
            <a:off x="-1" y="6597352"/>
            <a:ext cx="971601"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5" name="TextBox 6"/>
          <p:cNvSpPr txBox="1"/>
          <p:nvPr userDrawn="1"/>
        </p:nvSpPr>
        <p:spPr>
          <a:xfrm>
            <a:off x="11509" y="6597352"/>
            <a:ext cx="960091" cy="260648"/>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16" name="Footer Placeholder 4"/>
          <p:cNvSpPr>
            <a:spLocks noGrp="1"/>
          </p:cNvSpPr>
          <p:nvPr>
            <p:ph type="ftr" sz="quarter" idx="11"/>
          </p:nvPr>
        </p:nvSpPr>
        <p:spPr>
          <a:xfrm>
            <a:off x="983110" y="6597352"/>
            <a:ext cx="7621338" cy="260648"/>
          </a:xfrm>
        </p:spPr>
        <p:txBody>
          <a:bodyPr/>
          <a:lstStyle>
            <a:lvl1pPr algn="l">
              <a:defRPr lang="en-US" b="0" i="0" smtClean="0">
                <a:solidFill>
                  <a:schemeClr val="bg1"/>
                </a:solidFill>
                <a:effectLst/>
                <a:latin typeface="Times New Roman" panose="02020603050405020304" pitchFamily="18" charset="0"/>
                <a:cs typeface="Times New Roman" panose="02020603050405020304" pitchFamily="18" charset="0"/>
              </a:defRPr>
            </a:lvl1pPr>
          </a:lstStyle>
          <a:p>
            <a:pPr>
              <a:defRPr/>
            </a:pPr>
            <a:r>
              <a:rPr lang="en-US" dirty="0"/>
              <a:t>Influence Maximization Revisited: Efficient Reverse Reachable Set Generation with Bound Tightened</a:t>
            </a:r>
          </a:p>
        </p:txBody>
      </p:sp>
      <p:sp>
        <p:nvSpPr>
          <p:cNvPr id="17" name="Slide Number Placeholder 5"/>
          <p:cNvSpPr>
            <a:spLocks noGrp="1"/>
          </p:cNvSpPr>
          <p:nvPr>
            <p:ph type="sldNum" sz="quarter" idx="12"/>
          </p:nvPr>
        </p:nvSpPr>
        <p:spPr>
          <a:xfrm>
            <a:off x="8001000" y="6597352"/>
            <a:ext cx="1143000" cy="260648"/>
          </a:xfrm>
        </p:spPr>
        <p:txBody>
          <a:bodyPr/>
          <a:lstStyle>
            <a:lvl1pPr>
              <a:defRPr baseline="0" smtClean="0">
                <a:solidFill>
                  <a:schemeClr val="bg1"/>
                </a:solidFill>
              </a:defRPr>
            </a:lvl1pPr>
          </a:lstStyle>
          <a:p>
            <a:pPr>
              <a:defRPr/>
            </a:pPr>
            <a:fld id="{4F25B14B-C98E-4C14-96E7-18DD3A29C179}"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 y="0"/>
            <a:ext cx="9143999" cy="762000"/>
          </a:xfrm>
        </p:spPr>
        <p:txBody>
          <a:bodyPr/>
          <a:lstStyle>
            <a:lvl1pPr marL="182880" algn="l">
              <a:defRPr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Rectangle 3"/>
          <p:cNvSpPr/>
          <p:nvPr userDrawn="1"/>
        </p:nvSpPr>
        <p:spPr>
          <a:xfrm>
            <a:off x="971600" y="6597352"/>
            <a:ext cx="8172399" cy="260648"/>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Rectangle 4"/>
          <p:cNvSpPr/>
          <p:nvPr userDrawn="1"/>
        </p:nvSpPr>
        <p:spPr>
          <a:xfrm>
            <a:off x="-1" y="6597352"/>
            <a:ext cx="971601"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1" name="TextBox 6"/>
          <p:cNvSpPr txBox="1"/>
          <p:nvPr userDrawn="1"/>
        </p:nvSpPr>
        <p:spPr>
          <a:xfrm>
            <a:off x="11509" y="6597352"/>
            <a:ext cx="960091" cy="260648"/>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12" name="Footer Placeholder 4"/>
          <p:cNvSpPr>
            <a:spLocks noGrp="1"/>
          </p:cNvSpPr>
          <p:nvPr>
            <p:ph type="ftr" sz="quarter" idx="11"/>
          </p:nvPr>
        </p:nvSpPr>
        <p:spPr>
          <a:xfrm>
            <a:off x="983110" y="6597352"/>
            <a:ext cx="7621338" cy="260648"/>
          </a:xfrm>
        </p:spPr>
        <p:txBody>
          <a:bodyPr/>
          <a:lstStyle>
            <a:lvl1pPr algn="l">
              <a:defRPr lang="en-US" b="0" i="0" smtClean="0">
                <a:solidFill>
                  <a:schemeClr val="bg1"/>
                </a:solidFill>
                <a:effectLst/>
                <a:latin typeface="+mj-lt"/>
              </a:defRPr>
            </a:lvl1pPr>
          </a:lstStyle>
          <a:p>
            <a:pPr>
              <a:defRPr/>
            </a:pPr>
            <a:r>
              <a:rPr lang="en-US" dirty="0"/>
              <a:t>Influence Maximization Revisited: Efficient Reverse Reachable Set Generation with Bound Tightened</a:t>
            </a:r>
          </a:p>
        </p:txBody>
      </p:sp>
      <p:sp>
        <p:nvSpPr>
          <p:cNvPr id="13" name="Slide Number Placeholder 5"/>
          <p:cNvSpPr>
            <a:spLocks noGrp="1"/>
          </p:cNvSpPr>
          <p:nvPr>
            <p:ph type="sldNum" sz="quarter" idx="12"/>
          </p:nvPr>
        </p:nvSpPr>
        <p:spPr>
          <a:xfrm>
            <a:off x="8001000" y="6597352"/>
            <a:ext cx="1143000" cy="260648"/>
          </a:xfrm>
        </p:spPr>
        <p:txBody>
          <a:bodyPr/>
          <a:lstStyle>
            <a:lvl1pPr>
              <a:defRPr baseline="0" smtClean="0">
                <a:solidFill>
                  <a:schemeClr val="bg1"/>
                </a:solidFill>
              </a:defRPr>
            </a:lvl1pPr>
          </a:lstStyle>
          <a:p>
            <a:pPr>
              <a:defRPr/>
            </a:pPr>
            <a:fld id="{4F25B14B-C98E-4C14-96E7-18DD3A29C17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3"/>
          <p:cNvSpPr/>
          <p:nvPr userDrawn="1"/>
        </p:nvSpPr>
        <p:spPr>
          <a:xfrm>
            <a:off x="971600" y="6597352"/>
            <a:ext cx="8172399" cy="260648"/>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4"/>
          <p:cNvSpPr/>
          <p:nvPr userDrawn="1"/>
        </p:nvSpPr>
        <p:spPr>
          <a:xfrm>
            <a:off x="-1" y="6597352"/>
            <a:ext cx="971601"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TextBox 6"/>
          <p:cNvSpPr txBox="1"/>
          <p:nvPr userDrawn="1"/>
        </p:nvSpPr>
        <p:spPr>
          <a:xfrm>
            <a:off x="11509" y="6597352"/>
            <a:ext cx="960091" cy="260648"/>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10" name="Footer Placeholder 4"/>
          <p:cNvSpPr>
            <a:spLocks noGrp="1"/>
          </p:cNvSpPr>
          <p:nvPr>
            <p:ph type="ftr" sz="quarter" idx="11"/>
          </p:nvPr>
        </p:nvSpPr>
        <p:spPr>
          <a:xfrm>
            <a:off x="983110" y="6597352"/>
            <a:ext cx="7621338" cy="260648"/>
          </a:xfrm>
        </p:spPr>
        <p:txBody>
          <a:bodyPr/>
          <a:lstStyle>
            <a:lvl1pPr algn="l">
              <a:defRPr lang="en-US" b="1" i="0" smtClean="0">
                <a:effectLst/>
              </a:defRPr>
            </a:lvl1pPr>
          </a:lstStyle>
          <a:p>
            <a:pPr>
              <a:defRPr/>
            </a:pPr>
            <a:r>
              <a:rPr lang="en-US" dirty="0"/>
              <a:t>Influence Maximization Revisited: Efficient Reverse Reachable Set Generation with Bound Tightened</a:t>
            </a:r>
          </a:p>
        </p:txBody>
      </p:sp>
      <p:sp>
        <p:nvSpPr>
          <p:cNvPr id="11" name="Slide Number Placeholder 5"/>
          <p:cNvSpPr>
            <a:spLocks noGrp="1"/>
          </p:cNvSpPr>
          <p:nvPr>
            <p:ph type="sldNum" sz="quarter" idx="12"/>
          </p:nvPr>
        </p:nvSpPr>
        <p:spPr>
          <a:xfrm>
            <a:off x="8001000" y="6597352"/>
            <a:ext cx="1143000" cy="260648"/>
          </a:xfrm>
        </p:spPr>
        <p:txBody>
          <a:bodyPr/>
          <a:lstStyle>
            <a:lvl1pPr>
              <a:defRPr baseline="0" smtClean="0">
                <a:solidFill>
                  <a:schemeClr val="bg1"/>
                </a:solidFill>
              </a:defRPr>
            </a:lvl1pPr>
          </a:lstStyle>
          <a:p>
            <a:pPr>
              <a:defRPr/>
            </a:pPr>
            <a:fld id="{4F25B14B-C98E-4C14-96E7-18DD3A29C17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1A3CDFA-330E-4CAA-8D3D-CB5AEA74F8D2}" type="datetime1">
              <a:rPr lang="en-US" smtClean="0"/>
              <a:t>6/5/20</a:t>
            </a:fld>
            <a:endParaRPr lang="en-US"/>
          </a:p>
        </p:txBody>
      </p:sp>
      <p:sp>
        <p:nvSpPr>
          <p:cNvPr id="6" name="Footer Placeholder 4"/>
          <p:cNvSpPr>
            <a:spLocks noGrp="1"/>
          </p:cNvSpPr>
          <p:nvPr>
            <p:ph type="ftr" sz="quarter" idx="11"/>
          </p:nvPr>
        </p:nvSpPr>
        <p:spPr>
          <a:xfrm>
            <a:off x="2816808" y="6346825"/>
            <a:ext cx="3528392" cy="365125"/>
          </a:xfrm>
        </p:spPr>
        <p:txBody>
          <a:bodyPr/>
          <a:lstStyle>
            <a:lvl1pPr>
              <a:defRPr/>
            </a:lvl1pPr>
          </a:lstStyle>
          <a:p>
            <a:pPr>
              <a:defRPr/>
            </a:pPr>
            <a:r>
              <a:rPr lang="en-US" dirty="0"/>
              <a:t>Influence Maximization Revisited: Efficient Reverse Reachable Set Generation with Bound Tightened</a:t>
            </a:r>
          </a:p>
        </p:txBody>
      </p:sp>
      <p:sp>
        <p:nvSpPr>
          <p:cNvPr id="7" name="Slide Number Placeholder 5"/>
          <p:cNvSpPr>
            <a:spLocks noGrp="1"/>
          </p:cNvSpPr>
          <p:nvPr>
            <p:ph type="sldNum" sz="quarter" idx="12"/>
          </p:nvPr>
        </p:nvSpPr>
        <p:spPr/>
        <p:txBody>
          <a:bodyPr/>
          <a:lstStyle>
            <a:lvl1pPr>
              <a:defRPr/>
            </a:lvl1pPr>
          </a:lstStyle>
          <a:p>
            <a:pPr>
              <a:defRPr/>
            </a:pPr>
            <a:fld id="{E502A947-F0B9-4AC8-B617-2CA04D3999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97267CC-F936-4338-A5BF-4A2F6369C5A4}" type="datetime1">
              <a:rPr lang="en-US" smtClean="0"/>
              <a:t>6/5/20</a:t>
            </a:fld>
            <a:endParaRPr lang="en-US"/>
          </a:p>
        </p:txBody>
      </p:sp>
      <p:sp>
        <p:nvSpPr>
          <p:cNvPr id="6" name="Footer Placeholder 4"/>
          <p:cNvSpPr>
            <a:spLocks noGrp="1"/>
          </p:cNvSpPr>
          <p:nvPr>
            <p:ph type="ftr" sz="quarter" idx="11"/>
          </p:nvPr>
        </p:nvSpPr>
        <p:spPr>
          <a:xfrm>
            <a:off x="2771800" y="6356349"/>
            <a:ext cx="3600400" cy="365125"/>
          </a:xfrm>
        </p:spPr>
        <p:txBody>
          <a:bodyPr/>
          <a:lstStyle>
            <a:lvl1pPr>
              <a:defRPr/>
            </a:lvl1pPr>
          </a:lstStyle>
          <a:p>
            <a:pPr>
              <a:defRPr/>
            </a:pPr>
            <a:r>
              <a:rPr lang="en-US" dirty="0"/>
              <a:t>Influence Maximization Revisited: Efficient Reverse Reachable Set Generation with Bound Tightened</a:t>
            </a:r>
          </a:p>
        </p:txBody>
      </p:sp>
      <p:sp>
        <p:nvSpPr>
          <p:cNvPr id="7" name="Slide Number Placeholder 5"/>
          <p:cNvSpPr>
            <a:spLocks noGrp="1"/>
          </p:cNvSpPr>
          <p:nvPr>
            <p:ph type="sldNum" sz="quarter" idx="12"/>
          </p:nvPr>
        </p:nvSpPr>
        <p:spPr/>
        <p:txBody>
          <a:bodyPr/>
          <a:lstStyle>
            <a:lvl1pPr>
              <a:defRPr/>
            </a:lvl1pPr>
          </a:lstStyle>
          <a:p>
            <a:pPr>
              <a:defRPr/>
            </a:pPr>
            <a:fld id="{8DC05516-340B-459A-81CA-6701DA508F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732611-0F25-4EBF-9023-C4FFDAAD1EC6}" type="datetime1">
              <a:rPr lang="en-US" smtClean="0"/>
              <a:t>6/5/20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Influence Maximization Revisited: Efficient Reverse Reachable Set Generation with Bound Tightened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D6CB6DE-1033-4C2C-8280-139BC16F7C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7" r:id="rId2"/>
    <p:sldLayoutId id="2147483672" r:id="rId3"/>
    <p:sldLayoutId id="2147483673" r:id="rId4"/>
    <p:sldLayoutId id="2147483674" r:id="rId5"/>
    <p:sldLayoutId id="2147483675" r:id="rId6"/>
    <p:sldLayoutId id="214748367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qtguo/subsi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11" Type="http://schemas.openxmlformats.org/officeDocument/2006/relationships/image" Target="../media/image22.png"/><Relationship Id="rId10" Type="http://schemas.openxmlformats.org/officeDocument/2006/relationships/image" Target="../media/image21.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5"/>
          <p:cNvSpPr>
            <a:spLocks noGrp="1"/>
          </p:cNvSpPr>
          <p:nvPr>
            <p:ph type="ctrTitle"/>
          </p:nvPr>
        </p:nvSpPr>
        <p:spPr>
          <a:xfrm>
            <a:off x="609600" y="1371600"/>
            <a:ext cx="7924800" cy="1409328"/>
          </a:xfrm>
        </p:spPr>
        <p:txBody>
          <a:bodyPr/>
          <a:lstStyle/>
          <a:p>
            <a:r>
              <a:rPr lang="en-US" altLang="zh-TW" sz="2800" b="1" dirty="0">
                <a:latin typeface="Times New Roman" panose="02020603050405020304" pitchFamily="18" charset="0"/>
              </a:rPr>
              <a:t>Influence Maximization Revisited: Efficient Reverse Reachable Set Generation with Bound Tightened</a:t>
            </a:r>
            <a:endParaRPr lang="en-US" sz="2800" dirty="0">
              <a:latin typeface="Times New Roman" panose="02020603050405020304" pitchFamily="18" charset="0"/>
            </a:endParaRPr>
          </a:p>
        </p:txBody>
      </p:sp>
      <p:sp>
        <p:nvSpPr>
          <p:cNvPr id="4" name="Slide Number Placeholder 3"/>
          <p:cNvSpPr>
            <a:spLocks noGrp="1"/>
          </p:cNvSpPr>
          <p:nvPr>
            <p:ph type="sldNum" sz="quarter" idx="12"/>
          </p:nvPr>
        </p:nvSpPr>
        <p:spPr>
          <a:xfrm>
            <a:off x="8388424" y="6597352"/>
            <a:ext cx="755576" cy="260648"/>
          </a:xfrm>
        </p:spPr>
        <p:txBody>
          <a:bodyPr/>
          <a:lstStyle/>
          <a:p>
            <a:pPr>
              <a:defRPr/>
            </a:pPr>
            <a:r>
              <a:rPr lang="en-US" dirty="0">
                <a:latin typeface="Times New Roman" panose="02020603050405020304" pitchFamily="18" charset="0"/>
                <a:cs typeface="Times New Roman" panose="02020603050405020304" pitchFamily="18" charset="0"/>
              </a:rPr>
              <a:t>1</a:t>
            </a:r>
          </a:p>
        </p:txBody>
      </p:sp>
      <p:sp>
        <p:nvSpPr>
          <p:cNvPr id="6" name="TextBox 5"/>
          <p:cNvSpPr txBox="1"/>
          <p:nvPr/>
        </p:nvSpPr>
        <p:spPr>
          <a:xfrm>
            <a:off x="1403648" y="3404287"/>
            <a:ext cx="662473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Qintian Guo, </a:t>
            </a:r>
            <a:r>
              <a:rPr lang="en-US" sz="2400" b="1" dirty="0">
                <a:latin typeface="Times New Roman" panose="02020603050405020304" pitchFamily="18" charset="0"/>
                <a:cs typeface="Times New Roman" panose="02020603050405020304" pitchFamily="18" charset="0"/>
              </a:rPr>
              <a:t>Sibo Wang</a:t>
            </a:r>
            <a:r>
              <a:rPr lang="en-US" sz="2400" dirty="0">
                <a:latin typeface="Times New Roman" panose="02020603050405020304" pitchFamily="18" charset="0"/>
                <a:cs typeface="Times New Roman" panose="02020603050405020304" pitchFamily="18" charset="0"/>
              </a:rPr>
              <a:t>, Zhewei Wei, Ming Chen</a:t>
            </a:r>
          </a:p>
        </p:txBody>
      </p:sp>
      <p:sp>
        <p:nvSpPr>
          <p:cNvPr id="9" name="Rectangle 8"/>
          <p:cNvSpPr/>
          <p:nvPr/>
        </p:nvSpPr>
        <p:spPr>
          <a:xfrm>
            <a:off x="2411760" y="3068960"/>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sp>
        <p:nvSpPr>
          <p:cNvPr id="8" name="Footer Placeholder 4"/>
          <p:cNvSpPr>
            <a:spLocks noGrp="1"/>
          </p:cNvSpPr>
          <p:nvPr>
            <p:ph type="ftr" sz="quarter" idx="11"/>
          </p:nvPr>
        </p:nvSpPr>
        <p:spPr>
          <a:xfrm>
            <a:off x="971600" y="6597352"/>
            <a:ext cx="7632848" cy="260648"/>
          </a:xfrm>
        </p:spPr>
        <p:txBody>
          <a:bodyPr/>
          <a:lstStyle>
            <a:lvl1pPr algn="l">
              <a:defRPr lang="en-AU" b="0" i="0" smtClean="0">
                <a:solidFill>
                  <a:schemeClr val="bg1"/>
                </a:solidFill>
                <a:effectLst/>
              </a:defRPr>
            </a:lvl1pPr>
          </a:lstStyle>
          <a:p>
            <a:pPr>
              <a:defRPr/>
            </a:pPr>
            <a:r>
              <a:rPr lang="en-US" dirty="0">
                <a:latin typeface="Times New Roman" panose="02020603050405020304" pitchFamily="18" charset="0"/>
                <a:cs typeface="Times New Roman" panose="02020603050405020304" pitchFamily="18" charset="0"/>
              </a:rPr>
              <a:t>Influence Maximization Revisited: Efficient Reverse Reachable Set Generation with Bound Tightened</a:t>
            </a:r>
          </a:p>
        </p:txBody>
      </p:sp>
      <p:pic>
        <p:nvPicPr>
          <p:cNvPr id="1026" name="Picture 2" descr="C-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358895"/>
            <a:ext cx="3096344" cy="544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nmin University of China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189730"/>
            <a:ext cx="821797" cy="821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352"/>
    </mc:Choice>
    <mc:Fallback xmlns="">
      <p:transition spd="slow" advTm="13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Effectiveness of SUBSIM</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10</a:t>
            </a:fld>
            <a:endParaRPr lang="en-US" dirty="0"/>
          </a:p>
        </p:txBody>
      </p:sp>
      <p:pic>
        <p:nvPicPr>
          <p:cNvPr id="6" name="图片 5" title="Varying k: Running time of IM algorithms under WC model."/>
          <p:cNvPicPr>
            <a:picLocks noChangeAspect="1"/>
          </p:cNvPicPr>
          <p:nvPr/>
        </p:nvPicPr>
        <p:blipFill>
          <a:blip r:embed="rId2"/>
          <a:stretch>
            <a:fillRect/>
          </a:stretch>
        </p:blipFill>
        <p:spPr>
          <a:xfrm>
            <a:off x="235266" y="2060848"/>
            <a:ext cx="8908734" cy="2067152"/>
          </a:xfrm>
          <a:prstGeom prst="rect">
            <a:avLst/>
          </a:prstGeom>
        </p:spPr>
      </p:pic>
      <p:sp>
        <p:nvSpPr>
          <p:cNvPr id="7" name="文本框 6"/>
          <p:cNvSpPr txBox="1"/>
          <p:nvPr/>
        </p:nvSpPr>
        <p:spPr>
          <a:xfrm>
            <a:off x="1747434" y="4092490"/>
            <a:ext cx="6712508" cy="400110"/>
          </a:xfrm>
          <a:prstGeom prst="rect">
            <a:avLst/>
          </a:prstGeom>
          <a:noFill/>
        </p:spPr>
        <p:txBody>
          <a:bodyPr wrap="square" rtlCol="0">
            <a:spAutoFit/>
          </a:bodyPr>
          <a:lstStyle/>
          <a:p>
            <a:r>
              <a:rPr lang="en-US" sz="2000" dirty="0">
                <a:latin typeface="+mj-lt"/>
              </a:rPr>
              <a:t>Varying k: Running time of IM algorithms under WC model.</a:t>
            </a:r>
          </a:p>
        </p:txBody>
      </p:sp>
    </p:spTree>
    <p:extLst>
      <p:ext uri="{BB962C8B-B14F-4D97-AF65-F5344CB8AC3E}">
        <p14:creationId xmlns:p14="http://schemas.microsoft.com/office/powerpoint/2010/main" val="299923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278158" y="1196752"/>
                <a:ext cx="8587680" cy="4929411"/>
              </a:xfrm>
            </p:spPr>
            <p:txBody>
              <a:bodyPr/>
              <a:lstStyle/>
              <a:p>
                <a:r>
                  <a:rPr lang="en-US" sz="2400" dirty="0"/>
                  <a:t>The time complexity of all previous IM algorithms includes the term </a:t>
                </a:r>
                <a14:m>
                  <m:oMath xmlns:m="http://schemas.openxmlformats.org/officeDocument/2006/math">
                    <m:r>
                      <a:rPr lang="en-US" sz="2400" b="0" i="1" smtClean="0">
                        <a:latin typeface="Cambria Math" panose="02040503050406030204" pitchFamily="18" charset="0"/>
                      </a:rPr>
                      <m:t>𝑚</m:t>
                    </m:r>
                  </m:oMath>
                </a14:m>
                <a:endParaRPr lang="en-US" sz="2400" dirty="0"/>
              </a:p>
              <a:p>
                <a:pPr lvl="1"/>
                <a:r>
                  <a:rPr lang="en-US" sz="2000" dirty="0"/>
                  <a:t>Why? We need to examine all incoming edges of a node </a:t>
                </a:r>
                <a14:m>
                  <m:oMath xmlns:m="http://schemas.openxmlformats.org/officeDocument/2006/math">
                    <m:r>
                      <a:rPr lang="en-US" sz="2000" b="0" i="1" smtClean="0">
                        <a:latin typeface="Cambria Math" panose="02040503050406030204" pitchFamily="18" charset="0"/>
                      </a:rPr>
                      <m:t>𝑣</m:t>
                    </m:r>
                  </m:oMath>
                </a14:m>
                <a:r>
                  <a:rPr lang="en-US" sz="2000" dirty="0"/>
                  <a:t> to sample the newly activated incoming neighbors. </a:t>
                </a:r>
              </a:p>
              <a:p>
                <a:pPr lvl="1"/>
                <a:r>
                  <a:rPr lang="en-US" sz="2000" dirty="0"/>
                  <a:t>Now, we can “jump” to activated incoming neighbors. </a:t>
                </a:r>
              </a:p>
              <a:p>
                <a:pPr lvl="2"/>
                <a:r>
                  <a:rPr lang="en-US" sz="2000" dirty="0"/>
                  <a:t>The cost is proportional to the expected number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𝑣</m:t>
                        </m:r>
                      </m:sub>
                    </m:sSub>
                  </m:oMath>
                </a14:m>
                <a:r>
                  <a:rPr lang="en-US" sz="2000" dirty="0"/>
                  <a:t> of activated incoming neighbors</a:t>
                </a:r>
              </a:p>
              <a:p>
                <a:pPr lvl="2"/>
                <a:endParaRPr lang="en-US" sz="2000" dirty="0"/>
              </a:p>
              <a:p>
                <a:pPr lvl="1"/>
                <a:r>
                  <a:rPr lang="en-US" sz="2000" dirty="0"/>
                  <a:t>If the expected number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𝑣</m:t>
                        </m:r>
                      </m:sub>
                    </m:sSub>
                  </m:oMath>
                </a14:m>
                <a:r>
                  <a:rPr lang="en-US" sz="2000" dirty="0"/>
                  <a:t> can be bounded by a constant or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𝑖𝑛</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e>
                        </m:func>
                      </m:e>
                    </m:d>
                  </m:oMath>
                </a14:m>
                <a:r>
                  <a:rPr lang="en-US" sz="2000" dirty="0"/>
                  <a:t>.</a:t>
                </a:r>
              </a:p>
              <a:p>
                <a:pPr lvl="2"/>
                <a:r>
                  <a:rPr lang="en-US" sz="2000" dirty="0"/>
                  <a:t>We can improve the time complexity to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dirty="0"/>
                  <a:t> or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𝑛</m:t>
                                </m:r>
                              </m:den>
                            </m:f>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sup>
                        </m:sSup>
                      </m:den>
                    </m:f>
                    <m:r>
                      <a:rPr lang="en-US" sz="2000" b="0" i="1" smtClean="0">
                        <a:latin typeface="Cambria Math" panose="02040503050406030204" pitchFamily="18" charset="0"/>
                      </a:rPr>
                      <m:t>)</m:t>
                    </m:r>
                  </m:oMath>
                </a14:m>
                <a:r>
                  <a:rPr lang="en-US" sz="2000" dirty="0"/>
                  <a:t>. </a:t>
                </a:r>
              </a:p>
              <a:p>
                <a:pPr lvl="1"/>
                <a:endParaRPr 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278158" y="1196752"/>
                <a:ext cx="8587680" cy="4929411"/>
              </a:xfrm>
              <a:blipFill>
                <a:blip r:embed="rId2"/>
                <a:stretch>
                  <a:fillRect t="-771"/>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a:t>Improved Time Complexity</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11</a:t>
            </a:fld>
            <a:endParaRPr lang="en-US" dirty="0"/>
          </a:p>
        </p:txBody>
      </p:sp>
    </p:spTree>
    <p:extLst>
      <p:ext uri="{BB962C8B-B14F-4D97-AF65-F5344CB8AC3E}">
        <p14:creationId xmlns:p14="http://schemas.microsoft.com/office/powerpoint/2010/main" val="342791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304800" y="1196752"/>
                <a:ext cx="8731696" cy="4929411"/>
              </a:xfrm>
            </p:spPr>
            <p:txBody>
              <a:bodyPr/>
              <a:lstStyle/>
              <a:p>
                <a:r>
                  <a:rPr lang="en-US" sz="2400" dirty="0"/>
                  <a:t>Main idea of HIST:</a:t>
                </a:r>
              </a:p>
              <a:p>
                <a:pPr lvl="1"/>
                <a:r>
                  <a:rPr lang="en-US" sz="2000" dirty="0"/>
                  <a:t>First select a set of </a:t>
                </a:r>
                <a14:m>
                  <m:oMath xmlns:m="http://schemas.openxmlformats.org/officeDocument/2006/math">
                    <m:r>
                      <a:rPr lang="en-US" sz="2000" b="0" i="1" smtClean="0">
                        <a:latin typeface="Cambria Math" panose="02040503050406030204" pitchFamily="18" charset="0"/>
                      </a:rPr>
                      <m:t>𝑏</m:t>
                    </m:r>
                  </m:oMath>
                </a14:m>
                <a:r>
                  <a:rPr lang="en-US" sz="2000" dirty="0"/>
                  <a:t> sentinel nodes </a:t>
                </a:r>
              </a:p>
              <a:p>
                <a:pPr marL="457200" lvl="1" indent="0">
                  <a:buNone/>
                </a:pPr>
                <a:r>
                  <a:rPr lang="en-US" sz="2000" dirty="0"/>
                  <a:t>with a small number of random RR sets.</a:t>
                </a:r>
              </a:p>
              <a:p>
                <a:pPr lvl="1"/>
                <a:r>
                  <a:rPr lang="en-US" sz="2000" dirty="0"/>
                  <a:t>Then, select the remaining </a:t>
                </a:r>
                <a14:m>
                  <m:oMath xmlns:m="http://schemas.openxmlformats.org/officeDocument/2006/math">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dirty="0"/>
                  <a:t> nodes. </a:t>
                </a:r>
              </a:p>
              <a:p>
                <a:pPr lvl="2"/>
                <a:r>
                  <a:rPr lang="en-US" sz="2000" dirty="0"/>
                  <a:t>Terminate the RR set generation </a:t>
                </a:r>
              </a:p>
              <a:p>
                <a:pPr marL="914400" lvl="2" indent="0">
                  <a:buNone/>
                </a:pPr>
                <a:r>
                  <a:rPr lang="en-US" sz="2000" dirty="0"/>
                  <a:t>as soon as a sentinel node is hit. </a:t>
                </a:r>
              </a:p>
              <a:p>
                <a:pPr lvl="2"/>
                <a:r>
                  <a:rPr lang="en-US" sz="2000" dirty="0"/>
                  <a:t>The average size of random RR </a:t>
                </a:r>
              </a:p>
              <a:p>
                <a:pPr marL="914400" lvl="2" indent="0">
                  <a:buNone/>
                </a:pPr>
                <a:r>
                  <a:rPr lang="en-US" sz="2000" dirty="0"/>
                  <a:t>sets tends to reduce</a:t>
                </a:r>
              </a:p>
              <a:p>
                <a:pPr lvl="4"/>
                <a:endParaRPr lang="en-US" sz="10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304800" y="1196752"/>
                <a:ext cx="8731696" cy="4929411"/>
              </a:xfrm>
              <a:blipFill>
                <a:blip r:embed="rId2"/>
                <a:stretch>
                  <a:fillRect t="-771"/>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sz="4000" dirty="0"/>
              <a:t>HIST: Handling High Influence Networks</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12</a:t>
            </a:fld>
            <a:endParaRPr lang="en-US" dirty="0"/>
          </a:p>
        </p:txBody>
      </p:sp>
      <p:grpSp>
        <p:nvGrpSpPr>
          <p:cNvPr id="11" name="组合 10"/>
          <p:cNvGrpSpPr/>
          <p:nvPr/>
        </p:nvGrpSpPr>
        <p:grpSpPr>
          <a:xfrm>
            <a:off x="5249602" y="1386862"/>
            <a:ext cx="3894396" cy="3316597"/>
            <a:chOff x="5289098" y="2528737"/>
            <a:chExt cx="3894396" cy="3316597"/>
          </a:xfrm>
        </p:grpSpPr>
        <p:pic>
          <p:nvPicPr>
            <p:cNvPr id="8" name="图片 7"/>
            <p:cNvPicPr>
              <a:picLocks noChangeAspect="1"/>
            </p:cNvPicPr>
            <p:nvPr/>
          </p:nvPicPr>
          <p:blipFill>
            <a:blip r:embed="rId3"/>
            <a:stretch>
              <a:fillRect/>
            </a:stretch>
          </p:blipFill>
          <p:spPr>
            <a:xfrm>
              <a:off x="5289098" y="2780928"/>
              <a:ext cx="3894396" cy="2664296"/>
            </a:xfrm>
            <a:prstGeom prst="rect">
              <a:avLst/>
            </a:prstGeom>
          </p:spPr>
        </p:pic>
        <p:pic>
          <p:nvPicPr>
            <p:cNvPr id="9" name="图片 8"/>
            <p:cNvPicPr>
              <a:picLocks noChangeAspect="1"/>
            </p:cNvPicPr>
            <p:nvPr/>
          </p:nvPicPr>
          <p:blipFill>
            <a:blip r:embed="rId4"/>
            <a:stretch>
              <a:fillRect/>
            </a:stretch>
          </p:blipFill>
          <p:spPr>
            <a:xfrm>
              <a:off x="5580112" y="2528737"/>
              <a:ext cx="3312368" cy="252191"/>
            </a:xfrm>
            <a:prstGeom prst="rect">
              <a:avLst/>
            </a:prstGeom>
          </p:spPr>
        </p:pic>
        <p:sp>
          <p:nvSpPr>
            <p:cNvPr id="10" name="文本框 9"/>
            <p:cNvSpPr txBox="1"/>
            <p:nvPr/>
          </p:nvSpPr>
          <p:spPr>
            <a:xfrm>
              <a:off x="6029260" y="5445224"/>
              <a:ext cx="2880320" cy="400110"/>
            </a:xfrm>
            <a:prstGeom prst="rect">
              <a:avLst/>
            </a:prstGeom>
            <a:noFill/>
          </p:spPr>
          <p:txBody>
            <a:bodyPr wrap="square" rtlCol="0">
              <a:spAutoFit/>
            </a:bodyPr>
            <a:lstStyle/>
            <a:p>
              <a:r>
                <a:rPr lang="en-US" sz="2000" dirty="0">
                  <a:latin typeface="+mj-lt"/>
                </a:rPr>
                <a:t>Average size of RR sets</a:t>
              </a:r>
            </a:p>
          </p:txBody>
        </p:sp>
      </p:grpSp>
      <p:sp>
        <p:nvSpPr>
          <p:cNvPr id="12" name="矩形 11"/>
          <p:cNvSpPr/>
          <p:nvPr/>
        </p:nvSpPr>
        <p:spPr>
          <a:xfrm>
            <a:off x="1192729" y="5096407"/>
            <a:ext cx="6004071" cy="707886"/>
          </a:xfrm>
          <a:prstGeom prst="rect">
            <a:avLst/>
          </a:prstGeom>
          <a:ln w="19050">
            <a:solidFill>
              <a:srgbClr val="FF0000"/>
            </a:solidFill>
          </a:ln>
        </p:spPr>
        <p:txBody>
          <a:bodyPr wrap="square">
            <a:spAutoFit/>
          </a:bodyPr>
          <a:lstStyle/>
          <a:p>
            <a:r>
              <a:rPr lang="en-US" sz="2000" dirty="0">
                <a:latin typeface="+mj-lt"/>
              </a:rPr>
              <a:t>Main challenge: Retaining the approximation guarantee. </a:t>
            </a:r>
          </a:p>
          <a:p>
            <a:r>
              <a:rPr lang="en-US" sz="2000" dirty="0">
                <a:latin typeface="+mj-lt"/>
              </a:rPr>
              <a:t>Check our paper for the details.</a:t>
            </a:r>
          </a:p>
        </p:txBody>
      </p:sp>
    </p:spTree>
    <p:extLst>
      <p:ext uri="{BB962C8B-B14F-4D97-AF65-F5344CB8AC3E}">
        <p14:creationId xmlns:p14="http://schemas.microsoft.com/office/powerpoint/2010/main" val="211050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234812" y="1099361"/>
                <a:ext cx="8683922" cy="4929411"/>
              </a:xfrm>
            </p:spPr>
            <p:txBody>
              <a:bodyPr/>
              <a:lstStyle/>
              <a:p>
                <a:r>
                  <a:rPr lang="en-US" sz="2000" dirty="0"/>
                  <a:t>Varying the average size of random RR sets</a:t>
                </a:r>
              </a:p>
              <a:p>
                <a:pPr lvl="1"/>
                <a:r>
                  <a:rPr lang="en-US" sz="1600" dirty="0"/>
                  <a:t>WC variant: for each node </a:t>
                </a:r>
                <a14:m>
                  <m:oMath xmlns:m="http://schemas.openxmlformats.org/officeDocument/2006/math">
                    <m:r>
                      <a:rPr lang="en-US" sz="1600" b="0" i="1" smtClean="0">
                        <a:latin typeface="Cambria Math" panose="02040503050406030204" pitchFamily="18" charset="0"/>
                      </a:rPr>
                      <m:t>𝑣</m:t>
                    </m:r>
                  </m:oMath>
                </a14:m>
                <a:r>
                  <a:rPr lang="en-US" sz="1600" dirty="0"/>
                  <a:t>, the weight of its incoming edges is </a:t>
                </a:r>
                <a14:m>
                  <m:oMath xmlns:m="http://schemas.openxmlformats.org/officeDocument/2006/math">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min</m:t>
                        </m:r>
                      </m:fName>
                      <m:e>
                        <m:d>
                          <m:dPr>
                            <m:begChr m:val="{"/>
                            <m:endChr m:val="}"/>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𝜃</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𝑑</m:t>
                                    </m:r>
                                  </m:e>
                                  <m:sub>
                                    <m:r>
                                      <a:rPr lang="en-US" sz="1600" b="0" i="1" smtClean="0">
                                        <a:latin typeface="Cambria Math" panose="02040503050406030204" pitchFamily="18" charset="0"/>
                                      </a:rPr>
                                      <m:t>𝑖𝑛</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𝑣</m:t>
                                    </m:r>
                                  </m:e>
                                </m:d>
                              </m:den>
                            </m:f>
                            <m:r>
                              <a:rPr lang="en-US" sz="1600" b="0" i="1" smtClean="0">
                                <a:latin typeface="Cambria Math" panose="02040503050406030204" pitchFamily="18" charset="0"/>
                              </a:rPr>
                              <m:t>, 1</m:t>
                            </m:r>
                          </m:e>
                        </m:d>
                      </m:e>
                    </m:func>
                  </m:oMath>
                </a14:m>
                <a:endParaRPr lang="en-US" sz="1600" dirty="0"/>
              </a:p>
              <a:p>
                <a:pPr lvl="1"/>
                <a:r>
                  <a:rPr lang="en-US" sz="1600" dirty="0"/>
                  <a:t>Tune </a:t>
                </a:r>
                <a14:m>
                  <m:oMath xmlns:m="http://schemas.openxmlformats.org/officeDocument/2006/math">
                    <m:r>
                      <a:rPr lang="en-US" sz="1600" b="0" i="1" smtClean="0">
                        <a:latin typeface="Cambria Math" panose="02040503050406030204" pitchFamily="18" charset="0"/>
                      </a:rPr>
                      <m:t>𝜃</m:t>
                    </m:r>
                  </m:oMath>
                </a14:m>
                <a:r>
                  <a:rPr lang="en-US" sz="1600" dirty="0"/>
                  <a:t> such that the average size is 50, 400, …, 32,000</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234812" y="1099361"/>
                <a:ext cx="8683922" cy="4929411"/>
              </a:xfrm>
              <a:blipFill>
                <a:blip r:embed="rId2"/>
                <a:stretch>
                  <a:fillRect t="-514"/>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a:t>Effectiveness of HIST</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13</a:t>
            </a:fld>
            <a:endParaRPr lang="en-US" dirty="0"/>
          </a:p>
        </p:txBody>
      </p:sp>
      <p:grpSp>
        <p:nvGrpSpPr>
          <p:cNvPr id="11" name="组合 10"/>
          <p:cNvGrpSpPr/>
          <p:nvPr/>
        </p:nvGrpSpPr>
        <p:grpSpPr>
          <a:xfrm>
            <a:off x="327715" y="3140968"/>
            <a:ext cx="8607216" cy="2065116"/>
            <a:chOff x="345778" y="1897164"/>
            <a:chExt cx="8607216" cy="2065116"/>
          </a:xfrm>
        </p:grpSpPr>
        <p:pic>
          <p:nvPicPr>
            <p:cNvPr id="8" name="图片 7"/>
            <p:cNvPicPr>
              <a:picLocks noChangeAspect="1"/>
            </p:cNvPicPr>
            <p:nvPr/>
          </p:nvPicPr>
          <p:blipFill>
            <a:blip r:embed="rId3"/>
            <a:stretch>
              <a:fillRect/>
            </a:stretch>
          </p:blipFill>
          <p:spPr>
            <a:xfrm>
              <a:off x="345778" y="1897164"/>
              <a:ext cx="8607216" cy="1770700"/>
            </a:xfrm>
            <a:prstGeom prst="rect">
              <a:avLst/>
            </a:prstGeom>
          </p:spPr>
        </p:pic>
        <mc:AlternateContent xmlns:mc="http://schemas.openxmlformats.org/markup-compatibility/2006" xmlns:a14="http://schemas.microsoft.com/office/drawing/2010/main">
          <mc:Choice Requires="a14">
            <p:sp>
              <p:nvSpPr>
                <p:cNvPr id="9" name="文本框 8"/>
                <p:cNvSpPr txBox="1"/>
                <p:nvPr/>
              </p:nvSpPr>
              <p:spPr>
                <a:xfrm>
                  <a:off x="1813382" y="3562170"/>
                  <a:ext cx="5494922" cy="400110"/>
                </a:xfrm>
                <a:prstGeom prst="rect">
                  <a:avLst/>
                </a:prstGeom>
                <a:noFill/>
              </p:spPr>
              <p:txBody>
                <a:bodyPr wrap="square" rtlCol="0">
                  <a:spAutoFit/>
                </a:bodyPr>
                <a:lstStyle/>
                <a:p>
                  <a:r>
                    <a:rPr lang="en-US" sz="2000" dirty="0">
                      <a:latin typeface="+mj-lt"/>
                    </a:rPr>
                    <a:t>Varying </a:t>
                  </a:r>
                  <a14:m>
                    <m:oMath xmlns:m="http://schemas.openxmlformats.org/officeDocument/2006/math">
                      <m:r>
                        <a:rPr lang="en-US" sz="2000" b="0" i="1" dirty="0" smtClean="0">
                          <a:latin typeface="Cambria Math" panose="02040503050406030204" pitchFamily="18" charset="0"/>
                        </a:rPr>
                        <m:t>𝜃</m:t>
                      </m:r>
                    </m:oMath>
                  </a14:m>
                  <a:r>
                    <a:rPr lang="en-US" sz="2000" dirty="0">
                      <a:latin typeface="+mj-lt"/>
                    </a:rPr>
                    <a:t>: Running time under WC variant setting.</a:t>
                  </a:r>
                </a:p>
              </p:txBody>
            </p:sp>
          </mc:Choice>
          <mc:Fallback xmlns="">
            <p:sp>
              <p:nvSpPr>
                <p:cNvPr id="9" name="文本框 8"/>
                <p:cNvSpPr txBox="1">
                  <a:spLocks noRot="1" noChangeAspect="1" noMove="1" noResize="1" noEditPoints="1" noAdjustHandles="1" noChangeArrowheads="1" noChangeShapeType="1" noTextEdit="1"/>
                </p:cNvSpPr>
                <p:nvPr/>
              </p:nvSpPr>
              <p:spPr>
                <a:xfrm>
                  <a:off x="1813382" y="3562170"/>
                  <a:ext cx="5494922" cy="400110"/>
                </a:xfrm>
                <a:prstGeom prst="rect">
                  <a:avLst/>
                </a:prstGeom>
                <a:blipFill>
                  <a:blip r:embed="rId5"/>
                  <a:stretch>
                    <a:fillRect l="-1109" t="-7576" b="-25758"/>
                  </a:stretch>
                </a:blipFill>
              </p:spPr>
              <p:txBody>
                <a:bodyPr/>
                <a:lstStyle/>
                <a:p>
                  <a:r>
                    <a:rPr lang="en-US">
                      <a:noFill/>
                    </a:rPr>
                    <a:t> </a:t>
                  </a:r>
                </a:p>
              </p:txBody>
            </p:sp>
          </mc:Fallback>
        </mc:AlternateContent>
      </p:grpSp>
      <p:pic>
        <p:nvPicPr>
          <p:cNvPr id="12" name="图片 11"/>
          <p:cNvPicPr>
            <a:picLocks noChangeAspect="1"/>
          </p:cNvPicPr>
          <p:nvPr/>
        </p:nvPicPr>
        <p:blipFill>
          <a:blip r:embed="rId6"/>
          <a:stretch>
            <a:fillRect/>
          </a:stretch>
        </p:blipFill>
        <p:spPr>
          <a:xfrm>
            <a:off x="702469" y="2854891"/>
            <a:ext cx="6982395" cy="341661"/>
          </a:xfrm>
          <a:prstGeom prst="rect">
            <a:avLst/>
          </a:prstGeom>
        </p:spPr>
      </p:pic>
    </p:spTree>
    <p:extLst>
      <p:ext uri="{BB962C8B-B14F-4D97-AF65-F5344CB8AC3E}">
        <p14:creationId xmlns:p14="http://schemas.microsoft.com/office/powerpoint/2010/main" val="42041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SUBSIM: Efficient RR set generation with bound tightened. </a:t>
            </a:r>
          </a:p>
          <a:p>
            <a:endParaRPr lang="en-US" dirty="0"/>
          </a:p>
          <a:p>
            <a:r>
              <a:rPr lang="en-US" dirty="0"/>
              <a:t>HIST: reducing the average size of random RR sets.</a:t>
            </a:r>
          </a:p>
        </p:txBody>
      </p:sp>
      <p:sp>
        <p:nvSpPr>
          <p:cNvPr id="3" name="标题 2"/>
          <p:cNvSpPr>
            <a:spLocks noGrp="1"/>
          </p:cNvSpPr>
          <p:nvPr>
            <p:ph type="title"/>
          </p:nvPr>
        </p:nvSpPr>
        <p:spPr/>
        <p:txBody>
          <a:bodyPr/>
          <a:lstStyle/>
          <a:p>
            <a:r>
              <a:rPr lang="en-US" dirty="0"/>
              <a:t>Conclusion</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14</a:t>
            </a:fld>
            <a:endParaRPr lang="en-US" dirty="0"/>
          </a:p>
        </p:txBody>
      </p:sp>
    </p:spTree>
    <p:extLst>
      <p:ext uri="{BB962C8B-B14F-4D97-AF65-F5344CB8AC3E}">
        <p14:creationId xmlns:p14="http://schemas.microsoft.com/office/powerpoint/2010/main" val="166426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Thanks</a:t>
            </a:r>
          </a:p>
        </p:txBody>
      </p:sp>
      <p:sp>
        <p:nvSpPr>
          <p:cNvPr id="3" name="页脚占位符 2"/>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4" name="灯片编号占位符 3"/>
          <p:cNvSpPr>
            <a:spLocks noGrp="1"/>
          </p:cNvSpPr>
          <p:nvPr>
            <p:ph type="sldNum" sz="quarter" idx="12"/>
          </p:nvPr>
        </p:nvSpPr>
        <p:spPr/>
        <p:txBody>
          <a:bodyPr/>
          <a:lstStyle/>
          <a:p>
            <a:pPr>
              <a:defRPr/>
            </a:pPr>
            <a:fld id="{4F25B14B-C98E-4C14-96E7-18DD3A29C179}" type="slidenum">
              <a:rPr lang="en-US" smtClean="0"/>
              <a:pPr>
                <a:defRPr/>
              </a:pPr>
              <a:t>15</a:t>
            </a:fld>
            <a:endParaRPr lang="en-US" dirty="0"/>
          </a:p>
        </p:txBody>
      </p:sp>
      <p:sp>
        <p:nvSpPr>
          <p:cNvPr id="5" name="文本框 4"/>
          <p:cNvSpPr txBox="1"/>
          <p:nvPr/>
        </p:nvSpPr>
        <p:spPr>
          <a:xfrm>
            <a:off x="1475656" y="4509120"/>
            <a:ext cx="6120680" cy="369332"/>
          </a:xfrm>
          <a:prstGeom prst="rect">
            <a:avLst/>
          </a:prstGeom>
          <a:noFill/>
        </p:spPr>
        <p:txBody>
          <a:bodyPr wrap="square" rtlCol="0">
            <a:spAutoFit/>
          </a:bodyPr>
          <a:lstStyle/>
          <a:p>
            <a:r>
              <a:rPr lang="en-US" dirty="0">
                <a:latin typeface="+mj-lt"/>
              </a:rPr>
              <a:t>Download our code at: </a:t>
            </a:r>
            <a:r>
              <a:rPr lang="en-US" dirty="0">
                <a:solidFill>
                  <a:srgbClr val="FF0000"/>
                </a:solidFill>
                <a:latin typeface="+mj-lt"/>
                <a:hlinkClick r:id="rId2"/>
              </a:rPr>
              <a:t>https://github.com/qtguo/subsim</a:t>
            </a:r>
            <a:endParaRPr lang="en-US" dirty="0">
              <a:solidFill>
                <a:srgbClr val="FF0000"/>
              </a:solidFill>
              <a:latin typeface="+mj-lt"/>
            </a:endParaRPr>
          </a:p>
        </p:txBody>
      </p:sp>
    </p:spTree>
    <p:extLst>
      <p:ext uri="{BB962C8B-B14F-4D97-AF65-F5344CB8AC3E}">
        <p14:creationId xmlns:p14="http://schemas.microsoft.com/office/powerpoint/2010/main" val="282570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6654B3-3176-6541-A7A8-1C1E59554088}"/>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F6DD8D4-CFE5-704E-ABFE-D0ED4ECCDB8D}"/>
              </a:ext>
            </a:extLst>
          </p:cNvPr>
          <p:cNvSpPr>
            <a:spLocks noGrp="1"/>
          </p:cNvSpPr>
          <p:nvPr>
            <p:ph type="title"/>
          </p:nvPr>
        </p:nvSpPr>
        <p:spPr/>
        <p:txBody>
          <a:bodyPr/>
          <a:lstStyle/>
          <a:p>
            <a:r>
              <a:rPr lang="en-US" dirty="0"/>
              <a:t>Skew distributions</a:t>
            </a:r>
          </a:p>
        </p:txBody>
      </p:sp>
      <p:sp>
        <p:nvSpPr>
          <p:cNvPr id="4" name="Footer Placeholder 3">
            <a:extLst>
              <a:ext uri="{FF2B5EF4-FFF2-40B4-BE49-F238E27FC236}">
                <a16:creationId xmlns:a16="http://schemas.microsoft.com/office/drawing/2014/main" id="{233B8AC0-E658-B742-A2FB-7AA07A2A68A8}"/>
              </a:ext>
            </a:extLst>
          </p:cNvPr>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Slide Number Placeholder 4">
            <a:extLst>
              <a:ext uri="{FF2B5EF4-FFF2-40B4-BE49-F238E27FC236}">
                <a16:creationId xmlns:a16="http://schemas.microsoft.com/office/drawing/2014/main" id="{4EE47EC4-20B6-D240-B321-119C78BC5E4F}"/>
              </a:ext>
            </a:extLst>
          </p:cNvPr>
          <p:cNvSpPr>
            <a:spLocks noGrp="1"/>
          </p:cNvSpPr>
          <p:nvPr>
            <p:ph type="sldNum" sz="quarter" idx="12"/>
          </p:nvPr>
        </p:nvSpPr>
        <p:spPr/>
        <p:txBody>
          <a:bodyPr/>
          <a:lstStyle/>
          <a:p>
            <a:pPr>
              <a:defRPr/>
            </a:pPr>
            <a:fld id="{4F25B14B-C98E-4C14-96E7-18DD3A29C179}" type="slidenum">
              <a:rPr lang="en-US" smtClean="0"/>
              <a:pPr>
                <a:defRPr/>
              </a:pPr>
              <a:t>16</a:t>
            </a:fld>
            <a:endParaRPr lang="en-US" dirty="0"/>
          </a:p>
        </p:txBody>
      </p:sp>
      <p:pic>
        <p:nvPicPr>
          <p:cNvPr id="6" name="图片 7">
            <a:extLst>
              <a:ext uri="{FF2B5EF4-FFF2-40B4-BE49-F238E27FC236}">
                <a16:creationId xmlns:a16="http://schemas.microsoft.com/office/drawing/2014/main" id="{2ED140B6-E3ED-6A46-BEA0-82B4F7BA1E99}"/>
              </a:ext>
            </a:extLst>
          </p:cNvPr>
          <p:cNvPicPr>
            <a:picLocks noChangeAspect="1"/>
          </p:cNvPicPr>
          <p:nvPr/>
        </p:nvPicPr>
        <p:blipFill>
          <a:blip r:embed="rId2"/>
          <a:stretch>
            <a:fillRect/>
          </a:stretch>
        </p:blipFill>
        <p:spPr>
          <a:xfrm>
            <a:off x="1691680" y="2132856"/>
            <a:ext cx="5112568" cy="2305066"/>
          </a:xfrm>
          <a:prstGeom prst="rect">
            <a:avLst/>
          </a:prstGeom>
        </p:spPr>
      </p:pic>
      <p:sp>
        <p:nvSpPr>
          <p:cNvPr id="7" name="文本框 8">
            <a:extLst>
              <a:ext uri="{FF2B5EF4-FFF2-40B4-BE49-F238E27FC236}">
                <a16:creationId xmlns:a16="http://schemas.microsoft.com/office/drawing/2014/main" id="{631FBC59-CBED-2F47-BDE3-7C5DEC131459}"/>
              </a:ext>
            </a:extLst>
          </p:cNvPr>
          <p:cNvSpPr txBox="1"/>
          <p:nvPr/>
        </p:nvSpPr>
        <p:spPr>
          <a:xfrm>
            <a:off x="1755676" y="4394920"/>
            <a:ext cx="4718651" cy="400110"/>
          </a:xfrm>
          <a:prstGeom prst="rect">
            <a:avLst/>
          </a:prstGeom>
          <a:noFill/>
        </p:spPr>
        <p:txBody>
          <a:bodyPr wrap="square" rtlCol="0">
            <a:spAutoFit/>
          </a:bodyPr>
          <a:lstStyle/>
          <a:p>
            <a:r>
              <a:rPr lang="en-US" sz="2000" dirty="0">
                <a:latin typeface="+mj-lt"/>
              </a:rPr>
              <a:t>Skewed distribution: RR set generation cost.</a:t>
            </a:r>
          </a:p>
        </p:txBody>
      </p:sp>
    </p:spTree>
    <p:extLst>
      <p:ext uri="{BB962C8B-B14F-4D97-AF65-F5344CB8AC3E}">
        <p14:creationId xmlns:p14="http://schemas.microsoft.com/office/powerpoint/2010/main" val="5931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13BC73D-87B1-4540-851B-908CFD5A684E}"/>
                  </a:ext>
                </a:extLst>
              </p:cNvPr>
              <p:cNvSpPr>
                <a:spLocks noGrp="1"/>
              </p:cNvSpPr>
              <p:nvPr>
                <p:ph idx="1"/>
              </p:nvPr>
            </p:nvSpPr>
            <p:spPr/>
            <p:txBody>
              <a:bodyPr/>
              <a:lstStyle/>
              <a:p>
                <a:r>
                  <a:rPr lang="en-US" dirty="0"/>
                  <a:t>Impact of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2" name="Content Placeholder 1">
                <a:extLst>
                  <a:ext uri="{FF2B5EF4-FFF2-40B4-BE49-F238E27FC236}">
                    <a16:creationId xmlns:a16="http://schemas.microsoft.com/office/drawing/2014/main" id="{C13BC73D-87B1-4540-851B-908CFD5A684E}"/>
                  </a:ext>
                </a:extLst>
              </p:cNvPr>
              <p:cNvSpPr>
                <a:spLocks noGrp="1" noRot="1" noChangeAspect="1" noMove="1" noResize="1" noEditPoints="1" noAdjustHandles="1" noChangeArrowheads="1" noChangeShapeType="1" noTextEdit="1"/>
              </p:cNvSpPr>
              <p:nvPr>
                <p:ph idx="1"/>
              </p:nvPr>
            </p:nvSpPr>
            <p:spPr>
              <a:blipFill>
                <a:blip r:embed="rId2"/>
                <a:stretch>
                  <a:fillRect t="-128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B25CE1F-7D0E-C14E-9C78-198ED82F4174}"/>
              </a:ext>
            </a:extLst>
          </p:cNvPr>
          <p:cNvSpPr>
            <a:spLocks noGrp="1"/>
          </p:cNvSpPr>
          <p:nvPr>
            <p:ph type="title"/>
          </p:nvPr>
        </p:nvSpPr>
        <p:spPr/>
        <p:txBody>
          <a:bodyPr/>
          <a:lstStyle/>
          <a:p>
            <a:r>
              <a:rPr lang="en-US" dirty="0"/>
              <a:t>Effectiveness of HIST</a:t>
            </a:r>
          </a:p>
        </p:txBody>
      </p:sp>
      <p:sp>
        <p:nvSpPr>
          <p:cNvPr id="4" name="Footer Placeholder 3">
            <a:extLst>
              <a:ext uri="{FF2B5EF4-FFF2-40B4-BE49-F238E27FC236}">
                <a16:creationId xmlns:a16="http://schemas.microsoft.com/office/drawing/2014/main" id="{55799C52-C3DB-1846-A612-17C8C87CF476}"/>
              </a:ext>
            </a:extLst>
          </p:cNvPr>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Slide Number Placeholder 4">
            <a:extLst>
              <a:ext uri="{FF2B5EF4-FFF2-40B4-BE49-F238E27FC236}">
                <a16:creationId xmlns:a16="http://schemas.microsoft.com/office/drawing/2014/main" id="{C0E443AF-ED8E-9845-902E-2566857D7E91}"/>
              </a:ext>
            </a:extLst>
          </p:cNvPr>
          <p:cNvSpPr>
            <a:spLocks noGrp="1"/>
          </p:cNvSpPr>
          <p:nvPr>
            <p:ph type="sldNum" sz="quarter" idx="12"/>
          </p:nvPr>
        </p:nvSpPr>
        <p:spPr/>
        <p:txBody>
          <a:bodyPr/>
          <a:lstStyle/>
          <a:p>
            <a:pPr>
              <a:defRPr/>
            </a:pPr>
            <a:fld id="{4F25B14B-C98E-4C14-96E7-18DD3A29C179}" type="slidenum">
              <a:rPr lang="en-US" smtClean="0"/>
              <a:pPr>
                <a:defRPr/>
              </a:pPr>
              <a:t>17</a:t>
            </a:fld>
            <a:endParaRPr lang="en-US" dirty="0"/>
          </a:p>
        </p:txBody>
      </p:sp>
      <p:grpSp>
        <p:nvGrpSpPr>
          <p:cNvPr id="6" name="组合 9">
            <a:extLst>
              <a:ext uri="{FF2B5EF4-FFF2-40B4-BE49-F238E27FC236}">
                <a16:creationId xmlns:a16="http://schemas.microsoft.com/office/drawing/2014/main" id="{32F2CCE0-D871-1648-B79E-FB25C89BB233}"/>
              </a:ext>
            </a:extLst>
          </p:cNvPr>
          <p:cNvGrpSpPr/>
          <p:nvPr/>
        </p:nvGrpSpPr>
        <p:grpSpPr>
          <a:xfrm>
            <a:off x="268859" y="3042908"/>
            <a:ext cx="8845490" cy="2139597"/>
            <a:chOff x="221261" y="4220924"/>
            <a:chExt cx="8845490" cy="2139597"/>
          </a:xfrm>
        </p:grpSpPr>
        <p:pic>
          <p:nvPicPr>
            <p:cNvPr id="7" name="图片 5">
              <a:extLst>
                <a:ext uri="{FF2B5EF4-FFF2-40B4-BE49-F238E27FC236}">
                  <a16:creationId xmlns:a16="http://schemas.microsoft.com/office/drawing/2014/main" id="{922BD963-CDDB-FA4C-B79A-5C216787E014}"/>
                </a:ext>
              </a:extLst>
            </p:cNvPr>
            <p:cNvPicPr>
              <a:picLocks noChangeAspect="1"/>
            </p:cNvPicPr>
            <p:nvPr/>
          </p:nvPicPr>
          <p:blipFill>
            <a:blip r:embed="rId3"/>
            <a:stretch>
              <a:fillRect/>
            </a:stretch>
          </p:blipFill>
          <p:spPr>
            <a:xfrm>
              <a:off x="221261" y="4220924"/>
              <a:ext cx="8845490" cy="1845712"/>
            </a:xfrm>
            <a:prstGeom prst="rect">
              <a:avLst/>
            </a:prstGeom>
          </p:spPr>
        </p:pic>
        <p:sp>
          <p:nvSpPr>
            <p:cNvPr id="8" name="文本框 6">
              <a:extLst>
                <a:ext uri="{FF2B5EF4-FFF2-40B4-BE49-F238E27FC236}">
                  <a16:creationId xmlns:a16="http://schemas.microsoft.com/office/drawing/2014/main" id="{3FF2278B-8DDE-504D-ABA4-37868C4D3A8C}"/>
                </a:ext>
              </a:extLst>
            </p:cNvPr>
            <p:cNvSpPr txBox="1"/>
            <p:nvPr/>
          </p:nvSpPr>
          <p:spPr>
            <a:xfrm>
              <a:off x="2195736" y="5960411"/>
              <a:ext cx="5661248" cy="400110"/>
            </a:xfrm>
            <a:prstGeom prst="rect">
              <a:avLst/>
            </a:prstGeom>
            <a:noFill/>
          </p:spPr>
          <p:txBody>
            <a:bodyPr wrap="square" rtlCol="0">
              <a:spAutoFit/>
            </a:bodyPr>
            <a:lstStyle/>
            <a:p>
              <a:r>
                <a:rPr lang="en-US" sz="2000" dirty="0">
                  <a:latin typeface="+mj-lt"/>
                </a:rPr>
                <a:t>Varying k: Running time under WC variant setting.</a:t>
              </a:r>
            </a:p>
          </p:txBody>
        </p:sp>
      </p:grpSp>
      <p:pic>
        <p:nvPicPr>
          <p:cNvPr id="9" name="图片 11">
            <a:extLst>
              <a:ext uri="{FF2B5EF4-FFF2-40B4-BE49-F238E27FC236}">
                <a16:creationId xmlns:a16="http://schemas.microsoft.com/office/drawing/2014/main" id="{1603E645-9AFF-BF42-AF93-F057AE511FFB}"/>
              </a:ext>
            </a:extLst>
          </p:cNvPr>
          <p:cNvPicPr>
            <a:picLocks noChangeAspect="1"/>
          </p:cNvPicPr>
          <p:nvPr/>
        </p:nvPicPr>
        <p:blipFill>
          <a:blip r:embed="rId4"/>
          <a:stretch>
            <a:fillRect/>
          </a:stretch>
        </p:blipFill>
        <p:spPr>
          <a:xfrm>
            <a:off x="725786" y="2636912"/>
            <a:ext cx="6982395" cy="341661"/>
          </a:xfrm>
          <a:prstGeom prst="rect">
            <a:avLst/>
          </a:prstGeom>
        </p:spPr>
      </p:pic>
    </p:spTree>
    <p:extLst>
      <p:ext uri="{BB962C8B-B14F-4D97-AF65-F5344CB8AC3E}">
        <p14:creationId xmlns:p14="http://schemas.microsoft.com/office/powerpoint/2010/main" val="19017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sz="2400" dirty="0"/>
                  <a:t>Given a social network </a:t>
                </a:r>
                <a14:m>
                  <m:oMath xmlns:m="http://schemas.openxmlformats.org/officeDocument/2006/math">
                    <m:r>
                      <a:rPr lang="en-US" sz="2400" b="0" i="1" smtClean="0">
                        <a:latin typeface="Cambria Math" panose="02040503050406030204" pitchFamily="18" charset="0"/>
                      </a:rPr>
                      <m:t>𝐺</m:t>
                    </m:r>
                  </m:oMath>
                </a14:m>
                <a:r>
                  <a:rPr lang="en-US" sz="2400" dirty="0"/>
                  <a:t>, a positive integer  </a:t>
                </a:r>
                <a14:m>
                  <m:oMath xmlns:m="http://schemas.openxmlformats.org/officeDocument/2006/math">
                    <m:r>
                      <a:rPr lang="en-US" sz="2400" b="0" i="1" smtClean="0">
                        <a:latin typeface="Cambria Math" panose="02040503050406030204" pitchFamily="18" charset="0"/>
                      </a:rPr>
                      <m:t>𝑘</m:t>
                    </m:r>
                  </m:oMath>
                </a14:m>
                <a:r>
                  <a:rPr lang="en-US" sz="2400" dirty="0"/>
                  <a:t>,</a:t>
                </a:r>
              </a:p>
              <a:p>
                <a:pPr lvl="1"/>
                <a:r>
                  <a:rPr lang="en-US" sz="2000" dirty="0"/>
                  <a:t>Select </a:t>
                </a:r>
                <a14:m>
                  <m:oMath xmlns:m="http://schemas.openxmlformats.org/officeDocument/2006/math">
                    <m:r>
                      <a:rPr lang="en-US" sz="2000" b="0" i="1" smtClean="0">
                        <a:latin typeface="Cambria Math" panose="02040503050406030204" pitchFamily="18" charset="0"/>
                      </a:rPr>
                      <m:t>𝑘</m:t>
                    </m:r>
                  </m:oMath>
                </a14:m>
                <a:r>
                  <a:rPr lang="en-US" sz="2000" dirty="0"/>
                  <a:t> seed nodes to maximize the expected number of influenced users under a certain cascade model.</a:t>
                </a:r>
              </a:p>
              <a:p>
                <a:pPr lvl="1"/>
                <a:r>
                  <a:rPr lang="en-US" sz="2000" dirty="0"/>
                  <a:t>Two widely adopted models in the literature [Kempe et al. KDD 2003] </a:t>
                </a:r>
              </a:p>
              <a:p>
                <a:pPr lvl="2"/>
                <a:r>
                  <a:rPr lang="en-US" sz="2000" i="1" dirty="0">
                    <a:solidFill>
                      <a:srgbClr val="0D14FF"/>
                    </a:solidFill>
                  </a:rPr>
                  <a:t>Independent Cascade (IC) model </a:t>
                </a:r>
                <a:r>
                  <a:rPr lang="en-US" sz="2000" dirty="0"/>
                  <a:t>(we focus on this model)</a:t>
                </a:r>
              </a:p>
              <a:p>
                <a:pPr lvl="2"/>
                <a:r>
                  <a:rPr lang="en-US" sz="2000" dirty="0"/>
                  <a:t>Linear-Threshold (LT) model</a:t>
                </a:r>
              </a:p>
              <a:p>
                <a:pPr lvl="2"/>
                <a:endParaRPr lang="en-US" sz="1600" dirty="0"/>
              </a:p>
              <a:p>
                <a:r>
                  <a:rPr lang="en-US" sz="2400" dirty="0"/>
                  <a:t>How the IC model works</a:t>
                </a:r>
              </a:p>
              <a:p>
                <a:pPr lvl="1"/>
                <a:r>
                  <a:rPr lang="en-US" sz="2000" dirty="0"/>
                  <a:t>Each (directed) edge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𝑢</m:t>
                        </m:r>
                        <m:r>
                          <a:rPr lang="en-US" sz="2000" i="1">
                            <a:latin typeface="Cambria Math" panose="02040503050406030204" pitchFamily="18" charset="0"/>
                          </a:rPr>
                          <m:t>,</m:t>
                        </m:r>
                        <m:r>
                          <a:rPr lang="en-US" sz="2000" i="1">
                            <a:latin typeface="Cambria Math" panose="02040503050406030204" pitchFamily="18" charset="0"/>
                          </a:rPr>
                          <m:t>𝑣</m:t>
                        </m:r>
                      </m:e>
                    </m:d>
                  </m:oMath>
                </a14:m>
                <a:r>
                  <a:rPr lang="en-US" sz="2000" dirty="0"/>
                  <a:t> has a probability </a:t>
                </a:r>
                <a14:m>
                  <m:oMath xmlns:m="http://schemas.openxmlformats.org/officeDocument/2006/math">
                    <m:r>
                      <a:rPr lang="en-US" sz="2000" i="1" dirty="0">
                        <a:latin typeface="Cambria Math" panose="02040503050406030204" pitchFamily="18" charset="0"/>
                      </a:rPr>
                      <m:t>𝑝</m:t>
                    </m:r>
                    <m:r>
                      <a:rPr lang="en-US" sz="2000" i="1" baseline="-25000" dirty="0" err="1">
                        <a:latin typeface="Cambria Math" panose="02040503050406030204" pitchFamily="18" charset="0"/>
                      </a:rPr>
                      <m:t>𝑢</m:t>
                    </m:r>
                    <m:r>
                      <a:rPr lang="en-US" sz="2000" i="1" baseline="-25000" dirty="0">
                        <a:latin typeface="Cambria Math" panose="02040503050406030204" pitchFamily="18" charset="0"/>
                      </a:rPr>
                      <m:t>𝑣</m:t>
                    </m:r>
                  </m:oMath>
                </a14:m>
                <a:r>
                  <a:rPr lang="en-US" sz="2000" dirty="0"/>
                  <a:t> ( </a:t>
                </a:r>
                <a14:m>
                  <m:oMath xmlns:m="http://schemas.openxmlformats.org/officeDocument/2006/math">
                    <m:r>
                      <a:rPr lang="en-US" sz="2000" i="1" dirty="0">
                        <a:latin typeface="Cambria Math" panose="02040503050406030204" pitchFamily="18" charset="0"/>
                      </a:rPr>
                      <m:t>𝑝</m:t>
                    </m:r>
                    <m:r>
                      <a:rPr lang="en-US" sz="2000" i="1" baseline="-25000" dirty="0">
                        <a:latin typeface="Cambria Math" panose="02040503050406030204" pitchFamily="18" charset="0"/>
                      </a:rPr>
                      <m:t>𝑢𝑣</m:t>
                    </m:r>
                    <m:r>
                      <a:rPr lang="en-US" sz="2000" i="1" dirty="0">
                        <a:latin typeface="Cambria Math" panose="02040503050406030204" pitchFamily="18" charset="0"/>
                        <a:ea typeface="Cambria Math" panose="02040503050406030204" pitchFamily="18" charset="0"/>
                      </a:rPr>
                      <m:t>∈[0,1]</m:t>
                    </m:r>
                  </m:oMath>
                </a14:m>
                <a:r>
                  <a:rPr lang="en-US" sz="2000" dirty="0"/>
                  <a:t> )</a:t>
                </a:r>
              </a:p>
              <a:p>
                <a:pPr lvl="1"/>
                <a:r>
                  <a:rPr lang="en-US" sz="2000" dirty="0"/>
                  <a:t>The seed nodes are activated.</a:t>
                </a:r>
              </a:p>
              <a:p>
                <a:pPr lvl="1"/>
                <a:r>
                  <a:rPr lang="en-US" sz="2000" dirty="0"/>
                  <a:t>Each newly activated node </a:t>
                </a:r>
                <a14:m>
                  <m:oMath xmlns:m="http://schemas.openxmlformats.org/officeDocument/2006/math">
                    <m:r>
                      <a:rPr lang="en-US" sz="2000" i="1" dirty="0">
                        <a:latin typeface="Cambria Math" panose="02040503050406030204" pitchFamily="18" charset="0"/>
                      </a:rPr>
                      <m:t>𝑢</m:t>
                    </m:r>
                  </m:oMath>
                </a14:m>
                <a:r>
                  <a:rPr lang="en-US" sz="2000" dirty="0"/>
                  <a:t> has one </a:t>
                </a:r>
                <a:r>
                  <a:rPr lang="en-US" sz="2000" b="1" dirty="0"/>
                  <a:t>SINGLE</a:t>
                </a:r>
                <a:r>
                  <a:rPr lang="en-US" sz="2000" dirty="0"/>
                  <a:t> chance to activate each of its outgoing neighbor </a:t>
                </a:r>
                <a14:m>
                  <m:oMath xmlns:m="http://schemas.openxmlformats.org/officeDocument/2006/math">
                    <m:r>
                      <a:rPr lang="en-US" sz="2000" i="1" dirty="0">
                        <a:latin typeface="Cambria Math" panose="02040503050406030204" pitchFamily="18" charset="0"/>
                      </a:rPr>
                      <m:t>𝑣</m:t>
                    </m:r>
                  </m:oMath>
                </a14:m>
                <a:r>
                  <a:rPr lang="en-US" sz="2000" dirty="0"/>
                  <a:t> with probability </a:t>
                </a:r>
                <a14:m>
                  <m:oMath xmlns:m="http://schemas.openxmlformats.org/officeDocument/2006/math">
                    <m:r>
                      <a:rPr lang="en-US" sz="2000" i="1" dirty="0">
                        <a:latin typeface="Cambria Math" panose="02040503050406030204" pitchFamily="18" charset="0"/>
                      </a:rPr>
                      <m:t>𝑝</m:t>
                    </m:r>
                    <m:r>
                      <a:rPr lang="en-US" sz="2000" i="1" baseline="-25000" dirty="0" err="1">
                        <a:latin typeface="Cambria Math" panose="02040503050406030204" pitchFamily="18" charset="0"/>
                      </a:rPr>
                      <m:t>𝑢</m:t>
                    </m:r>
                    <m:r>
                      <a:rPr lang="en-US" sz="2000" i="1" baseline="-25000" dirty="0">
                        <a:latin typeface="Cambria Math" panose="02040503050406030204" pitchFamily="18" charset="0"/>
                      </a:rPr>
                      <m:t>𝑣</m:t>
                    </m:r>
                  </m:oMath>
                </a14:m>
                <a:endParaRPr lang="en-US" sz="2000" dirty="0"/>
              </a:p>
              <a:p>
                <a:pPr lvl="1"/>
                <a:r>
                  <a:rPr lang="en-US" sz="2000" dirty="0"/>
                  <a:t>It terminates when no node can activate other nodes</a:t>
                </a:r>
              </a:p>
              <a:p>
                <a:endParaRPr 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3"/>
                <a:stretch>
                  <a:fillRect t="-771"/>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sz="3200" dirty="0"/>
              <a:t>Influence Maximization (IM): Problem Definition</a:t>
            </a:r>
          </a:p>
        </p:txBody>
      </p:sp>
      <p:sp>
        <p:nvSpPr>
          <p:cNvPr id="4" name="页脚占位符 3"/>
          <p:cNvSpPr>
            <a:spLocks noGrp="1"/>
          </p:cNvSpPr>
          <p:nvPr>
            <p:ph type="ftr" sz="quarter" idx="11"/>
          </p:nvPr>
        </p:nvSpPr>
        <p:spPr/>
        <p:txBody>
          <a:bodyPr/>
          <a:lstStyle/>
          <a:p>
            <a:pPr>
              <a:defRPr/>
            </a:pPr>
            <a:r>
              <a:rPr lang="en-US" b="0" dirty="0">
                <a:latin typeface="Times New Roman" panose="02020603050405020304" pitchFamily="18" charset="0"/>
                <a:cs typeface="Times New Roman" panose="02020603050405020304" pitchFamily="18" charset="0"/>
              </a:rPr>
              <a:t>Influence Maximization Revisited: Efficient Reverse Reachable Set Generation with Bound Tightened</a:t>
            </a:r>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2</a:t>
            </a:fld>
            <a:endParaRPr lang="en-US" dirty="0"/>
          </a:p>
        </p:txBody>
      </p:sp>
    </p:spTree>
    <p:extLst>
      <p:ext uri="{BB962C8B-B14F-4D97-AF65-F5344CB8AC3E}">
        <p14:creationId xmlns:p14="http://schemas.microsoft.com/office/powerpoint/2010/main" val="14970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IC model: A Running Example</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3</a:t>
            </a:fld>
            <a:endParaRPr lang="en-US" dirty="0"/>
          </a:p>
        </p:txBody>
      </p:sp>
      <p:sp>
        <p:nvSpPr>
          <p:cNvPr id="6" name="Oval 3">
            <a:extLst>
              <a:ext uri="{FF2B5EF4-FFF2-40B4-BE49-F238E27FC236}">
                <a16:creationId xmlns:a16="http://schemas.microsoft.com/office/drawing/2014/main" id="{8EE97F90-D264-4FD9-9685-9F55AA75B697}"/>
              </a:ext>
            </a:extLst>
          </p:cNvPr>
          <p:cNvSpPr>
            <a:spLocks noChangeArrowheads="1"/>
          </p:cNvSpPr>
          <p:nvPr/>
        </p:nvSpPr>
        <p:spPr bwMode="auto">
          <a:xfrm>
            <a:off x="1986265" y="5150396"/>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7" name="Line 4">
            <a:extLst>
              <a:ext uri="{FF2B5EF4-FFF2-40B4-BE49-F238E27FC236}">
                <a16:creationId xmlns:a16="http://schemas.microsoft.com/office/drawing/2014/main" id="{05D225FF-FC11-4B28-8F37-85717C04640A}"/>
              </a:ext>
            </a:extLst>
          </p:cNvPr>
          <p:cNvSpPr>
            <a:spLocks noChangeShapeType="1"/>
          </p:cNvSpPr>
          <p:nvPr/>
        </p:nvSpPr>
        <p:spPr bwMode="auto">
          <a:xfrm flipV="1">
            <a:off x="2352977" y="5315495"/>
            <a:ext cx="1900238" cy="1594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8" name="Line 5">
            <a:extLst>
              <a:ext uri="{FF2B5EF4-FFF2-40B4-BE49-F238E27FC236}">
                <a16:creationId xmlns:a16="http://schemas.microsoft.com/office/drawing/2014/main" id="{D0B387ED-D45A-4D79-95E0-FC96CBB4B147}"/>
              </a:ext>
            </a:extLst>
          </p:cNvPr>
          <p:cNvSpPr>
            <a:spLocks noChangeShapeType="1"/>
          </p:cNvSpPr>
          <p:nvPr/>
        </p:nvSpPr>
        <p:spPr bwMode="auto">
          <a:xfrm flipV="1">
            <a:off x="2346627" y="4055021"/>
            <a:ext cx="1979613" cy="11509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9" name="Line 6">
            <a:extLst>
              <a:ext uri="{FF2B5EF4-FFF2-40B4-BE49-F238E27FC236}">
                <a16:creationId xmlns:a16="http://schemas.microsoft.com/office/drawing/2014/main" id="{64DE4F1C-6630-48A4-BA0E-09DDB129EA8B}"/>
              </a:ext>
            </a:extLst>
          </p:cNvPr>
          <p:cNvSpPr>
            <a:spLocks noChangeShapeType="1"/>
          </p:cNvSpPr>
          <p:nvPr/>
        </p:nvSpPr>
        <p:spPr bwMode="auto">
          <a:xfrm flipH="1" flipV="1">
            <a:off x="992490" y="4110879"/>
            <a:ext cx="1174750" cy="100459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10" name="Line 7">
            <a:extLst>
              <a:ext uri="{FF2B5EF4-FFF2-40B4-BE49-F238E27FC236}">
                <a16:creationId xmlns:a16="http://schemas.microsoft.com/office/drawing/2014/main" id="{A44B6D8C-8AD6-418B-852C-D65E2F8AE01D}"/>
              </a:ext>
            </a:extLst>
          </p:cNvPr>
          <p:cNvSpPr>
            <a:spLocks noChangeShapeType="1"/>
          </p:cNvSpPr>
          <p:nvPr/>
        </p:nvSpPr>
        <p:spPr bwMode="auto">
          <a:xfrm flipH="1">
            <a:off x="1027415" y="3964205"/>
            <a:ext cx="3209925" cy="2410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11" name="Line 9">
            <a:extLst>
              <a:ext uri="{FF2B5EF4-FFF2-40B4-BE49-F238E27FC236}">
                <a16:creationId xmlns:a16="http://schemas.microsoft.com/office/drawing/2014/main" id="{81B5DE58-5413-4CC2-9E3F-D20A8D45AC7F}"/>
              </a:ext>
            </a:extLst>
          </p:cNvPr>
          <p:cNvSpPr>
            <a:spLocks noChangeShapeType="1"/>
          </p:cNvSpPr>
          <p:nvPr/>
        </p:nvSpPr>
        <p:spPr bwMode="auto">
          <a:xfrm>
            <a:off x="714677" y="2497684"/>
            <a:ext cx="42863" cy="130832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12" name="Line 10">
            <a:extLst>
              <a:ext uri="{FF2B5EF4-FFF2-40B4-BE49-F238E27FC236}">
                <a16:creationId xmlns:a16="http://schemas.microsoft.com/office/drawing/2014/main" id="{81A0387E-5589-43C0-9A8F-DC5C4BE88CF1}"/>
              </a:ext>
            </a:extLst>
          </p:cNvPr>
          <p:cNvSpPr>
            <a:spLocks noChangeShapeType="1"/>
          </p:cNvSpPr>
          <p:nvPr/>
        </p:nvSpPr>
        <p:spPr bwMode="auto">
          <a:xfrm flipV="1">
            <a:off x="1027415" y="2553245"/>
            <a:ext cx="2395537" cy="13954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13" name="Line 11">
            <a:extLst>
              <a:ext uri="{FF2B5EF4-FFF2-40B4-BE49-F238E27FC236}">
                <a16:creationId xmlns:a16="http://schemas.microsoft.com/office/drawing/2014/main" id="{CDF3DB6A-2D9A-4B2D-81E1-8B07E09DAB40}"/>
              </a:ext>
            </a:extLst>
          </p:cNvPr>
          <p:cNvSpPr>
            <a:spLocks noChangeShapeType="1"/>
          </p:cNvSpPr>
          <p:nvPr/>
        </p:nvSpPr>
        <p:spPr bwMode="auto">
          <a:xfrm flipV="1">
            <a:off x="733727" y="2375446"/>
            <a:ext cx="2616200" cy="1428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14" name="Line 12">
            <a:extLst>
              <a:ext uri="{FF2B5EF4-FFF2-40B4-BE49-F238E27FC236}">
                <a16:creationId xmlns:a16="http://schemas.microsoft.com/office/drawing/2014/main" id="{EBF883AA-F140-464F-B583-CBF4879C933F}"/>
              </a:ext>
            </a:extLst>
          </p:cNvPr>
          <p:cNvSpPr>
            <a:spLocks noChangeShapeType="1"/>
          </p:cNvSpPr>
          <p:nvPr/>
        </p:nvSpPr>
        <p:spPr bwMode="auto">
          <a:xfrm>
            <a:off x="3595990" y="2540546"/>
            <a:ext cx="749300" cy="121126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15" name="Line 13">
            <a:extLst>
              <a:ext uri="{FF2B5EF4-FFF2-40B4-BE49-F238E27FC236}">
                <a16:creationId xmlns:a16="http://schemas.microsoft.com/office/drawing/2014/main" id="{3693672B-5924-404C-9F13-409B86C07AEC}"/>
              </a:ext>
            </a:extLst>
          </p:cNvPr>
          <p:cNvSpPr>
            <a:spLocks noChangeShapeType="1"/>
          </p:cNvSpPr>
          <p:nvPr/>
        </p:nvSpPr>
        <p:spPr bwMode="auto">
          <a:xfrm flipH="1">
            <a:off x="4432602" y="4116933"/>
            <a:ext cx="14288" cy="10445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mc:AlternateContent xmlns:mc="http://schemas.openxmlformats.org/markup-compatibility/2006" xmlns:a14="http://schemas.microsoft.com/office/drawing/2010/main">
        <mc:Choice Requires="a14">
          <p:sp>
            <p:nvSpPr>
              <p:cNvPr id="16" name="Text Box 15">
                <a:extLst>
                  <a:ext uri="{FF2B5EF4-FFF2-40B4-BE49-F238E27FC236}">
                    <a16:creationId xmlns:a16="http://schemas.microsoft.com/office/drawing/2014/main" id="{5C3EB761-095A-41A4-A926-4C961D865496}"/>
                  </a:ext>
                </a:extLst>
              </p:cNvPr>
              <p:cNvSpPr txBox="1">
                <a:spLocks noChangeArrowheads="1"/>
              </p:cNvSpPr>
              <p:nvPr/>
            </p:nvSpPr>
            <p:spPr bwMode="auto">
              <a:xfrm>
                <a:off x="3592815" y="1794576"/>
                <a:ext cx="344487"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800" b="1" i="1" baseline="0" dirty="0" smtClean="0">
                          <a:latin typeface="Cambria Math" panose="02040503050406030204" pitchFamily="18" charset="0"/>
                        </a:rPr>
                        <m:t>𝒆</m:t>
                      </m:r>
                    </m:oMath>
                  </m:oMathPara>
                </a14:m>
                <a:endParaRPr lang="en-US" altLang="en-US" sz="2800" b="1" i="1" baseline="0" dirty="0">
                  <a:latin typeface="+mj-lt"/>
                </a:endParaRPr>
              </a:p>
            </p:txBody>
          </p:sp>
        </mc:Choice>
        <mc:Fallback xmlns="">
          <p:sp>
            <p:nvSpPr>
              <p:cNvPr id="16" name="Text Box 15">
                <a:extLst>
                  <a:ext uri="{FF2B5EF4-FFF2-40B4-BE49-F238E27FC236}">
                    <a16:creationId xmlns:a16="http://schemas.microsoft.com/office/drawing/2014/main" id="{5C3EB761-095A-41A4-A926-4C961D865496}"/>
                  </a:ext>
                </a:extLst>
              </p:cNvPr>
              <p:cNvSpPr txBox="1">
                <a:spLocks noRot="1" noChangeAspect="1" noMove="1" noResize="1" noEditPoints="1" noAdjustHandles="1" noChangeArrowheads="1" noChangeShapeType="1" noTextEdit="1"/>
              </p:cNvSpPr>
              <p:nvPr/>
            </p:nvSpPr>
            <p:spPr bwMode="auto">
              <a:xfrm>
                <a:off x="3592815" y="1794576"/>
                <a:ext cx="344487"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 name="Text Box 16">
            <a:extLst>
              <a:ext uri="{FF2B5EF4-FFF2-40B4-BE49-F238E27FC236}">
                <a16:creationId xmlns:a16="http://schemas.microsoft.com/office/drawing/2014/main" id="{2427ABE2-A12D-4F32-8388-E405737D88CB}"/>
              </a:ext>
            </a:extLst>
          </p:cNvPr>
          <p:cNvSpPr txBox="1">
            <a:spLocks noChangeArrowheads="1"/>
          </p:cNvSpPr>
          <p:nvPr/>
        </p:nvSpPr>
        <p:spPr bwMode="auto">
          <a:xfrm>
            <a:off x="2918127" y="4972596"/>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0.7</a:t>
            </a:r>
          </a:p>
        </p:txBody>
      </p:sp>
      <p:sp>
        <p:nvSpPr>
          <p:cNvPr id="18" name="Text Box 17">
            <a:extLst>
              <a:ext uri="{FF2B5EF4-FFF2-40B4-BE49-F238E27FC236}">
                <a16:creationId xmlns:a16="http://schemas.microsoft.com/office/drawing/2014/main" id="{B7D26096-5CD9-4E58-85F3-821444FCD994}"/>
              </a:ext>
            </a:extLst>
          </p:cNvPr>
          <p:cNvSpPr txBox="1">
            <a:spLocks noChangeArrowheads="1"/>
          </p:cNvSpPr>
          <p:nvPr/>
        </p:nvSpPr>
        <p:spPr bwMode="auto">
          <a:xfrm>
            <a:off x="2878440" y="4361408"/>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0.6</a:t>
            </a:r>
          </a:p>
        </p:txBody>
      </p:sp>
      <p:sp>
        <p:nvSpPr>
          <p:cNvPr id="19" name="Text Box 18">
            <a:extLst>
              <a:ext uri="{FF2B5EF4-FFF2-40B4-BE49-F238E27FC236}">
                <a16:creationId xmlns:a16="http://schemas.microsoft.com/office/drawing/2014/main" id="{FBD6410B-09E1-4F67-8C27-500C34222AA5}"/>
              </a:ext>
            </a:extLst>
          </p:cNvPr>
          <p:cNvSpPr txBox="1">
            <a:spLocks noChangeArrowheads="1"/>
          </p:cNvSpPr>
          <p:nvPr/>
        </p:nvSpPr>
        <p:spPr bwMode="auto">
          <a:xfrm>
            <a:off x="4396282" y="4487612"/>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0.2</a:t>
            </a:r>
          </a:p>
        </p:txBody>
      </p:sp>
      <p:sp>
        <p:nvSpPr>
          <p:cNvPr id="20" name="Text Box 19">
            <a:extLst>
              <a:ext uri="{FF2B5EF4-FFF2-40B4-BE49-F238E27FC236}">
                <a16:creationId xmlns:a16="http://schemas.microsoft.com/office/drawing/2014/main" id="{0B8646B2-B9BF-4AC4-8627-54BD9AE6D0C8}"/>
              </a:ext>
            </a:extLst>
          </p:cNvPr>
          <p:cNvSpPr txBox="1">
            <a:spLocks noChangeArrowheads="1"/>
          </p:cNvSpPr>
          <p:nvPr/>
        </p:nvSpPr>
        <p:spPr bwMode="auto">
          <a:xfrm>
            <a:off x="1027415" y="4435045"/>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0.5</a:t>
            </a:r>
          </a:p>
        </p:txBody>
      </p:sp>
      <p:sp>
        <p:nvSpPr>
          <p:cNvPr id="21" name="Text Box 20">
            <a:extLst>
              <a:ext uri="{FF2B5EF4-FFF2-40B4-BE49-F238E27FC236}">
                <a16:creationId xmlns:a16="http://schemas.microsoft.com/office/drawing/2014/main" id="{911D40BC-ED3F-4ADF-89FE-32C030497E70}"/>
              </a:ext>
            </a:extLst>
          </p:cNvPr>
          <p:cNvSpPr txBox="1">
            <a:spLocks noChangeArrowheads="1"/>
          </p:cNvSpPr>
          <p:nvPr/>
        </p:nvSpPr>
        <p:spPr bwMode="auto">
          <a:xfrm>
            <a:off x="2978452" y="3591471"/>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mj-lt"/>
              </a:rPr>
              <a:t>0.1</a:t>
            </a:r>
          </a:p>
        </p:txBody>
      </p:sp>
      <p:sp>
        <p:nvSpPr>
          <p:cNvPr id="22" name="Text Box 22">
            <a:extLst>
              <a:ext uri="{FF2B5EF4-FFF2-40B4-BE49-F238E27FC236}">
                <a16:creationId xmlns:a16="http://schemas.microsoft.com/office/drawing/2014/main" id="{ED7804D0-F597-4B3D-A077-99496F360FFE}"/>
              </a:ext>
            </a:extLst>
          </p:cNvPr>
          <p:cNvSpPr txBox="1">
            <a:spLocks noChangeArrowheads="1"/>
          </p:cNvSpPr>
          <p:nvPr/>
        </p:nvSpPr>
        <p:spPr bwMode="auto">
          <a:xfrm>
            <a:off x="774152" y="2805393"/>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0.3</a:t>
            </a:r>
          </a:p>
        </p:txBody>
      </p:sp>
      <p:sp>
        <p:nvSpPr>
          <p:cNvPr id="23" name="Text Box 23">
            <a:extLst>
              <a:ext uri="{FF2B5EF4-FFF2-40B4-BE49-F238E27FC236}">
                <a16:creationId xmlns:a16="http://schemas.microsoft.com/office/drawing/2014/main" id="{843CB03F-DE8F-49C9-B95F-9C6CC03C84D8}"/>
              </a:ext>
            </a:extLst>
          </p:cNvPr>
          <p:cNvSpPr txBox="1">
            <a:spLocks noChangeArrowheads="1"/>
          </p:cNvSpPr>
          <p:nvPr/>
        </p:nvSpPr>
        <p:spPr bwMode="auto">
          <a:xfrm>
            <a:off x="2053982" y="2807894"/>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0.2</a:t>
            </a:r>
          </a:p>
        </p:txBody>
      </p:sp>
      <p:sp>
        <p:nvSpPr>
          <p:cNvPr id="24" name="Text Box 24">
            <a:extLst>
              <a:ext uri="{FF2B5EF4-FFF2-40B4-BE49-F238E27FC236}">
                <a16:creationId xmlns:a16="http://schemas.microsoft.com/office/drawing/2014/main" id="{0C8AD3BC-A304-4E4A-A58B-6696D671C9ED}"/>
              </a:ext>
            </a:extLst>
          </p:cNvPr>
          <p:cNvSpPr txBox="1">
            <a:spLocks noChangeArrowheads="1"/>
          </p:cNvSpPr>
          <p:nvPr/>
        </p:nvSpPr>
        <p:spPr bwMode="auto">
          <a:xfrm>
            <a:off x="1867202" y="1921421"/>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0.6</a:t>
            </a:r>
          </a:p>
        </p:txBody>
      </p:sp>
      <p:sp>
        <p:nvSpPr>
          <p:cNvPr id="25" name="Text Box 25">
            <a:extLst>
              <a:ext uri="{FF2B5EF4-FFF2-40B4-BE49-F238E27FC236}">
                <a16:creationId xmlns:a16="http://schemas.microsoft.com/office/drawing/2014/main" id="{E17C0304-46D3-457C-8E3E-DF2E094AD05C}"/>
              </a:ext>
            </a:extLst>
          </p:cNvPr>
          <p:cNvSpPr txBox="1">
            <a:spLocks noChangeArrowheads="1"/>
          </p:cNvSpPr>
          <p:nvPr/>
        </p:nvSpPr>
        <p:spPr bwMode="auto">
          <a:xfrm>
            <a:off x="3938890" y="2735808"/>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mj-lt"/>
              </a:rPr>
              <a:t>0.2</a:t>
            </a:r>
          </a:p>
        </p:txBody>
      </p:sp>
      <p:sp>
        <p:nvSpPr>
          <p:cNvPr id="26" name="Oval 26">
            <a:extLst>
              <a:ext uri="{FF2B5EF4-FFF2-40B4-BE49-F238E27FC236}">
                <a16:creationId xmlns:a16="http://schemas.microsoft.com/office/drawing/2014/main" id="{08D1407E-38DB-4323-9954-B9BEAA051088}"/>
              </a:ext>
            </a:extLst>
          </p:cNvPr>
          <p:cNvSpPr>
            <a:spLocks noChangeArrowheads="1"/>
          </p:cNvSpPr>
          <p:nvPr/>
        </p:nvSpPr>
        <p:spPr bwMode="auto">
          <a:xfrm>
            <a:off x="4264327" y="5163096"/>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27" name="Oval 27">
            <a:extLst>
              <a:ext uri="{FF2B5EF4-FFF2-40B4-BE49-F238E27FC236}">
                <a16:creationId xmlns:a16="http://schemas.microsoft.com/office/drawing/2014/main" id="{AB7F8E64-25AD-4AEA-AD3D-FB0127A08347}"/>
              </a:ext>
            </a:extLst>
          </p:cNvPr>
          <p:cNvSpPr>
            <a:spLocks noChangeArrowheads="1"/>
          </p:cNvSpPr>
          <p:nvPr/>
        </p:nvSpPr>
        <p:spPr bwMode="auto">
          <a:xfrm>
            <a:off x="387652" y="2188121"/>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28" name="Oval 28">
            <a:extLst>
              <a:ext uri="{FF2B5EF4-FFF2-40B4-BE49-F238E27FC236}">
                <a16:creationId xmlns:a16="http://schemas.microsoft.com/office/drawing/2014/main" id="{C5E4FFBF-44CB-4ED3-8D29-ECC04627CFA2}"/>
              </a:ext>
            </a:extLst>
          </p:cNvPr>
          <p:cNvSpPr>
            <a:spLocks noChangeArrowheads="1"/>
          </p:cNvSpPr>
          <p:nvPr/>
        </p:nvSpPr>
        <p:spPr bwMode="auto">
          <a:xfrm>
            <a:off x="3332465" y="2200821"/>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29" name="Oval 29">
            <a:extLst>
              <a:ext uri="{FF2B5EF4-FFF2-40B4-BE49-F238E27FC236}">
                <a16:creationId xmlns:a16="http://schemas.microsoft.com/office/drawing/2014/main" id="{469AF48C-5706-47F5-854F-5FF62AFC4418}"/>
              </a:ext>
            </a:extLst>
          </p:cNvPr>
          <p:cNvSpPr>
            <a:spLocks noChangeArrowheads="1"/>
          </p:cNvSpPr>
          <p:nvPr/>
        </p:nvSpPr>
        <p:spPr bwMode="auto">
          <a:xfrm>
            <a:off x="625777" y="3867709"/>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30" name="Oval 30">
            <a:extLst>
              <a:ext uri="{FF2B5EF4-FFF2-40B4-BE49-F238E27FC236}">
                <a16:creationId xmlns:a16="http://schemas.microsoft.com/office/drawing/2014/main" id="{40B2E7CC-4405-4065-BDC0-660E6AC5E023}"/>
              </a:ext>
            </a:extLst>
          </p:cNvPr>
          <p:cNvSpPr>
            <a:spLocks noChangeArrowheads="1"/>
          </p:cNvSpPr>
          <p:nvPr/>
        </p:nvSpPr>
        <p:spPr bwMode="auto">
          <a:xfrm>
            <a:off x="4272265" y="3778796"/>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31" name="Text Box 33">
            <a:extLst>
              <a:ext uri="{FF2B5EF4-FFF2-40B4-BE49-F238E27FC236}">
                <a16:creationId xmlns:a16="http://schemas.microsoft.com/office/drawing/2014/main" id="{9D02629A-E24D-4FBE-868B-AE8E2A54D3E3}"/>
              </a:ext>
            </a:extLst>
          </p:cNvPr>
          <p:cNvSpPr txBox="1">
            <a:spLocks noChangeArrowheads="1"/>
          </p:cNvSpPr>
          <p:nvPr/>
        </p:nvSpPr>
        <p:spPr bwMode="auto">
          <a:xfrm>
            <a:off x="5939510" y="2099668"/>
            <a:ext cx="2061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mj-lt"/>
              </a:rPr>
              <a:t>Inactive Node</a:t>
            </a:r>
          </a:p>
        </p:txBody>
      </p:sp>
      <p:sp>
        <p:nvSpPr>
          <p:cNvPr id="32" name="Text Box 34">
            <a:extLst>
              <a:ext uri="{FF2B5EF4-FFF2-40B4-BE49-F238E27FC236}">
                <a16:creationId xmlns:a16="http://schemas.microsoft.com/office/drawing/2014/main" id="{3BC0BB36-1E68-4E99-B156-6AD8549C12A1}"/>
              </a:ext>
            </a:extLst>
          </p:cNvPr>
          <p:cNvSpPr txBox="1">
            <a:spLocks noChangeArrowheads="1"/>
          </p:cNvSpPr>
          <p:nvPr/>
        </p:nvSpPr>
        <p:spPr bwMode="auto">
          <a:xfrm>
            <a:off x="5907945" y="2650530"/>
            <a:ext cx="1976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mj-lt"/>
              </a:rPr>
              <a:t>Active Node</a:t>
            </a:r>
          </a:p>
        </p:txBody>
      </p:sp>
      <p:sp>
        <p:nvSpPr>
          <p:cNvPr id="33" name="Text Box 35">
            <a:extLst>
              <a:ext uri="{FF2B5EF4-FFF2-40B4-BE49-F238E27FC236}">
                <a16:creationId xmlns:a16="http://schemas.microsoft.com/office/drawing/2014/main" id="{D54D49A8-5784-4477-A541-27C6899DE625}"/>
              </a:ext>
            </a:extLst>
          </p:cNvPr>
          <p:cNvSpPr txBox="1">
            <a:spLocks noChangeArrowheads="1"/>
          </p:cNvSpPr>
          <p:nvPr/>
        </p:nvSpPr>
        <p:spPr bwMode="auto">
          <a:xfrm>
            <a:off x="5852644" y="3183434"/>
            <a:ext cx="2607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mj-lt"/>
              </a:rPr>
              <a:t>Newly active node</a:t>
            </a:r>
          </a:p>
        </p:txBody>
      </p:sp>
      <p:sp>
        <p:nvSpPr>
          <p:cNvPr id="34" name="Text Box 36">
            <a:extLst>
              <a:ext uri="{FF2B5EF4-FFF2-40B4-BE49-F238E27FC236}">
                <a16:creationId xmlns:a16="http://schemas.microsoft.com/office/drawing/2014/main" id="{E6831E04-C797-4323-8ACD-BC8D16DD0F6F}"/>
              </a:ext>
            </a:extLst>
          </p:cNvPr>
          <p:cNvSpPr txBox="1">
            <a:spLocks noChangeArrowheads="1"/>
          </p:cNvSpPr>
          <p:nvPr/>
        </p:nvSpPr>
        <p:spPr bwMode="auto">
          <a:xfrm>
            <a:off x="5868519" y="3842246"/>
            <a:ext cx="273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mj-lt"/>
              </a:rPr>
              <a:t>Successful attempt</a:t>
            </a:r>
          </a:p>
        </p:txBody>
      </p:sp>
      <p:sp>
        <p:nvSpPr>
          <p:cNvPr id="35" name="Oval 37">
            <a:extLst>
              <a:ext uri="{FF2B5EF4-FFF2-40B4-BE49-F238E27FC236}">
                <a16:creationId xmlns:a16="http://schemas.microsoft.com/office/drawing/2014/main" id="{2F13B6AB-797B-46A8-AD8B-9ADFAA3E4C3B}"/>
              </a:ext>
            </a:extLst>
          </p:cNvPr>
          <p:cNvSpPr>
            <a:spLocks noChangeArrowheads="1"/>
          </p:cNvSpPr>
          <p:nvPr/>
        </p:nvSpPr>
        <p:spPr bwMode="auto">
          <a:xfrm>
            <a:off x="5336706" y="2156321"/>
            <a:ext cx="366713" cy="334963"/>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36" name="Oval 38">
            <a:extLst>
              <a:ext uri="{FF2B5EF4-FFF2-40B4-BE49-F238E27FC236}">
                <a16:creationId xmlns:a16="http://schemas.microsoft.com/office/drawing/2014/main" id="{10442A1E-F703-460F-9C30-9823BB14F8B6}"/>
              </a:ext>
            </a:extLst>
          </p:cNvPr>
          <p:cNvSpPr>
            <a:spLocks noChangeArrowheads="1"/>
          </p:cNvSpPr>
          <p:nvPr/>
        </p:nvSpPr>
        <p:spPr bwMode="auto">
          <a:xfrm>
            <a:off x="5336706" y="2702421"/>
            <a:ext cx="366713" cy="334963"/>
          </a:xfrm>
          <a:prstGeom prst="ellipse">
            <a:avLst/>
          </a:prstGeom>
          <a:solidFill>
            <a:schemeClr val="tx1">
              <a:lumMod val="65000"/>
              <a:lumOff val="3500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37" name="Oval 39">
            <a:extLst>
              <a:ext uri="{FF2B5EF4-FFF2-40B4-BE49-F238E27FC236}">
                <a16:creationId xmlns:a16="http://schemas.microsoft.com/office/drawing/2014/main" id="{A037C0B6-4A79-41E9-922E-8B47FC2734A0}"/>
              </a:ext>
            </a:extLst>
          </p:cNvPr>
          <p:cNvSpPr>
            <a:spLocks noChangeArrowheads="1"/>
          </p:cNvSpPr>
          <p:nvPr/>
        </p:nvSpPr>
        <p:spPr bwMode="auto">
          <a:xfrm>
            <a:off x="5336706" y="3297734"/>
            <a:ext cx="366713" cy="334962"/>
          </a:xfrm>
          <a:prstGeom prst="ellipse">
            <a:avLst/>
          </a:prstGeom>
          <a:solidFill>
            <a:srgbClr val="0D14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j-lt"/>
            </a:endParaRPr>
          </a:p>
        </p:txBody>
      </p:sp>
      <p:sp>
        <p:nvSpPr>
          <p:cNvPr id="38" name="Line 40">
            <a:extLst>
              <a:ext uri="{FF2B5EF4-FFF2-40B4-BE49-F238E27FC236}">
                <a16:creationId xmlns:a16="http://schemas.microsoft.com/office/drawing/2014/main" id="{1BA37B6F-166D-4C90-A3FC-3BA9E4ACFA72}"/>
              </a:ext>
            </a:extLst>
          </p:cNvPr>
          <p:cNvSpPr>
            <a:spLocks noChangeShapeType="1"/>
          </p:cNvSpPr>
          <p:nvPr/>
        </p:nvSpPr>
        <p:spPr bwMode="auto">
          <a:xfrm>
            <a:off x="5317655" y="4092774"/>
            <a:ext cx="508000"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39" name="Line 41">
            <a:extLst>
              <a:ext uri="{FF2B5EF4-FFF2-40B4-BE49-F238E27FC236}">
                <a16:creationId xmlns:a16="http://schemas.microsoft.com/office/drawing/2014/main" id="{0C62AE2A-4EB0-455C-929B-64A0BB83EF3B}"/>
              </a:ext>
            </a:extLst>
          </p:cNvPr>
          <p:cNvSpPr>
            <a:spLocks noChangeShapeType="1"/>
          </p:cNvSpPr>
          <p:nvPr/>
        </p:nvSpPr>
        <p:spPr bwMode="auto">
          <a:xfrm>
            <a:off x="5317655" y="4700560"/>
            <a:ext cx="508000" cy="0"/>
          </a:xfrm>
          <a:prstGeom prst="line">
            <a:avLst/>
          </a:prstGeom>
          <a:noFill/>
          <a:ln w="2857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SG">
              <a:latin typeface="+mj-lt"/>
            </a:endParaRPr>
          </a:p>
        </p:txBody>
      </p:sp>
      <p:sp>
        <p:nvSpPr>
          <p:cNvPr id="40" name="Text Box 42">
            <a:extLst>
              <a:ext uri="{FF2B5EF4-FFF2-40B4-BE49-F238E27FC236}">
                <a16:creationId xmlns:a16="http://schemas.microsoft.com/office/drawing/2014/main" id="{E46EBCFB-9C08-4D9C-8718-8F938C67E770}"/>
              </a:ext>
            </a:extLst>
          </p:cNvPr>
          <p:cNvSpPr txBox="1">
            <a:spLocks noChangeArrowheads="1"/>
          </p:cNvSpPr>
          <p:nvPr/>
        </p:nvSpPr>
        <p:spPr bwMode="auto">
          <a:xfrm>
            <a:off x="5825655" y="4478834"/>
            <a:ext cx="2994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mj-lt"/>
              </a:rPr>
              <a:t>Unsuccessful attempt</a:t>
            </a:r>
          </a:p>
        </p:txBody>
      </p:sp>
      <mc:AlternateContent xmlns:mc="http://schemas.openxmlformats.org/markup-compatibility/2006" xmlns:a14="http://schemas.microsoft.com/office/drawing/2010/main">
        <mc:Choice Requires="a14">
          <p:sp>
            <p:nvSpPr>
              <p:cNvPr id="41" name="Text Box 48">
                <a:extLst>
                  <a:ext uri="{FF2B5EF4-FFF2-40B4-BE49-F238E27FC236}">
                    <a16:creationId xmlns:a16="http://schemas.microsoft.com/office/drawing/2014/main" id="{7570E939-5094-4A79-A108-466987DEAC80}"/>
                  </a:ext>
                </a:extLst>
              </p:cNvPr>
              <p:cNvSpPr txBox="1">
                <a:spLocks noChangeArrowheads="1"/>
              </p:cNvSpPr>
              <p:nvPr/>
            </p:nvSpPr>
            <p:spPr bwMode="auto">
              <a:xfrm>
                <a:off x="4442254" y="3344987"/>
                <a:ext cx="433388"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800" b="1" i="1" baseline="0" dirty="0" smtClean="0">
                          <a:latin typeface="Cambria Math" panose="02040503050406030204" pitchFamily="18" charset="0"/>
                        </a:rPr>
                        <m:t>𝒅</m:t>
                      </m:r>
                    </m:oMath>
                  </m:oMathPara>
                </a14:m>
                <a:endParaRPr lang="en-US" altLang="en-US" sz="2800" b="1" i="1" baseline="0" dirty="0">
                  <a:latin typeface="+mj-lt"/>
                </a:endParaRPr>
              </a:p>
            </p:txBody>
          </p:sp>
        </mc:Choice>
        <mc:Fallback xmlns="">
          <p:sp>
            <p:nvSpPr>
              <p:cNvPr id="41" name="Text Box 48">
                <a:extLst>
                  <a:ext uri="{FF2B5EF4-FFF2-40B4-BE49-F238E27FC236}">
                    <a16:creationId xmlns:a16="http://schemas.microsoft.com/office/drawing/2014/main" id="{7570E939-5094-4A79-A108-466987DEAC80}"/>
                  </a:ext>
                </a:extLst>
              </p:cNvPr>
              <p:cNvSpPr txBox="1">
                <a:spLocks noRot="1" noChangeAspect="1" noMove="1" noResize="1" noEditPoints="1" noAdjustHandles="1" noChangeArrowheads="1" noChangeShapeType="1" noTextEdit="1"/>
              </p:cNvSpPr>
              <p:nvPr/>
            </p:nvSpPr>
            <p:spPr bwMode="auto">
              <a:xfrm>
                <a:off x="4442254" y="3344987"/>
                <a:ext cx="433388"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Box 50">
                <a:extLst>
                  <a:ext uri="{FF2B5EF4-FFF2-40B4-BE49-F238E27FC236}">
                    <a16:creationId xmlns:a16="http://schemas.microsoft.com/office/drawing/2014/main" id="{1D54921B-EFC9-45EE-A79C-A28D33B92AB1}"/>
                  </a:ext>
                </a:extLst>
              </p:cNvPr>
              <p:cNvSpPr txBox="1">
                <a:spLocks noChangeArrowheads="1"/>
              </p:cNvSpPr>
              <p:nvPr/>
            </p:nvSpPr>
            <p:spPr bwMode="auto">
              <a:xfrm>
                <a:off x="251897" y="3911825"/>
                <a:ext cx="433388"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800" b="1" i="1" baseline="0" dirty="0" smtClean="0">
                          <a:latin typeface="Cambria Math" panose="02040503050406030204" pitchFamily="18" charset="0"/>
                        </a:rPr>
                        <m:t>𝒄</m:t>
                      </m:r>
                    </m:oMath>
                  </m:oMathPara>
                </a14:m>
                <a:endParaRPr lang="en-US" altLang="en-US" sz="2800" b="1" i="1" baseline="0" dirty="0">
                  <a:latin typeface="+mj-lt"/>
                </a:endParaRPr>
              </a:p>
            </p:txBody>
          </p:sp>
        </mc:Choice>
        <mc:Fallback xmlns="">
          <p:sp>
            <p:nvSpPr>
              <p:cNvPr id="42" name="Text Box 50">
                <a:extLst>
                  <a:ext uri="{FF2B5EF4-FFF2-40B4-BE49-F238E27FC236}">
                    <a16:creationId xmlns:a16="http://schemas.microsoft.com/office/drawing/2014/main" id="{1D54921B-EFC9-45EE-A79C-A28D33B92AB1}"/>
                  </a:ext>
                </a:extLst>
              </p:cNvPr>
              <p:cNvSpPr txBox="1">
                <a:spLocks noRot="1" noChangeAspect="1" noMove="1" noResize="1" noEditPoints="1" noAdjustHandles="1" noChangeArrowheads="1" noChangeShapeType="1" noTextEdit="1"/>
              </p:cNvSpPr>
              <p:nvPr/>
            </p:nvSpPr>
            <p:spPr bwMode="auto">
              <a:xfrm>
                <a:off x="251897" y="3911825"/>
                <a:ext cx="433388"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 Box 15">
                <a:extLst>
                  <a:ext uri="{FF2B5EF4-FFF2-40B4-BE49-F238E27FC236}">
                    <a16:creationId xmlns:a16="http://schemas.microsoft.com/office/drawing/2014/main" id="{3AB4C8AA-BAD4-476A-A758-4021A300CC7F}"/>
                  </a:ext>
                </a:extLst>
              </p:cNvPr>
              <p:cNvSpPr txBox="1">
                <a:spLocks noChangeArrowheads="1"/>
              </p:cNvSpPr>
              <p:nvPr/>
            </p:nvSpPr>
            <p:spPr bwMode="auto">
              <a:xfrm>
                <a:off x="1584435" y="5223748"/>
                <a:ext cx="344487"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800" b="1" i="1" baseline="0" dirty="0" smtClean="0">
                          <a:latin typeface="Cambria Math" panose="02040503050406030204" pitchFamily="18" charset="0"/>
                        </a:rPr>
                        <m:t>𝒃</m:t>
                      </m:r>
                    </m:oMath>
                  </m:oMathPara>
                </a14:m>
                <a:endParaRPr lang="en-US" altLang="en-US" sz="2800" b="1" i="1" baseline="0" dirty="0">
                  <a:latin typeface="+mj-lt"/>
                </a:endParaRPr>
              </a:p>
            </p:txBody>
          </p:sp>
        </mc:Choice>
        <mc:Fallback xmlns="">
          <p:sp>
            <p:nvSpPr>
              <p:cNvPr id="43" name="Text Box 15">
                <a:extLst>
                  <a:ext uri="{FF2B5EF4-FFF2-40B4-BE49-F238E27FC236}">
                    <a16:creationId xmlns:a16="http://schemas.microsoft.com/office/drawing/2014/main" id="{3AB4C8AA-BAD4-476A-A758-4021A300CC7F}"/>
                  </a:ext>
                </a:extLst>
              </p:cNvPr>
              <p:cNvSpPr txBox="1">
                <a:spLocks noRot="1" noChangeAspect="1" noMove="1" noResize="1" noEditPoints="1" noAdjustHandles="1" noChangeArrowheads="1" noChangeShapeType="1" noTextEdit="1"/>
              </p:cNvSpPr>
              <p:nvPr/>
            </p:nvSpPr>
            <p:spPr bwMode="auto">
              <a:xfrm>
                <a:off x="1584435" y="5223748"/>
                <a:ext cx="344487"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 Box 14">
                <a:extLst>
                  <a:ext uri="{FF2B5EF4-FFF2-40B4-BE49-F238E27FC236}">
                    <a16:creationId xmlns:a16="http://schemas.microsoft.com/office/drawing/2014/main" id="{AC64971A-961B-4D4B-A50A-D8D6F59A9959}"/>
                  </a:ext>
                </a:extLst>
              </p:cNvPr>
              <p:cNvSpPr txBox="1">
                <a:spLocks noChangeArrowheads="1"/>
              </p:cNvSpPr>
              <p:nvPr/>
            </p:nvSpPr>
            <p:spPr bwMode="auto">
              <a:xfrm>
                <a:off x="4546301" y="5331443"/>
                <a:ext cx="31432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800" b="1" i="1" baseline="0" dirty="0" smtClean="0">
                          <a:latin typeface="Cambria Math" panose="02040503050406030204" pitchFamily="18" charset="0"/>
                        </a:rPr>
                        <m:t>𝒂</m:t>
                      </m:r>
                    </m:oMath>
                  </m:oMathPara>
                </a14:m>
                <a:endParaRPr lang="en-US" altLang="en-US" sz="2800" b="1" i="1" baseline="0" dirty="0">
                  <a:latin typeface="+mj-lt"/>
                </a:endParaRPr>
              </a:p>
            </p:txBody>
          </p:sp>
        </mc:Choice>
        <mc:Fallback xmlns="">
          <p:sp>
            <p:nvSpPr>
              <p:cNvPr id="44" name="Text Box 14">
                <a:extLst>
                  <a:ext uri="{FF2B5EF4-FFF2-40B4-BE49-F238E27FC236}">
                    <a16:creationId xmlns:a16="http://schemas.microsoft.com/office/drawing/2014/main" id="{AC64971A-961B-4D4B-A50A-D8D6F59A9959}"/>
                  </a:ext>
                </a:extLst>
              </p:cNvPr>
              <p:cNvSpPr txBox="1">
                <a:spLocks noRot="1" noChangeAspect="1" noMove="1" noResize="1" noEditPoints="1" noAdjustHandles="1" noChangeArrowheads="1" noChangeShapeType="1" noTextEdit="1"/>
              </p:cNvSpPr>
              <p:nvPr/>
            </p:nvSpPr>
            <p:spPr bwMode="auto">
              <a:xfrm>
                <a:off x="4546301" y="5331443"/>
                <a:ext cx="314325"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 Box 48">
                <a:extLst>
                  <a:ext uri="{FF2B5EF4-FFF2-40B4-BE49-F238E27FC236}">
                    <a16:creationId xmlns:a16="http://schemas.microsoft.com/office/drawing/2014/main" id="{6AB52B36-713D-49B5-A1EE-0983C1B1D447}"/>
                  </a:ext>
                </a:extLst>
              </p:cNvPr>
              <p:cNvSpPr txBox="1">
                <a:spLocks noChangeArrowheads="1"/>
              </p:cNvSpPr>
              <p:nvPr/>
            </p:nvSpPr>
            <p:spPr bwMode="auto">
              <a:xfrm>
                <a:off x="151001" y="1820068"/>
                <a:ext cx="433388"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800" b="1" i="1" dirty="0" smtClean="0">
                          <a:latin typeface="Cambria Math" panose="02040503050406030204" pitchFamily="18" charset="0"/>
                        </a:rPr>
                        <m:t>𝒇</m:t>
                      </m:r>
                    </m:oMath>
                  </m:oMathPara>
                </a14:m>
                <a:endParaRPr lang="en-US" altLang="en-US" sz="2800" b="1" i="1" baseline="0" dirty="0">
                  <a:latin typeface="+mj-lt"/>
                </a:endParaRPr>
              </a:p>
            </p:txBody>
          </p:sp>
        </mc:Choice>
        <mc:Fallback xmlns="">
          <p:sp>
            <p:nvSpPr>
              <p:cNvPr id="45" name="Text Box 48">
                <a:extLst>
                  <a:ext uri="{FF2B5EF4-FFF2-40B4-BE49-F238E27FC236}">
                    <a16:creationId xmlns:a16="http://schemas.microsoft.com/office/drawing/2014/main" id="{6AB52B36-713D-49B5-A1EE-0983C1B1D447}"/>
                  </a:ext>
                </a:extLst>
              </p:cNvPr>
              <p:cNvSpPr txBox="1">
                <a:spLocks noRot="1" noChangeAspect="1" noMove="1" noResize="1" noEditPoints="1" noAdjustHandles="1" noChangeArrowheads="1" noChangeShapeType="1" noTextEdit="1"/>
              </p:cNvSpPr>
              <p:nvPr/>
            </p:nvSpPr>
            <p:spPr bwMode="auto">
              <a:xfrm>
                <a:off x="151001" y="1820068"/>
                <a:ext cx="433388" cy="523220"/>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654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indefinite"/>
                                        <p:tgtEl>
                                          <p:spTgt spid="26"/>
                                        </p:tgtEl>
                                        <p:attrNameLst>
                                          <p:attrName>fillcolor</p:attrName>
                                        </p:attrNameLst>
                                      </p:cBhvr>
                                      <p:to>
                                        <p:clrVal>
                                          <a:srgbClr val="3366FF"/>
                                        </p:clrVal>
                                      </p:to>
                                    </p:set>
                                    <p:set>
                                      <p:cBhvr>
                                        <p:cTn id="7" dur="indefinite"/>
                                        <p:tgtEl>
                                          <p:spTgt spid="26"/>
                                        </p:tgtEl>
                                        <p:attrNameLst>
                                          <p:attrName>fill.type</p:attrName>
                                        </p:attrNameLst>
                                      </p:cBhvr>
                                      <p:to>
                                        <p:strVal val="solid"/>
                                      </p:to>
                                    </p:set>
                                    <p:set>
                                      <p:cBhvr>
                                        <p:cTn id="8" dur="indefinite"/>
                                        <p:tgtEl>
                                          <p:spTgt spid="2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1" nodeType="clickEffect">
                                  <p:stCondLst>
                                    <p:cond delay="0"/>
                                  </p:stCondLst>
                                  <p:childTnLst>
                                    <p:set>
                                      <p:cBhvr>
                                        <p:cTn id="12" dur="indefinite"/>
                                        <p:tgtEl>
                                          <p:spTgt spid="7"/>
                                        </p:tgtEl>
                                        <p:attrNameLst>
                                          <p:attrName>stroke.color</p:attrName>
                                        </p:attrNameLst>
                                      </p:cBhvr>
                                      <p:to>
                                        <p:clrVal>
                                          <a:srgbClr val="CC3300"/>
                                        </p:clrVal>
                                      </p:to>
                                    </p:set>
                                    <p:set>
                                      <p:cBhvr>
                                        <p:cTn id="13" dur="indefinite"/>
                                        <p:tgtEl>
                                          <p:spTgt spid="7"/>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1" nodeType="clickEffect">
                                  <p:stCondLst>
                                    <p:cond delay="0"/>
                                  </p:stCondLst>
                                  <p:childTnLst>
                                    <p:set>
                                      <p:cBhvr>
                                        <p:cTn id="17" dur="indefinite"/>
                                        <p:tgtEl>
                                          <p:spTgt spid="6"/>
                                        </p:tgtEl>
                                        <p:attrNameLst>
                                          <p:attrName>fillcolor</p:attrName>
                                        </p:attrNameLst>
                                      </p:cBhvr>
                                      <p:to>
                                        <p:clrVal>
                                          <a:srgbClr val="3366FF"/>
                                        </p:clrVal>
                                      </p:to>
                                    </p:set>
                                    <p:set>
                                      <p:cBhvr>
                                        <p:cTn id="18" dur="indefinite"/>
                                        <p:tgtEl>
                                          <p:spTgt spid="6"/>
                                        </p:tgtEl>
                                        <p:attrNameLst>
                                          <p:attrName>fill.type</p:attrName>
                                        </p:attrNameLst>
                                      </p:cBhvr>
                                      <p:to>
                                        <p:strVal val="solid"/>
                                      </p:to>
                                    </p:set>
                                    <p:set>
                                      <p:cBhvr>
                                        <p:cTn id="19" dur="indefinite"/>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7" presetClass="emph" presetSubtype="1" nodeType="clickEffect">
                                  <p:stCondLst>
                                    <p:cond delay="0"/>
                                  </p:stCondLst>
                                  <p:childTnLst>
                                    <p:set>
                                      <p:cBhvr>
                                        <p:cTn id="23" dur="indefinite"/>
                                        <p:tgtEl>
                                          <p:spTgt spid="15"/>
                                        </p:tgtEl>
                                        <p:attrNameLst>
                                          <p:attrName>stroke.color</p:attrName>
                                        </p:attrNameLst>
                                      </p:cBhvr>
                                      <p:to>
                                        <p:clrVal>
                                          <a:srgbClr val="DDDDDD"/>
                                        </p:clrVal>
                                      </p:to>
                                    </p:set>
                                    <p:set>
                                      <p:cBhvr>
                                        <p:cTn id="24" dur="indefinite"/>
                                        <p:tgtEl>
                                          <p:spTgt spid="15"/>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1" nodeType="clickEffect">
                                  <p:stCondLst>
                                    <p:cond delay="0"/>
                                  </p:stCondLst>
                                  <p:childTnLst>
                                    <p:set>
                                      <p:cBhvr>
                                        <p:cTn id="28" dur="indefinite"/>
                                        <p:tgtEl>
                                          <p:spTgt spid="26"/>
                                        </p:tgtEl>
                                        <p:attrNameLst>
                                          <p:attrName>fillcolor</p:attrName>
                                        </p:attrNameLst>
                                      </p:cBhvr>
                                      <p:to>
                                        <p:clrVal>
                                          <a:srgbClr val="4D4D4D"/>
                                        </p:clrVal>
                                      </p:to>
                                    </p:set>
                                    <p:set>
                                      <p:cBhvr>
                                        <p:cTn id="29" dur="indefinite"/>
                                        <p:tgtEl>
                                          <p:spTgt spid="26"/>
                                        </p:tgtEl>
                                        <p:attrNameLst>
                                          <p:attrName>fill.type</p:attrName>
                                        </p:attrNameLst>
                                      </p:cBhvr>
                                      <p:to>
                                        <p:strVal val="solid"/>
                                      </p:to>
                                    </p:set>
                                    <p:set>
                                      <p:cBhvr>
                                        <p:cTn id="30" dur="indefinite"/>
                                        <p:tgtEl>
                                          <p:spTgt spid="26"/>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1" nodeType="clickEffect">
                                  <p:stCondLst>
                                    <p:cond delay="0"/>
                                  </p:stCondLst>
                                  <p:childTnLst>
                                    <p:set>
                                      <p:cBhvr>
                                        <p:cTn id="34" dur="indefinite"/>
                                        <p:tgtEl>
                                          <p:spTgt spid="9"/>
                                        </p:tgtEl>
                                        <p:attrNameLst>
                                          <p:attrName>stroke.color</p:attrName>
                                        </p:attrNameLst>
                                      </p:cBhvr>
                                      <p:to>
                                        <p:clrVal>
                                          <a:srgbClr val="CC3300"/>
                                        </p:clrVal>
                                      </p:to>
                                    </p:set>
                                    <p:set>
                                      <p:cBhvr>
                                        <p:cTn id="35" dur="indefinite"/>
                                        <p:tgtEl>
                                          <p:spTgt spid="9"/>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1" nodeType="clickEffect">
                                  <p:stCondLst>
                                    <p:cond delay="0"/>
                                  </p:stCondLst>
                                  <p:childTnLst>
                                    <p:set>
                                      <p:cBhvr>
                                        <p:cTn id="39" dur="indefinite"/>
                                        <p:tgtEl>
                                          <p:spTgt spid="29"/>
                                        </p:tgtEl>
                                        <p:attrNameLst>
                                          <p:attrName>fillcolor</p:attrName>
                                        </p:attrNameLst>
                                      </p:cBhvr>
                                      <p:to>
                                        <p:clrVal>
                                          <a:srgbClr val="3366FF"/>
                                        </p:clrVal>
                                      </p:to>
                                    </p:set>
                                    <p:set>
                                      <p:cBhvr>
                                        <p:cTn id="40" dur="indefinite"/>
                                        <p:tgtEl>
                                          <p:spTgt spid="29"/>
                                        </p:tgtEl>
                                        <p:attrNameLst>
                                          <p:attrName>fill.type</p:attrName>
                                        </p:attrNameLst>
                                      </p:cBhvr>
                                      <p:to>
                                        <p:strVal val="solid"/>
                                      </p:to>
                                    </p:set>
                                    <p:set>
                                      <p:cBhvr>
                                        <p:cTn id="41" dur="indefinite"/>
                                        <p:tgtEl>
                                          <p:spTgt spid="29"/>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7" presetClass="emph" presetSubtype="1" nodeType="clickEffect">
                                  <p:stCondLst>
                                    <p:cond delay="0"/>
                                  </p:stCondLst>
                                  <p:childTnLst>
                                    <p:set>
                                      <p:cBhvr>
                                        <p:cTn id="45" dur="indefinite"/>
                                        <p:tgtEl>
                                          <p:spTgt spid="8"/>
                                        </p:tgtEl>
                                        <p:attrNameLst>
                                          <p:attrName>stroke.color</p:attrName>
                                        </p:attrNameLst>
                                      </p:cBhvr>
                                      <p:to>
                                        <p:clrVal>
                                          <a:srgbClr val="CC3300"/>
                                        </p:clrVal>
                                      </p:to>
                                    </p:set>
                                    <p:set>
                                      <p:cBhvr>
                                        <p:cTn id="46" dur="indefinite"/>
                                        <p:tgtEl>
                                          <p:spTgt spid="8"/>
                                        </p:tgtEl>
                                        <p:attrNameLst>
                                          <p:attrName>stroke.on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1" nodeType="clickEffect">
                                  <p:stCondLst>
                                    <p:cond delay="0"/>
                                  </p:stCondLst>
                                  <p:childTnLst>
                                    <p:set>
                                      <p:cBhvr>
                                        <p:cTn id="50" dur="indefinite"/>
                                        <p:tgtEl>
                                          <p:spTgt spid="30"/>
                                        </p:tgtEl>
                                        <p:attrNameLst>
                                          <p:attrName>fillcolor</p:attrName>
                                        </p:attrNameLst>
                                      </p:cBhvr>
                                      <p:to>
                                        <p:clrVal>
                                          <a:srgbClr val="3366FF"/>
                                        </p:clrVal>
                                      </p:to>
                                    </p:set>
                                    <p:set>
                                      <p:cBhvr>
                                        <p:cTn id="51" dur="indefinite"/>
                                        <p:tgtEl>
                                          <p:spTgt spid="30"/>
                                        </p:tgtEl>
                                        <p:attrNameLst>
                                          <p:attrName>fill.type</p:attrName>
                                        </p:attrNameLst>
                                      </p:cBhvr>
                                      <p:to>
                                        <p:strVal val="solid"/>
                                      </p:to>
                                    </p:set>
                                    <p:set>
                                      <p:cBhvr>
                                        <p:cTn id="52" dur="indefinite"/>
                                        <p:tgtEl>
                                          <p:spTgt spid="3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1" nodeType="clickEffect">
                                  <p:stCondLst>
                                    <p:cond delay="0"/>
                                  </p:stCondLst>
                                  <p:childTnLst>
                                    <p:set>
                                      <p:cBhvr>
                                        <p:cTn id="56" dur="indefinite"/>
                                        <p:tgtEl>
                                          <p:spTgt spid="6"/>
                                        </p:tgtEl>
                                        <p:attrNameLst>
                                          <p:attrName>fillcolor</p:attrName>
                                        </p:attrNameLst>
                                      </p:cBhvr>
                                      <p:to>
                                        <p:clrVal>
                                          <a:srgbClr val="4D4D4D"/>
                                        </p:clrVal>
                                      </p:to>
                                    </p:set>
                                    <p:set>
                                      <p:cBhvr>
                                        <p:cTn id="57" dur="indefinite"/>
                                        <p:tgtEl>
                                          <p:spTgt spid="6"/>
                                        </p:tgtEl>
                                        <p:attrNameLst>
                                          <p:attrName>fill.type</p:attrName>
                                        </p:attrNameLst>
                                      </p:cBhvr>
                                      <p:to>
                                        <p:strVal val="solid"/>
                                      </p:to>
                                    </p:set>
                                    <p:set>
                                      <p:cBhvr>
                                        <p:cTn id="58" dur="indefinite"/>
                                        <p:tgtEl>
                                          <p:spTgt spid="6"/>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7" presetClass="emph" presetSubtype="1" nodeType="clickEffect">
                                  <p:stCondLst>
                                    <p:cond delay="0"/>
                                  </p:stCondLst>
                                  <p:childTnLst>
                                    <p:set>
                                      <p:cBhvr>
                                        <p:cTn id="62" dur="indefinite"/>
                                        <p:tgtEl>
                                          <p:spTgt spid="12"/>
                                        </p:tgtEl>
                                        <p:attrNameLst>
                                          <p:attrName>stroke.color</p:attrName>
                                        </p:attrNameLst>
                                      </p:cBhvr>
                                      <p:to>
                                        <p:clrVal>
                                          <a:srgbClr val="DDDDDD"/>
                                        </p:clrVal>
                                      </p:to>
                                    </p:set>
                                    <p:set>
                                      <p:cBhvr>
                                        <p:cTn id="63" dur="indefinite"/>
                                        <p:tgtEl>
                                          <p:spTgt spid="12"/>
                                        </p:tgtEl>
                                        <p:attrNameLst>
                                          <p:attrName>stroke.on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1" nodeType="clickEffect">
                                  <p:stCondLst>
                                    <p:cond delay="0"/>
                                  </p:stCondLst>
                                  <p:childTnLst>
                                    <p:set>
                                      <p:cBhvr>
                                        <p:cTn id="67" dur="indefinite"/>
                                        <p:tgtEl>
                                          <p:spTgt spid="29"/>
                                        </p:tgtEl>
                                        <p:attrNameLst>
                                          <p:attrName>fillcolor</p:attrName>
                                        </p:attrNameLst>
                                      </p:cBhvr>
                                      <p:to>
                                        <p:clrVal>
                                          <a:srgbClr val="4D4D4D"/>
                                        </p:clrVal>
                                      </p:to>
                                    </p:set>
                                    <p:set>
                                      <p:cBhvr>
                                        <p:cTn id="68" dur="indefinite"/>
                                        <p:tgtEl>
                                          <p:spTgt spid="29"/>
                                        </p:tgtEl>
                                        <p:attrNameLst>
                                          <p:attrName>fill.type</p:attrName>
                                        </p:attrNameLst>
                                      </p:cBhvr>
                                      <p:to>
                                        <p:strVal val="solid"/>
                                      </p:to>
                                    </p:set>
                                    <p:set>
                                      <p:cBhvr>
                                        <p:cTn id="69" dur="indefinite"/>
                                        <p:tgtEl>
                                          <p:spTgt spid="29"/>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1" nodeType="clickEffect">
                                  <p:stCondLst>
                                    <p:cond delay="0"/>
                                  </p:stCondLst>
                                  <p:childTnLst>
                                    <p:set>
                                      <p:cBhvr>
                                        <p:cTn id="73" dur="indefinite"/>
                                        <p:tgtEl>
                                          <p:spTgt spid="14"/>
                                        </p:tgtEl>
                                        <p:attrNameLst>
                                          <p:attrName>stroke.color</p:attrName>
                                        </p:attrNameLst>
                                      </p:cBhvr>
                                      <p:to>
                                        <p:clrVal>
                                          <a:srgbClr val="DDDDDD"/>
                                        </p:clrVal>
                                      </p:to>
                                    </p:set>
                                    <p:set>
                                      <p:cBhvr>
                                        <p:cTn id="74" dur="indefinite"/>
                                        <p:tgtEl>
                                          <p:spTgt spid="14"/>
                                        </p:tgtEl>
                                        <p:attrNameLst>
                                          <p:attrName>stroke.on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1" nodeType="clickEffect">
                                  <p:stCondLst>
                                    <p:cond delay="0"/>
                                  </p:stCondLst>
                                  <p:childTnLst>
                                    <p:set>
                                      <p:cBhvr>
                                        <p:cTn id="78" dur="indefinite"/>
                                        <p:tgtEl>
                                          <p:spTgt spid="30"/>
                                        </p:tgtEl>
                                        <p:attrNameLst>
                                          <p:attrName>fillcolor</p:attrName>
                                        </p:attrNameLst>
                                      </p:cBhvr>
                                      <p:to>
                                        <p:clrVal>
                                          <a:schemeClr val="tx1"/>
                                        </p:clrVal>
                                      </p:to>
                                    </p:set>
                                    <p:set>
                                      <p:cBhvr>
                                        <p:cTn id="79" dur="indefinite"/>
                                        <p:tgtEl>
                                          <p:spTgt spid="30"/>
                                        </p:tgtEl>
                                        <p:attrNameLst>
                                          <p:attrName>fill.type</p:attrName>
                                        </p:attrNameLst>
                                      </p:cBhvr>
                                      <p:to>
                                        <p:strVal val="solid"/>
                                      </p:to>
                                    </p:set>
                                    <p:set>
                                      <p:cBhvr>
                                        <p:cTn id="80" dur="indefinit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sz="2800" dirty="0"/>
                  <a:t>Influence Maximization (IM): NP-hard</a:t>
                </a:r>
              </a:p>
              <a:p>
                <a:pPr lvl="1"/>
                <a:r>
                  <a:rPr lang="en-US" sz="2000" dirty="0"/>
                  <a:t>State-of-the-art approximate solutions are based on the idea of </a:t>
                </a:r>
                <a:r>
                  <a:rPr lang="en-US" sz="2000" i="1" dirty="0">
                    <a:solidFill>
                      <a:srgbClr val="0D14FF"/>
                    </a:solidFill>
                  </a:rPr>
                  <a:t>Random Reverse Reachable Set </a:t>
                </a:r>
                <a:r>
                  <a:rPr lang="en-US" sz="2000" dirty="0"/>
                  <a:t>[Borgs et al., SODA 2014]</a:t>
                </a:r>
              </a:p>
              <a:p>
                <a:pPr lvl="2"/>
                <a:r>
                  <a:rPr lang="en-US" sz="2000" dirty="0"/>
                  <a:t>Providing </a:t>
                </a:r>
                <a14:m>
                  <m:oMath xmlns:m="http://schemas.openxmlformats.org/officeDocument/2006/math">
                    <m:r>
                      <a:rPr lang="en-US" sz="2000" i="1">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𝑒</m:t>
                        </m:r>
                      </m:den>
                    </m:f>
                    <m:r>
                      <a:rPr lang="en-US" sz="2000" i="1">
                        <a:latin typeface="Cambria Math" panose="02040503050406030204" pitchFamily="18" charset="0"/>
                      </a:rPr>
                      <m:t>−</m:t>
                    </m:r>
                    <m:r>
                      <a:rPr lang="en-US" sz="2000" i="1">
                        <a:latin typeface="Cambria Math" panose="02040503050406030204" pitchFamily="18" charset="0"/>
                      </a:rPr>
                      <m:t>𝜖</m:t>
                    </m:r>
                    <m:r>
                      <a:rPr lang="en-US" sz="2000" i="1">
                        <a:latin typeface="Cambria Math" panose="02040503050406030204" pitchFamily="18" charset="0"/>
                      </a:rPr>
                      <m:t>)</m:t>
                    </m:r>
                  </m:oMath>
                </a14:m>
                <a:r>
                  <a:rPr lang="en-US" sz="2000" dirty="0"/>
                  <a:t> approximation on expected influence</a:t>
                </a:r>
              </a:p>
              <a:p>
                <a:pPr lvl="2"/>
                <a:r>
                  <a:rPr lang="en-US" sz="2000" dirty="0"/>
                  <a:t>Almost linear expected time complexity: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𝑘</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𝑚</m:t>
                        </m:r>
                      </m:e>
                    </m:d>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dirty="0"/>
                  <a:t> [Tang et al. SIGMOD 2015, Tang et al. SIGMOD 2018]</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3"/>
                <a:stretch>
                  <a:fillRect t="-1028"/>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a:t>Existing Solutions</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4</a:t>
            </a:fld>
            <a:endParaRPr lang="en-US" dirty="0"/>
          </a:p>
        </p:txBody>
      </p:sp>
    </p:spTree>
    <p:extLst>
      <p:ext uri="{BB962C8B-B14F-4D97-AF65-F5344CB8AC3E}">
        <p14:creationId xmlns:p14="http://schemas.microsoft.com/office/powerpoint/2010/main" val="26647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3670" y="1065917"/>
            <a:ext cx="8382000" cy="4929411"/>
          </a:xfrm>
        </p:spPr>
        <p:txBody>
          <a:bodyPr/>
          <a:lstStyle/>
          <a:p>
            <a:pPr>
              <a:lnSpc>
                <a:spcPct val="125000"/>
              </a:lnSpc>
            </a:pPr>
            <a:r>
              <a:rPr lang="en-US" sz="2400" dirty="0"/>
              <a:t>A random RR set under IC model is generated as follows:</a:t>
            </a:r>
          </a:p>
          <a:p>
            <a:pPr lvl="1">
              <a:lnSpc>
                <a:spcPct val="125000"/>
              </a:lnSpc>
            </a:pPr>
            <a:r>
              <a:rPr lang="en-US" sz="2000" dirty="0"/>
              <a:t>Randomly sample a target node as activated</a:t>
            </a:r>
          </a:p>
          <a:p>
            <a:pPr lvl="1">
              <a:lnSpc>
                <a:spcPct val="125000"/>
              </a:lnSpc>
            </a:pPr>
            <a:r>
              <a:rPr lang="en-US" sz="2000" dirty="0"/>
              <a:t>Each activated node has one chance to activate its </a:t>
            </a:r>
            <a:r>
              <a:rPr lang="en-US" sz="2000" i="1" dirty="0">
                <a:solidFill>
                  <a:srgbClr val="0D14FF"/>
                </a:solidFill>
              </a:rPr>
              <a:t>in-neighbors</a:t>
            </a:r>
            <a:r>
              <a:rPr lang="en-US" sz="2000" dirty="0"/>
              <a:t>, i.e., following the reverse direction of the edges.</a:t>
            </a:r>
            <a:r>
              <a:rPr lang="en-US" sz="2000" i="1" dirty="0">
                <a:solidFill>
                  <a:srgbClr val="0D14FF"/>
                </a:solidFill>
              </a:rPr>
              <a:t> </a:t>
            </a:r>
          </a:p>
          <a:p>
            <a:pPr lvl="1">
              <a:lnSpc>
                <a:spcPct val="125000"/>
              </a:lnSpc>
            </a:pPr>
            <a:r>
              <a:rPr lang="en-US" sz="2000" dirty="0"/>
              <a:t>Repeat until no nodes can be activated</a:t>
            </a:r>
          </a:p>
          <a:p>
            <a:pPr lvl="1">
              <a:lnSpc>
                <a:spcPct val="125000"/>
              </a:lnSpc>
            </a:pPr>
            <a:endParaRPr lang="en-US" sz="2000" dirty="0"/>
          </a:p>
        </p:txBody>
      </p:sp>
      <p:sp>
        <p:nvSpPr>
          <p:cNvPr id="3" name="标题 2"/>
          <p:cNvSpPr>
            <a:spLocks noGrp="1"/>
          </p:cNvSpPr>
          <p:nvPr>
            <p:ph type="title"/>
          </p:nvPr>
        </p:nvSpPr>
        <p:spPr/>
        <p:txBody>
          <a:bodyPr/>
          <a:lstStyle/>
          <a:p>
            <a:r>
              <a:rPr lang="en-US" dirty="0"/>
              <a:t>Reverse Reachable Sets (RR sets)</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5</a:t>
            </a:fld>
            <a:endParaRPr lang="en-US" dirty="0"/>
          </a:p>
        </p:txBody>
      </p:sp>
      <p:sp>
        <p:nvSpPr>
          <p:cNvPr id="6" name="Oval 3">
            <a:extLst>
              <a:ext uri="{FF2B5EF4-FFF2-40B4-BE49-F238E27FC236}">
                <a16:creationId xmlns:a16="http://schemas.microsoft.com/office/drawing/2014/main" id="{8EE97F90-D264-4FD9-9685-9F55AA75B697}"/>
              </a:ext>
            </a:extLst>
          </p:cNvPr>
          <p:cNvSpPr>
            <a:spLocks noChangeArrowheads="1"/>
          </p:cNvSpPr>
          <p:nvPr/>
        </p:nvSpPr>
        <p:spPr bwMode="auto">
          <a:xfrm>
            <a:off x="6084125" y="6146170"/>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7" name="Line 4">
            <a:extLst>
              <a:ext uri="{FF2B5EF4-FFF2-40B4-BE49-F238E27FC236}">
                <a16:creationId xmlns:a16="http://schemas.microsoft.com/office/drawing/2014/main" id="{05D225FF-FC11-4B28-8F37-85717C04640A}"/>
              </a:ext>
            </a:extLst>
          </p:cNvPr>
          <p:cNvSpPr>
            <a:spLocks noChangeShapeType="1"/>
          </p:cNvSpPr>
          <p:nvPr/>
        </p:nvSpPr>
        <p:spPr bwMode="auto">
          <a:xfrm flipV="1">
            <a:off x="6450837" y="6311269"/>
            <a:ext cx="1900238" cy="1594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8" name="Line 5">
            <a:extLst>
              <a:ext uri="{FF2B5EF4-FFF2-40B4-BE49-F238E27FC236}">
                <a16:creationId xmlns:a16="http://schemas.microsoft.com/office/drawing/2014/main" id="{D0B387ED-D45A-4D79-95E0-FC96CBB4B147}"/>
              </a:ext>
            </a:extLst>
          </p:cNvPr>
          <p:cNvSpPr>
            <a:spLocks noChangeShapeType="1"/>
          </p:cNvSpPr>
          <p:nvPr/>
        </p:nvSpPr>
        <p:spPr bwMode="auto">
          <a:xfrm flipV="1">
            <a:off x="6444487" y="5050795"/>
            <a:ext cx="1979613" cy="11509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9" name="Line 6">
            <a:extLst>
              <a:ext uri="{FF2B5EF4-FFF2-40B4-BE49-F238E27FC236}">
                <a16:creationId xmlns:a16="http://schemas.microsoft.com/office/drawing/2014/main" id="{64DE4F1C-6630-48A4-BA0E-09DDB129EA8B}"/>
              </a:ext>
            </a:extLst>
          </p:cNvPr>
          <p:cNvSpPr>
            <a:spLocks noChangeShapeType="1"/>
          </p:cNvSpPr>
          <p:nvPr/>
        </p:nvSpPr>
        <p:spPr bwMode="auto">
          <a:xfrm flipH="1" flipV="1">
            <a:off x="5090350" y="5106653"/>
            <a:ext cx="1174750" cy="100459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0" name="Line 7">
            <a:extLst>
              <a:ext uri="{FF2B5EF4-FFF2-40B4-BE49-F238E27FC236}">
                <a16:creationId xmlns:a16="http://schemas.microsoft.com/office/drawing/2014/main" id="{A44B6D8C-8AD6-418B-852C-D65E2F8AE01D}"/>
              </a:ext>
            </a:extLst>
          </p:cNvPr>
          <p:cNvSpPr>
            <a:spLocks noChangeShapeType="1"/>
          </p:cNvSpPr>
          <p:nvPr/>
        </p:nvSpPr>
        <p:spPr bwMode="auto">
          <a:xfrm flipH="1">
            <a:off x="5125275" y="4959979"/>
            <a:ext cx="3209925" cy="2410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1" name="Line 9">
            <a:extLst>
              <a:ext uri="{FF2B5EF4-FFF2-40B4-BE49-F238E27FC236}">
                <a16:creationId xmlns:a16="http://schemas.microsoft.com/office/drawing/2014/main" id="{81B5DE58-5413-4CC2-9E3F-D20A8D45AC7F}"/>
              </a:ext>
            </a:extLst>
          </p:cNvPr>
          <p:cNvSpPr>
            <a:spLocks noChangeShapeType="1"/>
          </p:cNvSpPr>
          <p:nvPr/>
        </p:nvSpPr>
        <p:spPr bwMode="auto">
          <a:xfrm>
            <a:off x="4831587" y="3731582"/>
            <a:ext cx="23813" cy="107020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2" name="Line 10">
            <a:extLst>
              <a:ext uri="{FF2B5EF4-FFF2-40B4-BE49-F238E27FC236}">
                <a16:creationId xmlns:a16="http://schemas.microsoft.com/office/drawing/2014/main" id="{81A0387E-5589-43C0-9A8F-DC5C4BE88CF1}"/>
              </a:ext>
            </a:extLst>
          </p:cNvPr>
          <p:cNvSpPr>
            <a:spLocks noChangeShapeType="1"/>
          </p:cNvSpPr>
          <p:nvPr/>
        </p:nvSpPr>
        <p:spPr bwMode="auto">
          <a:xfrm flipV="1">
            <a:off x="5125275" y="3661971"/>
            <a:ext cx="2203025" cy="128246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3" name="Line 11">
            <a:extLst>
              <a:ext uri="{FF2B5EF4-FFF2-40B4-BE49-F238E27FC236}">
                <a16:creationId xmlns:a16="http://schemas.microsoft.com/office/drawing/2014/main" id="{CDF3DB6A-2D9A-4B2D-81E1-8B07E09DAB40}"/>
              </a:ext>
            </a:extLst>
          </p:cNvPr>
          <p:cNvSpPr>
            <a:spLocks noChangeShapeType="1"/>
          </p:cNvSpPr>
          <p:nvPr/>
        </p:nvSpPr>
        <p:spPr bwMode="auto">
          <a:xfrm>
            <a:off x="4991015" y="3536318"/>
            <a:ext cx="2340460" cy="9433"/>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4" name="Line 12">
            <a:extLst>
              <a:ext uri="{FF2B5EF4-FFF2-40B4-BE49-F238E27FC236}">
                <a16:creationId xmlns:a16="http://schemas.microsoft.com/office/drawing/2014/main" id="{EBF883AA-F140-464F-B583-CBF4879C933F}"/>
              </a:ext>
            </a:extLst>
          </p:cNvPr>
          <p:cNvSpPr>
            <a:spLocks noChangeShapeType="1"/>
          </p:cNvSpPr>
          <p:nvPr/>
        </p:nvSpPr>
        <p:spPr bwMode="auto">
          <a:xfrm>
            <a:off x="7630350" y="3689052"/>
            <a:ext cx="812800" cy="1058529"/>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5" name="Line 13">
            <a:extLst>
              <a:ext uri="{FF2B5EF4-FFF2-40B4-BE49-F238E27FC236}">
                <a16:creationId xmlns:a16="http://schemas.microsoft.com/office/drawing/2014/main" id="{3693672B-5924-404C-9F13-409B86C07AEC}"/>
              </a:ext>
            </a:extLst>
          </p:cNvPr>
          <p:cNvSpPr>
            <a:spLocks noChangeShapeType="1"/>
          </p:cNvSpPr>
          <p:nvPr/>
        </p:nvSpPr>
        <p:spPr bwMode="auto">
          <a:xfrm flipH="1">
            <a:off x="8530462" y="5112707"/>
            <a:ext cx="14288" cy="10445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mc:AlternateContent xmlns:mc="http://schemas.openxmlformats.org/markup-compatibility/2006" xmlns:a14="http://schemas.microsoft.com/office/drawing/2010/main">
        <mc:Choice Requires="a14">
          <p:sp>
            <p:nvSpPr>
              <p:cNvPr id="16" name="Text Box 15">
                <a:extLst>
                  <a:ext uri="{FF2B5EF4-FFF2-40B4-BE49-F238E27FC236}">
                    <a16:creationId xmlns:a16="http://schemas.microsoft.com/office/drawing/2014/main" id="{5C3EB761-095A-41A4-A926-4C961D865496}"/>
                  </a:ext>
                </a:extLst>
              </p:cNvPr>
              <p:cNvSpPr txBox="1">
                <a:spLocks noChangeArrowheads="1"/>
              </p:cNvSpPr>
              <p:nvPr/>
            </p:nvSpPr>
            <p:spPr bwMode="auto">
              <a:xfrm>
                <a:off x="7726181" y="3302630"/>
                <a:ext cx="34448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baseline="0" dirty="0" smtClean="0">
                          <a:latin typeface="Cambria Math" panose="02040503050406030204" pitchFamily="18" charset="0"/>
                        </a:rPr>
                        <m:t>𝒆</m:t>
                      </m:r>
                    </m:oMath>
                  </m:oMathPara>
                </a14:m>
                <a:endParaRPr lang="en-US" altLang="en-US" sz="2000" b="1" i="1" baseline="0" dirty="0">
                  <a:latin typeface="+mj-lt"/>
                </a:endParaRPr>
              </a:p>
            </p:txBody>
          </p:sp>
        </mc:Choice>
        <mc:Fallback xmlns="">
          <p:sp>
            <p:nvSpPr>
              <p:cNvPr id="16" name="Text Box 15">
                <a:extLst>
                  <a:ext uri="{FF2B5EF4-FFF2-40B4-BE49-F238E27FC236}">
                    <a16:creationId xmlns:a16="http://schemas.microsoft.com/office/drawing/2014/main" id="{5C3EB761-095A-41A4-A926-4C961D865496}"/>
                  </a:ext>
                </a:extLst>
              </p:cNvPr>
              <p:cNvSpPr txBox="1">
                <a:spLocks noRot="1" noChangeAspect="1" noMove="1" noResize="1" noEditPoints="1" noAdjustHandles="1" noChangeArrowheads="1" noChangeShapeType="1" noTextEdit="1"/>
              </p:cNvSpPr>
              <p:nvPr/>
            </p:nvSpPr>
            <p:spPr bwMode="auto">
              <a:xfrm>
                <a:off x="7726181" y="3302630"/>
                <a:ext cx="344487" cy="40011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 name="Text Box 16">
            <a:extLst>
              <a:ext uri="{FF2B5EF4-FFF2-40B4-BE49-F238E27FC236}">
                <a16:creationId xmlns:a16="http://schemas.microsoft.com/office/drawing/2014/main" id="{2427ABE2-A12D-4F32-8388-E405737D88CB}"/>
              </a:ext>
            </a:extLst>
          </p:cNvPr>
          <p:cNvSpPr txBox="1">
            <a:spLocks noChangeArrowheads="1"/>
          </p:cNvSpPr>
          <p:nvPr/>
        </p:nvSpPr>
        <p:spPr bwMode="auto">
          <a:xfrm>
            <a:off x="7015987" y="5968370"/>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0.7</a:t>
            </a:r>
          </a:p>
        </p:txBody>
      </p:sp>
      <p:sp>
        <p:nvSpPr>
          <p:cNvPr id="18" name="Text Box 17">
            <a:extLst>
              <a:ext uri="{FF2B5EF4-FFF2-40B4-BE49-F238E27FC236}">
                <a16:creationId xmlns:a16="http://schemas.microsoft.com/office/drawing/2014/main" id="{B7D26096-5CD9-4E58-85F3-821444FCD994}"/>
              </a:ext>
            </a:extLst>
          </p:cNvPr>
          <p:cNvSpPr txBox="1">
            <a:spLocks noChangeArrowheads="1"/>
          </p:cNvSpPr>
          <p:nvPr/>
        </p:nvSpPr>
        <p:spPr bwMode="auto">
          <a:xfrm>
            <a:off x="6976300" y="5357182"/>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0.6</a:t>
            </a:r>
          </a:p>
        </p:txBody>
      </p:sp>
      <p:sp>
        <p:nvSpPr>
          <p:cNvPr id="19" name="Text Box 18">
            <a:extLst>
              <a:ext uri="{FF2B5EF4-FFF2-40B4-BE49-F238E27FC236}">
                <a16:creationId xmlns:a16="http://schemas.microsoft.com/office/drawing/2014/main" id="{FBD6410B-09E1-4F67-8C27-500C34222AA5}"/>
              </a:ext>
            </a:extLst>
          </p:cNvPr>
          <p:cNvSpPr txBox="1">
            <a:spLocks noChangeArrowheads="1"/>
          </p:cNvSpPr>
          <p:nvPr/>
        </p:nvSpPr>
        <p:spPr bwMode="auto">
          <a:xfrm>
            <a:off x="8494142" y="5483386"/>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0.2</a:t>
            </a:r>
          </a:p>
        </p:txBody>
      </p:sp>
      <p:sp>
        <p:nvSpPr>
          <p:cNvPr id="20" name="Text Box 19">
            <a:extLst>
              <a:ext uri="{FF2B5EF4-FFF2-40B4-BE49-F238E27FC236}">
                <a16:creationId xmlns:a16="http://schemas.microsoft.com/office/drawing/2014/main" id="{0B8646B2-B9BF-4AC4-8627-54BD9AE6D0C8}"/>
              </a:ext>
            </a:extLst>
          </p:cNvPr>
          <p:cNvSpPr txBox="1">
            <a:spLocks noChangeArrowheads="1"/>
          </p:cNvSpPr>
          <p:nvPr/>
        </p:nvSpPr>
        <p:spPr bwMode="auto">
          <a:xfrm>
            <a:off x="5125275" y="5430819"/>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0.5</a:t>
            </a:r>
          </a:p>
        </p:txBody>
      </p:sp>
      <p:sp>
        <p:nvSpPr>
          <p:cNvPr id="21" name="Text Box 20">
            <a:extLst>
              <a:ext uri="{FF2B5EF4-FFF2-40B4-BE49-F238E27FC236}">
                <a16:creationId xmlns:a16="http://schemas.microsoft.com/office/drawing/2014/main" id="{911D40BC-ED3F-4ADF-89FE-32C030497E70}"/>
              </a:ext>
            </a:extLst>
          </p:cNvPr>
          <p:cNvSpPr txBox="1">
            <a:spLocks noChangeArrowheads="1"/>
          </p:cNvSpPr>
          <p:nvPr/>
        </p:nvSpPr>
        <p:spPr bwMode="auto">
          <a:xfrm>
            <a:off x="7076312" y="4587245"/>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mj-lt"/>
              </a:rPr>
              <a:t>0.1</a:t>
            </a:r>
          </a:p>
        </p:txBody>
      </p:sp>
      <p:sp>
        <p:nvSpPr>
          <p:cNvPr id="22" name="Text Box 22">
            <a:extLst>
              <a:ext uri="{FF2B5EF4-FFF2-40B4-BE49-F238E27FC236}">
                <a16:creationId xmlns:a16="http://schemas.microsoft.com/office/drawing/2014/main" id="{ED7804D0-F597-4B3D-A077-99496F360FFE}"/>
              </a:ext>
            </a:extLst>
          </p:cNvPr>
          <p:cNvSpPr txBox="1">
            <a:spLocks noChangeArrowheads="1"/>
          </p:cNvSpPr>
          <p:nvPr/>
        </p:nvSpPr>
        <p:spPr bwMode="auto">
          <a:xfrm>
            <a:off x="4872012" y="3801167"/>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0.3</a:t>
            </a:r>
          </a:p>
        </p:txBody>
      </p:sp>
      <p:sp>
        <p:nvSpPr>
          <p:cNvPr id="23" name="Text Box 23">
            <a:extLst>
              <a:ext uri="{FF2B5EF4-FFF2-40B4-BE49-F238E27FC236}">
                <a16:creationId xmlns:a16="http://schemas.microsoft.com/office/drawing/2014/main" id="{843CB03F-DE8F-49C9-B95F-9C6CC03C84D8}"/>
              </a:ext>
            </a:extLst>
          </p:cNvPr>
          <p:cNvSpPr txBox="1">
            <a:spLocks noChangeArrowheads="1"/>
          </p:cNvSpPr>
          <p:nvPr/>
        </p:nvSpPr>
        <p:spPr bwMode="auto">
          <a:xfrm>
            <a:off x="6151842" y="3803668"/>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0.2</a:t>
            </a:r>
          </a:p>
        </p:txBody>
      </p:sp>
      <p:sp>
        <p:nvSpPr>
          <p:cNvPr id="24" name="Text Box 24">
            <a:extLst>
              <a:ext uri="{FF2B5EF4-FFF2-40B4-BE49-F238E27FC236}">
                <a16:creationId xmlns:a16="http://schemas.microsoft.com/office/drawing/2014/main" id="{0C8AD3BC-A304-4E4A-A58B-6696D671C9ED}"/>
              </a:ext>
            </a:extLst>
          </p:cNvPr>
          <p:cNvSpPr txBox="1">
            <a:spLocks noChangeArrowheads="1"/>
          </p:cNvSpPr>
          <p:nvPr/>
        </p:nvSpPr>
        <p:spPr bwMode="auto">
          <a:xfrm>
            <a:off x="6056589" y="3160904"/>
            <a:ext cx="614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0.6</a:t>
            </a:r>
          </a:p>
        </p:txBody>
      </p:sp>
      <p:sp>
        <p:nvSpPr>
          <p:cNvPr id="25" name="Text Box 25">
            <a:extLst>
              <a:ext uri="{FF2B5EF4-FFF2-40B4-BE49-F238E27FC236}">
                <a16:creationId xmlns:a16="http://schemas.microsoft.com/office/drawing/2014/main" id="{E17C0304-46D3-457C-8E3E-DF2E094AD05C}"/>
              </a:ext>
            </a:extLst>
          </p:cNvPr>
          <p:cNvSpPr txBox="1">
            <a:spLocks noChangeArrowheads="1"/>
          </p:cNvSpPr>
          <p:nvPr/>
        </p:nvSpPr>
        <p:spPr bwMode="auto">
          <a:xfrm>
            <a:off x="8036750" y="3731582"/>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mj-lt"/>
              </a:rPr>
              <a:t>0.2</a:t>
            </a:r>
          </a:p>
        </p:txBody>
      </p:sp>
      <p:sp>
        <p:nvSpPr>
          <p:cNvPr id="26" name="Oval 26">
            <a:extLst>
              <a:ext uri="{FF2B5EF4-FFF2-40B4-BE49-F238E27FC236}">
                <a16:creationId xmlns:a16="http://schemas.microsoft.com/office/drawing/2014/main" id="{08D1407E-38DB-4323-9954-B9BEAA051088}"/>
              </a:ext>
            </a:extLst>
          </p:cNvPr>
          <p:cNvSpPr>
            <a:spLocks noChangeArrowheads="1"/>
          </p:cNvSpPr>
          <p:nvPr/>
        </p:nvSpPr>
        <p:spPr bwMode="auto">
          <a:xfrm>
            <a:off x="8362187" y="6158870"/>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27" name="Oval 27">
            <a:extLst>
              <a:ext uri="{FF2B5EF4-FFF2-40B4-BE49-F238E27FC236}">
                <a16:creationId xmlns:a16="http://schemas.microsoft.com/office/drawing/2014/main" id="{AB7F8E64-25AD-4AEA-AD3D-FB0127A08347}"/>
              </a:ext>
            </a:extLst>
          </p:cNvPr>
          <p:cNvSpPr>
            <a:spLocks noChangeArrowheads="1"/>
          </p:cNvSpPr>
          <p:nvPr/>
        </p:nvSpPr>
        <p:spPr bwMode="auto">
          <a:xfrm>
            <a:off x="4624301" y="3374562"/>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28" name="Oval 28">
            <a:extLst>
              <a:ext uri="{FF2B5EF4-FFF2-40B4-BE49-F238E27FC236}">
                <a16:creationId xmlns:a16="http://schemas.microsoft.com/office/drawing/2014/main" id="{C5E4FFBF-44CB-4ED3-8D29-ECC04627CFA2}"/>
              </a:ext>
            </a:extLst>
          </p:cNvPr>
          <p:cNvSpPr>
            <a:spLocks noChangeArrowheads="1"/>
          </p:cNvSpPr>
          <p:nvPr/>
        </p:nvSpPr>
        <p:spPr bwMode="auto">
          <a:xfrm>
            <a:off x="7331475" y="3369287"/>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29" name="Oval 29">
            <a:extLst>
              <a:ext uri="{FF2B5EF4-FFF2-40B4-BE49-F238E27FC236}">
                <a16:creationId xmlns:a16="http://schemas.microsoft.com/office/drawing/2014/main" id="{469AF48C-5706-47F5-854F-5FF62AFC4418}"/>
              </a:ext>
            </a:extLst>
          </p:cNvPr>
          <p:cNvSpPr>
            <a:spLocks noChangeArrowheads="1"/>
          </p:cNvSpPr>
          <p:nvPr/>
        </p:nvSpPr>
        <p:spPr bwMode="auto">
          <a:xfrm>
            <a:off x="4723637" y="4863483"/>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30" name="Oval 30">
            <a:extLst>
              <a:ext uri="{FF2B5EF4-FFF2-40B4-BE49-F238E27FC236}">
                <a16:creationId xmlns:a16="http://schemas.microsoft.com/office/drawing/2014/main" id="{40B2E7CC-4405-4065-BDC0-660E6AC5E023}"/>
              </a:ext>
            </a:extLst>
          </p:cNvPr>
          <p:cNvSpPr>
            <a:spLocks noChangeArrowheads="1"/>
          </p:cNvSpPr>
          <p:nvPr/>
        </p:nvSpPr>
        <p:spPr bwMode="auto">
          <a:xfrm>
            <a:off x="8370125" y="4774570"/>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mc:AlternateContent xmlns:mc="http://schemas.openxmlformats.org/markup-compatibility/2006" xmlns:a14="http://schemas.microsoft.com/office/drawing/2010/main">
        <mc:Choice Requires="a14">
          <p:sp>
            <p:nvSpPr>
              <p:cNvPr id="31" name="Text Box 48">
                <a:extLst>
                  <a:ext uri="{FF2B5EF4-FFF2-40B4-BE49-F238E27FC236}">
                    <a16:creationId xmlns:a16="http://schemas.microsoft.com/office/drawing/2014/main" id="{7570E939-5094-4A79-A108-466987DEAC80}"/>
                  </a:ext>
                </a:extLst>
              </p:cNvPr>
              <p:cNvSpPr txBox="1">
                <a:spLocks noChangeArrowheads="1"/>
              </p:cNvSpPr>
              <p:nvPr/>
            </p:nvSpPr>
            <p:spPr bwMode="auto">
              <a:xfrm>
                <a:off x="8499475" y="4394722"/>
                <a:ext cx="4333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baseline="0" dirty="0" smtClean="0">
                          <a:latin typeface="Cambria Math" panose="02040503050406030204" pitchFamily="18" charset="0"/>
                        </a:rPr>
                        <m:t>𝒅</m:t>
                      </m:r>
                    </m:oMath>
                  </m:oMathPara>
                </a14:m>
                <a:endParaRPr lang="en-US" altLang="en-US" sz="2000" b="1" i="1" baseline="0" dirty="0">
                  <a:latin typeface="+mj-lt"/>
                </a:endParaRPr>
              </a:p>
            </p:txBody>
          </p:sp>
        </mc:Choice>
        <mc:Fallback xmlns="">
          <p:sp>
            <p:nvSpPr>
              <p:cNvPr id="31" name="Text Box 48">
                <a:extLst>
                  <a:ext uri="{FF2B5EF4-FFF2-40B4-BE49-F238E27FC236}">
                    <a16:creationId xmlns:a16="http://schemas.microsoft.com/office/drawing/2014/main" id="{7570E939-5094-4A79-A108-466987DEAC80}"/>
                  </a:ext>
                </a:extLst>
              </p:cNvPr>
              <p:cNvSpPr txBox="1">
                <a:spLocks noRot="1" noChangeAspect="1" noMove="1" noResize="1" noEditPoints="1" noAdjustHandles="1" noChangeArrowheads="1" noChangeShapeType="1" noTextEdit="1"/>
              </p:cNvSpPr>
              <p:nvPr/>
            </p:nvSpPr>
            <p:spPr bwMode="auto">
              <a:xfrm>
                <a:off x="8499475" y="4394722"/>
                <a:ext cx="433388" cy="40011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50">
                <a:extLst>
                  <a:ext uri="{FF2B5EF4-FFF2-40B4-BE49-F238E27FC236}">
                    <a16:creationId xmlns:a16="http://schemas.microsoft.com/office/drawing/2014/main" id="{1D54921B-EFC9-45EE-A79C-A28D33B92AB1}"/>
                  </a:ext>
                </a:extLst>
              </p:cNvPr>
              <p:cNvSpPr txBox="1">
                <a:spLocks noChangeArrowheads="1"/>
              </p:cNvSpPr>
              <p:nvPr/>
            </p:nvSpPr>
            <p:spPr bwMode="auto">
              <a:xfrm>
                <a:off x="4349757" y="4907599"/>
                <a:ext cx="4333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baseline="0" dirty="0" smtClean="0">
                          <a:latin typeface="Cambria Math" panose="02040503050406030204" pitchFamily="18" charset="0"/>
                        </a:rPr>
                        <m:t>𝒄</m:t>
                      </m:r>
                    </m:oMath>
                  </m:oMathPara>
                </a14:m>
                <a:endParaRPr lang="en-US" altLang="en-US" sz="2000" b="1" i="1" baseline="0" dirty="0">
                  <a:latin typeface="+mj-lt"/>
                </a:endParaRPr>
              </a:p>
            </p:txBody>
          </p:sp>
        </mc:Choice>
        <mc:Fallback xmlns="">
          <p:sp>
            <p:nvSpPr>
              <p:cNvPr id="32" name="Text Box 50">
                <a:extLst>
                  <a:ext uri="{FF2B5EF4-FFF2-40B4-BE49-F238E27FC236}">
                    <a16:creationId xmlns:a16="http://schemas.microsoft.com/office/drawing/2014/main" id="{1D54921B-EFC9-45EE-A79C-A28D33B92AB1}"/>
                  </a:ext>
                </a:extLst>
              </p:cNvPr>
              <p:cNvSpPr txBox="1">
                <a:spLocks noRot="1" noChangeAspect="1" noMove="1" noResize="1" noEditPoints="1" noAdjustHandles="1" noChangeArrowheads="1" noChangeShapeType="1" noTextEdit="1"/>
              </p:cNvSpPr>
              <p:nvPr/>
            </p:nvSpPr>
            <p:spPr bwMode="auto">
              <a:xfrm>
                <a:off x="4349757" y="4907599"/>
                <a:ext cx="433388" cy="40011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Box 15">
                <a:extLst>
                  <a:ext uri="{FF2B5EF4-FFF2-40B4-BE49-F238E27FC236}">
                    <a16:creationId xmlns:a16="http://schemas.microsoft.com/office/drawing/2014/main" id="{3AB4C8AA-BAD4-476A-A758-4021A300CC7F}"/>
                  </a:ext>
                </a:extLst>
              </p:cNvPr>
              <p:cNvSpPr txBox="1">
                <a:spLocks noChangeArrowheads="1"/>
              </p:cNvSpPr>
              <p:nvPr/>
            </p:nvSpPr>
            <p:spPr bwMode="auto">
              <a:xfrm>
                <a:off x="5649944" y="6049659"/>
                <a:ext cx="34448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baseline="0" dirty="0" smtClean="0">
                          <a:latin typeface="Cambria Math" panose="02040503050406030204" pitchFamily="18" charset="0"/>
                        </a:rPr>
                        <m:t>𝒃</m:t>
                      </m:r>
                    </m:oMath>
                  </m:oMathPara>
                </a14:m>
                <a:endParaRPr lang="en-US" altLang="en-US" sz="2000" b="1" i="1" baseline="0" dirty="0">
                  <a:latin typeface="+mj-lt"/>
                </a:endParaRPr>
              </a:p>
            </p:txBody>
          </p:sp>
        </mc:Choice>
        <mc:Fallback xmlns="">
          <p:sp>
            <p:nvSpPr>
              <p:cNvPr id="33" name="Text Box 15">
                <a:extLst>
                  <a:ext uri="{FF2B5EF4-FFF2-40B4-BE49-F238E27FC236}">
                    <a16:creationId xmlns:a16="http://schemas.microsoft.com/office/drawing/2014/main" id="{3AB4C8AA-BAD4-476A-A758-4021A300CC7F}"/>
                  </a:ext>
                </a:extLst>
              </p:cNvPr>
              <p:cNvSpPr txBox="1">
                <a:spLocks noRot="1" noChangeAspect="1" noMove="1" noResize="1" noEditPoints="1" noAdjustHandles="1" noChangeArrowheads="1" noChangeShapeType="1" noTextEdit="1"/>
              </p:cNvSpPr>
              <p:nvPr/>
            </p:nvSpPr>
            <p:spPr bwMode="auto">
              <a:xfrm>
                <a:off x="5649944" y="6049659"/>
                <a:ext cx="344487" cy="40011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 Box 14">
                <a:extLst>
                  <a:ext uri="{FF2B5EF4-FFF2-40B4-BE49-F238E27FC236}">
                    <a16:creationId xmlns:a16="http://schemas.microsoft.com/office/drawing/2014/main" id="{AC64971A-961B-4D4B-A50A-D8D6F59A9959}"/>
                  </a:ext>
                </a:extLst>
              </p:cNvPr>
              <p:cNvSpPr txBox="1">
                <a:spLocks noChangeArrowheads="1"/>
              </p:cNvSpPr>
              <p:nvPr/>
            </p:nvSpPr>
            <p:spPr bwMode="auto">
              <a:xfrm>
                <a:off x="8754300" y="6036619"/>
                <a:ext cx="314325"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baseline="0" dirty="0" smtClean="0">
                          <a:latin typeface="Cambria Math" panose="02040503050406030204" pitchFamily="18" charset="0"/>
                        </a:rPr>
                        <m:t>𝒂</m:t>
                      </m:r>
                    </m:oMath>
                  </m:oMathPara>
                </a14:m>
                <a:endParaRPr lang="en-US" altLang="en-US" sz="2000" b="1" i="1" baseline="0" dirty="0">
                  <a:latin typeface="+mj-lt"/>
                </a:endParaRPr>
              </a:p>
            </p:txBody>
          </p:sp>
        </mc:Choice>
        <mc:Fallback xmlns="">
          <p:sp>
            <p:nvSpPr>
              <p:cNvPr id="34" name="Text Box 14">
                <a:extLst>
                  <a:ext uri="{FF2B5EF4-FFF2-40B4-BE49-F238E27FC236}">
                    <a16:creationId xmlns:a16="http://schemas.microsoft.com/office/drawing/2014/main" id="{AC64971A-961B-4D4B-A50A-D8D6F59A9959}"/>
                  </a:ext>
                </a:extLst>
              </p:cNvPr>
              <p:cNvSpPr txBox="1">
                <a:spLocks noRot="1" noChangeAspect="1" noMove="1" noResize="1" noEditPoints="1" noAdjustHandles="1" noChangeArrowheads="1" noChangeShapeType="1" noTextEdit="1"/>
              </p:cNvSpPr>
              <p:nvPr/>
            </p:nvSpPr>
            <p:spPr bwMode="auto">
              <a:xfrm>
                <a:off x="8754300" y="6036619"/>
                <a:ext cx="314325" cy="40011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48">
                <a:extLst>
                  <a:ext uri="{FF2B5EF4-FFF2-40B4-BE49-F238E27FC236}">
                    <a16:creationId xmlns:a16="http://schemas.microsoft.com/office/drawing/2014/main" id="{6AB52B36-713D-49B5-A1EE-0983C1B1D447}"/>
                  </a:ext>
                </a:extLst>
              </p:cNvPr>
              <p:cNvSpPr txBox="1">
                <a:spLocks noChangeArrowheads="1"/>
              </p:cNvSpPr>
              <p:nvPr/>
            </p:nvSpPr>
            <p:spPr bwMode="auto">
              <a:xfrm>
                <a:off x="4247174" y="3369287"/>
                <a:ext cx="4333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dirty="0" smtClean="0">
                          <a:latin typeface="Cambria Math" panose="02040503050406030204" pitchFamily="18" charset="0"/>
                        </a:rPr>
                        <m:t>𝒇</m:t>
                      </m:r>
                    </m:oMath>
                  </m:oMathPara>
                </a14:m>
                <a:endParaRPr lang="en-US" altLang="en-US" sz="2000" b="1" i="1" baseline="0" dirty="0">
                  <a:latin typeface="+mj-lt"/>
                </a:endParaRPr>
              </a:p>
            </p:txBody>
          </p:sp>
        </mc:Choice>
        <mc:Fallback xmlns="">
          <p:sp>
            <p:nvSpPr>
              <p:cNvPr id="35" name="Text Box 48">
                <a:extLst>
                  <a:ext uri="{FF2B5EF4-FFF2-40B4-BE49-F238E27FC236}">
                    <a16:creationId xmlns:a16="http://schemas.microsoft.com/office/drawing/2014/main" id="{6AB52B36-713D-49B5-A1EE-0983C1B1D447}"/>
                  </a:ext>
                </a:extLst>
              </p:cNvPr>
              <p:cNvSpPr txBox="1">
                <a:spLocks noRot="1" noChangeAspect="1" noMove="1" noResize="1" noEditPoints="1" noAdjustHandles="1" noChangeArrowheads="1" noChangeShapeType="1" noTextEdit="1"/>
              </p:cNvSpPr>
              <p:nvPr/>
            </p:nvSpPr>
            <p:spPr bwMode="auto">
              <a:xfrm>
                <a:off x="4247174" y="3369287"/>
                <a:ext cx="433388" cy="400110"/>
              </a:xfrm>
              <a:prstGeom prst="rect">
                <a:avLst/>
              </a:prstGeom>
              <a:blipFill>
                <a:blip r:embed="rId7"/>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8"/>
              <p:cNvSpPr/>
              <p:nvPr/>
            </p:nvSpPr>
            <p:spPr>
              <a:xfrm>
                <a:off x="806526" y="4103146"/>
                <a:ext cx="170091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j-lt"/>
                  </a:rPr>
                  <a:t>RR</a:t>
                </a:r>
                <a:r>
                  <a:rPr kumimoji="0" lang="en-US" sz="2000" b="0" i="0" u="none" strike="noStrike" kern="1200" cap="none" spc="0" normalizeH="0" noProof="0" dirty="0">
                    <a:ln>
                      <a:noFill/>
                    </a:ln>
                    <a:solidFill>
                      <a:prstClr val="black"/>
                    </a:solidFill>
                    <a:effectLst/>
                    <a:uLnTx/>
                    <a:uFillTx/>
                    <a:latin typeface="+mj-lt"/>
                  </a:rPr>
                  <a:t> </a:t>
                </a:r>
                <a:r>
                  <a:rPr kumimoji="0" lang="en-US" sz="2000" b="0" i="0" u="none" strike="noStrike" kern="1200" cap="none" spc="0" normalizeH="0" baseline="0" noProof="0" dirty="0">
                    <a:ln>
                      <a:noFill/>
                    </a:ln>
                    <a:solidFill>
                      <a:prstClr val="black"/>
                    </a:solidFill>
                    <a:effectLst/>
                    <a:uLnTx/>
                    <a:uFillTx/>
                    <a:latin typeface="+mj-lt"/>
                  </a:rPr>
                  <a:t>set</a:t>
                </a:r>
                <a:r>
                  <a:rPr kumimoji="0" lang="en-US" sz="2000" b="0" i="0" u="none" strike="noStrike" kern="1200" cap="none" spc="0" normalizeH="0" noProof="0" dirty="0">
                    <a:ln>
                      <a:noFill/>
                    </a:ln>
                    <a:solidFill>
                      <a:prstClr val="black"/>
                    </a:solidFill>
                    <a:effectLst/>
                    <a:uLnTx/>
                    <a:uFillTx/>
                    <a:latin typeface="+mj-lt"/>
                  </a:rPr>
                  <a:t> </a:t>
                </a:r>
                <a:r>
                  <a:rPr kumimoji="0" lang="en-US" sz="2000" b="0" i="0" u="none" strike="noStrike" kern="1200" cap="none" spc="0" normalizeH="0" noProof="0" dirty="0">
                    <a:ln>
                      <a:noFill/>
                    </a:ln>
                    <a:solidFill>
                      <a:prstClr val="black"/>
                    </a:solidFill>
                    <a:effectLst/>
                    <a:uLnTx/>
                    <a:uFillTx/>
                    <a:latin typeface="Calibri"/>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rPr>
                      <m:t>{</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rPr>
                      <m:t>𝑒</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rPr>
                      <m:t>,</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rPr>
                      <m:t>𝑓</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rPr>
                      <m:t>}</m:t>
                    </m:r>
                  </m:oMath>
                </a14:m>
                <a:endParaRPr kumimoji="0" lang="en-US" sz="2000" b="0" i="0" u="none" strike="noStrike" kern="1200" cap="none" spc="0" normalizeH="0" baseline="0" noProof="0" dirty="0">
                  <a:ln>
                    <a:noFill/>
                  </a:ln>
                  <a:solidFill>
                    <a:prstClr val="black"/>
                  </a:solidFill>
                  <a:effectLst/>
                  <a:uLnTx/>
                  <a:uFillTx/>
                  <a:latin typeface="Calibri"/>
                </a:endParaRPr>
              </a:p>
            </p:txBody>
          </p:sp>
        </mc:Choice>
        <mc:Fallback xmlns="">
          <p:sp>
            <p:nvSpPr>
              <p:cNvPr id="36" name="Rectangle 38"/>
              <p:cNvSpPr>
                <a:spLocks noRot="1" noChangeAspect="1" noMove="1" noResize="1" noEditPoints="1" noAdjustHandles="1" noChangeArrowheads="1" noChangeShapeType="1" noTextEdit="1"/>
              </p:cNvSpPr>
              <p:nvPr/>
            </p:nvSpPr>
            <p:spPr>
              <a:xfrm>
                <a:off x="806526" y="4103146"/>
                <a:ext cx="1700915" cy="400110"/>
              </a:xfrm>
              <a:prstGeom prst="rect">
                <a:avLst/>
              </a:prstGeom>
              <a:blipFill>
                <a:blip r:embed="rId8"/>
                <a:stretch>
                  <a:fillRect l="-3584" t="-9091" r="-717"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227470" y="5569307"/>
                <a:ext cx="4577130" cy="707886"/>
              </a:xfrm>
              <a:prstGeom prst="rect">
                <a:avLst/>
              </a:prstGeom>
              <a:noFill/>
              <a:ln w="19050">
                <a:solidFill>
                  <a:schemeClr val="tx1"/>
                </a:solidFill>
              </a:ln>
            </p:spPr>
            <p:txBody>
              <a:bodyPr wrap="square" rtlCol="0">
                <a:spAutoFit/>
              </a:bodyPr>
              <a:lstStyle/>
              <a:p>
                <a:r>
                  <a:rPr lang="en-US" sz="2000" dirty="0">
                    <a:latin typeface="+mj-lt"/>
                  </a:rPr>
                  <a:t>Intuition 1: the RR set from </a:t>
                </a:r>
                <a14:m>
                  <m:oMath xmlns:m="http://schemas.openxmlformats.org/officeDocument/2006/math">
                    <m:r>
                      <a:rPr lang="en-US" sz="2000" b="0" i="1" smtClean="0">
                        <a:solidFill>
                          <a:srgbClr val="FF0000"/>
                        </a:solidFill>
                        <a:latin typeface="Cambria Math" panose="02040503050406030204" pitchFamily="18" charset="0"/>
                      </a:rPr>
                      <m:t>𝑒</m:t>
                    </m:r>
                  </m:oMath>
                </a14:m>
                <a:r>
                  <a:rPr lang="en-US" sz="2000" dirty="0">
                    <a:latin typeface="+mj-lt"/>
                  </a:rPr>
                  <a:t> is a sampled set of nodes that can </a:t>
                </a:r>
                <a:r>
                  <a:rPr lang="en-US" sz="2000" dirty="0">
                    <a:solidFill>
                      <a:srgbClr val="0D14FF"/>
                    </a:solidFill>
                    <a:latin typeface="+mj-lt"/>
                  </a:rPr>
                  <a:t>influence</a:t>
                </a:r>
                <a:r>
                  <a:rPr lang="en-US" sz="2000" dirty="0">
                    <a:latin typeface="+mj-lt"/>
                  </a:rPr>
                  <a:t> node </a:t>
                </a:r>
                <a14:m>
                  <m:oMath xmlns:m="http://schemas.openxmlformats.org/officeDocument/2006/math">
                    <m:r>
                      <a:rPr lang="en-US" sz="2000" b="0" i="1" smtClean="0">
                        <a:solidFill>
                          <a:srgbClr val="FF0000"/>
                        </a:solidFill>
                        <a:latin typeface="Cambria Math" panose="02040503050406030204" pitchFamily="18" charset="0"/>
                      </a:rPr>
                      <m:t>𝑒</m:t>
                    </m:r>
                  </m:oMath>
                </a14:m>
                <a:endParaRPr lang="en-US" sz="2000" dirty="0">
                  <a:solidFill>
                    <a:srgbClr val="FF0000"/>
                  </a:solidFill>
                  <a:latin typeface="+mj-lt"/>
                </a:endParaRPr>
              </a:p>
            </p:txBody>
          </p:sp>
        </mc:Choice>
        <mc:Fallback xmlns="">
          <p:sp>
            <p:nvSpPr>
              <p:cNvPr id="38" name="文本框 37"/>
              <p:cNvSpPr txBox="1">
                <a:spLocks noRot="1" noChangeAspect="1" noMove="1" noResize="1" noEditPoints="1" noAdjustHandles="1" noChangeArrowheads="1" noChangeShapeType="1" noTextEdit="1"/>
              </p:cNvSpPr>
              <p:nvPr/>
            </p:nvSpPr>
            <p:spPr>
              <a:xfrm>
                <a:off x="227470" y="5569307"/>
                <a:ext cx="4577130" cy="707886"/>
              </a:xfrm>
              <a:prstGeom prst="rect">
                <a:avLst/>
              </a:prstGeom>
              <a:blipFill>
                <a:blip r:embed="rId9"/>
                <a:stretch>
                  <a:fillRect l="-1194" t="-4202" r="-796" b="-12605"/>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111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mph" presetSubtype="1" nodeType="clickEffect">
                                  <p:stCondLst>
                                    <p:cond delay="0"/>
                                  </p:stCondLst>
                                  <p:childTnLst>
                                    <p:set>
                                      <p:cBhvr>
                                        <p:cTn id="80" dur="indefinite"/>
                                        <p:tgtEl>
                                          <p:spTgt spid="28"/>
                                        </p:tgtEl>
                                        <p:attrNameLst>
                                          <p:attrName>fillcolor</p:attrName>
                                        </p:attrNameLst>
                                      </p:cBhvr>
                                      <p:to>
                                        <p:clrVal>
                                          <a:srgbClr val="3366FF"/>
                                        </p:clrVal>
                                      </p:to>
                                    </p:set>
                                    <p:set>
                                      <p:cBhvr>
                                        <p:cTn id="81" dur="indefinite"/>
                                        <p:tgtEl>
                                          <p:spTgt spid="28"/>
                                        </p:tgtEl>
                                        <p:attrNameLst>
                                          <p:attrName>fill.type</p:attrName>
                                        </p:attrNameLst>
                                      </p:cBhvr>
                                      <p:to>
                                        <p:strVal val="solid"/>
                                      </p:to>
                                    </p:set>
                                    <p:set>
                                      <p:cBhvr>
                                        <p:cTn id="82" dur="indefinite"/>
                                        <p:tgtEl>
                                          <p:spTgt spid="28"/>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1" nodeType="clickEffect">
                                  <p:stCondLst>
                                    <p:cond delay="0"/>
                                  </p:stCondLst>
                                  <p:childTnLst>
                                    <p:set>
                                      <p:cBhvr>
                                        <p:cTn id="86" dur="indefinite"/>
                                        <p:tgtEl>
                                          <p:spTgt spid="13"/>
                                        </p:tgtEl>
                                        <p:attrNameLst>
                                          <p:attrName>stroke.color</p:attrName>
                                        </p:attrNameLst>
                                      </p:cBhvr>
                                      <p:to>
                                        <p:clrVal>
                                          <a:srgbClr val="CC3300"/>
                                        </p:clrVal>
                                      </p:to>
                                    </p:set>
                                    <p:set>
                                      <p:cBhvr>
                                        <p:cTn id="87" dur="indefinite"/>
                                        <p:tgtEl>
                                          <p:spTgt spid="13"/>
                                        </p:tgtEl>
                                        <p:attrNameLst>
                                          <p:attrName>stroke.on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1" presetClass="emph" presetSubtype="1" nodeType="clickEffect">
                                  <p:stCondLst>
                                    <p:cond delay="0"/>
                                  </p:stCondLst>
                                  <p:childTnLst>
                                    <p:set>
                                      <p:cBhvr>
                                        <p:cTn id="91" dur="indefinite"/>
                                        <p:tgtEl>
                                          <p:spTgt spid="27"/>
                                        </p:tgtEl>
                                        <p:attrNameLst>
                                          <p:attrName>fillcolor</p:attrName>
                                        </p:attrNameLst>
                                      </p:cBhvr>
                                      <p:to>
                                        <p:clrVal>
                                          <a:srgbClr val="3366FF"/>
                                        </p:clrVal>
                                      </p:to>
                                    </p:set>
                                    <p:set>
                                      <p:cBhvr>
                                        <p:cTn id="92" dur="indefinite"/>
                                        <p:tgtEl>
                                          <p:spTgt spid="27"/>
                                        </p:tgtEl>
                                        <p:attrNameLst>
                                          <p:attrName>fill.type</p:attrName>
                                        </p:attrNameLst>
                                      </p:cBhvr>
                                      <p:to>
                                        <p:strVal val="solid"/>
                                      </p:to>
                                    </p:set>
                                    <p:set>
                                      <p:cBhvr>
                                        <p:cTn id="93" dur="indefinite"/>
                                        <p:tgtEl>
                                          <p:spTgt spid="27"/>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7" presetClass="emph" presetSubtype="1" nodeType="clickEffect">
                                  <p:stCondLst>
                                    <p:cond delay="0"/>
                                  </p:stCondLst>
                                  <p:childTnLst>
                                    <p:set>
                                      <p:cBhvr>
                                        <p:cTn id="97" dur="indefinite"/>
                                        <p:tgtEl>
                                          <p:spTgt spid="12"/>
                                        </p:tgtEl>
                                        <p:attrNameLst>
                                          <p:attrName>stroke.color</p:attrName>
                                        </p:attrNameLst>
                                      </p:cBhvr>
                                      <p:to>
                                        <p:clrVal>
                                          <a:srgbClr val="DDDDDD"/>
                                        </p:clrVal>
                                      </p:to>
                                    </p:set>
                                    <p:set>
                                      <p:cBhvr>
                                        <p:cTn id="98" dur="indefinite"/>
                                        <p:tgtEl>
                                          <p:spTgt spid="12"/>
                                        </p:tgtEl>
                                        <p:attrNameLst>
                                          <p:attrName>stroke.on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7" presetClass="emph" presetSubtype="1" nodeType="clickEffect">
                                  <p:stCondLst>
                                    <p:cond delay="0"/>
                                  </p:stCondLst>
                                  <p:childTnLst>
                                    <p:set>
                                      <p:cBhvr>
                                        <p:cTn id="102" dur="indefinite"/>
                                        <p:tgtEl>
                                          <p:spTgt spid="14"/>
                                        </p:tgtEl>
                                        <p:attrNameLst>
                                          <p:attrName>stroke.color</p:attrName>
                                        </p:attrNameLst>
                                      </p:cBhvr>
                                      <p:to>
                                        <p:clrVal>
                                          <a:srgbClr val="DDDDDD"/>
                                        </p:clrVal>
                                      </p:to>
                                    </p:set>
                                    <p:set>
                                      <p:cBhvr>
                                        <p:cTn id="103" dur="indefinite"/>
                                        <p:tgtEl>
                                          <p:spTgt spid="14"/>
                                        </p:tgtEl>
                                        <p:attrNameLst>
                                          <p:attrName>stroke.on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1" presetClass="emph" presetSubtype="1" nodeType="clickEffect">
                                  <p:stCondLst>
                                    <p:cond delay="0"/>
                                  </p:stCondLst>
                                  <p:childTnLst>
                                    <p:set>
                                      <p:cBhvr>
                                        <p:cTn id="107" dur="indefinite"/>
                                        <p:tgtEl>
                                          <p:spTgt spid="28"/>
                                        </p:tgtEl>
                                        <p:attrNameLst>
                                          <p:attrName>fillcolor</p:attrName>
                                        </p:attrNameLst>
                                      </p:cBhvr>
                                      <p:to>
                                        <p:clrVal>
                                          <a:srgbClr val="4D4D4D"/>
                                        </p:clrVal>
                                      </p:to>
                                    </p:set>
                                    <p:set>
                                      <p:cBhvr>
                                        <p:cTn id="108" dur="indefinite"/>
                                        <p:tgtEl>
                                          <p:spTgt spid="28"/>
                                        </p:tgtEl>
                                        <p:attrNameLst>
                                          <p:attrName>fill.type</p:attrName>
                                        </p:attrNameLst>
                                      </p:cBhvr>
                                      <p:to>
                                        <p:strVal val="solid"/>
                                      </p:to>
                                    </p:set>
                                    <p:set>
                                      <p:cBhvr>
                                        <p:cTn id="109" dur="indefinite"/>
                                        <p:tgtEl>
                                          <p:spTgt spid="28"/>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1" presetClass="emph" presetSubtype="1" nodeType="clickEffect">
                                  <p:stCondLst>
                                    <p:cond delay="0"/>
                                  </p:stCondLst>
                                  <p:childTnLst>
                                    <p:set>
                                      <p:cBhvr>
                                        <p:cTn id="113" dur="indefinite"/>
                                        <p:tgtEl>
                                          <p:spTgt spid="27"/>
                                        </p:tgtEl>
                                        <p:attrNameLst>
                                          <p:attrName>fillcolor</p:attrName>
                                        </p:attrNameLst>
                                      </p:cBhvr>
                                      <p:to>
                                        <p:clrVal>
                                          <a:srgbClr val="4D4D4D"/>
                                        </p:clrVal>
                                      </p:to>
                                    </p:set>
                                    <p:set>
                                      <p:cBhvr>
                                        <p:cTn id="114" dur="indefinite"/>
                                        <p:tgtEl>
                                          <p:spTgt spid="27"/>
                                        </p:tgtEl>
                                        <p:attrNameLst>
                                          <p:attrName>fill.type</p:attrName>
                                        </p:attrNameLst>
                                      </p:cBhvr>
                                      <p:to>
                                        <p:strVal val="solid"/>
                                      </p:to>
                                    </p:set>
                                    <p:set>
                                      <p:cBhvr>
                                        <p:cTn id="115" dur="indefinite"/>
                                        <p:tgtEl>
                                          <p:spTgt spid="27"/>
                                        </p:tgtEl>
                                        <p:attrNameLst>
                                          <p:attrName>fill.on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p:bldP spid="32" grpId="0"/>
      <p:bldP spid="33" grpId="0"/>
      <p:bldP spid="34" grpId="0"/>
      <p:bldP spid="35" grpId="0"/>
      <p:bldP spid="36"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251520" y="1196752"/>
                <a:ext cx="8568952" cy="4929411"/>
              </a:xfrm>
            </p:spPr>
            <p:txBody>
              <a:bodyPr/>
              <a:lstStyle/>
              <a:p>
                <a:r>
                  <a:rPr lang="en-US" sz="2400" dirty="0"/>
                  <a:t>First sample a sufficient large number of random RR sets</a:t>
                </a:r>
              </a:p>
              <a:p>
                <a:pPr lvl="1"/>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𝑒</m:t>
                        </m:r>
                        <m:r>
                          <a:rPr lang="en-US" sz="2000" b="0" i="1" smtClean="0">
                            <a:latin typeface="Cambria Math" panose="02040503050406030204" pitchFamily="18" charset="0"/>
                          </a:rPr>
                          <m:t>,</m:t>
                        </m:r>
                        <m:r>
                          <a:rPr lang="en-US" sz="2000" b="0" i="1" smtClean="0">
                            <a:latin typeface="Cambria Math" panose="02040503050406030204" pitchFamily="18" charset="0"/>
                          </a:rPr>
                          <m:t>𝑓</m:t>
                        </m:r>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𝑑</m:t>
                        </m:r>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𝑑</m:t>
                        </m:r>
                        <m:r>
                          <a:rPr lang="en-US" sz="2000" b="0" i="1" smtClean="0">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oMath>
                </a14:m>
                <a:endParaRPr lang="en-US" sz="2000" dirty="0"/>
              </a:p>
              <a:p>
                <a:pPr lvl="1"/>
                <a:r>
                  <a:rPr lang="en-US" sz="2000" dirty="0"/>
                  <a:t>We say that a set </a:t>
                </a:r>
                <a14:m>
                  <m:oMath xmlns:m="http://schemas.openxmlformats.org/officeDocument/2006/math">
                    <m:r>
                      <a:rPr lang="en-US" sz="2000" b="0" i="1" smtClean="0">
                        <a:solidFill>
                          <a:srgbClr val="FF0000"/>
                        </a:solidFill>
                        <a:latin typeface="Cambria Math" panose="02040503050406030204" pitchFamily="18" charset="0"/>
                      </a:rPr>
                      <m:t>𝑆</m:t>
                    </m:r>
                  </m:oMath>
                </a14:m>
                <a:r>
                  <a:rPr lang="en-US" sz="2000" dirty="0"/>
                  <a:t> </a:t>
                </a:r>
                <a:r>
                  <a:rPr lang="en-US" sz="2000" dirty="0">
                    <a:solidFill>
                      <a:srgbClr val="0D14FF"/>
                    </a:solidFill>
                  </a:rPr>
                  <a:t>covers</a:t>
                </a:r>
                <a:r>
                  <a:rPr lang="en-US" sz="2000" dirty="0"/>
                  <a:t> a RR set </a:t>
                </a:r>
                <a14:m>
                  <m:oMath xmlns:m="http://schemas.openxmlformats.org/officeDocument/2006/math">
                    <m:r>
                      <a:rPr lang="en-US" sz="2000" b="0" i="1" smtClean="0">
                        <a:solidFill>
                          <a:srgbClr val="FF0000"/>
                        </a:solidFill>
                        <a:latin typeface="Cambria Math" panose="02040503050406030204" pitchFamily="18" charset="0"/>
                      </a:rPr>
                      <m:t>𝑅</m:t>
                    </m:r>
                  </m:oMath>
                </a14:m>
                <a:r>
                  <a:rPr lang="en-US" sz="2000" dirty="0"/>
                  <a:t> if </a:t>
                </a:r>
                <a14:m>
                  <m:oMath xmlns:m="http://schemas.openxmlformats.org/officeDocument/2006/math">
                    <m:r>
                      <a:rPr lang="en-US" sz="2000" b="0" i="1" smtClean="0">
                        <a:solidFill>
                          <a:srgbClr val="FF0000"/>
                        </a:solidFill>
                        <a:latin typeface="Cambria Math" panose="02040503050406030204" pitchFamily="18" charset="0"/>
                      </a:rPr>
                      <m:t>𝑆</m:t>
                    </m:r>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𝑅</m:t>
                    </m:r>
                    <m:r>
                      <a:rPr lang="en-US" sz="2000" b="0" i="1" smtClean="0">
                        <a:latin typeface="Cambria Math" panose="02040503050406030204" pitchFamily="18" charset="0"/>
                      </a:rPr>
                      <m:t>≠∅</m:t>
                    </m:r>
                  </m:oMath>
                </a14:m>
                <a:endParaRPr lang="en-US" sz="2000" dirty="0"/>
              </a:p>
              <a:p>
                <a:pPr lvl="1"/>
                <a:endParaRPr lang="en-US" sz="2000" dirty="0"/>
              </a:p>
              <a:p>
                <a:pPr lvl="1"/>
                <a:endParaRPr lang="en-US" sz="2000" dirty="0"/>
              </a:p>
              <a:p>
                <a:pPr lvl="1"/>
                <a:endParaRPr lang="en-US" sz="2000" dirty="0"/>
              </a:p>
              <a:p>
                <a:pPr lvl="1"/>
                <a:r>
                  <a:rPr lang="en-US" sz="2000" dirty="0"/>
                  <a:t>The expected influence of set </a:t>
                </a:r>
                <a14:m>
                  <m:oMath xmlns:m="http://schemas.openxmlformats.org/officeDocument/2006/math">
                    <m:r>
                      <a:rPr lang="en-US" sz="2000" b="0" i="1" smtClean="0">
                        <a:latin typeface="Cambria Math" panose="02040503050406030204" pitchFamily="18" charset="0"/>
                      </a:rPr>
                      <m:t>𝑆</m:t>
                    </m:r>
                  </m:oMath>
                </a14:m>
                <a:r>
                  <a:rPr lang="en-US" sz="2000" dirty="0"/>
                  <a:t> is estimated as: </a:t>
                </a:r>
              </a:p>
              <a:p>
                <a:pPr lvl="2"/>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t> the fractional of RR-sets that are covered by </a:t>
                </a:r>
                <a14:m>
                  <m:oMath xmlns:m="http://schemas.openxmlformats.org/officeDocument/2006/math">
                    <m:r>
                      <a:rPr lang="en-US" sz="2000" b="0" i="1" smtClean="0">
                        <a:latin typeface="Cambria Math" panose="02040503050406030204" pitchFamily="18" charset="0"/>
                      </a:rPr>
                      <m:t>𝑆</m:t>
                    </m:r>
                  </m:oMath>
                </a14:m>
                <a:r>
                  <a:rPr lang="en-US" sz="2000" dirty="0"/>
                  <a:t>.</a:t>
                </a:r>
              </a:p>
              <a:p>
                <a:pPr lvl="2"/>
                <a:r>
                  <a:rPr lang="en-US" sz="2000" dirty="0"/>
                  <a:t>Assume that </a:t>
                </a:r>
                <a14:m>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m:t>
                    </m:r>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oMath>
                </a14:m>
                <a:r>
                  <a:rPr lang="en-US" sz="2000" dirty="0"/>
                  <a:t>. Given random RR sets </a:t>
                </a:r>
                <a14:m>
                  <m:oMath xmlns:m="http://schemas.openxmlformats.org/officeDocument/2006/math">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0" smtClean="0">
                        <a:latin typeface="Cambria Math" panose="02040503050406030204" pitchFamily="18" charset="0"/>
                      </a:rPr>
                      <m:t>,</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oMath>
                </a14:m>
                <a:r>
                  <a:rPr lang="en-US" sz="2000" dirty="0"/>
                  <a:t>, the expected influence of </a:t>
                </a:r>
                <a14:m>
                  <m:oMath xmlns:m="http://schemas.openxmlformats.org/officeDocument/2006/math">
                    <m:r>
                      <a:rPr lang="en-US" sz="2000" b="0" i="1" smtClean="0">
                        <a:latin typeface="Cambria Math" panose="02040503050406030204" pitchFamily="18" charset="0"/>
                      </a:rPr>
                      <m:t>𝑆</m:t>
                    </m:r>
                  </m:oMath>
                </a14:m>
                <a:r>
                  <a:rPr lang="en-US" sz="2000" dirty="0"/>
                  <a:t> is estimated as </a:t>
                </a:r>
                <a14:m>
                  <m:oMath xmlns:m="http://schemas.openxmlformats.org/officeDocument/2006/math">
                    <m:r>
                      <a:rPr lang="en-US" sz="2000" b="0" i="1" smtClean="0">
                        <a:latin typeface="Cambria Math" panose="02040503050406030204" pitchFamily="18" charset="0"/>
                      </a:rPr>
                      <m:t>6⋅1=6</m:t>
                    </m:r>
                  </m:oMath>
                </a14:m>
                <a:endParaRPr lang="en-US" sz="2400" dirty="0"/>
              </a:p>
              <a:p>
                <a:pPr lvl="2"/>
                <a:endParaRPr lang="en-US" sz="1600" dirty="0"/>
              </a:p>
              <a:p>
                <a:r>
                  <a:rPr lang="en-US" sz="2400" dirty="0"/>
                  <a:t>Then select the </a:t>
                </a:r>
                <a14:m>
                  <m:oMath xmlns:m="http://schemas.openxmlformats.org/officeDocument/2006/math">
                    <m:r>
                      <a:rPr lang="en-US" sz="2400" i="1" dirty="0" smtClean="0">
                        <a:latin typeface="Cambria Math" panose="02040503050406030204" pitchFamily="18" charset="0"/>
                      </a:rPr>
                      <m:t>𝑘</m:t>
                    </m:r>
                  </m:oMath>
                </a14:m>
                <a:r>
                  <a:rPr lang="en-US" sz="2400" dirty="0"/>
                  <a:t> nodes that cover the most number of RR sets.</a:t>
                </a:r>
              </a:p>
              <a:p>
                <a:pPr lvl="1"/>
                <a:r>
                  <a:rPr lang="en-US" sz="2000" dirty="0"/>
                  <a:t>Apply the greedy algorithm</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251520" y="1196752"/>
                <a:ext cx="8568952" cy="4929411"/>
              </a:xfrm>
              <a:blipFill>
                <a:blip r:embed="rId2"/>
                <a:stretch>
                  <a:fillRect t="-771"/>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a:t>RR sets-based IM algorithms</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6</a:t>
            </a:fld>
            <a:endParaRPr lang="en-US" dirty="0"/>
          </a:p>
        </p:txBody>
      </p:sp>
      <mc:AlternateContent xmlns:mc="http://schemas.openxmlformats.org/markup-compatibility/2006" xmlns:a14="http://schemas.microsoft.com/office/drawing/2010/main">
        <mc:Choice Requires="a14">
          <p:sp>
            <p:nvSpPr>
              <p:cNvPr id="6" name="文本框 5"/>
              <p:cNvSpPr txBox="1"/>
              <p:nvPr/>
            </p:nvSpPr>
            <p:spPr>
              <a:xfrm>
                <a:off x="755574" y="2492896"/>
                <a:ext cx="7632848" cy="707886"/>
              </a:xfrm>
              <a:prstGeom prst="rect">
                <a:avLst/>
              </a:prstGeom>
              <a:noFill/>
              <a:ln w="19050">
                <a:solidFill>
                  <a:schemeClr val="tx1"/>
                </a:solidFill>
              </a:ln>
            </p:spPr>
            <p:txBody>
              <a:bodyPr wrap="square" rtlCol="0">
                <a:spAutoFit/>
              </a:bodyPr>
              <a:lstStyle/>
              <a:p>
                <a:r>
                  <a:rPr lang="en-US" sz="2000" dirty="0">
                    <a:latin typeface="+mj-lt"/>
                  </a:rPr>
                  <a:t>Intuition 2: Given a large number of random RR sets, the more RR sets a node set </a:t>
                </a:r>
                <a14:m>
                  <m:oMath xmlns:m="http://schemas.openxmlformats.org/officeDocument/2006/math">
                    <m:r>
                      <a:rPr lang="en-US" sz="2000" b="0" i="1" smtClean="0">
                        <a:latin typeface="Cambria Math" panose="02040503050406030204" pitchFamily="18" charset="0"/>
                      </a:rPr>
                      <m:t>𝑆</m:t>
                    </m:r>
                  </m:oMath>
                </a14:m>
                <a:r>
                  <a:rPr lang="en-US" sz="2000" dirty="0">
                    <a:solidFill>
                      <a:srgbClr val="FF0000"/>
                    </a:solidFill>
                    <a:latin typeface="+mj-lt"/>
                  </a:rPr>
                  <a:t> covers, </a:t>
                </a:r>
                <a:r>
                  <a:rPr lang="en-US" sz="2000" dirty="0">
                    <a:latin typeface="+mj-lt"/>
                  </a:rPr>
                  <a:t>the</a:t>
                </a:r>
                <a:r>
                  <a:rPr lang="en-US" sz="2000" dirty="0">
                    <a:solidFill>
                      <a:srgbClr val="FF0000"/>
                    </a:solidFill>
                    <a:latin typeface="+mj-lt"/>
                  </a:rPr>
                  <a:t> </a:t>
                </a:r>
                <a:r>
                  <a:rPr lang="en-US" sz="2000" dirty="0">
                    <a:latin typeface="+mj-lt"/>
                  </a:rPr>
                  <a:t>higher</a:t>
                </a:r>
                <a:r>
                  <a:rPr lang="en-US" sz="2000" dirty="0">
                    <a:solidFill>
                      <a:srgbClr val="FF0000"/>
                    </a:solidFill>
                    <a:latin typeface="+mj-lt"/>
                  </a:rPr>
                  <a:t> expected influence </a:t>
                </a:r>
                <a14:m>
                  <m:oMath xmlns:m="http://schemas.openxmlformats.org/officeDocument/2006/math">
                    <m:r>
                      <a:rPr lang="en-US" sz="2000" b="0" i="1" smtClean="0">
                        <a:solidFill>
                          <a:schemeClr val="tx1"/>
                        </a:solidFill>
                        <a:latin typeface="Cambria Math" panose="02040503050406030204" pitchFamily="18" charset="0"/>
                      </a:rPr>
                      <m:t>𝑆</m:t>
                    </m:r>
                  </m:oMath>
                </a14:m>
                <a:r>
                  <a:rPr lang="en-US" sz="2000" dirty="0">
                    <a:solidFill>
                      <a:schemeClr val="tx1"/>
                    </a:solidFill>
                    <a:latin typeface="+mj-lt"/>
                  </a:rPr>
                  <a:t> h</a:t>
                </a:r>
                <a:r>
                  <a:rPr lang="en-US" sz="2000" dirty="0">
                    <a:latin typeface="+mj-lt"/>
                  </a:rPr>
                  <a:t>as. </a:t>
                </a:r>
              </a:p>
            </p:txBody>
          </p:sp>
        </mc:Choice>
        <mc:Fallback xmlns="">
          <p:sp>
            <p:nvSpPr>
              <p:cNvPr id="6" name="文本框 5"/>
              <p:cNvSpPr txBox="1">
                <a:spLocks noRot="1" noChangeAspect="1" noMove="1" noResize="1" noEditPoints="1" noAdjustHandles="1" noChangeArrowheads="1" noChangeShapeType="1" noTextEdit="1"/>
              </p:cNvSpPr>
              <p:nvPr/>
            </p:nvSpPr>
            <p:spPr>
              <a:xfrm>
                <a:off x="755574" y="2492896"/>
                <a:ext cx="7632848" cy="707886"/>
              </a:xfrm>
              <a:prstGeom prst="rect">
                <a:avLst/>
              </a:prstGeom>
              <a:blipFill>
                <a:blip r:embed="rId3"/>
                <a:stretch>
                  <a:fillRect l="-797" t="-4202" r="-797" b="-12605"/>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1398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304800" y="1196752"/>
                <a:ext cx="8587680" cy="4929411"/>
              </a:xfrm>
            </p:spPr>
            <p:txBody>
              <a:bodyPr/>
              <a:lstStyle/>
              <a:p>
                <a:r>
                  <a:rPr lang="en-US" sz="2400" dirty="0"/>
                  <a:t>Existing algorithms:</a:t>
                </a:r>
              </a:p>
              <a:p>
                <a:pPr lvl="1"/>
                <a:r>
                  <a:rPr lang="en-US" sz="2000" dirty="0"/>
                  <a:t>RIS [Borgs et al., SODA 2014]: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𝑚</m:t>
                            </m:r>
                          </m:e>
                        </m: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log</m:t>
                                </m:r>
                              </m:e>
                              <m:sup>
                                <m:r>
                                  <a:rPr lang="en-US" sz="2000" b="0" i="1" smtClean="0">
                                    <a:latin typeface="Cambria Math" panose="02040503050406030204" pitchFamily="18" charset="0"/>
                                  </a:rPr>
                                  <m:t>2</m:t>
                                </m:r>
                              </m:sup>
                            </m:sSup>
                          </m:fName>
                          <m:e>
                            <m:r>
                              <a:rPr lang="en-US" sz="2000" b="0" i="1" smtClean="0">
                                <a:latin typeface="Cambria Math" panose="02040503050406030204" pitchFamily="18" charset="0"/>
                              </a:rPr>
                              <m:t>𝑛</m:t>
                            </m:r>
                          </m:e>
                        </m:fun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3</m:t>
                            </m:r>
                          </m:sup>
                        </m:sSup>
                      </m:e>
                    </m:d>
                    <m:r>
                      <a:rPr lang="en-US" sz="2000" b="0" i="1" smtClean="0">
                        <a:latin typeface="Cambria Math" panose="02040503050406030204" pitchFamily="18" charset="0"/>
                      </a:rPr>
                      <m:t> </m:t>
                    </m:r>
                  </m:oMath>
                </a14:m>
                <a:endParaRPr lang="en-US" sz="2000" dirty="0"/>
              </a:p>
              <a:p>
                <a:pPr lvl="1"/>
                <a:r>
                  <a:rPr lang="en-US" sz="2000" dirty="0"/>
                  <a:t>TIM/TIM+ [Tang et al., SIGMOD 2014]:</a:t>
                </a:r>
                <a14:m>
                  <m:oMath xmlns:m="http://schemas.openxmlformats.org/officeDocument/2006/math">
                    <m:r>
                      <a:rPr lang="en-US" sz="2000" i="1">
                        <a:latin typeface="Cambria Math" panose="02040503050406030204" pitchFamily="18" charset="0"/>
                      </a:rPr>
                      <m:t>𝑂</m:t>
                    </m:r>
                    <m:d>
                      <m:dPr>
                        <m:ctrlPr>
                          <a:rPr lang="en-US" sz="2000" i="1">
                            <a:latin typeface="Cambria Math" panose="02040503050406030204" pitchFamily="18" charset="0"/>
                          </a:rPr>
                        </m:ctrlPr>
                      </m:dPr>
                      <m:e>
                        <m:r>
                          <a:rPr lang="en-US" sz="2000" i="1">
                            <a:latin typeface="Cambria Math" panose="02040503050406030204" pitchFamily="18" charset="0"/>
                          </a:rPr>
                          <m:t>𝑘</m:t>
                        </m:r>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𝑚</m:t>
                            </m:r>
                          </m:e>
                        </m:d>
                        <m:r>
                          <a:rPr lang="en-US" sz="2000" i="1">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𝜖</m:t>
                            </m:r>
                          </m:e>
                          <m:sup>
                            <m:r>
                              <a:rPr lang="en-US" sz="2000" b="0" i="1" smtClean="0">
                                <a:latin typeface="Cambria Math" panose="02040503050406030204" pitchFamily="18" charset="0"/>
                              </a:rPr>
                              <m:t>2</m:t>
                            </m:r>
                          </m:sup>
                        </m:sSup>
                      </m:e>
                    </m:d>
                    <m:r>
                      <a:rPr lang="en-US" sz="2000" i="1">
                        <a:latin typeface="Cambria Math" panose="02040503050406030204" pitchFamily="18" charset="0"/>
                      </a:rPr>
                      <m:t> </m:t>
                    </m:r>
                  </m:oMath>
                </a14:m>
                <a:endParaRPr lang="en-US" sz="2000" dirty="0"/>
              </a:p>
              <a:p>
                <a:pPr lvl="1"/>
                <a:r>
                  <a:rPr lang="en-US" sz="2000" dirty="0"/>
                  <a:t>IMM [Tang et al., SIGMOD 2015], SSA/D-SSA [Nguyen et al., SIGMOD 2016], OPIM-C [Tang et al., SIGMOD 2017]</a:t>
                </a:r>
              </a:p>
              <a:p>
                <a:pPr lvl="2"/>
                <a:r>
                  <a:rPr lang="en-US" sz="2000" dirty="0"/>
                  <a:t>Retain the same time complexity as TIM/TIM+</a:t>
                </a:r>
              </a:p>
              <a:p>
                <a:pPr lvl="3"/>
                <a:endParaRPr lang="en-US" sz="1200" dirty="0"/>
              </a:p>
              <a:p>
                <a:r>
                  <a:rPr lang="en-US" sz="2000" dirty="0"/>
                  <a:t>Deficiency of existing RR set-based IM algorithms</a:t>
                </a:r>
              </a:p>
              <a:p>
                <a:pPr lvl="1"/>
                <a:r>
                  <a:rPr lang="en-US" sz="2000" dirty="0"/>
                  <a:t>All these solutions focus on </a:t>
                </a:r>
                <a:r>
                  <a:rPr lang="en-US" sz="2000" dirty="0">
                    <a:solidFill>
                      <a:srgbClr val="FF0000"/>
                    </a:solidFill>
                  </a:rPr>
                  <a:t>reducing the number</a:t>
                </a:r>
                <a:r>
                  <a:rPr lang="en-US" sz="2000" dirty="0"/>
                  <a:t> of RR sets</a:t>
                </a:r>
              </a:p>
              <a:p>
                <a:pPr lvl="2"/>
                <a:r>
                  <a:rPr lang="en-US" sz="2000" dirty="0"/>
                  <a:t>Sharing the same RR set generation algorithm.</a:t>
                </a:r>
              </a:p>
              <a:p>
                <a:pPr lvl="1"/>
                <a:r>
                  <a:rPr lang="en-US" sz="2000" dirty="0"/>
                  <a:t>Existing RR set-based IM algorithms suffer from prohibitive computational cost under </a:t>
                </a:r>
                <a:r>
                  <a:rPr lang="en-US" sz="2000" dirty="0">
                    <a:solidFill>
                      <a:srgbClr val="FF0000"/>
                    </a:solidFill>
                  </a:rPr>
                  <a:t>high influence networks</a:t>
                </a:r>
              </a:p>
              <a:p>
                <a:pPr lvl="2"/>
                <a:r>
                  <a:rPr lang="en-US" sz="2000" dirty="0"/>
                  <a:t>Reason: The expected size of a random RR set becomes too large</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304800" y="1196752"/>
                <a:ext cx="8587680" cy="4929411"/>
              </a:xfrm>
              <a:blipFill>
                <a:blip r:embed="rId2"/>
                <a:stretch>
                  <a:fillRect t="-989" r="-142"/>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a:t>RR set-based IM algorithms (cont.)</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7</a:t>
            </a:fld>
            <a:endParaRPr lang="en-US" dirty="0"/>
          </a:p>
        </p:txBody>
      </p:sp>
    </p:spTree>
    <p:extLst>
      <p:ext uri="{BB962C8B-B14F-4D97-AF65-F5344CB8AC3E}">
        <p14:creationId xmlns:p14="http://schemas.microsoft.com/office/powerpoint/2010/main" val="14299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251520" y="1196752"/>
                <a:ext cx="8784976" cy="4929411"/>
              </a:xfrm>
            </p:spPr>
            <p:txBody>
              <a:bodyPr/>
              <a:lstStyle/>
              <a:p>
                <a:r>
                  <a:rPr lang="en-US" sz="2400" dirty="0"/>
                  <a:t>SUBSIM: An efficient RR set generation algorithm</a:t>
                </a:r>
              </a:p>
              <a:p>
                <a:pPr lvl="1"/>
                <a:r>
                  <a:rPr lang="en-US" sz="2000" dirty="0"/>
                  <a:t>Achieving an order of magnitude improvement over alternatives.</a:t>
                </a:r>
              </a:p>
              <a:p>
                <a:pPr lvl="1"/>
                <a:r>
                  <a:rPr lang="en-US" sz="2000" dirty="0"/>
                  <a:t>Can be integrated into all existing RR set-based IM algorithms</a:t>
                </a:r>
              </a:p>
              <a:p>
                <a:pPr lvl="2"/>
                <a:endParaRPr lang="en-US" sz="1600" dirty="0"/>
              </a:p>
              <a:p>
                <a:r>
                  <a:rPr lang="en-US" sz="2400" dirty="0"/>
                  <a:t>Improved time complexity</a:t>
                </a:r>
              </a:p>
              <a:p>
                <a:pPr lvl="1"/>
                <a:r>
                  <a:rPr lang="en-US" sz="2000" dirty="0"/>
                  <a:t>For any node </a:t>
                </a:r>
                <a14:m>
                  <m:oMath xmlns:m="http://schemas.openxmlformats.org/officeDocument/2006/math">
                    <m:r>
                      <a:rPr lang="en-US" sz="2000" b="0" i="1" smtClean="0">
                        <a:latin typeface="Cambria Math" panose="02040503050406030204" pitchFamily="18" charset="0"/>
                      </a:rPr>
                      <m:t>𝑣</m:t>
                    </m:r>
                  </m:oMath>
                </a14:m>
                <a:r>
                  <a:rPr lang="en-US" sz="2000" dirty="0"/>
                  <a:t>, the sum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𝑣</m:t>
                        </m:r>
                      </m:sub>
                    </m:sSub>
                  </m:oMath>
                </a14:m>
                <a:r>
                  <a:rPr lang="en-US" sz="2000" dirty="0"/>
                  <a:t> of the weights of its incoming edges can be bounded by a constant </a:t>
                </a:r>
                <a14:m>
                  <m:oMath xmlns:m="http://schemas.openxmlformats.org/officeDocument/2006/math">
                    <m:r>
                      <a:rPr lang="en-US" sz="2000" b="0" i="1" smtClean="0">
                        <a:latin typeface="Cambria Math" panose="02040503050406030204" pitchFamily="18" charset="0"/>
                      </a:rPr>
                      <m:t>𝑐</m:t>
                    </m:r>
                  </m:oMath>
                </a14:m>
                <a:r>
                  <a:rPr lang="en-US" sz="2000" dirty="0"/>
                  <a:t>: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endParaRPr lang="en-US" sz="2000" dirty="0"/>
              </a:p>
              <a:p>
                <a:pPr lvl="1"/>
                <a:r>
                  <a:rPr lang="en-US" sz="2000" dirty="0"/>
                  <a:t>For any node </a:t>
                </a:r>
                <a14:m>
                  <m:oMath xmlns:m="http://schemas.openxmlformats.org/officeDocument/2006/math">
                    <m:r>
                      <a:rPr lang="en-US" sz="2000" b="0" i="1" smtClean="0">
                        <a:latin typeface="Cambria Math" panose="02040503050406030204" pitchFamily="18" charset="0"/>
                      </a:rPr>
                      <m:t>𝑣</m:t>
                    </m:r>
                  </m:oMath>
                </a14:m>
                <a:r>
                  <a:rPr lang="en-US"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𝑣</m:t>
                        </m:r>
                      </m:sub>
                    </m:sSub>
                  </m:oMath>
                </a14:m>
                <a:r>
                  <a:rPr lang="en-US" sz="2000" dirty="0"/>
                  <a:t> can be bounded by </a:t>
                </a:r>
                <a14:m>
                  <m:oMath xmlns:m="http://schemas.openxmlformats.org/officeDocument/2006/math">
                    <m:r>
                      <m:rPr>
                        <m:sty m:val="p"/>
                      </m:rPr>
                      <a:rPr lang="en-US" sz="2000" b="0" i="0" smtClean="0">
                        <a:latin typeface="Cambria Math" panose="02040503050406030204" pitchFamily="18" charset="0"/>
                      </a:rPr>
                      <m:t>O</m:t>
                    </m:r>
                    <m:d>
                      <m:dPr>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𝑖𝑛</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e>
                        </m:func>
                      </m:e>
                    </m:d>
                  </m:oMath>
                </a14:m>
                <a:r>
                  <a:rPr lang="en-US" sz="2000" dirty="0"/>
                  <a:t>: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𝑛</m:t>
                                </m:r>
                              </m:den>
                            </m:f>
                          </m:e>
                        </m:d>
                      </m:e>
                    </m:fun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endParaRPr lang="en-US" sz="2000" dirty="0"/>
              </a:p>
              <a:p>
                <a:pPr lvl="2"/>
                <a:endParaRPr lang="en-US" sz="1600" dirty="0"/>
              </a:p>
              <a:p>
                <a:r>
                  <a:rPr lang="en-US" sz="2400" dirty="0"/>
                  <a:t>HIST: An efficient framework to handle high influence networks</a:t>
                </a:r>
              </a:p>
              <a:p>
                <a:pPr lvl="1"/>
                <a:r>
                  <a:rPr lang="en-US" sz="2000" dirty="0"/>
                  <a:t>Achieving 2 orders of magnitude improvement over alternatives</a:t>
                </a:r>
              </a:p>
              <a:p>
                <a:pPr lvl="1"/>
                <a:r>
                  <a:rPr lang="en-US" sz="2000" dirty="0"/>
                  <a:t>Providing the same theoretical guarantee as alternatives</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251520" y="1196752"/>
                <a:ext cx="8784976" cy="4929411"/>
              </a:xfrm>
              <a:blipFill>
                <a:blip r:embed="rId2"/>
                <a:stretch>
                  <a:fillRect t="-771" b="-1799"/>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a:t>Our Contribution</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8</a:t>
            </a:fld>
            <a:endParaRPr lang="en-US" dirty="0"/>
          </a:p>
        </p:txBody>
      </p:sp>
    </p:spTree>
    <p:extLst>
      <p:ext uri="{BB962C8B-B14F-4D97-AF65-F5344CB8AC3E}">
        <p14:creationId xmlns:p14="http://schemas.microsoft.com/office/powerpoint/2010/main" val="30719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205136" y="1241975"/>
                <a:ext cx="8733724" cy="4929411"/>
              </a:xfrm>
            </p:spPr>
            <p:txBody>
              <a:bodyPr/>
              <a:lstStyle/>
              <a:p>
                <a:r>
                  <a:rPr lang="en-US" sz="2400" dirty="0"/>
                  <a:t>Deficiency of the existing RR set generation algorithm</a:t>
                </a:r>
              </a:p>
              <a:p>
                <a:pPr lvl="1"/>
                <a:r>
                  <a:rPr lang="en-US" sz="2000" dirty="0"/>
                  <a:t>Need to examine the in-neighbor of an activated node. </a:t>
                </a:r>
              </a:p>
              <a:p>
                <a:pPr lvl="2"/>
                <a:r>
                  <a:rPr lang="en-US" sz="2000" dirty="0"/>
                  <a:t>Generate a random number for each edge.</a:t>
                </a:r>
              </a:p>
              <a:p>
                <a:pPr marL="2743200" lvl="6" indent="0">
                  <a:buNone/>
                </a:pPr>
                <a:endParaRPr lang="en-US" sz="1200" dirty="0"/>
              </a:p>
              <a:p>
                <a:r>
                  <a:rPr lang="en-US" sz="2400" dirty="0"/>
                  <a:t>SUBSIM:</a:t>
                </a:r>
              </a:p>
              <a:p>
                <a:pPr lvl="1"/>
                <a:r>
                  <a:rPr lang="en-US" sz="2000" dirty="0"/>
                  <a:t>When all weights are equal: geometric sampling</a:t>
                </a:r>
              </a:p>
              <a:p>
                <a:pPr lvl="2"/>
                <a:r>
                  <a:rPr lang="en-US" sz="2000" dirty="0"/>
                  <a:t>Generate a random integer </a:t>
                </a:r>
                <a14:m>
                  <m:oMath xmlns:m="http://schemas.openxmlformats.org/officeDocument/2006/math">
                    <m:r>
                      <a:rPr lang="en-US" sz="2000" b="0" i="1" smtClean="0">
                        <a:latin typeface="Cambria Math" panose="02040503050406030204" pitchFamily="18" charset="0"/>
                      </a:rPr>
                      <m:t>𝑋</m:t>
                    </m:r>
                    <m:r>
                      <a:rPr lang="en-US" sz="2000" b="0" i="0" smtClean="0">
                        <a:latin typeface="Cambria Math" panose="02040503050406030204" pitchFamily="18" charset="0"/>
                      </a:rPr>
                      <m:t>~</m:t>
                    </m:r>
                    <m:r>
                      <a:rPr lang="en-US" sz="2000" b="0" i="1" smtClean="0">
                        <a:latin typeface="Cambria Math" panose="02040503050406030204" pitchFamily="18" charset="0"/>
                      </a:rPr>
                      <m:t>𝐺</m:t>
                    </m:r>
                    <m:r>
                      <a:rPr lang="en-US" sz="2000" b="0" i="1" smtClean="0">
                        <a:latin typeface="Cambria Math" panose="02040503050406030204" pitchFamily="18" charset="0"/>
                      </a:rPr>
                      <m:t>(0.1)</m:t>
                    </m:r>
                  </m:oMath>
                </a14:m>
                <a:endParaRPr lang="en-US" sz="2000" dirty="0"/>
              </a:p>
              <a:p>
                <a:pPr lvl="2"/>
                <a:r>
                  <a:rPr lang="en-US" sz="2000" dirty="0"/>
                  <a:t>If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=7</m:t>
                    </m:r>
                  </m:oMath>
                </a14:m>
                <a:r>
                  <a:rPr lang="en-US" sz="2000" dirty="0"/>
                  <a:t>. Then, we skip 6 edges and directly sample the </a:t>
                </a:r>
                <a14:m>
                  <m:oMath xmlns:m="http://schemas.openxmlformats.org/officeDocument/2006/math">
                    <m:r>
                      <a:rPr lang="en-US" sz="2000" b="0" i="1" smtClean="0">
                        <a:latin typeface="Cambria Math" panose="02040503050406030204" pitchFamily="18" charset="0"/>
                      </a:rPr>
                      <m:t>7</m:t>
                    </m:r>
                  </m:oMath>
                </a14:m>
                <a:r>
                  <a:rPr lang="en-US" sz="2000" dirty="0"/>
                  <a:t>-th edge</a:t>
                </a:r>
              </a:p>
              <a:p>
                <a:pPr lvl="2"/>
                <a:r>
                  <a:rPr lang="en-US" sz="2000" dirty="0"/>
                  <a:t>The expected cost can be bounded by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𝑣</m:t>
                        </m:r>
                      </m:sub>
                    </m:sSub>
                    <m:r>
                      <a:rPr lang="en-US" sz="2000" b="0" i="1" smtClean="0">
                        <a:latin typeface="Cambria Math" panose="02040503050406030204" pitchFamily="18" charset="0"/>
                      </a:rPr>
                      <m:t>)</m:t>
                    </m:r>
                  </m:oMath>
                </a14:m>
                <a:r>
                  <a:rPr lang="en-US" sz="2000" dirty="0"/>
                  <a:t>. Here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𝑣</m:t>
                        </m:r>
                      </m:sub>
                    </m:sSub>
                  </m:oMath>
                </a14:m>
                <a:r>
                  <a:rPr lang="en-US" sz="2000" dirty="0"/>
                  <a:t> is the sum of the weights of the incoming edges of  node </a:t>
                </a:r>
                <a14:m>
                  <m:oMath xmlns:m="http://schemas.openxmlformats.org/officeDocument/2006/math">
                    <m:r>
                      <a:rPr lang="en-US" sz="2000" b="0" i="1" smtClean="0">
                        <a:latin typeface="Cambria Math" panose="02040503050406030204" pitchFamily="18" charset="0"/>
                      </a:rPr>
                      <m:t>𝑣</m:t>
                    </m:r>
                  </m:oMath>
                </a14:m>
                <a:r>
                  <a:rPr lang="en-US" sz="2000" dirty="0"/>
                  <a:t>.</a:t>
                </a:r>
              </a:p>
              <a:p>
                <a:pPr lvl="4"/>
                <a:endParaRPr lang="en-US" sz="1600" dirty="0"/>
              </a:p>
              <a:p>
                <a:pPr lvl="1"/>
                <a:r>
                  <a:rPr lang="en-US" sz="2000" dirty="0"/>
                  <a:t>For an arbitrary distribution, we can still use the idea of geometric sampling. </a:t>
                </a:r>
              </a:p>
              <a:p>
                <a:pPr lvl="2"/>
                <a:r>
                  <a:rPr lang="en-US" sz="2000" dirty="0"/>
                  <a:t>Expected cost: still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𝑣</m:t>
                        </m:r>
                      </m:sub>
                    </m:sSub>
                    <m:r>
                      <a:rPr lang="en-US" sz="2000" i="1">
                        <a:latin typeface="Cambria Math" panose="02040503050406030204" pitchFamily="18" charset="0"/>
                      </a:rPr>
                      <m:t>)</m:t>
                    </m:r>
                  </m:oMath>
                </a14:m>
                <a:r>
                  <a:rPr lang="en-US" sz="2000" dirty="0"/>
                  <a:t>. Check our paper for the details!</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205136" y="1241975"/>
                <a:ext cx="8733724" cy="4929411"/>
              </a:xfrm>
              <a:blipFill>
                <a:blip r:embed="rId2"/>
                <a:stretch>
                  <a:fillRect t="-771" r="-871"/>
                </a:stretch>
              </a:blipFill>
            </p:spPr>
            <p:txBody>
              <a:bodyPr/>
              <a:lstStyle/>
              <a:p>
                <a:r>
                  <a:rPr lang="en-US">
                    <a:noFill/>
                  </a:rPr>
                  <a:t> </a:t>
                </a:r>
              </a:p>
            </p:txBody>
          </p:sp>
        </mc:Fallback>
      </mc:AlternateContent>
      <p:sp>
        <p:nvSpPr>
          <p:cNvPr id="3" name="标题 2"/>
          <p:cNvSpPr>
            <a:spLocks noGrp="1"/>
          </p:cNvSpPr>
          <p:nvPr>
            <p:ph type="title"/>
          </p:nvPr>
        </p:nvSpPr>
        <p:spPr/>
        <p:txBody>
          <a:bodyPr/>
          <a:lstStyle/>
          <a:p>
            <a:r>
              <a:rPr lang="en-US" dirty="0"/>
              <a:t>SUBSIM</a:t>
            </a:r>
          </a:p>
        </p:txBody>
      </p:sp>
      <p:sp>
        <p:nvSpPr>
          <p:cNvPr id="4" name="页脚占位符 3"/>
          <p:cNvSpPr>
            <a:spLocks noGrp="1"/>
          </p:cNvSpPr>
          <p:nvPr>
            <p:ph type="ftr" sz="quarter" idx="11"/>
          </p:nvPr>
        </p:nvSpPr>
        <p:spPr/>
        <p:txBody>
          <a:bodyPr/>
          <a:lstStyle/>
          <a:p>
            <a:pPr>
              <a:defRPr/>
            </a:pPr>
            <a:r>
              <a:rPr lang="en-US"/>
              <a:t>Influence Maximization Revisited: Efficient Reverse Reachable Set Generation with Bound Tightened</a:t>
            </a:r>
            <a:endParaRPr lang="en-US" dirty="0"/>
          </a:p>
        </p:txBody>
      </p:sp>
      <p:sp>
        <p:nvSpPr>
          <p:cNvPr id="5" name="灯片编号占位符 4"/>
          <p:cNvSpPr>
            <a:spLocks noGrp="1"/>
          </p:cNvSpPr>
          <p:nvPr>
            <p:ph type="sldNum" sz="quarter" idx="12"/>
          </p:nvPr>
        </p:nvSpPr>
        <p:spPr/>
        <p:txBody>
          <a:bodyPr/>
          <a:lstStyle/>
          <a:p>
            <a:pPr>
              <a:defRPr/>
            </a:pPr>
            <a:fld id="{4F25B14B-C98E-4C14-96E7-18DD3A29C179}" type="slidenum">
              <a:rPr lang="en-US" smtClean="0"/>
              <a:pPr>
                <a:defRPr/>
              </a:pPr>
              <a:t>9</a:t>
            </a:fld>
            <a:endParaRPr lang="en-US" dirty="0"/>
          </a:p>
        </p:txBody>
      </p:sp>
      <p:grpSp>
        <p:nvGrpSpPr>
          <p:cNvPr id="43" name="组合 42"/>
          <p:cNvGrpSpPr/>
          <p:nvPr/>
        </p:nvGrpSpPr>
        <p:grpSpPr>
          <a:xfrm>
            <a:off x="6735661" y="908232"/>
            <a:ext cx="2587351" cy="3174344"/>
            <a:chOff x="6253829" y="2412198"/>
            <a:chExt cx="2587351" cy="3174344"/>
          </a:xfrm>
        </p:grpSpPr>
        <p:sp>
          <p:nvSpPr>
            <p:cNvPr id="6" name="Oval 3">
              <a:extLst>
                <a:ext uri="{FF2B5EF4-FFF2-40B4-BE49-F238E27FC236}">
                  <a16:creationId xmlns:a16="http://schemas.microsoft.com/office/drawing/2014/main" id="{8EE97F90-D264-4FD9-9685-9F55AA75B697}"/>
                </a:ext>
              </a:extLst>
            </p:cNvPr>
            <p:cNvSpPr>
              <a:spLocks noChangeArrowheads="1"/>
            </p:cNvSpPr>
            <p:nvPr/>
          </p:nvSpPr>
          <p:spPr bwMode="auto">
            <a:xfrm>
              <a:off x="6542855" y="3984636"/>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8" name="Line 5">
              <a:extLst>
                <a:ext uri="{FF2B5EF4-FFF2-40B4-BE49-F238E27FC236}">
                  <a16:creationId xmlns:a16="http://schemas.microsoft.com/office/drawing/2014/main" id="{D0B387ED-D45A-4D79-95E0-FC96CBB4B147}"/>
                </a:ext>
              </a:extLst>
            </p:cNvPr>
            <p:cNvSpPr>
              <a:spLocks noChangeShapeType="1"/>
            </p:cNvSpPr>
            <p:nvPr/>
          </p:nvSpPr>
          <p:spPr bwMode="auto">
            <a:xfrm>
              <a:off x="6884780" y="4145499"/>
              <a:ext cx="1170196" cy="1357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0" name="Line 7">
              <a:extLst>
                <a:ext uri="{FF2B5EF4-FFF2-40B4-BE49-F238E27FC236}">
                  <a16:creationId xmlns:a16="http://schemas.microsoft.com/office/drawing/2014/main" id="{A44B6D8C-8AD6-418B-852C-D65E2F8AE01D}"/>
                </a:ext>
              </a:extLst>
            </p:cNvPr>
            <p:cNvSpPr>
              <a:spLocks noChangeShapeType="1"/>
            </p:cNvSpPr>
            <p:nvPr/>
          </p:nvSpPr>
          <p:spPr bwMode="auto">
            <a:xfrm>
              <a:off x="7101898" y="3526286"/>
              <a:ext cx="921626" cy="65136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4" name="Line 12">
              <a:extLst>
                <a:ext uri="{FF2B5EF4-FFF2-40B4-BE49-F238E27FC236}">
                  <a16:creationId xmlns:a16="http://schemas.microsoft.com/office/drawing/2014/main" id="{EBF883AA-F140-464F-B583-CBF4879C933F}"/>
                </a:ext>
              </a:extLst>
            </p:cNvPr>
            <p:cNvSpPr>
              <a:spLocks noChangeShapeType="1"/>
            </p:cNvSpPr>
            <p:nvPr/>
          </p:nvSpPr>
          <p:spPr bwMode="auto">
            <a:xfrm flipH="1" flipV="1">
              <a:off x="7519167" y="3016156"/>
              <a:ext cx="504355" cy="1009169"/>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15" name="Line 13">
              <a:extLst>
                <a:ext uri="{FF2B5EF4-FFF2-40B4-BE49-F238E27FC236}">
                  <a16:creationId xmlns:a16="http://schemas.microsoft.com/office/drawing/2014/main" id="{3693672B-5924-404C-9F13-409B86C07AEC}"/>
                </a:ext>
              </a:extLst>
            </p:cNvPr>
            <p:cNvSpPr>
              <a:spLocks noChangeShapeType="1"/>
            </p:cNvSpPr>
            <p:nvPr/>
          </p:nvSpPr>
          <p:spPr bwMode="auto">
            <a:xfrm flipV="1">
              <a:off x="6975859" y="4340025"/>
              <a:ext cx="1196541" cy="359140"/>
            </a:xfrm>
            <a:prstGeom prst="line">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mc:AlternateContent xmlns:mc="http://schemas.openxmlformats.org/markup-compatibility/2006" xmlns:a14="http://schemas.microsoft.com/office/drawing/2010/main">
          <mc:Choice Requires="a14">
            <p:sp>
              <p:nvSpPr>
                <p:cNvPr id="16" name="Text Box 15">
                  <a:extLst>
                    <a:ext uri="{FF2B5EF4-FFF2-40B4-BE49-F238E27FC236}">
                      <a16:creationId xmlns:a16="http://schemas.microsoft.com/office/drawing/2014/main" id="{5C3EB761-095A-41A4-A926-4C961D865496}"/>
                    </a:ext>
                  </a:extLst>
                </p:cNvPr>
                <p:cNvSpPr txBox="1">
                  <a:spLocks noChangeArrowheads="1"/>
                </p:cNvSpPr>
                <p:nvPr/>
              </p:nvSpPr>
              <p:spPr bwMode="auto">
                <a:xfrm>
                  <a:off x="7500414" y="2412198"/>
                  <a:ext cx="34448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n-US" sz="2000" b="1" i="1" baseline="0" dirty="0" smtClean="0">
                                <a:latin typeface="Cambria Math" panose="02040503050406030204" pitchFamily="18" charset="0"/>
                              </a:rPr>
                            </m:ctrlPr>
                          </m:sSubPr>
                          <m:e>
                            <m:r>
                              <a:rPr lang="en-US" altLang="en-US" sz="2000" b="1" i="1" baseline="0" dirty="0" smtClean="0">
                                <a:latin typeface="Cambria Math" panose="02040503050406030204" pitchFamily="18" charset="0"/>
                              </a:rPr>
                              <m:t>𝒗</m:t>
                            </m:r>
                          </m:e>
                          <m:sub>
                            <m:r>
                              <a:rPr lang="en-US" altLang="en-US" sz="2000" b="1" i="1" baseline="0" dirty="0" smtClean="0">
                                <a:latin typeface="Cambria Math" panose="02040503050406030204" pitchFamily="18" charset="0"/>
                              </a:rPr>
                              <m:t>𝟏</m:t>
                            </m:r>
                          </m:sub>
                        </m:sSub>
                      </m:oMath>
                    </m:oMathPara>
                  </a14:m>
                  <a:endParaRPr lang="en-US" altLang="en-US" sz="2000" b="1" i="1" baseline="0" dirty="0">
                    <a:latin typeface="+mj-lt"/>
                  </a:endParaRPr>
                </a:p>
              </p:txBody>
            </p:sp>
          </mc:Choice>
          <mc:Fallback xmlns="">
            <p:sp>
              <p:nvSpPr>
                <p:cNvPr id="16" name="Text Box 15">
                  <a:extLst>
                    <a:ext uri="{FF2B5EF4-FFF2-40B4-BE49-F238E27FC236}">
                      <a16:creationId xmlns:a16="http://schemas.microsoft.com/office/drawing/2014/main" id="{5C3EB761-095A-41A4-A926-4C961D865496}"/>
                    </a:ext>
                  </a:extLst>
                </p:cNvPr>
                <p:cNvSpPr txBox="1">
                  <a:spLocks noRot="1" noChangeAspect="1" noMove="1" noResize="1" noEditPoints="1" noAdjustHandles="1" noChangeArrowheads="1" noChangeShapeType="1" noTextEdit="1"/>
                </p:cNvSpPr>
                <p:nvPr/>
              </p:nvSpPr>
              <p:spPr bwMode="auto">
                <a:xfrm>
                  <a:off x="7500414" y="2412198"/>
                  <a:ext cx="344487" cy="400110"/>
                </a:xfrm>
                <a:prstGeom prst="rect">
                  <a:avLst/>
                </a:prstGeom>
                <a:blipFill>
                  <a:blip r:embed="rId3"/>
                  <a:stretch>
                    <a:fillRect r="-22807"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18">
                  <a:extLst>
                    <a:ext uri="{FF2B5EF4-FFF2-40B4-BE49-F238E27FC236}">
                      <a16:creationId xmlns:a16="http://schemas.microsoft.com/office/drawing/2014/main" id="{FBD6410B-09E1-4F67-8C27-500C34222AA5}"/>
                    </a:ext>
                  </a:extLst>
                </p:cNvPr>
                <p:cNvSpPr txBox="1">
                  <a:spLocks noChangeArrowheads="1"/>
                </p:cNvSpPr>
                <p:nvPr/>
              </p:nvSpPr>
              <p:spPr bwMode="auto">
                <a:xfrm>
                  <a:off x="7501619" y="4564427"/>
                  <a:ext cx="614362" cy="401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smtClean="0">
                            <a:latin typeface="Cambria Math" panose="02040503050406030204" pitchFamily="18" charset="0"/>
                          </a:rPr>
                          <m:t>⋯</m:t>
                        </m:r>
                      </m:oMath>
                    </m:oMathPara>
                  </a14:m>
                  <a:endParaRPr lang="en-US" altLang="en-US" sz="2000" b="1" dirty="0">
                    <a:latin typeface="+mj-lt"/>
                  </a:endParaRPr>
                </a:p>
              </p:txBody>
            </p:sp>
          </mc:Choice>
          <mc:Fallback xmlns="">
            <p:sp>
              <p:nvSpPr>
                <p:cNvPr id="19" name="Text Box 18">
                  <a:extLst>
                    <a:ext uri="{FF2B5EF4-FFF2-40B4-BE49-F238E27FC236}">
                      <a16:creationId xmlns:a16="http://schemas.microsoft.com/office/drawing/2014/main" id="{FBD6410B-09E1-4F67-8C27-500C34222AA5}"/>
                    </a:ext>
                  </a:extLst>
                </p:cNvPr>
                <p:cNvSpPr txBox="1">
                  <a:spLocks noRot="1" noChangeAspect="1" noMove="1" noResize="1" noEditPoints="1" noAdjustHandles="1" noChangeArrowheads="1" noChangeShapeType="1" noTextEdit="1"/>
                </p:cNvSpPr>
                <p:nvPr/>
              </p:nvSpPr>
              <p:spPr bwMode="auto">
                <a:xfrm>
                  <a:off x="7501619" y="4564427"/>
                  <a:ext cx="614362" cy="40197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4" name="Text Box 25">
              <a:extLst>
                <a:ext uri="{FF2B5EF4-FFF2-40B4-BE49-F238E27FC236}">
                  <a16:creationId xmlns:a16="http://schemas.microsoft.com/office/drawing/2014/main" id="{E17C0304-46D3-457C-8E3E-DF2E094AD05C}"/>
                </a:ext>
              </a:extLst>
            </p:cNvPr>
            <p:cNvSpPr txBox="1">
              <a:spLocks noChangeArrowheads="1"/>
            </p:cNvSpPr>
            <p:nvPr/>
          </p:nvSpPr>
          <p:spPr bwMode="auto">
            <a:xfrm>
              <a:off x="7647054" y="2986436"/>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0.1</a:t>
              </a:r>
            </a:p>
          </p:txBody>
        </p:sp>
        <p:sp>
          <p:nvSpPr>
            <p:cNvPr id="25" name="Oval 26">
              <a:extLst>
                <a:ext uri="{FF2B5EF4-FFF2-40B4-BE49-F238E27FC236}">
                  <a16:creationId xmlns:a16="http://schemas.microsoft.com/office/drawing/2014/main" id="{08D1407E-38DB-4323-9954-B9BEAA051088}"/>
                </a:ext>
              </a:extLst>
            </p:cNvPr>
            <p:cNvSpPr>
              <a:spLocks noChangeArrowheads="1"/>
            </p:cNvSpPr>
            <p:nvPr/>
          </p:nvSpPr>
          <p:spPr bwMode="auto">
            <a:xfrm>
              <a:off x="6634065" y="4581734"/>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27" name="Oval 28">
              <a:extLst>
                <a:ext uri="{FF2B5EF4-FFF2-40B4-BE49-F238E27FC236}">
                  <a16:creationId xmlns:a16="http://schemas.microsoft.com/office/drawing/2014/main" id="{C5E4FFBF-44CB-4ED3-8D29-ECC04627CFA2}"/>
                </a:ext>
              </a:extLst>
            </p:cNvPr>
            <p:cNvSpPr>
              <a:spLocks noChangeArrowheads="1"/>
            </p:cNvSpPr>
            <p:nvPr/>
          </p:nvSpPr>
          <p:spPr bwMode="auto">
            <a:xfrm>
              <a:off x="7273192" y="2695797"/>
              <a:ext cx="370980"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28" name="Oval 29">
              <a:extLst>
                <a:ext uri="{FF2B5EF4-FFF2-40B4-BE49-F238E27FC236}">
                  <a16:creationId xmlns:a16="http://schemas.microsoft.com/office/drawing/2014/main" id="{469AF48C-5706-47F5-854F-5FF62AFC4418}"/>
                </a:ext>
              </a:extLst>
            </p:cNvPr>
            <p:cNvSpPr>
              <a:spLocks noChangeArrowheads="1"/>
            </p:cNvSpPr>
            <p:nvPr/>
          </p:nvSpPr>
          <p:spPr bwMode="auto">
            <a:xfrm>
              <a:off x="6745970" y="3287773"/>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p:sp>
          <p:nvSpPr>
            <p:cNvPr id="29" name="Oval 30">
              <a:extLst>
                <a:ext uri="{FF2B5EF4-FFF2-40B4-BE49-F238E27FC236}">
                  <a16:creationId xmlns:a16="http://schemas.microsoft.com/office/drawing/2014/main" id="{40B2E7CC-4405-4065-BDC0-660E6AC5E023}"/>
                </a:ext>
              </a:extLst>
            </p:cNvPr>
            <p:cNvSpPr>
              <a:spLocks noChangeArrowheads="1"/>
            </p:cNvSpPr>
            <p:nvPr/>
          </p:nvSpPr>
          <p:spPr bwMode="auto">
            <a:xfrm>
              <a:off x="8001000" y="4005064"/>
              <a:ext cx="366712"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mc:AlternateContent xmlns:mc="http://schemas.openxmlformats.org/markup-compatibility/2006" xmlns:a14="http://schemas.microsoft.com/office/drawing/2010/main">
          <mc:Choice Requires="a14">
            <p:sp>
              <p:nvSpPr>
                <p:cNvPr id="30" name="Text Box 48">
                  <a:extLst>
                    <a:ext uri="{FF2B5EF4-FFF2-40B4-BE49-F238E27FC236}">
                      <a16:creationId xmlns:a16="http://schemas.microsoft.com/office/drawing/2014/main" id="{7570E939-5094-4A79-A108-466987DEAC80}"/>
                    </a:ext>
                  </a:extLst>
                </p:cNvPr>
                <p:cNvSpPr txBox="1">
                  <a:spLocks noChangeArrowheads="1"/>
                </p:cNvSpPr>
                <p:nvPr/>
              </p:nvSpPr>
              <p:spPr bwMode="auto">
                <a:xfrm>
                  <a:off x="8130350" y="3625216"/>
                  <a:ext cx="4333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1" i="1" baseline="0" dirty="0" smtClean="0">
                            <a:latin typeface="Cambria Math" panose="02040503050406030204" pitchFamily="18" charset="0"/>
                          </a:rPr>
                          <m:t>𝒔</m:t>
                        </m:r>
                      </m:oMath>
                    </m:oMathPara>
                  </a14:m>
                  <a:endParaRPr lang="en-US" altLang="en-US" sz="2000" b="1" i="1" baseline="0" dirty="0">
                    <a:latin typeface="+mj-lt"/>
                  </a:endParaRPr>
                </a:p>
              </p:txBody>
            </p:sp>
          </mc:Choice>
          <mc:Fallback xmlns="">
            <p:sp>
              <p:nvSpPr>
                <p:cNvPr id="30" name="Text Box 48">
                  <a:extLst>
                    <a:ext uri="{FF2B5EF4-FFF2-40B4-BE49-F238E27FC236}">
                      <a16:creationId xmlns:a16="http://schemas.microsoft.com/office/drawing/2014/main" id="{7570E939-5094-4A79-A108-466987DEAC80}"/>
                    </a:ext>
                  </a:extLst>
                </p:cNvPr>
                <p:cNvSpPr txBox="1">
                  <a:spLocks noRot="1" noChangeAspect="1" noMove="1" noResize="1" noEditPoints="1" noAdjustHandles="1" noChangeArrowheads="1" noChangeShapeType="1" noTextEdit="1"/>
                </p:cNvSpPr>
                <p:nvPr/>
              </p:nvSpPr>
              <p:spPr bwMode="auto">
                <a:xfrm>
                  <a:off x="8130350" y="3625216"/>
                  <a:ext cx="433388" cy="40011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50">
                  <a:extLst>
                    <a:ext uri="{FF2B5EF4-FFF2-40B4-BE49-F238E27FC236}">
                      <a16:creationId xmlns:a16="http://schemas.microsoft.com/office/drawing/2014/main" id="{1D54921B-EFC9-45EE-A79C-A28D33B92AB1}"/>
                    </a:ext>
                  </a:extLst>
                </p:cNvPr>
                <p:cNvSpPr txBox="1">
                  <a:spLocks noChangeArrowheads="1"/>
                </p:cNvSpPr>
                <p:nvPr/>
              </p:nvSpPr>
              <p:spPr bwMode="auto">
                <a:xfrm>
                  <a:off x="6884779" y="2954364"/>
                  <a:ext cx="4333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n-US" sz="2000" b="1" i="1" baseline="0" dirty="0" smtClean="0">
                                <a:latin typeface="Cambria Math" panose="02040503050406030204" pitchFamily="18" charset="0"/>
                              </a:rPr>
                            </m:ctrlPr>
                          </m:sSubPr>
                          <m:e>
                            <m:r>
                              <a:rPr lang="en-US" altLang="en-US" sz="2000" b="1" i="1" baseline="0" dirty="0" smtClean="0">
                                <a:latin typeface="Cambria Math" panose="02040503050406030204" pitchFamily="18" charset="0"/>
                              </a:rPr>
                              <m:t>𝒗</m:t>
                            </m:r>
                          </m:e>
                          <m:sub>
                            <m:r>
                              <a:rPr lang="en-US" altLang="en-US" sz="2000" b="1" i="1" baseline="0" dirty="0" smtClean="0">
                                <a:latin typeface="Cambria Math" panose="02040503050406030204" pitchFamily="18" charset="0"/>
                              </a:rPr>
                              <m:t>𝟐</m:t>
                            </m:r>
                          </m:sub>
                        </m:sSub>
                      </m:oMath>
                    </m:oMathPara>
                  </a14:m>
                  <a:endParaRPr lang="en-US" altLang="en-US" sz="2000" b="1" i="1" baseline="0" dirty="0">
                    <a:latin typeface="+mj-lt"/>
                  </a:endParaRPr>
                </a:p>
              </p:txBody>
            </p:sp>
          </mc:Choice>
          <mc:Fallback xmlns="">
            <p:sp>
              <p:nvSpPr>
                <p:cNvPr id="31" name="Text Box 50">
                  <a:extLst>
                    <a:ext uri="{FF2B5EF4-FFF2-40B4-BE49-F238E27FC236}">
                      <a16:creationId xmlns:a16="http://schemas.microsoft.com/office/drawing/2014/main" id="{1D54921B-EFC9-45EE-A79C-A28D33B92AB1}"/>
                    </a:ext>
                  </a:extLst>
                </p:cNvPr>
                <p:cNvSpPr txBox="1">
                  <a:spLocks noRot="1" noChangeAspect="1" noMove="1" noResize="1" noEditPoints="1" noAdjustHandles="1" noChangeArrowheads="1" noChangeShapeType="1" noTextEdit="1"/>
                </p:cNvSpPr>
                <p:nvPr/>
              </p:nvSpPr>
              <p:spPr bwMode="auto">
                <a:xfrm>
                  <a:off x="6884779" y="2954364"/>
                  <a:ext cx="433388" cy="400110"/>
                </a:xfrm>
                <a:prstGeom prst="rect">
                  <a:avLst/>
                </a:prstGeom>
                <a:blipFill>
                  <a:blip r:embed="rId6"/>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15">
                  <a:extLst>
                    <a:ext uri="{FF2B5EF4-FFF2-40B4-BE49-F238E27FC236}">
                      <a16:creationId xmlns:a16="http://schemas.microsoft.com/office/drawing/2014/main" id="{3AB4C8AA-BAD4-476A-A758-4021A300CC7F}"/>
                    </a:ext>
                  </a:extLst>
                </p:cNvPr>
                <p:cNvSpPr txBox="1">
                  <a:spLocks noChangeArrowheads="1"/>
                </p:cNvSpPr>
                <p:nvPr/>
              </p:nvSpPr>
              <p:spPr bwMode="auto">
                <a:xfrm>
                  <a:off x="6540292" y="3589261"/>
                  <a:ext cx="34448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n-US" sz="2000" b="1" i="1" baseline="0" dirty="0" smtClean="0">
                                <a:latin typeface="Cambria Math" panose="02040503050406030204" pitchFamily="18" charset="0"/>
                              </a:rPr>
                            </m:ctrlPr>
                          </m:sSubPr>
                          <m:e>
                            <m:r>
                              <a:rPr lang="en-US" altLang="en-US" sz="2000" b="1" i="1" baseline="0" dirty="0" smtClean="0">
                                <a:latin typeface="Cambria Math" panose="02040503050406030204" pitchFamily="18" charset="0"/>
                              </a:rPr>
                              <m:t>𝒗</m:t>
                            </m:r>
                          </m:e>
                          <m:sub>
                            <m:r>
                              <a:rPr lang="en-US" altLang="en-US" sz="2000" b="1" i="1" baseline="0" dirty="0" smtClean="0">
                                <a:latin typeface="Cambria Math" panose="02040503050406030204" pitchFamily="18" charset="0"/>
                              </a:rPr>
                              <m:t>𝟑</m:t>
                            </m:r>
                          </m:sub>
                        </m:sSub>
                      </m:oMath>
                    </m:oMathPara>
                  </a14:m>
                  <a:endParaRPr lang="en-US" altLang="en-US" sz="2000" b="1" i="1" baseline="0" dirty="0">
                    <a:latin typeface="+mj-lt"/>
                  </a:endParaRPr>
                </a:p>
              </p:txBody>
            </p:sp>
          </mc:Choice>
          <mc:Fallback xmlns="">
            <p:sp>
              <p:nvSpPr>
                <p:cNvPr id="32" name="Text Box 15">
                  <a:extLst>
                    <a:ext uri="{FF2B5EF4-FFF2-40B4-BE49-F238E27FC236}">
                      <a16:creationId xmlns:a16="http://schemas.microsoft.com/office/drawing/2014/main" id="{3AB4C8AA-BAD4-476A-A758-4021A300CC7F}"/>
                    </a:ext>
                  </a:extLst>
                </p:cNvPr>
                <p:cNvSpPr txBox="1">
                  <a:spLocks noRot="1" noChangeAspect="1" noMove="1" noResize="1" noEditPoints="1" noAdjustHandles="1" noChangeArrowheads="1" noChangeShapeType="1" noTextEdit="1"/>
                </p:cNvSpPr>
                <p:nvPr/>
              </p:nvSpPr>
              <p:spPr bwMode="auto">
                <a:xfrm>
                  <a:off x="6540292" y="3589261"/>
                  <a:ext cx="344487" cy="400110"/>
                </a:xfrm>
                <a:prstGeom prst="rect">
                  <a:avLst/>
                </a:prstGeom>
                <a:blipFill>
                  <a:blip r:embed="rId7"/>
                  <a:stretch>
                    <a:fillRect r="-25000" b="-30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15">
                  <a:extLst>
                    <a:ext uri="{FF2B5EF4-FFF2-40B4-BE49-F238E27FC236}">
                      <a16:creationId xmlns:a16="http://schemas.microsoft.com/office/drawing/2014/main" id="{3AB4C8AA-BAD4-476A-A758-4021A300CC7F}"/>
                    </a:ext>
                  </a:extLst>
                </p:cNvPr>
                <p:cNvSpPr txBox="1">
                  <a:spLocks noChangeArrowheads="1"/>
                </p:cNvSpPr>
                <p:nvPr/>
              </p:nvSpPr>
              <p:spPr bwMode="auto">
                <a:xfrm>
                  <a:off x="6253829" y="4381679"/>
                  <a:ext cx="34448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n-US" sz="2000" b="1" i="1" baseline="0" dirty="0" smtClean="0">
                                <a:latin typeface="Cambria Math" panose="02040503050406030204" pitchFamily="18" charset="0"/>
                              </a:rPr>
                            </m:ctrlPr>
                          </m:sSubPr>
                          <m:e>
                            <m:r>
                              <a:rPr lang="en-US" altLang="en-US" sz="2000" b="1" i="1" baseline="0" dirty="0" smtClean="0">
                                <a:latin typeface="Cambria Math" panose="02040503050406030204" pitchFamily="18" charset="0"/>
                              </a:rPr>
                              <m:t>𝒗</m:t>
                            </m:r>
                          </m:e>
                          <m:sub>
                            <m:r>
                              <a:rPr lang="en-US" altLang="en-US" sz="2000" b="1" i="1" baseline="0" dirty="0" smtClean="0">
                                <a:latin typeface="Cambria Math" panose="02040503050406030204" pitchFamily="18" charset="0"/>
                              </a:rPr>
                              <m:t>𝟒</m:t>
                            </m:r>
                          </m:sub>
                        </m:sSub>
                      </m:oMath>
                    </m:oMathPara>
                  </a14:m>
                  <a:endParaRPr lang="en-US" altLang="en-US" sz="2000" b="1" i="1" baseline="0" dirty="0">
                    <a:latin typeface="+mj-lt"/>
                  </a:endParaRPr>
                </a:p>
              </p:txBody>
            </p:sp>
          </mc:Choice>
          <mc:Fallback xmlns="">
            <p:sp>
              <p:nvSpPr>
                <p:cNvPr id="35" name="Text Box 15">
                  <a:extLst>
                    <a:ext uri="{FF2B5EF4-FFF2-40B4-BE49-F238E27FC236}">
                      <a16:creationId xmlns:a16="http://schemas.microsoft.com/office/drawing/2014/main" id="{3AB4C8AA-BAD4-476A-A758-4021A300CC7F}"/>
                    </a:ext>
                  </a:extLst>
                </p:cNvPr>
                <p:cNvSpPr txBox="1">
                  <a:spLocks noRot="1" noChangeAspect="1" noMove="1" noResize="1" noEditPoints="1" noAdjustHandles="1" noChangeArrowheads="1" noChangeShapeType="1" noTextEdit="1"/>
                </p:cNvSpPr>
                <p:nvPr/>
              </p:nvSpPr>
              <p:spPr bwMode="auto">
                <a:xfrm>
                  <a:off x="6253829" y="4381679"/>
                  <a:ext cx="344487" cy="400110"/>
                </a:xfrm>
                <a:prstGeom prst="rect">
                  <a:avLst/>
                </a:prstGeom>
                <a:blipFill>
                  <a:blip r:embed="rId8"/>
                  <a:stretch>
                    <a:fillRect r="-25000" b="-30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6" name="Line 13">
              <a:extLst>
                <a:ext uri="{FF2B5EF4-FFF2-40B4-BE49-F238E27FC236}">
                  <a16:creationId xmlns:a16="http://schemas.microsoft.com/office/drawing/2014/main" id="{3693672B-5924-404C-9F13-409B86C07AEC}"/>
                </a:ext>
              </a:extLst>
            </p:cNvPr>
            <p:cNvSpPr>
              <a:spLocks noChangeShapeType="1"/>
            </p:cNvSpPr>
            <p:nvPr/>
          </p:nvSpPr>
          <p:spPr bwMode="auto">
            <a:xfrm flipH="1" flipV="1">
              <a:off x="8250206" y="4340024"/>
              <a:ext cx="117506" cy="911556"/>
            </a:xfrm>
            <a:prstGeom prst="line">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SG" sz="2000">
                <a:latin typeface="+mj-lt"/>
              </a:endParaRPr>
            </a:p>
          </p:txBody>
        </p:sp>
        <p:sp>
          <p:nvSpPr>
            <p:cNvPr id="37" name="Oval 26">
              <a:extLst>
                <a:ext uri="{FF2B5EF4-FFF2-40B4-BE49-F238E27FC236}">
                  <a16:creationId xmlns:a16="http://schemas.microsoft.com/office/drawing/2014/main" id="{08D1407E-38DB-4323-9954-B9BEAA051088}"/>
                </a:ext>
              </a:extLst>
            </p:cNvPr>
            <p:cNvSpPr>
              <a:spLocks noChangeArrowheads="1"/>
            </p:cNvSpPr>
            <p:nvPr/>
          </p:nvSpPr>
          <p:spPr bwMode="auto">
            <a:xfrm>
              <a:off x="8189979" y="5251580"/>
              <a:ext cx="366713" cy="3349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latin typeface="+mj-lt"/>
              </a:endParaRPr>
            </a:p>
          </p:txBody>
        </p:sp>
        <mc:AlternateContent xmlns:mc="http://schemas.openxmlformats.org/markup-compatibility/2006" xmlns:a14="http://schemas.microsoft.com/office/drawing/2010/main">
          <mc:Choice Requires="a14">
            <p:sp>
              <p:nvSpPr>
                <p:cNvPr id="38" name="Text Box 15">
                  <a:extLst>
                    <a:ext uri="{FF2B5EF4-FFF2-40B4-BE49-F238E27FC236}">
                      <a16:creationId xmlns:a16="http://schemas.microsoft.com/office/drawing/2014/main" id="{3AB4C8AA-BAD4-476A-A758-4021A300CC7F}"/>
                    </a:ext>
                  </a:extLst>
                </p:cNvPr>
                <p:cNvSpPr txBox="1">
                  <a:spLocks noChangeArrowheads="1"/>
                </p:cNvSpPr>
                <p:nvPr/>
              </p:nvSpPr>
              <p:spPr bwMode="auto">
                <a:xfrm>
                  <a:off x="7816732" y="4909354"/>
                  <a:ext cx="34448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n-US" sz="2000" b="1" i="1" baseline="0" dirty="0" smtClean="0">
                                <a:latin typeface="Cambria Math" panose="02040503050406030204" pitchFamily="18" charset="0"/>
                              </a:rPr>
                            </m:ctrlPr>
                          </m:sSubPr>
                          <m:e>
                            <m:r>
                              <a:rPr lang="en-US" altLang="en-US" sz="2000" b="1" i="1" baseline="0" dirty="0" smtClean="0">
                                <a:latin typeface="Cambria Math" panose="02040503050406030204" pitchFamily="18" charset="0"/>
                              </a:rPr>
                              <m:t>𝒗</m:t>
                            </m:r>
                          </m:e>
                          <m:sub>
                            <m:r>
                              <a:rPr lang="en-US" altLang="en-US" sz="2000" b="1" i="1" baseline="0" dirty="0" smtClean="0">
                                <a:latin typeface="Cambria Math" panose="02040503050406030204" pitchFamily="18" charset="0"/>
                              </a:rPr>
                              <m:t>𝟏𝟎</m:t>
                            </m:r>
                          </m:sub>
                        </m:sSub>
                      </m:oMath>
                    </m:oMathPara>
                  </a14:m>
                  <a:endParaRPr lang="en-US" altLang="en-US" sz="2000" b="1" i="1" baseline="0" dirty="0">
                    <a:latin typeface="+mj-lt"/>
                  </a:endParaRPr>
                </a:p>
              </p:txBody>
            </p:sp>
          </mc:Choice>
          <mc:Fallback xmlns="">
            <p:sp>
              <p:nvSpPr>
                <p:cNvPr id="38" name="Text Box 15">
                  <a:extLst>
                    <a:ext uri="{FF2B5EF4-FFF2-40B4-BE49-F238E27FC236}">
                      <a16:creationId xmlns:a16="http://schemas.microsoft.com/office/drawing/2014/main" id="{3AB4C8AA-BAD4-476A-A758-4021A300CC7F}"/>
                    </a:ext>
                  </a:extLst>
                </p:cNvPr>
                <p:cNvSpPr txBox="1">
                  <a:spLocks noRot="1" noChangeAspect="1" noMove="1" noResize="1" noEditPoints="1" noAdjustHandles="1" noChangeArrowheads="1" noChangeShapeType="1" noTextEdit="1"/>
                </p:cNvSpPr>
                <p:nvPr/>
              </p:nvSpPr>
              <p:spPr bwMode="auto">
                <a:xfrm>
                  <a:off x="7816732" y="4909354"/>
                  <a:ext cx="344487" cy="400110"/>
                </a:xfrm>
                <a:prstGeom prst="rect">
                  <a:avLst/>
                </a:prstGeom>
                <a:blipFill>
                  <a:blip r:embed="rId9"/>
                  <a:stretch>
                    <a:fillRect r="-54386"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 name="Text Box 25">
              <a:extLst>
                <a:ext uri="{FF2B5EF4-FFF2-40B4-BE49-F238E27FC236}">
                  <a16:creationId xmlns:a16="http://schemas.microsoft.com/office/drawing/2014/main" id="{E17C0304-46D3-457C-8E3E-DF2E094AD05C}"/>
                </a:ext>
              </a:extLst>
            </p:cNvPr>
            <p:cNvSpPr txBox="1">
              <a:spLocks noChangeArrowheads="1"/>
            </p:cNvSpPr>
            <p:nvPr/>
          </p:nvSpPr>
          <p:spPr bwMode="auto">
            <a:xfrm>
              <a:off x="7157921" y="3307192"/>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0.1</a:t>
              </a:r>
            </a:p>
          </p:txBody>
        </p:sp>
        <p:sp>
          <p:nvSpPr>
            <p:cNvPr id="40" name="Text Box 25">
              <a:extLst>
                <a:ext uri="{FF2B5EF4-FFF2-40B4-BE49-F238E27FC236}">
                  <a16:creationId xmlns:a16="http://schemas.microsoft.com/office/drawing/2014/main" id="{E17C0304-46D3-457C-8E3E-DF2E094AD05C}"/>
                </a:ext>
              </a:extLst>
            </p:cNvPr>
            <p:cNvSpPr txBox="1">
              <a:spLocks noChangeArrowheads="1"/>
            </p:cNvSpPr>
            <p:nvPr/>
          </p:nvSpPr>
          <p:spPr bwMode="auto">
            <a:xfrm>
              <a:off x="6992820" y="3800734"/>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0.1</a:t>
              </a:r>
            </a:p>
          </p:txBody>
        </p:sp>
        <p:sp>
          <p:nvSpPr>
            <p:cNvPr id="41" name="Text Box 25">
              <a:extLst>
                <a:ext uri="{FF2B5EF4-FFF2-40B4-BE49-F238E27FC236}">
                  <a16:creationId xmlns:a16="http://schemas.microsoft.com/office/drawing/2014/main" id="{E17C0304-46D3-457C-8E3E-DF2E094AD05C}"/>
                </a:ext>
              </a:extLst>
            </p:cNvPr>
            <p:cNvSpPr txBox="1">
              <a:spLocks noChangeArrowheads="1"/>
            </p:cNvSpPr>
            <p:nvPr/>
          </p:nvSpPr>
          <p:spPr bwMode="auto">
            <a:xfrm>
              <a:off x="7006402" y="4247595"/>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0.1</a:t>
              </a:r>
            </a:p>
          </p:txBody>
        </p:sp>
        <p:sp>
          <p:nvSpPr>
            <p:cNvPr id="42" name="Text Box 25">
              <a:extLst>
                <a:ext uri="{FF2B5EF4-FFF2-40B4-BE49-F238E27FC236}">
                  <a16:creationId xmlns:a16="http://schemas.microsoft.com/office/drawing/2014/main" id="{E17C0304-46D3-457C-8E3E-DF2E094AD05C}"/>
                </a:ext>
              </a:extLst>
            </p:cNvPr>
            <p:cNvSpPr txBox="1">
              <a:spLocks noChangeArrowheads="1"/>
            </p:cNvSpPr>
            <p:nvPr/>
          </p:nvSpPr>
          <p:spPr bwMode="auto">
            <a:xfrm>
              <a:off x="8226818" y="4472483"/>
              <a:ext cx="61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latin typeface="+mj-lt"/>
                </a:rPr>
                <a:t>0.1</a:t>
              </a:r>
            </a:p>
          </p:txBody>
        </p:sp>
      </p:grpSp>
    </p:spTree>
    <p:extLst>
      <p:ext uri="{BB962C8B-B14F-4D97-AF65-F5344CB8AC3E}">
        <p14:creationId xmlns:p14="http://schemas.microsoft.com/office/powerpoint/2010/main" val="38698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er_Presentation_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amer template for word" id="{A364F6B3-F56E-4B6E-9DB0-D83EC4247E91}" vid="{0F23EA36-EC28-40D6-9B91-DEE419EC1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Beamertemplateforword</Template>
  <TotalTime>0</TotalTime>
  <Words>1563</Words>
  <Application>Microsoft Macintosh PowerPoint</Application>
  <PresentationFormat>On-screen Show (4:3)</PresentationFormat>
  <Paragraphs>204</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新細明體</vt:lpstr>
      <vt:lpstr>Arial</vt:lpstr>
      <vt:lpstr>Calibri</vt:lpstr>
      <vt:lpstr>Cambria Math</vt:lpstr>
      <vt:lpstr>Times New Roman</vt:lpstr>
      <vt:lpstr>Beamer_Presentation_template</vt:lpstr>
      <vt:lpstr>Influence Maximization Revisited: Efficient Reverse Reachable Set Generation with Bound Tightened</vt:lpstr>
      <vt:lpstr>Influence Maximization (IM): Problem Definition</vt:lpstr>
      <vt:lpstr>IC model: A Running Example</vt:lpstr>
      <vt:lpstr>Existing Solutions</vt:lpstr>
      <vt:lpstr>Reverse Reachable Sets (RR sets)</vt:lpstr>
      <vt:lpstr>RR sets-based IM algorithms</vt:lpstr>
      <vt:lpstr>RR set-based IM algorithms (cont.)</vt:lpstr>
      <vt:lpstr>Our Contribution</vt:lpstr>
      <vt:lpstr>SUBSIM</vt:lpstr>
      <vt:lpstr>Effectiveness of SUBSIM</vt:lpstr>
      <vt:lpstr>Improved Time Complexity</vt:lpstr>
      <vt:lpstr>HIST: Handling High Influence Networks</vt:lpstr>
      <vt:lpstr>Effectiveness of HIST</vt:lpstr>
      <vt:lpstr>Conclusion</vt:lpstr>
      <vt:lpstr>Thanks</vt:lpstr>
      <vt:lpstr>Skew distributions</vt:lpstr>
      <vt:lpstr>Effectiveness of HIST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CSCI2100C Data Structures: Introduction</dc:title>
  <dc:creator/>
  <cp:lastModifiedBy/>
  <cp:revision>2</cp:revision>
  <dcterms:created xsi:type="dcterms:W3CDTF">2018-05-17T04:42:36Z</dcterms:created>
  <dcterms:modified xsi:type="dcterms:W3CDTF">2020-06-05T00:53:36Z</dcterms:modified>
</cp:coreProperties>
</file>