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84" r:id="rId3"/>
    <p:sldId id="278" r:id="rId4"/>
    <p:sldId id="279" r:id="rId5"/>
    <p:sldId id="280" r:id="rId6"/>
    <p:sldId id="281" r:id="rId7"/>
    <p:sldId id="282" r:id="rId8"/>
    <p:sldId id="283" r:id="rId9"/>
    <p:sldId id="285" r:id="rId10"/>
    <p:sldId id="286" r:id="rId11"/>
    <p:sldId id="28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en-US" altLang="zh-HK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altLang="zh-HK" smtClean="0"/>
              <a:t>Click to 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7CBD0-6361-4C92-8442-38423F4A524B}" type="datetimeFigureOut">
              <a:rPr lang="zh-HK" altLang="en-US" smtClean="0"/>
              <a:t>21/9/2014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EA5CC-B9DE-4311-A226-D9A215A857AE}" type="slidenum">
              <a:rPr lang="zh-HK" altLang="en-US" smtClean="0"/>
              <a:t>‹#›</a:t>
            </a:fld>
            <a:endParaRPr lang="zh-HK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pachefriends.org/en/xampp-windows.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HK" dirty="0" smtClean="0">
                <a:ea typeface="新細明體" pitchFamily="18" charset="-120"/>
              </a:rPr>
              <a:t/>
            </a:r>
            <a:br>
              <a:rPr lang="en-US" altLang="zh-HK" dirty="0" smtClean="0">
                <a:ea typeface="新細明體" pitchFamily="18" charset="-120"/>
              </a:rPr>
            </a:br>
            <a:r>
              <a:rPr lang="en-US" altLang="zh-HK" dirty="0" smtClean="0">
                <a:ea typeface="新細明體" pitchFamily="18" charset="-120"/>
              </a:rPr>
              <a:t>SEEM4570: </a:t>
            </a:r>
            <a:r>
              <a:rPr lang="en-US" altLang="zh-HK" dirty="0" smtClean="0">
                <a:ea typeface="新細明體" pitchFamily="18" charset="-120"/>
              </a:rPr>
              <a:t>XAMPP,</a:t>
            </a:r>
            <a:r>
              <a:rPr lang="en-US" altLang="zh-HK" dirty="0"/>
              <a:t> Eclipse</a:t>
            </a:r>
            <a:br>
              <a:rPr lang="en-US" altLang="zh-HK" dirty="0"/>
            </a:br>
            <a:r>
              <a:rPr lang="en-US" altLang="zh-HK" dirty="0" smtClean="0"/>
              <a:t>, Summary of Html</a:t>
            </a:r>
            <a:endParaRPr lang="en-US" altLang="zh-HK" dirty="0" smtClean="0">
              <a:ea typeface="新細明體" pitchFamily="18" charset="-12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1395412"/>
          </a:xfrm>
        </p:spPr>
        <p:txBody>
          <a:bodyPr rtlCol="0">
            <a:normAutofit/>
          </a:bodyPr>
          <a:lstStyle/>
          <a:p>
            <a:pPr algn="r" eaLnBrk="1" fontAlgn="auto" hangingPunct="1">
              <a:buFont typeface="Wingdings 2" charset="2"/>
              <a:buNone/>
              <a:defRPr/>
            </a:pPr>
            <a:r>
              <a:rPr lang="en-US" altLang="zh-HK" dirty="0" err="1" smtClean="0"/>
              <a:t>Kangfei</a:t>
            </a:r>
            <a:r>
              <a:rPr lang="en-US" altLang="zh-HK" dirty="0" smtClean="0"/>
              <a:t> Zhao</a:t>
            </a:r>
            <a:endParaRPr lang="en-US" altLang="zh-HK" dirty="0" smtClean="0"/>
          </a:p>
          <a:p>
            <a:pPr algn="r" eaLnBrk="1" fontAlgn="auto" hangingPunct="1">
              <a:buFont typeface="Wingdings 2" charset="2"/>
              <a:buNone/>
              <a:defRPr/>
            </a:pPr>
            <a:r>
              <a:rPr lang="en-US" altLang="zh-HK" dirty="0" smtClean="0"/>
              <a:t>Room </a:t>
            </a:r>
            <a:r>
              <a:rPr lang="en-US" altLang="zh-HK" dirty="0" smtClean="0"/>
              <a:t>711,ERB</a:t>
            </a:r>
            <a:endParaRPr lang="en-US" altLang="zh-HK" dirty="0" smtClean="0"/>
          </a:p>
          <a:p>
            <a:pPr algn="r" eaLnBrk="1" fontAlgn="auto" hangingPunct="1">
              <a:buFont typeface="Wingdings 2" charset="2"/>
              <a:buNone/>
              <a:defRPr/>
            </a:pPr>
            <a:r>
              <a:rPr lang="en-US" altLang="zh-HK" dirty="0" smtClean="0"/>
              <a:t>Email: </a:t>
            </a:r>
            <a:r>
              <a:rPr lang="en-US" altLang="zh-HK" dirty="0" smtClean="0"/>
              <a:t>kfzhao@se.cuhk.edu.hk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87745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pitchFamily="18" charset="-120"/>
              </a:rPr>
              <a:t>Security</a:t>
            </a:r>
            <a:endParaRPr lang="zh-HK" altLang="en-US" smtClean="0">
              <a:ea typeface="新細明體" pitchFamily="18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4052888"/>
          </a:xfrm>
        </p:spPr>
        <p:txBody>
          <a:bodyPr anchor="t">
            <a:normAutofit lnSpcReduction="10000"/>
          </a:bodyPr>
          <a:lstStyle/>
          <a:p>
            <a:pPr>
              <a:defRPr/>
            </a:pPr>
            <a:r>
              <a:rPr lang="en-US" altLang="zh-HK" dirty="0" smtClean="0"/>
              <a:t>XAMPP</a:t>
            </a:r>
          </a:p>
          <a:p>
            <a:pPr lvl="1">
              <a:defRPr/>
            </a:pPr>
            <a:r>
              <a:rPr lang="en-US" altLang="zh-HK" dirty="0" smtClean="0"/>
              <a:t>Not </a:t>
            </a:r>
            <a:r>
              <a:rPr lang="en-US" altLang="zh-HK" dirty="0"/>
              <a:t>meant for production use </a:t>
            </a:r>
            <a:endParaRPr lang="en-US" altLang="zh-HK" dirty="0" smtClean="0"/>
          </a:p>
          <a:p>
            <a:pPr lvl="1">
              <a:defRPr/>
            </a:pPr>
            <a:r>
              <a:rPr lang="en-US" altLang="zh-HK" dirty="0" smtClean="0"/>
              <a:t>Only </a:t>
            </a:r>
            <a:r>
              <a:rPr lang="en-US" altLang="zh-HK" dirty="0"/>
              <a:t>for developers in a development </a:t>
            </a:r>
            <a:r>
              <a:rPr lang="en-US" altLang="zh-HK" dirty="0" smtClean="0"/>
              <a:t>environment</a:t>
            </a:r>
          </a:p>
          <a:p>
            <a:pPr>
              <a:defRPr/>
            </a:pPr>
            <a:r>
              <a:rPr lang="en-US" altLang="zh-HK" dirty="0" smtClean="0"/>
              <a:t>A </a:t>
            </a:r>
            <a:r>
              <a:rPr lang="en-US" altLang="zh-HK" dirty="0"/>
              <a:t>list of missing security </a:t>
            </a:r>
          </a:p>
          <a:p>
            <a:pPr lvl="1">
              <a:defRPr/>
            </a:pPr>
            <a:r>
              <a:rPr lang="en-US" altLang="zh-HK" dirty="0" smtClean="0"/>
              <a:t>The </a:t>
            </a:r>
            <a:r>
              <a:rPr lang="en-US" altLang="zh-HK" dirty="0"/>
              <a:t>MySQL administrator (root) has no </a:t>
            </a:r>
            <a:r>
              <a:rPr lang="en-US" altLang="zh-HK" dirty="0" smtClean="0"/>
              <a:t>password</a:t>
            </a:r>
            <a:endParaRPr lang="en-US" altLang="zh-HK" dirty="0"/>
          </a:p>
          <a:p>
            <a:pPr lvl="1">
              <a:defRPr/>
            </a:pPr>
            <a:r>
              <a:rPr lang="en-US" altLang="zh-HK" dirty="0" smtClean="0"/>
              <a:t>The </a:t>
            </a:r>
            <a:r>
              <a:rPr lang="en-US" altLang="zh-HK" dirty="0"/>
              <a:t>MySQL daemon is accessible via </a:t>
            </a:r>
            <a:r>
              <a:rPr lang="en-US" altLang="zh-HK" dirty="0" smtClean="0"/>
              <a:t>network</a:t>
            </a:r>
            <a:endParaRPr lang="en-US" altLang="zh-HK" dirty="0"/>
          </a:p>
          <a:p>
            <a:pPr lvl="1">
              <a:defRPr/>
            </a:pPr>
            <a:r>
              <a:rPr lang="en-US" altLang="zh-HK" dirty="0" err="1" smtClean="0"/>
              <a:t>phpMyAdmin</a:t>
            </a:r>
            <a:r>
              <a:rPr lang="en-US" altLang="zh-HK" dirty="0" smtClean="0"/>
              <a:t> </a:t>
            </a:r>
            <a:r>
              <a:rPr lang="en-US" altLang="zh-HK" dirty="0"/>
              <a:t>is accessible via </a:t>
            </a:r>
            <a:r>
              <a:rPr lang="en-US" altLang="zh-HK" dirty="0" smtClean="0"/>
              <a:t>network</a:t>
            </a:r>
            <a:endParaRPr lang="en-US" altLang="zh-HK" dirty="0"/>
          </a:p>
          <a:p>
            <a:pPr>
              <a:defRPr/>
            </a:pPr>
            <a:r>
              <a:rPr lang="en-US" altLang="zh-HK" dirty="0" smtClean="0"/>
              <a:t>Fix </a:t>
            </a:r>
            <a:r>
              <a:rPr lang="en-US" altLang="zh-HK" dirty="0"/>
              <a:t>most of the security </a:t>
            </a:r>
            <a:r>
              <a:rPr lang="en-US" altLang="zh-HK" dirty="0" smtClean="0"/>
              <a:t>weaknesses</a:t>
            </a:r>
            <a:endParaRPr lang="en-US" altLang="zh-HK" dirty="0"/>
          </a:p>
          <a:p>
            <a:pPr lvl="1">
              <a:defRPr/>
            </a:pPr>
            <a:r>
              <a:rPr lang="en-US" altLang="zh-HK" dirty="0" smtClean="0"/>
              <a:t>http</a:t>
            </a:r>
            <a:r>
              <a:rPr lang="en-US" altLang="zh-HK" dirty="0"/>
              <a:t>://localhost/security/</a:t>
            </a:r>
          </a:p>
          <a:p>
            <a:pPr lvl="1">
              <a:defRPr/>
            </a:pPr>
            <a:r>
              <a:rPr lang="en-US" altLang="zh-HK" dirty="0" smtClean="0"/>
              <a:t>The </a:t>
            </a:r>
            <a:r>
              <a:rPr lang="en-US" altLang="zh-HK" dirty="0"/>
              <a:t>root password for MySQL and </a:t>
            </a:r>
            <a:r>
              <a:rPr lang="en-US" altLang="zh-HK" dirty="0" err="1" smtClean="0"/>
              <a:t>phpMyAdmin</a:t>
            </a:r>
            <a:endParaRPr lang="en-US" altLang="zh-HK" dirty="0" smtClean="0"/>
          </a:p>
          <a:p>
            <a:pPr lvl="1">
              <a:defRPr/>
            </a:pPr>
            <a:r>
              <a:rPr lang="en-US" altLang="zh-HK" dirty="0" smtClean="0"/>
              <a:t>a </a:t>
            </a:r>
            <a:r>
              <a:rPr lang="en-US" altLang="zh-HK" dirty="0"/>
              <a:t>XAMPP directory </a:t>
            </a:r>
            <a:r>
              <a:rPr lang="en-US" altLang="zh-HK" dirty="0" smtClean="0"/>
              <a:t>protection</a:t>
            </a:r>
            <a:endParaRPr lang="en-US" altLang="zh-HK" dirty="0"/>
          </a:p>
        </p:txBody>
      </p:sp>
    </p:spTree>
    <p:extLst>
      <p:ext uri="{BB962C8B-B14F-4D97-AF65-F5344CB8AC3E}">
        <p14:creationId xmlns:p14="http://schemas.microsoft.com/office/powerpoint/2010/main" val="29448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>
              <a:ea typeface="新細明體" pitchFamily="18" charset="-12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" t="3555" r="33301" b="45822"/>
          <a:stretch>
            <a:fillRect/>
          </a:stretch>
        </p:blipFill>
        <p:spPr bwMode="auto">
          <a:xfrm>
            <a:off x="127000" y="304800"/>
            <a:ext cx="9017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7143" r="58572" b="40762"/>
          <a:stretch>
            <a:fillRect/>
          </a:stretch>
        </p:blipFill>
        <p:spPr bwMode="auto">
          <a:xfrm>
            <a:off x="3810000" y="2209800"/>
            <a:ext cx="50292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0" y="76200"/>
            <a:ext cx="1676400" cy="623888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404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Outline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981950" cy="4899025"/>
          </a:xfrm>
        </p:spPr>
        <p:txBody>
          <a:bodyPr anchor="t"/>
          <a:lstStyle/>
          <a:p>
            <a:r>
              <a:rPr lang="en-US" altLang="zh-HK" dirty="0"/>
              <a:t>XAMPP</a:t>
            </a:r>
          </a:p>
          <a:p>
            <a:pPr lvl="1"/>
            <a:r>
              <a:rPr lang="en-US" altLang="zh-HK" dirty="0"/>
              <a:t>XAMPP Install</a:t>
            </a:r>
          </a:p>
          <a:p>
            <a:pPr lvl="1"/>
            <a:r>
              <a:rPr lang="en-US" altLang="zh-HK" dirty="0"/>
              <a:t>Put </a:t>
            </a:r>
            <a:r>
              <a:rPr lang="en-US" altLang="zh-HK" dirty="0" err="1"/>
              <a:t>php</a:t>
            </a:r>
            <a:r>
              <a:rPr lang="en-US" altLang="zh-HK" dirty="0"/>
              <a:t> and HTML documents</a:t>
            </a:r>
          </a:p>
          <a:p>
            <a:pPr lvl="1"/>
            <a:r>
              <a:rPr lang="en-US" altLang="zh-HK" dirty="0"/>
              <a:t>Windows and Mac Version</a:t>
            </a:r>
          </a:p>
          <a:p>
            <a:pPr lvl="1"/>
            <a:r>
              <a:rPr lang="en-US" altLang="zh-HK" dirty="0" smtClean="0"/>
              <a:t>Security</a:t>
            </a:r>
          </a:p>
          <a:p>
            <a:pPr eaLnBrk="1" hangingPunct="1"/>
            <a:r>
              <a:rPr lang="en-US" altLang="zh-HK" dirty="0" smtClean="0"/>
              <a:t>Eclipse</a:t>
            </a:r>
            <a:endParaRPr lang="en-US" altLang="zh-HK" dirty="0" smtClean="0"/>
          </a:p>
          <a:p>
            <a:pPr lvl="1" eaLnBrk="1" hangingPunct="1"/>
            <a:r>
              <a:rPr lang="en-US" altLang="zh-HK" dirty="0" smtClean="0"/>
              <a:t>Introduction</a:t>
            </a:r>
          </a:p>
          <a:p>
            <a:pPr lvl="1" eaLnBrk="1" hangingPunct="1"/>
            <a:r>
              <a:rPr lang="en-US" altLang="zh-HK" dirty="0" smtClean="0"/>
              <a:t>Setup</a:t>
            </a:r>
          </a:p>
          <a:p>
            <a:pPr lvl="1" eaLnBrk="1" hangingPunct="1"/>
            <a:r>
              <a:rPr lang="en-US" altLang="zh-HK" dirty="0" smtClean="0"/>
              <a:t>Install Plug-in</a:t>
            </a:r>
          </a:p>
          <a:p>
            <a:pPr lvl="1" eaLnBrk="1" hangingPunct="1"/>
            <a:r>
              <a:rPr lang="en-US" altLang="zh-HK" dirty="0" smtClean="0"/>
              <a:t>New and Run a Project on an </a:t>
            </a:r>
            <a:r>
              <a:rPr lang="en-US" altLang="zh-HK" dirty="0" smtClean="0"/>
              <a:t>Emulator</a:t>
            </a:r>
          </a:p>
          <a:p>
            <a:pPr lvl="1"/>
            <a:r>
              <a:rPr lang="en-US" altLang="zh-HK" dirty="0"/>
              <a:t>Eclipse</a:t>
            </a:r>
          </a:p>
          <a:p>
            <a:pPr lvl="1" eaLnBrk="1" hangingPunct="1"/>
            <a:endParaRPr lang="en-US" altLang="zh-HK" dirty="0" smtClean="0"/>
          </a:p>
          <a:p>
            <a:pPr eaLnBrk="1" hangingPunct="1"/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662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b="1" smtClean="0">
                <a:ea typeface="新細明體" pitchFamily="18" charset="-120"/>
              </a:rPr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4352925" cy="5334000"/>
          </a:xfrm>
        </p:spPr>
        <p:txBody>
          <a:bodyPr rtlCol="0" anchor="t">
            <a:normAutofit fontScale="62500" lnSpcReduction="20000"/>
          </a:bodyPr>
          <a:lstStyle/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sz="2400" dirty="0">
                <a:ea typeface="新細明體" charset="-120"/>
              </a:rPr>
              <a:t>An Integrated Development Environment (IDE)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sz="2400" dirty="0">
                <a:ea typeface="新細明體" charset="-120"/>
              </a:rPr>
              <a:t>A standalone software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sz="2400" dirty="0">
                <a:ea typeface="新細明體" charset="-120"/>
              </a:rPr>
              <a:t>Support multiple languages such as Java, C, HTML, </a:t>
            </a:r>
            <a:r>
              <a:rPr lang="en-US" altLang="zh-HK" sz="2400" dirty="0" smtClean="0">
                <a:ea typeface="新細明體" charset="-120"/>
              </a:rPr>
              <a:t>CSS3, </a:t>
            </a:r>
            <a:r>
              <a:rPr lang="en-US" altLang="zh-HK" sz="2400" dirty="0" err="1" smtClean="0">
                <a:ea typeface="新細明體" charset="-120"/>
              </a:rPr>
              <a:t>php</a:t>
            </a:r>
            <a:r>
              <a:rPr lang="en-US" altLang="zh-HK" sz="2400" dirty="0">
                <a:ea typeface="新細明體" charset="-120"/>
              </a:rPr>
              <a:t>, etc.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sz="2400" dirty="0">
                <a:ea typeface="新細明體" charset="-120"/>
              </a:rPr>
              <a:t>Android Development </a:t>
            </a:r>
            <a:r>
              <a:rPr lang="en-US" altLang="zh-HK" sz="2400" dirty="0" smtClean="0">
                <a:ea typeface="新細明體" charset="-120"/>
              </a:rPr>
              <a:t>Tools (ADT) Bundle</a:t>
            </a:r>
            <a:endParaRPr lang="en-US" altLang="zh-HK" sz="2400" dirty="0">
              <a:ea typeface="新細明體" charset="-120"/>
            </a:endParaRP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zh-HK" dirty="0"/>
              <a:t>http://</a:t>
            </a:r>
            <a:r>
              <a:rPr lang="en-US" altLang="zh-HK" dirty="0" smtClean="0"/>
              <a:t>developer.android.com/sdk/index.html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zh-HK" dirty="0" smtClean="0"/>
              <a:t>Eclipse </a:t>
            </a:r>
            <a:r>
              <a:rPr lang="en-US" altLang="zh-HK" dirty="0"/>
              <a:t>+ ADT plugin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zh-HK" dirty="0"/>
              <a:t>Android SDK Tools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zh-HK" dirty="0"/>
              <a:t>Android </a:t>
            </a:r>
            <a:r>
              <a:rPr lang="en-US" altLang="zh-HK" dirty="0" smtClean="0"/>
              <a:t>Platform-tools, </a:t>
            </a:r>
            <a:r>
              <a:rPr lang="en-US" altLang="zh-HK" dirty="0" err="1" smtClean="0"/>
              <a:t>etc</a:t>
            </a:r>
            <a:endParaRPr lang="en-US" altLang="zh-HK" dirty="0"/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sz="2400" dirty="0" smtClean="0">
                <a:ea typeface="新細明體" charset="-120"/>
              </a:rPr>
              <a:t>Java EE IDE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zh-HK" sz="2000" dirty="0"/>
              <a:t>Eclipse Java EE IDE for Web </a:t>
            </a:r>
            <a:r>
              <a:rPr lang="en-US" altLang="zh-HK" sz="2000" dirty="0" smtClean="0"/>
              <a:t>Developers</a:t>
            </a:r>
            <a:endParaRPr lang="en-US" altLang="zh-HK" sz="2000" dirty="0"/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zh-HK" sz="2000" dirty="0"/>
              <a:t>http://www.eclipse.org/downloads</a:t>
            </a:r>
            <a:r>
              <a:rPr lang="en-US" altLang="zh-HK" sz="2000" dirty="0" smtClean="0"/>
              <a:t>/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sz="2600" dirty="0" smtClean="0">
                <a:ea typeface="新細明體" charset="-120"/>
              </a:rPr>
              <a:t>Unzip the file to any place as convenience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sz="2600" dirty="0" smtClean="0">
                <a:ea typeface="新細明體" charset="-120"/>
              </a:rPr>
              <a:t>Remember to install Java SDK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zh-HK" sz="2200" dirty="0" smtClean="0">
                <a:ea typeface="新細明體" charset="-120"/>
              </a:rPr>
              <a:t>http</a:t>
            </a:r>
            <a:r>
              <a:rPr lang="en-US" altLang="zh-HK" sz="2200" dirty="0">
                <a:ea typeface="新細明體" charset="-120"/>
              </a:rPr>
              <a:t>://www.oracle.com/technetwork/java/javase/downloads/jdk7-downloads-1880260.html</a:t>
            </a:r>
            <a:endParaRPr lang="en-US" altLang="zh-HK" sz="2400" dirty="0">
              <a:ea typeface="新細明體" charset="-12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3700463"/>
            <a:ext cx="45608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5" y="228600"/>
            <a:ext cx="45307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300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Environment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eaLnBrk="1" hangingPunct="1"/>
            <a:r>
              <a:rPr lang="en-US" altLang="zh-HK" dirty="0" smtClean="0"/>
              <a:t>Setup in tutorial</a:t>
            </a:r>
          </a:p>
          <a:p>
            <a:pPr lvl="1" eaLnBrk="1" hangingPunct="1"/>
            <a:r>
              <a:rPr lang="en-US" altLang="zh-HK" dirty="0" smtClean="0"/>
              <a:t>Windows platform</a:t>
            </a:r>
          </a:p>
          <a:p>
            <a:pPr lvl="1" eaLnBrk="1" hangingPunct="1"/>
            <a:r>
              <a:rPr lang="en-US" altLang="zh-HK" dirty="0" smtClean="0"/>
              <a:t>Eclipse</a:t>
            </a:r>
          </a:p>
          <a:p>
            <a:pPr lvl="1" eaLnBrk="1" hangingPunct="1"/>
            <a:r>
              <a:rPr lang="en-US" altLang="zh-HK" dirty="0" smtClean="0"/>
              <a:t>Android</a:t>
            </a:r>
          </a:p>
          <a:p>
            <a:pPr eaLnBrk="1" hangingPunct="1"/>
            <a:r>
              <a:rPr lang="en-US" altLang="zh-HK" dirty="0" smtClean="0"/>
              <a:t>You can use another setting for the course like</a:t>
            </a:r>
          </a:p>
          <a:p>
            <a:pPr lvl="1" eaLnBrk="1" hangingPunct="1"/>
            <a:r>
              <a:rPr lang="en-US" altLang="zh-HK" dirty="0" smtClean="0"/>
              <a:t>Mac, Linux</a:t>
            </a:r>
          </a:p>
          <a:p>
            <a:pPr lvl="1" eaLnBrk="1" hangingPunct="1"/>
            <a:r>
              <a:rPr lang="en-US" altLang="zh-HK" dirty="0" err="1" smtClean="0"/>
              <a:t>Netbeans</a:t>
            </a:r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66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Setup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eaLnBrk="1" hangingPunct="1"/>
            <a:r>
              <a:rPr lang="en-US" altLang="zh-HK" sz="2400" smtClean="0">
                <a:ea typeface="新細明體" pitchFamily="18" charset="-120"/>
              </a:rPr>
              <a:t>Choose a workspace </a:t>
            </a:r>
          </a:p>
          <a:p>
            <a:pPr lvl="1" eaLnBrk="1" hangingPunct="1"/>
            <a:r>
              <a:rPr lang="en-US" altLang="zh-HK" sz="2200" smtClean="0">
                <a:ea typeface="新細明體" pitchFamily="18" charset="-120"/>
              </a:rPr>
              <a:t>A directory used by Eclipse to store your source codes</a:t>
            </a:r>
          </a:p>
          <a:p>
            <a:pPr lvl="1" eaLnBrk="1" hangingPunct="1"/>
            <a:r>
              <a:rPr lang="en-US" altLang="zh-HK" sz="2200" smtClean="0">
                <a:ea typeface="新細明體" pitchFamily="18" charset="-120"/>
              </a:rPr>
              <a:t>If you are first starting, Eclipse will ask you to specify the workspace to use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076700"/>
            <a:ext cx="59563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2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Install Android Plug-in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980363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Must install Android SDK before (no need if installed ADT bundle)</a:t>
            </a:r>
          </a:p>
          <a:p>
            <a:pPr lvl="1" eaLnBrk="1" hangingPunct="1"/>
            <a:r>
              <a:rPr lang="en-US" altLang="zh-HK" smtClean="0"/>
              <a:t>http://dl.google.com/android/installer_r22.3-windows.exe</a:t>
            </a:r>
          </a:p>
          <a:p>
            <a:pPr eaLnBrk="1" hangingPunct="1"/>
            <a:r>
              <a:rPr lang="en-US" altLang="zh-HK" smtClean="0"/>
              <a:t>Eclipse: Help </a:t>
            </a:r>
            <a:r>
              <a:rPr lang="en-US" altLang="zh-HK" smtClean="0">
                <a:sym typeface="Wingdings" pitchFamily="2" charset="2"/>
              </a:rPr>
              <a:t> Install New Software</a:t>
            </a:r>
          </a:p>
          <a:p>
            <a:pPr eaLnBrk="1" hangingPunct="1"/>
            <a:r>
              <a:rPr lang="en-US" altLang="zh-HK" smtClean="0">
                <a:sym typeface="Wingdings" pitchFamily="2" charset="2"/>
              </a:rPr>
              <a:t>Add the repository</a:t>
            </a:r>
          </a:p>
          <a:p>
            <a:pPr lvl="1" eaLnBrk="1" hangingPunct="1"/>
            <a:r>
              <a:rPr lang="en-US" altLang="zh-HK" smtClean="0">
                <a:sym typeface="Wingdings" pitchFamily="2" charset="2"/>
              </a:rPr>
              <a:t>https://dl-ssl.google.com/android/eclipse</a:t>
            </a:r>
            <a:endParaRPr lang="zh-HK" alt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67150"/>
            <a:ext cx="6246813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038600" y="4533900"/>
            <a:ext cx="5105400" cy="1752600"/>
            <a:chOff x="4038600" y="4533900"/>
            <a:chExt cx="5105400" cy="1752600"/>
          </a:xfrm>
        </p:grpSpPr>
        <p:sp>
          <p:nvSpPr>
            <p:cNvPr id="4" name="Oval 3"/>
            <p:cNvSpPr/>
            <p:nvPr/>
          </p:nvSpPr>
          <p:spPr>
            <a:xfrm>
              <a:off x="8153400" y="4533900"/>
              <a:ext cx="990600" cy="4953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5867400"/>
              <a:ext cx="2667000" cy="4191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HK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4273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Select ADT plugin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5543550" cy="936625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Select all items under developer tools</a:t>
            </a:r>
          </a:p>
          <a:p>
            <a:pPr eaLnBrk="1" hangingPunct="1"/>
            <a:r>
              <a:rPr lang="en-US" altLang="zh-HK" smtClean="0"/>
              <a:t>Next</a:t>
            </a:r>
            <a:endParaRPr lang="zh-HK" altLang="en-US" smtClean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075" y="3200400"/>
            <a:ext cx="7531100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24000" y="4343400"/>
            <a:ext cx="2743200" cy="18002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1015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Accept the Agreement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eaLnBrk="1" hangingPunct="1"/>
            <a:r>
              <a:rPr lang="en-US" altLang="zh-HK" smtClean="0"/>
              <a:t>Accept the license agreement</a:t>
            </a:r>
          </a:p>
          <a:p>
            <a:pPr eaLnBrk="1" hangingPunct="1"/>
            <a:r>
              <a:rPr lang="en-US" altLang="zh-HK" smtClean="0"/>
              <a:t>Restart Eclipse</a:t>
            </a:r>
          </a:p>
          <a:p>
            <a:pPr eaLnBrk="1" hangingPunct="1"/>
            <a:endParaRPr lang="zh-HK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667000"/>
            <a:ext cx="5864225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1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Setup the Android SDK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2724150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Click “OK” for security warning</a:t>
            </a:r>
          </a:p>
          <a:p>
            <a:pPr eaLnBrk="1" hangingPunct="1"/>
            <a:r>
              <a:rPr lang="en-US" altLang="zh-HK" smtClean="0"/>
              <a:t>Click “Open Preferences” to setup the Android SDK</a:t>
            </a:r>
            <a:endParaRPr lang="zh-HK" altLang="en-US" smtClean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54175"/>
            <a:ext cx="5240338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544888"/>
            <a:ext cx="68580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867400" y="2667000"/>
            <a:ext cx="1143000" cy="609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8" name="Oval 7"/>
          <p:cNvSpPr/>
          <p:nvPr/>
        </p:nvSpPr>
        <p:spPr>
          <a:xfrm>
            <a:off x="5791200" y="6172200"/>
            <a:ext cx="1447800" cy="4572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203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Outline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981950" cy="4899025"/>
          </a:xfrm>
        </p:spPr>
        <p:txBody>
          <a:bodyPr anchor="t"/>
          <a:lstStyle/>
          <a:p>
            <a:r>
              <a:rPr lang="en-US" altLang="zh-HK" dirty="0"/>
              <a:t>XAMPP</a:t>
            </a:r>
          </a:p>
          <a:p>
            <a:pPr lvl="1"/>
            <a:r>
              <a:rPr lang="en-US" altLang="zh-HK" dirty="0"/>
              <a:t>XAMPP Install</a:t>
            </a:r>
          </a:p>
          <a:p>
            <a:pPr lvl="1"/>
            <a:r>
              <a:rPr lang="en-US" altLang="zh-HK" dirty="0"/>
              <a:t>Put </a:t>
            </a:r>
            <a:r>
              <a:rPr lang="en-US" altLang="zh-HK" dirty="0" err="1"/>
              <a:t>php</a:t>
            </a:r>
            <a:r>
              <a:rPr lang="en-US" altLang="zh-HK" dirty="0"/>
              <a:t> and HTML documents</a:t>
            </a:r>
          </a:p>
          <a:p>
            <a:pPr lvl="1"/>
            <a:r>
              <a:rPr lang="en-US" altLang="zh-HK" dirty="0"/>
              <a:t>Windows and Mac Version</a:t>
            </a:r>
          </a:p>
          <a:p>
            <a:pPr lvl="1"/>
            <a:r>
              <a:rPr lang="en-US" altLang="zh-HK" dirty="0" smtClean="0"/>
              <a:t>Security</a:t>
            </a:r>
          </a:p>
          <a:p>
            <a:pPr eaLnBrk="1" hangingPunct="1"/>
            <a:r>
              <a:rPr lang="en-US" altLang="zh-HK" dirty="0" smtClean="0"/>
              <a:t>Eclipse</a:t>
            </a:r>
            <a:endParaRPr lang="en-US" altLang="zh-HK" dirty="0" smtClean="0"/>
          </a:p>
          <a:p>
            <a:pPr lvl="1" eaLnBrk="1" hangingPunct="1"/>
            <a:r>
              <a:rPr lang="en-US" altLang="zh-HK" dirty="0" smtClean="0"/>
              <a:t>Introduction</a:t>
            </a:r>
          </a:p>
          <a:p>
            <a:pPr lvl="1" eaLnBrk="1" hangingPunct="1"/>
            <a:r>
              <a:rPr lang="en-US" altLang="zh-HK" dirty="0" smtClean="0"/>
              <a:t>Setup</a:t>
            </a:r>
          </a:p>
          <a:p>
            <a:pPr lvl="1" eaLnBrk="1" hangingPunct="1"/>
            <a:r>
              <a:rPr lang="en-US" altLang="zh-HK" dirty="0" smtClean="0"/>
              <a:t>Install Plug-in</a:t>
            </a:r>
          </a:p>
          <a:p>
            <a:pPr lvl="1" eaLnBrk="1" hangingPunct="1"/>
            <a:r>
              <a:rPr lang="en-US" altLang="zh-HK" dirty="0" smtClean="0"/>
              <a:t>New and Run a Project on an </a:t>
            </a:r>
            <a:r>
              <a:rPr lang="en-US" altLang="zh-HK" dirty="0" smtClean="0"/>
              <a:t>Emulator</a:t>
            </a:r>
          </a:p>
          <a:p>
            <a:pPr lvl="1"/>
            <a:r>
              <a:rPr lang="en-US" altLang="zh-HK" dirty="0"/>
              <a:t>Eclipse</a:t>
            </a:r>
          </a:p>
          <a:p>
            <a:pPr lvl="1" eaLnBrk="1" hangingPunct="1"/>
            <a:endParaRPr lang="en-US" altLang="zh-HK" dirty="0" smtClean="0"/>
          </a:p>
          <a:p>
            <a:pPr eaLnBrk="1" hangingPunct="1"/>
            <a:endParaRPr lang="zh-HK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8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Setup the Android SDK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3830638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Click “Proceed”</a:t>
            </a:r>
          </a:p>
          <a:p>
            <a:pPr eaLnBrk="1" hangingPunct="1"/>
            <a:r>
              <a:rPr lang="en-US" altLang="zh-HK" smtClean="0"/>
              <a:t>Select the Android SDK if you separate install Eclipse and Android SDK</a:t>
            </a:r>
            <a:endParaRPr lang="zh-HK" altLang="en-US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3130550"/>
            <a:ext cx="4967287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01963"/>
            <a:ext cx="5164138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288" y="1524000"/>
            <a:ext cx="43402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924800" y="3886200"/>
            <a:ext cx="12192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8" name="Oval 7"/>
          <p:cNvSpPr/>
          <p:nvPr/>
        </p:nvSpPr>
        <p:spPr>
          <a:xfrm>
            <a:off x="3817938" y="5334000"/>
            <a:ext cx="4411662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9" name="Oval 8"/>
          <p:cNvSpPr/>
          <p:nvPr/>
        </p:nvSpPr>
        <p:spPr>
          <a:xfrm>
            <a:off x="3200400" y="6477000"/>
            <a:ext cx="12192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7667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Create an Android Project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2571750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New </a:t>
            </a:r>
            <a:r>
              <a:rPr lang="en-US" altLang="zh-HK" smtClean="0">
                <a:sym typeface="Wingdings" pitchFamily="2" charset="2"/>
              </a:rPr>
              <a:t> Other…Android</a:t>
            </a:r>
          </a:p>
          <a:p>
            <a:pPr eaLnBrk="1" hangingPunct="1"/>
            <a:r>
              <a:rPr lang="en-US" altLang="zh-HK" smtClean="0">
                <a:sym typeface="Wingdings" pitchFamily="2" charset="2"/>
              </a:rPr>
              <a:t>Android Application Project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55626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3886200" y="3124200"/>
            <a:ext cx="1981200" cy="49053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944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Basic information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2800350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Input application name and others</a:t>
            </a:r>
          </a:p>
          <a:p>
            <a:pPr eaLnBrk="1" hangingPunct="1"/>
            <a:r>
              <a:rPr lang="en-US" altLang="zh-HK" smtClean="0"/>
              <a:t>Select target SDK: API19</a:t>
            </a:r>
          </a:p>
          <a:p>
            <a:pPr algn="just" eaLnBrk="1" hangingPunct="1"/>
            <a:r>
              <a:rPr lang="en-US" altLang="zh-HK" smtClean="0"/>
              <a:t>Install  the corresponding SDK version on the Android SDK manager if an error in theme</a:t>
            </a:r>
            <a:endParaRPr lang="zh-HK" altLang="en-US" smtClean="0"/>
          </a:p>
          <a:p>
            <a:pPr algn="just" eaLnBrk="1" hangingPunct="1"/>
            <a:endParaRPr lang="zh-HK" altLang="en-US" smtClean="0"/>
          </a:p>
          <a:p>
            <a:pPr eaLnBrk="1" hangingPunct="1"/>
            <a:endParaRPr lang="zh-HK" altLang="en-US" smtClean="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50988"/>
            <a:ext cx="5205413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953000" y="2209800"/>
            <a:ext cx="1676400" cy="9429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8" name="Oval 7"/>
          <p:cNvSpPr/>
          <p:nvPr/>
        </p:nvSpPr>
        <p:spPr>
          <a:xfrm>
            <a:off x="4953000" y="3352800"/>
            <a:ext cx="1676400" cy="685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82925"/>
            <a:ext cx="5200650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6346825" y="3798888"/>
            <a:ext cx="1676400" cy="153511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4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Continue to Create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2405063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Click “Next” for following steps</a:t>
            </a:r>
          </a:p>
          <a:p>
            <a:pPr eaLnBrk="1" hangingPunct="1"/>
            <a:r>
              <a:rPr lang="en-US" altLang="zh-HK" smtClean="0"/>
              <a:t>“Finish”</a:t>
            </a:r>
          </a:p>
          <a:p>
            <a:pPr eaLnBrk="1" hangingPunct="1"/>
            <a:endParaRPr lang="zh-HK" altLang="en-US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541463"/>
            <a:ext cx="4165600" cy="534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0" y="1487488"/>
            <a:ext cx="40132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17650"/>
            <a:ext cx="37719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17650"/>
            <a:ext cx="479107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7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Initial Codes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143750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If the MainActivity shows error, please try: </a:t>
            </a:r>
          </a:p>
          <a:p>
            <a:pPr eaLnBrk="1" hangingPunct="1"/>
            <a:r>
              <a:rPr lang="en-US" altLang="zh-HK" smtClean="0"/>
              <a:t>Project </a:t>
            </a:r>
            <a:r>
              <a:rPr lang="en-US" altLang="zh-HK" smtClean="0">
                <a:sym typeface="Wingdings" pitchFamily="2" charset="2"/>
              </a:rPr>
              <a:t> </a:t>
            </a:r>
            <a:r>
              <a:rPr lang="en-US" altLang="zh-HK" smtClean="0"/>
              <a:t>Clean</a:t>
            </a:r>
            <a:r>
              <a:rPr lang="en-US" altLang="zh-HK" smtClean="0">
                <a:sym typeface="Wingdings" pitchFamily="2" charset="2"/>
              </a:rPr>
              <a:t>Clean all projects</a:t>
            </a:r>
            <a:endParaRPr lang="en-US" altLang="zh-HK" smtClean="0"/>
          </a:p>
          <a:p>
            <a:pPr eaLnBrk="1" hangingPunct="1"/>
            <a:endParaRPr lang="en-US" altLang="zh-HK" smtClean="0"/>
          </a:p>
          <a:p>
            <a:pPr eaLnBrk="1" hangingPunct="1"/>
            <a:endParaRPr lang="zh-HK" alt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200400"/>
            <a:ext cx="8764588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343400" y="5006975"/>
            <a:ext cx="685800" cy="62865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598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Android Virtual Device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447800"/>
            <a:ext cx="4781550" cy="4051300"/>
          </a:xfrm>
        </p:spPr>
        <p:txBody>
          <a:bodyPr rtlCol="0" anchor="t">
            <a:normAutofit lnSpcReduction="10000"/>
          </a:bodyPr>
          <a:lstStyle/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dirty="0" smtClean="0"/>
              <a:t>If no Android Virtual Device (AVD), an AVD need to be created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dirty="0" smtClean="0"/>
              <a:t>Open the Android Virtual Device Manager (or Eclipse will open it automatically) </a:t>
            </a:r>
            <a:r>
              <a:rPr lang="en-US" altLang="zh-HK" dirty="0" smtClean="0">
                <a:sym typeface="Wingdings" panose="05000000000000000000" pitchFamily="2" charset="2"/>
              </a:rPr>
              <a:t> New</a:t>
            </a:r>
            <a:endParaRPr lang="en-US" altLang="zh-HK" dirty="0" smtClean="0"/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dirty="0" smtClean="0"/>
              <a:t>Select device, target API version and CPU</a:t>
            </a:r>
          </a:p>
          <a:p>
            <a:pPr lvl="1" eaLnBrk="1" fontAlgn="auto" hangingPunct="1">
              <a:buFont typeface="Wingdings 2" charset="2"/>
              <a:buChar char=""/>
              <a:defRPr/>
            </a:pPr>
            <a:r>
              <a:rPr lang="en-US" altLang="zh-HK" dirty="0" smtClean="0"/>
              <a:t>Remember that you have install those API version before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r>
              <a:rPr lang="en-US" altLang="zh-HK" dirty="0" smtClean="0"/>
              <a:t>For memory, please ensure the computer has enough memory.  Otherwise, the emulator cannot start</a:t>
            </a:r>
          </a:p>
          <a:p>
            <a:pPr eaLnBrk="1" fontAlgn="auto" hangingPunct="1">
              <a:buFont typeface="Wingdings 2" charset="2"/>
              <a:buChar char=""/>
              <a:defRPr/>
            </a:pPr>
            <a:endParaRPr lang="zh-HK" altLang="en-US" dirty="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78400"/>
            <a:ext cx="65532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33528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629400" y="1524000"/>
            <a:ext cx="2438400" cy="10668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9" name="Oval 8"/>
          <p:cNvSpPr/>
          <p:nvPr/>
        </p:nvSpPr>
        <p:spPr>
          <a:xfrm>
            <a:off x="6616700" y="3429000"/>
            <a:ext cx="2438400" cy="5476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10" name="Oval 9"/>
          <p:cNvSpPr/>
          <p:nvPr/>
        </p:nvSpPr>
        <p:spPr>
          <a:xfrm>
            <a:off x="2819400" y="6119813"/>
            <a:ext cx="2286000" cy="4333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2945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Run the Project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1927225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Right click the project folder</a:t>
            </a:r>
          </a:p>
          <a:p>
            <a:pPr eaLnBrk="1" hangingPunct="1"/>
            <a:r>
              <a:rPr lang="en-US" altLang="zh-HK" smtClean="0"/>
              <a:t>Run As </a:t>
            </a:r>
            <a:r>
              <a:rPr lang="en-US" altLang="zh-HK" smtClean="0">
                <a:sym typeface="Wingdings" pitchFamily="2" charset="2"/>
              </a:rPr>
              <a:t> Android Application</a:t>
            </a:r>
          </a:p>
          <a:p>
            <a:pPr eaLnBrk="1" hangingPunct="1"/>
            <a:r>
              <a:rPr lang="en-US" altLang="zh-HK" smtClean="0">
                <a:sym typeface="Wingdings" pitchFamily="2" charset="2"/>
              </a:rPr>
              <a:t>In the first time, you may need to setup the AVD</a:t>
            </a:r>
          </a:p>
          <a:p>
            <a:pPr eaLnBrk="1" hangingPunct="1"/>
            <a:r>
              <a:rPr lang="en-US" altLang="zh-HK" smtClean="0">
                <a:sym typeface="Wingdings" pitchFamily="2" charset="2"/>
              </a:rPr>
              <a:t>Run As  Run Configuration  Android Application  Target</a:t>
            </a:r>
            <a:endParaRPr lang="zh-HK" altLang="en-US" smtClean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27463"/>
            <a:ext cx="6858000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267200" y="6424613"/>
            <a:ext cx="2286000" cy="43338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7" name="Oval 6"/>
          <p:cNvSpPr/>
          <p:nvPr/>
        </p:nvSpPr>
        <p:spPr>
          <a:xfrm>
            <a:off x="4419600" y="4870450"/>
            <a:ext cx="990600" cy="4333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0254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Debug message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1165225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Unlike console program, the log need to be re-direct out of the emulator</a:t>
            </a:r>
          </a:p>
          <a:p>
            <a:pPr eaLnBrk="1" hangingPunct="1"/>
            <a:r>
              <a:rPr lang="en-US" altLang="zh-HK" smtClean="0"/>
              <a:t>Choose “Yes” for auto monitor logcat</a:t>
            </a:r>
          </a:p>
          <a:p>
            <a:pPr eaLnBrk="1" hangingPunct="1"/>
            <a:endParaRPr lang="zh-HK" altLang="en-US" smtClean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24200"/>
            <a:ext cx="653573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2209800" y="4411663"/>
            <a:ext cx="1219200" cy="5492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8890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28588"/>
            <a:ext cx="3941763" cy="66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9375"/>
            <a:ext cx="3962400" cy="671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133600" y="5562600"/>
            <a:ext cx="1066800" cy="11779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876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z="2800" smtClean="0">
                <a:ea typeface="新細明體" pitchFamily="18" charset="-120"/>
              </a:rPr>
              <a:t>Create a New HTML and CSS Project</a:t>
            </a:r>
          </a:p>
        </p:txBody>
      </p:sp>
      <p:sp>
        <p:nvSpPr>
          <p:cNvPr id="21507" name="Rectangle 4"/>
          <p:cNvSpPr>
            <a:spLocks noGrp="1" noChangeArrowheads="1"/>
          </p:cNvSpPr>
          <p:nvPr>
            <p:ph idx="1"/>
          </p:nvPr>
        </p:nvSpPr>
        <p:spPr>
          <a:xfrm>
            <a:off x="1009650" y="1806575"/>
            <a:ext cx="7677150" cy="403225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</a:pPr>
            <a:r>
              <a:rPr lang="en-US" altLang="zh-HK" sz="1300" b="1" smtClean="0">
                <a:ea typeface="新細明體" pitchFamily="18" charset="-120"/>
              </a:rPr>
              <a:t>Eclipse: File </a:t>
            </a:r>
            <a:r>
              <a:rPr lang="en-US" altLang="zh-HK" sz="1300" b="1" smtClean="0">
                <a:ea typeface="新細明體" pitchFamily="18" charset="-120"/>
                <a:sym typeface="Wingdings" pitchFamily="2" charset="2"/>
              </a:rPr>
              <a:t></a:t>
            </a:r>
            <a:r>
              <a:rPr lang="en-US" altLang="zh-HK" sz="1300" b="1" smtClean="0">
                <a:ea typeface="新細明體" pitchFamily="18" charset="-120"/>
              </a:rPr>
              <a:t> New </a:t>
            </a:r>
            <a:r>
              <a:rPr lang="en-US" altLang="zh-HK" sz="1300" b="1" smtClean="0">
                <a:ea typeface="新細明體" pitchFamily="18" charset="-120"/>
                <a:sym typeface="Wingdings" pitchFamily="2" charset="2"/>
              </a:rPr>
              <a:t> </a:t>
            </a:r>
            <a:r>
              <a:rPr lang="en-US" altLang="zh-HK" sz="1300" b="1" smtClean="0">
                <a:ea typeface="新細明體" pitchFamily="18" charset="-120"/>
              </a:rPr>
              <a:t>Project </a:t>
            </a:r>
            <a:r>
              <a:rPr lang="en-US" altLang="zh-HK" sz="1300" b="1" smtClean="0">
                <a:ea typeface="新細明體" pitchFamily="18" charset="-120"/>
                <a:sym typeface="Wingdings" pitchFamily="2" charset="2"/>
              </a:rPr>
              <a:t> Web Dynamic Web project</a:t>
            </a:r>
            <a:endParaRPr lang="en-US" altLang="zh-HK" sz="1300" b="1" smtClean="0">
              <a:ea typeface="新細明體" pitchFamily="18" charset="-12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73288"/>
            <a:ext cx="6848475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105150"/>
            <a:ext cx="5562600" cy="370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962400" y="3273425"/>
            <a:ext cx="3505200" cy="5476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246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b="1" smtClean="0">
                <a:ea typeface="新細明體" pitchFamily="18" charset="-120"/>
              </a:rPr>
              <a:t>Introduction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8839200" cy="5334000"/>
          </a:xfrm>
        </p:spPr>
        <p:txBody>
          <a:bodyPr anchor="t"/>
          <a:lstStyle/>
          <a:p>
            <a:pPr eaLnBrk="1" hangingPunct="1"/>
            <a:r>
              <a:rPr lang="en-US" altLang="zh-HK" sz="1300" dirty="0" smtClean="0"/>
              <a:t>A web application requires</a:t>
            </a:r>
          </a:p>
          <a:p>
            <a:pPr lvl="1" eaLnBrk="1" hangingPunct="1"/>
            <a:r>
              <a:rPr lang="en-US" altLang="zh-HK" sz="1300" dirty="0" smtClean="0"/>
              <a:t>A web server</a:t>
            </a:r>
          </a:p>
          <a:p>
            <a:pPr lvl="1" eaLnBrk="1" hangingPunct="1"/>
            <a:r>
              <a:rPr lang="en-US" altLang="zh-HK" sz="1300" dirty="0" smtClean="0"/>
              <a:t>A database</a:t>
            </a:r>
          </a:p>
          <a:p>
            <a:pPr lvl="1" eaLnBrk="1" hangingPunct="1"/>
            <a:r>
              <a:rPr lang="en-US" altLang="zh-HK" sz="1300" dirty="0" smtClean="0"/>
              <a:t>A interpreter</a:t>
            </a:r>
          </a:p>
          <a:p>
            <a:pPr eaLnBrk="1" hangingPunct="1"/>
            <a:r>
              <a:rPr lang="en-US" altLang="zh-HK" sz="1300" dirty="0" smtClean="0"/>
              <a:t>XAMPP: A free and open source cross-platform web server solution stack package</a:t>
            </a:r>
          </a:p>
          <a:p>
            <a:pPr lvl="1" eaLnBrk="1" hangingPunct="1"/>
            <a:r>
              <a:rPr lang="en-US" altLang="zh-HK" sz="1300" dirty="0" smtClean="0"/>
              <a:t>X: Cross-platform</a:t>
            </a:r>
          </a:p>
          <a:p>
            <a:pPr lvl="1" eaLnBrk="1" hangingPunct="1"/>
            <a:r>
              <a:rPr lang="en-US" altLang="zh-HK" sz="1300" dirty="0" smtClean="0"/>
              <a:t>A: Apache HTTP Server</a:t>
            </a:r>
          </a:p>
          <a:p>
            <a:pPr lvl="1" eaLnBrk="1" hangingPunct="1"/>
            <a:r>
              <a:rPr lang="en-US" altLang="zh-HK" sz="1300" dirty="0" smtClean="0"/>
              <a:t>M: MySQL database</a:t>
            </a:r>
          </a:p>
          <a:p>
            <a:pPr lvl="1" eaLnBrk="1" hangingPunct="1"/>
            <a:r>
              <a:rPr lang="en-US" altLang="zh-HK" sz="1300" dirty="0" smtClean="0"/>
              <a:t>P: PHP (the interpreter)</a:t>
            </a:r>
          </a:p>
          <a:p>
            <a:pPr lvl="1" eaLnBrk="1" hangingPunct="1"/>
            <a:r>
              <a:rPr lang="en-US" altLang="zh-HK" sz="1300" dirty="0" smtClean="0"/>
              <a:t>P: Perl (the interpreter)</a:t>
            </a:r>
          </a:p>
          <a:p>
            <a:pPr eaLnBrk="1" hangingPunct="1"/>
            <a:r>
              <a:rPr lang="en-US" altLang="zh-HK" sz="1300" dirty="0" smtClean="0"/>
              <a:t>Download from:</a:t>
            </a:r>
          </a:p>
          <a:p>
            <a:pPr lvl="1" eaLnBrk="1" hangingPunct="1"/>
            <a:r>
              <a:rPr lang="en-US" altLang="zh-HK" sz="1300" dirty="0" smtClean="0">
                <a:hlinkClick r:id="rId2"/>
              </a:rPr>
              <a:t>http://www.apachefriends.org/en/xampp-windows.html</a:t>
            </a:r>
            <a:endParaRPr lang="en-US" altLang="zh-HK" sz="1300" dirty="0" smtClean="0"/>
          </a:p>
          <a:p>
            <a:pPr eaLnBrk="1" hangingPunct="1"/>
            <a:r>
              <a:rPr lang="en-US" altLang="zh-HK" sz="1300" dirty="0" smtClean="0"/>
              <a:t>XAMPP 5.5 Installer</a:t>
            </a:r>
          </a:p>
        </p:txBody>
      </p:sp>
    </p:spTree>
    <p:extLst>
      <p:ext uri="{BB962C8B-B14F-4D97-AF65-F5344CB8AC3E}">
        <p14:creationId xmlns:p14="http://schemas.microsoft.com/office/powerpoint/2010/main" val="116216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Create New HTML pages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2419350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Right click the project  </a:t>
            </a:r>
            <a:r>
              <a:rPr lang="en-US" altLang="zh-HK" smtClean="0">
                <a:sym typeface="Wingdings" pitchFamily="2" charset="2"/>
              </a:rPr>
              <a:t> New  HTML File</a:t>
            </a:r>
          </a:p>
          <a:p>
            <a:pPr eaLnBrk="1" hangingPunct="1"/>
            <a:r>
              <a:rPr lang="en-US" altLang="zh-HK" smtClean="0">
                <a:sym typeface="Wingdings" pitchFamily="2" charset="2"/>
              </a:rPr>
              <a:t>Create CSS file in similar way</a:t>
            </a:r>
            <a:endParaRPr lang="en-US" altLang="zh-HK" smtClean="0"/>
          </a:p>
          <a:p>
            <a:pPr eaLnBrk="1" hangingPunct="1"/>
            <a:endParaRPr lang="zh-HK" alt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76400"/>
            <a:ext cx="563562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114800" y="3590925"/>
            <a:ext cx="3505200" cy="5476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753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HK" smtClean="0">
                <a:ea typeface="微軟正黑體" pitchFamily="34" charset="-120"/>
              </a:rPr>
              <a:t>Deploy the Webpage</a:t>
            </a:r>
            <a:endParaRPr lang="zh-HK" altLang="en-US" smtClean="0">
              <a:ea typeface="微軟正黑體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3457575" cy="4052888"/>
          </a:xfrm>
        </p:spPr>
        <p:txBody>
          <a:bodyPr anchor="t"/>
          <a:lstStyle/>
          <a:p>
            <a:pPr eaLnBrk="1" hangingPunct="1"/>
            <a:r>
              <a:rPr lang="en-US" altLang="zh-HK" smtClean="0"/>
              <a:t>Use J2EE Preview at localhost</a:t>
            </a:r>
          </a:p>
          <a:p>
            <a:pPr eaLnBrk="1" hangingPunct="1"/>
            <a:r>
              <a:rPr lang="en-US" altLang="zh-HK" smtClean="0"/>
              <a:t>After running the server, we can view in other browsers</a:t>
            </a:r>
            <a:endParaRPr lang="zh-HK" altLang="en-US" smtClean="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781526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519238"/>
            <a:ext cx="4846637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419600" y="3632200"/>
            <a:ext cx="1905000" cy="54768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  <p:sp>
        <p:nvSpPr>
          <p:cNvPr id="8" name="Oval 7"/>
          <p:cNvSpPr/>
          <p:nvPr/>
        </p:nvSpPr>
        <p:spPr>
          <a:xfrm>
            <a:off x="762000" y="3357563"/>
            <a:ext cx="3962400" cy="54927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03557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7" grpId="1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pitchFamily="18" charset="-120"/>
              </a:rPr>
              <a:t>Environment</a:t>
            </a:r>
            <a:endParaRPr lang="zh-HK" altLang="en-US" smtClean="0">
              <a:ea typeface="新細明體" pitchFamily="18" charset="-12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7124700" cy="1698625"/>
          </a:xfrm>
        </p:spPr>
        <p:txBody>
          <a:bodyPr anchor="t"/>
          <a:lstStyle/>
          <a:p>
            <a:r>
              <a:rPr lang="en-US" altLang="zh-HK" dirty="0" smtClean="0"/>
              <a:t>XAMPP </a:t>
            </a:r>
            <a:r>
              <a:rPr lang="en-US" altLang="zh-HK" dirty="0" smtClean="0"/>
              <a:t>v1.8.3</a:t>
            </a:r>
          </a:p>
          <a:p>
            <a:r>
              <a:rPr lang="en-US" altLang="zh-HK" dirty="0" smtClean="0"/>
              <a:t>Windows</a:t>
            </a:r>
            <a:endParaRPr lang="en-US" altLang="zh-HK" dirty="0" smtClean="0"/>
          </a:p>
          <a:p>
            <a:r>
              <a:rPr lang="en-US" altLang="zh-HK" dirty="0" smtClean="0"/>
              <a:t>Reminder</a:t>
            </a:r>
            <a:endParaRPr lang="en-US" altLang="zh-HK" dirty="0" smtClean="0"/>
          </a:p>
          <a:p>
            <a:pPr lvl="1"/>
            <a:r>
              <a:rPr lang="en-US" altLang="zh-HK" dirty="0" smtClean="0"/>
              <a:t>Use corresponding version for </a:t>
            </a:r>
            <a:r>
              <a:rPr lang="en-US" altLang="zh-HK" dirty="0" smtClean="0"/>
              <a:t>Mac </a:t>
            </a:r>
            <a:r>
              <a:rPr lang="en-US" altLang="zh-HK" dirty="0" smtClean="0"/>
              <a:t>and Linux </a:t>
            </a:r>
            <a:endParaRPr lang="zh-HK" alt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816350"/>
            <a:ext cx="887888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3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pitchFamily="18" charset="-120"/>
              </a:rPr>
              <a:t>Installation</a:t>
            </a:r>
            <a:endParaRPr lang="zh-HK" altLang="en-US" smtClean="0">
              <a:ea typeface="新細明體" pitchFamily="18" charset="-12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3105150" cy="4052888"/>
          </a:xfrm>
        </p:spPr>
        <p:txBody>
          <a:bodyPr anchor="t"/>
          <a:lstStyle/>
          <a:p>
            <a:r>
              <a:rPr lang="en-US" altLang="zh-HK" smtClean="0"/>
              <a:t>Only download and unzip</a:t>
            </a:r>
          </a:p>
          <a:p>
            <a:r>
              <a:rPr lang="en-US" altLang="zh-HK" smtClean="0"/>
              <a:t>No installer</a:t>
            </a:r>
          </a:p>
          <a:p>
            <a:r>
              <a:rPr lang="en-US" altLang="zh-HK" smtClean="0"/>
              <a:t>Start with</a:t>
            </a:r>
          </a:p>
          <a:p>
            <a:pPr lvl="1"/>
            <a:r>
              <a:rPr lang="en-US" altLang="zh-HK" smtClean="0"/>
              <a:t>Assume the unzip directory is: c:\xampp</a:t>
            </a:r>
          </a:p>
          <a:p>
            <a:pPr lvl="1"/>
            <a:r>
              <a:rPr lang="en-US" altLang="zh-HK" smtClean="0"/>
              <a:t>Run C:\xampp\xampp-control  </a:t>
            </a:r>
          </a:p>
          <a:p>
            <a:pPr lvl="1"/>
            <a:endParaRPr lang="zh-HK" altLang="en-US" b="1" smtClean="0"/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3200"/>
            <a:ext cx="4800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0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238125"/>
            <a:ext cx="556736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1981200"/>
            <a:ext cx="56546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2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550"/>
            <a:ext cx="50101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17700"/>
            <a:ext cx="578485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2551113"/>
            <a:ext cx="4981575" cy="43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885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 smtClean="0">
              <a:ea typeface="新細明體" pitchFamily="18" charset="-12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738"/>
            <a:ext cx="7097713" cy="26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8775"/>
            <a:ext cx="8382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62000" y="2728913"/>
            <a:ext cx="2286000" cy="62388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391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>
                <a:ea typeface="新細明體" pitchFamily="18" charset="-120"/>
              </a:rPr>
              <a:t>Run Programs</a:t>
            </a:r>
            <a:endParaRPr lang="zh-HK" altLang="en-US" smtClean="0">
              <a:ea typeface="新細明體" pitchFamily="18" charset="-120"/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009650" y="1806575"/>
            <a:ext cx="8134350" cy="2616200"/>
          </a:xfrm>
        </p:spPr>
        <p:txBody>
          <a:bodyPr anchor="t"/>
          <a:lstStyle/>
          <a:p>
            <a:r>
              <a:rPr lang="en-US" altLang="zh-HK" smtClean="0"/>
              <a:t>Run PHP</a:t>
            </a:r>
          </a:p>
          <a:p>
            <a:pPr lvl="1"/>
            <a:r>
              <a:rPr lang="en-US" altLang="zh-HK" smtClean="0"/>
              <a:t>Needs the Microsoft Visual C++ 2008 Redistributable package</a:t>
            </a:r>
          </a:p>
          <a:p>
            <a:pPr lvl="1"/>
            <a:r>
              <a:rPr lang="en-US" altLang="zh-HK" smtClean="0"/>
              <a:t>http://www.microsoft.com/en-us/download/details.aspx?id=5582</a:t>
            </a:r>
          </a:p>
          <a:p>
            <a:r>
              <a:rPr lang="en-US" altLang="zh-HK" smtClean="0"/>
              <a:t>PHP (*.php), Perl (*.cgi) and others</a:t>
            </a:r>
          </a:p>
          <a:p>
            <a:pPr lvl="1"/>
            <a:r>
              <a:rPr lang="en-US" altLang="zh-HK" smtClean="0"/>
              <a:t>located in =&gt; C:\xampp\</a:t>
            </a:r>
            <a:r>
              <a:rPr lang="en-US" altLang="zh-HK" b="1" smtClean="0">
                <a:solidFill>
                  <a:srgbClr val="FFFF00"/>
                </a:solidFill>
              </a:rPr>
              <a:t>htdocs</a:t>
            </a:r>
            <a:r>
              <a:rPr lang="en-US" altLang="zh-HK" smtClean="0"/>
              <a:t>\</a:t>
            </a:r>
          </a:p>
          <a:p>
            <a:endParaRPr lang="zh-HK" altLang="en-US" smtClean="0"/>
          </a:p>
          <a:p>
            <a:pPr lvl="1"/>
            <a:endParaRPr lang="zh-HK" altLang="en-US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80740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39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TC102455519[[fn=Winter]]</Template>
  <TotalTime>1097</TotalTime>
  <Words>683</Words>
  <Application>Microsoft Office PowerPoint</Application>
  <PresentationFormat>On-screen Show (4:3)</PresentationFormat>
  <Paragraphs>151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Winter</vt:lpstr>
      <vt:lpstr> SEEM4570: XAMPP, Eclipse , Summary of Html</vt:lpstr>
      <vt:lpstr>Outline</vt:lpstr>
      <vt:lpstr>Introduction</vt:lpstr>
      <vt:lpstr>Environment</vt:lpstr>
      <vt:lpstr>Installation</vt:lpstr>
      <vt:lpstr>PowerPoint Presentation</vt:lpstr>
      <vt:lpstr>PowerPoint Presentation</vt:lpstr>
      <vt:lpstr>PowerPoint Presentation</vt:lpstr>
      <vt:lpstr>Run Programs</vt:lpstr>
      <vt:lpstr>Security</vt:lpstr>
      <vt:lpstr>PowerPoint Presentation</vt:lpstr>
      <vt:lpstr>Outline</vt:lpstr>
      <vt:lpstr>Introduction</vt:lpstr>
      <vt:lpstr>Environment</vt:lpstr>
      <vt:lpstr>Setup</vt:lpstr>
      <vt:lpstr>Install Android Plug-in</vt:lpstr>
      <vt:lpstr>Select ADT plugin</vt:lpstr>
      <vt:lpstr>Accept the Agreement</vt:lpstr>
      <vt:lpstr>Setup the Android SDK</vt:lpstr>
      <vt:lpstr>Setup the Android SDK</vt:lpstr>
      <vt:lpstr>Create an Android Project</vt:lpstr>
      <vt:lpstr>Basic information</vt:lpstr>
      <vt:lpstr>Continue to Create</vt:lpstr>
      <vt:lpstr>Initial Codes</vt:lpstr>
      <vt:lpstr>Android Virtual Device</vt:lpstr>
      <vt:lpstr>Run the Project</vt:lpstr>
      <vt:lpstr>Debug message</vt:lpstr>
      <vt:lpstr>PowerPoint Presentation</vt:lpstr>
      <vt:lpstr>Create a New HTML and CSS Project</vt:lpstr>
      <vt:lpstr>Create New HTML pages</vt:lpstr>
      <vt:lpstr>Deploy the Webpage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SEEM4570: XAMPP, Eclipse , Summary of Html</dc:title>
  <dc:creator>installer</dc:creator>
  <cp:lastModifiedBy>installer</cp:lastModifiedBy>
  <cp:revision>5</cp:revision>
  <dcterms:created xsi:type="dcterms:W3CDTF">2014-09-21T10:42:52Z</dcterms:created>
  <dcterms:modified xsi:type="dcterms:W3CDTF">2014-09-22T05:00:08Z</dcterms:modified>
</cp:coreProperties>
</file>