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7363738" cy="40233600"/>
  <p:notesSz cx="20570825" cy="29464000"/>
  <p:defaultTextStyle>
    <a:defPPr>
      <a:defRPr lang="en-US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CC6600"/>
    <a:srgbClr val="CC3300"/>
    <a:srgbClr val="663300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389" autoAdjust="0"/>
    <p:restoredTop sz="94660"/>
  </p:normalViewPr>
  <p:slideViewPr>
    <p:cSldViewPr>
      <p:cViewPr>
        <p:scale>
          <a:sx n="25" d="100"/>
          <a:sy n="25" d="100"/>
        </p:scale>
        <p:origin x="-1890" y="366"/>
      </p:cViewPr>
      <p:guideLst>
        <p:guide orient="horz" pos="12673"/>
        <p:guide pos="86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284" y="12498496"/>
            <a:ext cx="23259177" cy="86241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564" y="22799041"/>
            <a:ext cx="19154617" cy="10281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38714" y="1611212"/>
            <a:ext cx="6156841" cy="343289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189" y="1611212"/>
            <a:ext cx="18014461" cy="343289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549" y="25853816"/>
            <a:ext cx="23259177" cy="7990840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1549" y="17052719"/>
            <a:ext cx="23259177" cy="88010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191" y="9387843"/>
            <a:ext cx="12085651" cy="26552316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09904" y="9387843"/>
            <a:ext cx="12085651" cy="26552316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187" y="9005996"/>
            <a:ext cx="12090403" cy="375327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187" y="12759265"/>
            <a:ext cx="12090403" cy="2318089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00400" y="9005996"/>
            <a:ext cx="12095152" cy="375327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00400" y="12759265"/>
            <a:ext cx="12095152" cy="2318089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93" y="1601893"/>
            <a:ext cx="9002481" cy="681736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61" y="1601898"/>
            <a:ext cx="15297090" cy="34338263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193" y="8419258"/>
            <a:ext cx="9002481" cy="2752090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488" y="28163521"/>
            <a:ext cx="16418243" cy="3324864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63488" y="3594947"/>
            <a:ext cx="16418243" cy="24140160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3488" y="31488383"/>
            <a:ext cx="16418243" cy="4721857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187" y="1611211"/>
            <a:ext cx="24627364" cy="6705601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187" y="9387843"/>
            <a:ext cx="24627364" cy="26552316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8187" y="37290589"/>
            <a:ext cx="6384872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31CD-79A1-4D68-BD9F-70166988CF4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49277" y="37290589"/>
            <a:ext cx="8665184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10679" y="37290589"/>
            <a:ext cx="6384872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26" Type="http://schemas.openxmlformats.org/officeDocument/2006/relationships/image" Target="../media/image21.png"/><Relationship Id="rId39" Type="http://schemas.openxmlformats.org/officeDocument/2006/relationships/image" Target="../media/image34.png"/><Relationship Id="rId21" Type="http://schemas.openxmlformats.org/officeDocument/2006/relationships/image" Target="../media/image15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55" Type="http://schemas.openxmlformats.org/officeDocument/2006/relationships/image" Target="../media/image50.png"/><Relationship Id="rId63" Type="http://schemas.openxmlformats.org/officeDocument/2006/relationships/image" Target="../media/image58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20" Type="http://schemas.openxmlformats.org/officeDocument/2006/relationships/image" Target="../media/image14.png"/><Relationship Id="rId29" Type="http://schemas.openxmlformats.org/officeDocument/2006/relationships/image" Target="../media/image28.png"/><Relationship Id="rId41" Type="http://schemas.openxmlformats.org/officeDocument/2006/relationships/image" Target="../media/image36.png"/><Relationship Id="rId54" Type="http://schemas.openxmlformats.org/officeDocument/2006/relationships/image" Target="../media/image49.png"/><Relationship Id="rId6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3" Type="http://schemas.openxmlformats.org/officeDocument/2006/relationships/image" Target="../media/image48.png"/><Relationship Id="rId58" Type="http://schemas.openxmlformats.org/officeDocument/2006/relationships/image" Target="../media/image53.png"/><Relationship Id="rId5" Type="http://schemas.openxmlformats.org/officeDocument/2006/relationships/image" Target="../media/image4.png"/><Relationship Id="rId23" Type="http://schemas.openxmlformats.org/officeDocument/2006/relationships/image" Target="../media/image17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49" Type="http://schemas.openxmlformats.org/officeDocument/2006/relationships/image" Target="../media/image44.png"/><Relationship Id="rId57" Type="http://schemas.openxmlformats.org/officeDocument/2006/relationships/image" Target="../media/image52.png"/><Relationship Id="rId61" Type="http://schemas.openxmlformats.org/officeDocument/2006/relationships/image" Target="../media/image56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31" Type="http://schemas.openxmlformats.org/officeDocument/2006/relationships/image" Target="../media/image25.png"/><Relationship Id="rId44" Type="http://schemas.openxmlformats.org/officeDocument/2006/relationships/image" Target="../media/image39.png"/><Relationship Id="rId52" Type="http://schemas.openxmlformats.org/officeDocument/2006/relationships/image" Target="../media/image47.png"/><Relationship Id="rId60" Type="http://schemas.openxmlformats.org/officeDocument/2006/relationships/image" Target="../media/image55.png"/><Relationship Id="rId65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6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56" Type="http://schemas.openxmlformats.org/officeDocument/2006/relationships/image" Target="../media/image51.png"/><Relationship Id="rId64" Type="http://schemas.openxmlformats.org/officeDocument/2006/relationships/image" Target="../media/image59.png"/><Relationship Id="rId8" Type="http://schemas.openxmlformats.org/officeDocument/2006/relationships/image" Target="../media/image7.png"/><Relationship Id="rId51" Type="http://schemas.openxmlformats.org/officeDocument/2006/relationships/image" Target="../media/image46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25" Type="http://schemas.openxmlformats.org/officeDocument/2006/relationships/image" Target="../media/image20.png"/><Relationship Id="rId33" Type="http://schemas.openxmlformats.org/officeDocument/2006/relationships/image" Target="../media/image27.png"/><Relationship Id="rId38" Type="http://schemas.openxmlformats.org/officeDocument/2006/relationships/image" Target="../media/image33.png"/><Relationship Id="rId46" Type="http://schemas.openxmlformats.org/officeDocument/2006/relationships/image" Target="../media/image41.png"/><Relationship Id="rId5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167" y="14576334"/>
            <a:ext cx="1231886" cy="123188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63" y="15572546"/>
            <a:ext cx="1231886" cy="123188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65" y="15617746"/>
            <a:ext cx="1231886" cy="1231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67" y="15644554"/>
            <a:ext cx="1231886" cy="123188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99" y="14079238"/>
            <a:ext cx="1285034" cy="128503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21" y="14058900"/>
            <a:ext cx="1305372" cy="130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56" y="13983344"/>
            <a:ext cx="1380928" cy="13809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79" y="32252136"/>
            <a:ext cx="6030988" cy="393159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0396" y="21340936"/>
            <a:ext cx="3954067" cy="214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55" y="458616"/>
            <a:ext cx="25111420" cy="4032448"/>
          </a:xfrm>
        </p:spPr>
        <p:txBody>
          <a:bodyPr>
            <a:normAutofit fontScale="90000"/>
          </a:bodyPr>
          <a:lstStyle/>
          <a:p>
            <a:pPr algn="l"/>
            <a:r>
              <a:rPr lang="en-US" sz="9800" dirty="0" smtClean="0"/>
              <a:t>Efficient </a:t>
            </a:r>
            <a:r>
              <a:rPr lang="en-US" sz="9800" dirty="0"/>
              <a:t>Route Planning on Public Transportation Networks: A Labelling Approach</a:t>
            </a:r>
            <a:r>
              <a:rPr lang="en-US" altLang="zh-CN" sz="9600" dirty="0" smtClean="0"/>
              <a:t/>
            </a:r>
            <a:br>
              <a:rPr lang="en-US" altLang="zh-CN" sz="96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6000" dirty="0" err="1" smtClean="0"/>
              <a:t>Sibo</a:t>
            </a:r>
            <a:r>
              <a:rPr lang="en-US" sz="6000" dirty="0" smtClean="0"/>
              <a:t> Wang</a:t>
            </a:r>
            <a:r>
              <a:rPr lang="en-SG" sz="6000" i="1" baseline="30000" dirty="0" smtClean="0"/>
              <a:t>‡</a:t>
            </a:r>
            <a:r>
              <a:rPr lang="en-US" sz="6000" dirty="0"/>
              <a:t>, </a:t>
            </a:r>
            <a:r>
              <a:rPr lang="en-US" sz="6000" dirty="0" err="1"/>
              <a:t>Wenqing</a:t>
            </a:r>
            <a:r>
              <a:rPr lang="en-US" sz="6000" dirty="0"/>
              <a:t> </a:t>
            </a:r>
            <a:r>
              <a:rPr lang="en-US" sz="6000" dirty="0" smtClean="0"/>
              <a:t>Lin</a:t>
            </a:r>
            <a:r>
              <a:rPr lang="en-SG" sz="6000" i="1" baseline="30000" dirty="0" smtClean="0"/>
              <a:t>†</a:t>
            </a:r>
            <a:r>
              <a:rPr lang="en-US" sz="6000" dirty="0" smtClean="0"/>
              <a:t>, Yi Yang</a:t>
            </a:r>
            <a:r>
              <a:rPr lang="en-US" sz="6000" baseline="30000" dirty="0" smtClean="0"/>
              <a:t>§</a:t>
            </a:r>
            <a:r>
              <a:rPr lang="en-US" sz="6000" dirty="0" smtClean="0"/>
              <a:t>, </a:t>
            </a:r>
            <a:r>
              <a:rPr lang="en-US" sz="6000" dirty="0" err="1"/>
              <a:t>Xiaokui</a:t>
            </a:r>
            <a:r>
              <a:rPr lang="en-US" sz="6000" dirty="0"/>
              <a:t> </a:t>
            </a:r>
            <a:r>
              <a:rPr lang="en-US" sz="6000" dirty="0" smtClean="0"/>
              <a:t>Xiao</a:t>
            </a:r>
            <a:r>
              <a:rPr lang="en-SG" sz="6000" i="1" baseline="30000" dirty="0"/>
              <a:t>‡</a:t>
            </a:r>
            <a:r>
              <a:rPr lang="en-US" sz="6000" dirty="0" smtClean="0"/>
              <a:t>, and </a:t>
            </a:r>
            <a:r>
              <a:rPr lang="en-US" sz="6000" dirty="0" err="1" smtClean="0"/>
              <a:t>Shuigeng</a:t>
            </a:r>
            <a:r>
              <a:rPr lang="en-US" sz="6000" dirty="0" smtClean="0"/>
              <a:t> Zhou</a:t>
            </a:r>
            <a:r>
              <a:rPr lang="en-US" sz="6000" baseline="30000" dirty="0" smtClean="0"/>
              <a:t>§</a:t>
            </a:r>
            <a:endParaRPr lang="en-US" sz="6000" dirty="0"/>
          </a:p>
        </p:txBody>
      </p:sp>
      <p:pic>
        <p:nvPicPr>
          <p:cNvPr id="229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6" cstate="print"/>
          <a:srcRect r="56471"/>
          <a:stretch>
            <a:fillRect/>
          </a:stretch>
        </p:blipFill>
        <p:spPr bwMode="auto">
          <a:xfrm>
            <a:off x="17761022" y="2428896"/>
            <a:ext cx="2574409" cy="9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546965" y="248703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baseline="30000" dirty="0"/>
              <a:t>§</a:t>
            </a:r>
            <a:endParaRPr lang="en-SG" sz="6000" i="1" baseline="30000" dirty="0"/>
          </a:p>
        </p:txBody>
      </p:sp>
      <p:sp>
        <p:nvSpPr>
          <p:cNvPr id="91" name="Round Single Corner Rectangle 90"/>
          <p:cNvSpPr/>
          <p:nvPr/>
        </p:nvSpPr>
        <p:spPr>
          <a:xfrm>
            <a:off x="1511511" y="4997780"/>
            <a:ext cx="12674414" cy="869417"/>
          </a:xfrm>
          <a:prstGeom prst="round1Rect">
            <a:avLst>
              <a:gd name="adj" fmla="val 389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1.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Problem Definition</a:t>
            </a:r>
            <a:endParaRPr lang="en-US" sz="4400" b="1" dirty="0"/>
          </a:p>
        </p:txBody>
      </p:sp>
      <p:sp>
        <p:nvSpPr>
          <p:cNvPr id="92" name="Round Diagonal Corner Rectangle 91"/>
          <p:cNvSpPr/>
          <p:nvPr/>
        </p:nvSpPr>
        <p:spPr>
          <a:xfrm>
            <a:off x="1532998" y="4997780"/>
            <a:ext cx="12580919" cy="11878660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Content Placeholder 2"/>
              <p:cNvSpPr txBox="1">
                <a:spLocks/>
              </p:cNvSpPr>
              <p:nvPr/>
            </p:nvSpPr>
            <p:spPr bwMode="auto">
              <a:xfrm>
                <a:off x="1584525" y="5867197"/>
                <a:ext cx="12601400" cy="8833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sz="3200" dirty="0" smtClean="0"/>
                  <a:t>Public Transportation Network</a:t>
                </a:r>
                <a:endParaRPr lang="en-US" sz="2400" dirty="0"/>
              </a:p>
              <a:p>
                <a:pPr lvl="1">
                  <a:buClrTx/>
                </a:pPr>
                <a:r>
                  <a:rPr lang="en-US" sz="2400" dirty="0" smtClean="0"/>
                  <a:t>Each </a:t>
                </a:r>
                <a:r>
                  <a:rPr lang="en-US" sz="2400" dirty="0" smtClean="0"/>
                  <a:t>edge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 denotes that the bus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departures from station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at timestamp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/>
                  <a:t> and arrives at station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at timestamp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lvl="1">
                  <a:buClrTx/>
                </a:pPr>
                <a:endParaRPr lang="en-US" sz="2400" dirty="0"/>
              </a:p>
              <a:p>
                <a:pPr lvl="1">
                  <a:buClrTx/>
                </a:pPr>
                <a:endParaRPr lang="en-US" sz="2400" dirty="0" smtClean="0"/>
              </a:p>
              <a:p>
                <a:pPr lvl="1">
                  <a:buClrTx/>
                </a:pPr>
                <a:endParaRPr lang="en-US" sz="2400" dirty="0"/>
              </a:p>
              <a:p>
                <a:pPr lvl="1">
                  <a:buClrTx/>
                </a:pPr>
                <a:endParaRPr lang="en-US" sz="2400" dirty="0" smtClean="0"/>
              </a:p>
              <a:p>
                <a:pPr lvl="1">
                  <a:buClrTx/>
                </a:pPr>
                <a:endParaRPr lang="en-US" sz="2400" dirty="0" smtClean="0"/>
              </a:p>
              <a:p>
                <a:pPr lvl="1">
                  <a:buClrTx/>
                </a:pPr>
                <a:endParaRPr lang="en-US" sz="2400" dirty="0" smtClean="0"/>
              </a:p>
              <a:p>
                <a:pPr>
                  <a:buClrTx/>
                </a:pPr>
                <a:endParaRPr lang="en-US" sz="2800" dirty="0" smtClean="0"/>
              </a:p>
              <a:p>
                <a:pPr>
                  <a:buClrTx/>
                </a:pPr>
                <a:endParaRPr lang="en-US" sz="2800" dirty="0" smtClean="0"/>
              </a:p>
              <a:p>
                <a:pPr>
                  <a:buClrTx/>
                </a:pPr>
                <a:endParaRPr lang="en-US" sz="2800" dirty="0"/>
              </a:p>
              <a:p>
                <a:pPr>
                  <a:buClrTx/>
                </a:pPr>
                <a:endParaRPr lang="en-US" sz="2800" dirty="0" smtClean="0"/>
              </a:p>
              <a:p>
                <a:pPr>
                  <a:buClrTx/>
                </a:pPr>
                <a:endParaRPr lang="en-US" sz="2800" dirty="0"/>
              </a:p>
              <a:p>
                <a:pPr>
                  <a:buClrTx/>
                </a:pPr>
                <a:endParaRPr lang="en-US" sz="2800" dirty="0" smtClean="0"/>
              </a:p>
              <a:p>
                <a:pPr>
                  <a:buClrTx/>
                </a:pPr>
                <a:r>
                  <a:rPr lang="en-US" sz="2800" dirty="0" smtClean="0"/>
                  <a:t>Route </a:t>
                </a:r>
                <a:r>
                  <a:rPr lang="en-US" sz="2800" dirty="0" smtClean="0"/>
                  <a:t>Planning Queries</a:t>
                </a:r>
              </a:p>
              <a:p>
                <a:pPr marL="344487" lvl="1" indent="0">
                  <a:buClrTx/>
                  <a:buNone/>
                </a:pPr>
                <a:r>
                  <a:rPr lang="en-US" sz="2400" dirty="0"/>
                  <a:t>↘ Earliest </a:t>
                </a:r>
                <a:r>
                  <a:rPr lang="en-US" sz="2400" dirty="0" smtClean="0"/>
                  <a:t>Arrival Path  (EAP) </a:t>
                </a:r>
                <a:r>
                  <a:rPr lang="en-US" sz="2400" dirty="0" smtClean="0"/>
                  <a:t>      ↘ Latest </a:t>
                </a:r>
                <a:r>
                  <a:rPr lang="en-US" sz="2400" dirty="0"/>
                  <a:t>departure Path (</a:t>
                </a:r>
                <a:r>
                  <a:rPr lang="en-US" sz="2400" dirty="0" smtClean="0"/>
                  <a:t>LDP)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   ↘ </a:t>
                </a:r>
                <a:r>
                  <a:rPr lang="en-US" sz="2400" dirty="0"/>
                  <a:t>Shortest </a:t>
                </a:r>
                <a:r>
                  <a:rPr lang="en-US" sz="2400" dirty="0"/>
                  <a:t>Duration  Path (SDP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1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525" y="5867197"/>
                <a:ext cx="12601400" cy="8833148"/>
              </a:xfrm>
              <a:prstGeom prst="rect">
                <a:avLst/>
              </a:prstGeom>
              <a:blipFill rotWithShape="1">
                <a:blip r:embed="rId7"/>
                <a:stretch>
                  <a:fillRect l="-339" t="-897" r="-5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Round Single Corner Rectangle 201"/>
          <p:cNvSpPr/>
          <p:nvPr/>
        </p:nvSpPr>
        <p:spPr>
          <a:xfrm>
            <a:off x="14597080" y="5069788"/>
            <a:ext cx="11585366" cy="869417"/>
          </a:xfrm>
          <a:prstGeom prst="round1Rect">
            <a:avLst>
              <a:gd name="adj" fmla="val 389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3.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Query Processing</a:t>
            </a:r>
            <a:endParaRPr lang="en-US" sz="4400" b="1" dirty="0"/>
          </a:p>
        </p:txBody>
      </p:sp>
      <p:sp>
        <p:nvSpPr>
          <p:cNvPr id="273" name="Round Diagonal Corner Rectangle 272"/>
          <p:cNvSpPr/>
          <p:nvPr/>
        </p:nvSpPr>
        <p:spPr>
          <a:xfrm>
            <a:off x="14597080" y="5069788"/>
            <a:ext cx="11567383" cy="10654524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4" name="Content Placeholder 2"/>
              <p:cNvSpPr txBox="1">
                <a:spLocks/>
              </p:cNvSpPr>
              <p:nvPr/>
            </p:nvSpPr>
            <p:spPr bwMode="auto">
              <a:xfrm>
                <a:off x="14689981" y="5939205"/>
                <a:ext cx="11474482" cy="7922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sz="3200" u="sng" dirty="0" smtClean="0"/>
                  <a:t>Phase 1</a:t>
                </a:r>
                <a:r>
                  <a:rPr lang="en-US" sz="3200" dirty="0" smtClean="0"/>
                  <a:t>: Candidate Generation.</a:t>
                </a:r>
              </a:p>
              <a:p>
                <a:pPr lvl="1">
                  <a:buClrTx/>
                </a:pPr>
                <a:r>
                  <a:rPr lang="en-US" altLang="zh-CN" sz="2400" dirty="0" smtClean="0"/>
                  <a:t>Consider the paths from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CN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pPr lvl="1">
                  <a:buClrTx/>
                </a:pPr>
                <a:r>
                  <a:rPr lang="en-US" altLang="zh-CN" sz="24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400">
                            <a:latin typeface="Cambria Math"/>
                          </a:rPr>
                          <m:t>,  ⋅,  ⋅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and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CN" sz="240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sz="24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40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>
                            <a:latin typeface="Cambria Math"/>
                          </a:rPr>
                          <m:t>, ⋅, ⋅ 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where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 smtClean="0"/>
                  <a:t>.</a:t>
                </a:r>
                <a:endParaRPr lang="en-US" altLang="zh-CN" sz="2400" dirty="0"/>
              </a:p>
              <a:p>
                <a:pPr lvl="2">
                  <a:buClrTx/>
                </a:pPr>
                <a:r>
                  <a:rPr lang="en-US" altLang="zh-CN" sz="2400" dirty="0"/>
                  <a:t>Concatenating path pertinent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and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, 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〈</m:t>
                        </m:r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〉</m:t>
                    </m:r>
                  </m:oMath>
                </a14:m>
                <a:r>
                  <a:rPr lang="en-US" altLang="zh-CN" sz="2400" dirty="0"/>
                  <a:t> to candidate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altLang="zh-CN" sz="2400" dirty="0"/>
                  <a:t>.</a:t>
                </a:r>
              </a:p>
              <a:p>
                <a:pPr lvl="2">
                  <a:buClrTx/>
                </a:pPr>
                <a:r>
                  <a:rPr lang="en-US" altLang="zh-CN" sz="2400" dirty="0"/>
                  <a:t>Worst </a:t>
                </a:r>
                <a:r>
                  <a:rPr lang="en-US" altLang="zh-CN" sz="2400" dirty="0" smtClean="0"/>
                  <a:t>case complexity: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𝑜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</a:rPr>
                              <m:t>ut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altLang="zh-CN" sz="2400">
                        <a:latin typeface="Cambria Math"/>
                      </a:rPr>
                      <m:t>⋅|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(</m:t>
                    </m:r>
                    <m:r>
                      <a:rPr lang="en-US" altLang="zh-CN" sz="2400">
                        <a:latin typeface="Cambria Math"/>
                      </a:rPr>
                      <m:t>𝑣</m:t>
                    </m:r>
                    <m:r>
                      <a:rPr lang="en-US" altLang="zh-CN" sz="2400">
                        <a:latin typeface="Cambria Math"/>
                      </a:rPr>
                      <m:t>)|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>
                  <a:buClrTx/>
                </a:pPr>
                <a:r>
                  <a:rPr lang="en-US" altLang="zh-CN" sz="2400" dirty="0" smtClean="0"/>
                  <a:t>Pruning </a:t>
                </a:r>
                <a:r>
                  <a:rPr lang="en-US" altLang="zh-CN" sz="2400" dirty="0" smtClean="0"/>
                  <a:t>techniques: node </a:t>
                </a:r>
                <a:r>
                  <a:rPr lang="en-US" altLang="zh-CN" sz="2400" dirty="0" smtClean="0"/>
                  <a:t>rank, </a:t>
                </a:r>
                <a:r>
                  <a:rPr lang="en-US" altLang="zh-CN" sz="2400" dirty="0" smtClean="0"/>
                  <a:t>departure time, and dominated </a:t>
                </a:r>
                <a:r>
                  <a:rPr lang="en-US" altLang="zh-CN" sz="2400" dirty="0" smtClean="0"/>
                  <a:t>paths.</a:t>
                </a:r>
              </a:p>
              <a:p>
                <a:pPr lvl="2">
                  <a:buClrTx/>
                </a:pPr>
                <a:endParaRPr lang="en-US" altLang="zh-CN" sz="2400" dirty="0"/>
              </a:p>
              <a:p>
                <a:pPr lvl="1">
                  <a:buClrTx/>
                </a:pPr>
                <a:endParaRPr lang="en-US" sz="2800" dirty="0" smtClean="0"/>
              </a:p>
              <a:p>
                <a:pPr lvl="1">
                  <a:buClrTx/>
                </a:pPr>
                <a:endParaRPr lang="en-US" sz="2800" dirty="0" smtClean="0"/>
              </a:p>
              <a:p>
                <a:pPr lvl="1">
                  <a:buClrTx/>
                </a:pPr>
                <a:endParaRPr lang="en-US" sz="2800" dirty="0" smtClean="0"/>
              </a:p>
              <a:p>
                <a:pPr lvl="1">
                  <a:buClrTx/>
                </a:pPr>
                <a:endParaRPr lang="en-US" sz="2800" dirty="0" smtClean="0"/>
              </a:p>
              <a:p>
                <a:pPr lvl="1">
                  <a:buClrTx/>
                </a:pPr>
                <a:endParaRPr lang="en-US" sz="2800" dirty="0"/>
              </a:p>
              <a:p>
                <a:pPr lvl="1">
                  <a:buClrTx/>
                </a:pPr>
                <a:endParaRPr lang="en-US" sz="2800" dirty="0" smtClean="0"/>
              </a:p>
              <a:p>
                <a:pPr>
                  <a:buClrTx/>
                </a:pPr>
                <a:r>
                  <a:rPr lang="en-US" sz="3200" u="sng" dirty="0" smtClean="0"/>
                  <a:t>Phase </a:t>
                </a:r>
                <a:r>
                  <a:rPr lang="en-US" sz="3200" u="sng" dirty="0" smtClean="0"/>
                  <a:t>2</a:t>
                </a:r>
                <a:r>
                  <a:rPr lang="en-US" sz="3200" dirty="0" smtClean="0"/>
                  <a:t>: Refinement and Path Reconstruction</a:t>
                </a:r>
                <a:r>
                  <a:rPr lang="en-US" sz="3200" dirty="0" smtClean="0"/>
                  <a:t>.</a:t>
                </a:r>
                <a:endParaRPr lang="en-US" sz="3200" dirty="0" smtClean="0"/>
              </a:p>
            </p:txBody>
          </p:sp>
        </mc:Choice>
        <mc:Fallback>
          <p:sp>
            <p:nvSpPr>
              <p:cNvPr id="3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89981" y="5939205"/>
                <a:ext cx="11474482" cy="7922221"/>
              </a:xfrm>
              <a:prstGeom prst="rect">
                <a:avLst/>
              </a:prstGeom>
              <a:blipFill rotWithShape="1">
                <a:blip r:embed="rId8"/>
                <a:stretch>
                  <a:fillRect l="-372" t="-1000" r="-7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Round Single Corner Rectangle 319"/>
          <p:cNvSpPr/>
          <p:nvPr/>
        </p:nvSpPr>
        <p:spPr>
          <a:xfrm>
            <a:off x="1476513" y="17270871"/>
            <a:ext cx="12673408" cy="829705"/>
          </a:xfrm>
          <a:prstGeom prst="round1Rect">
            <a:avLst>
              <a:gd name="adj" fmla="val 389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+mj-lt"/>
              </a:rPr>
              <a:t>2</a:t>
            </a:r>
            <a:r>
              <a:rPr lang="en-US" sz="4400" b="1" dirty="0" smtClean="0"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Timetable Labelling</a:t>
            </a:r>
            <a:endParaRPr lang="en-US" sz="4400" b="1" dirty="0"/>
          </a:p>
        </p:txBody>
      </p:sp>
      <p:sp>
        <p:nvSpPr>
          <p:cNvPr id="321" name="Round Diagonal Corner Rectangle 320"/>
          <p:cNvSpPr/>
          <p:nvPr/>
        </p:nvSpPr>
        <p:spPr>
          <a:xfrm>
            <a:off x="1440510" y="17270871"/>
            <a:ext cx="12673407" cy="7238416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2" name="Content Placeholder 2"/>
              <p:cNvSpPr txBox="1">
                <a:spLocks/>
              </p:cNvSpPr>
              <p:nvPr/>
            </p:nvSpPr>
            <p:spPr bwMode="auto">
              <a:xfrm>
                <a:off x="1428507" y="18028568"/>
                <a:ext cx="12757417" cy="6480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sz="3200" dirty="0" smtClean="0"/>
                  <a:t>Node order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𝑜</m:t>
                    </m:r>
                  </m:oMath>
                </a14:m>
                <a:endParaRPr lang="en-US" sz="3200" i="1" dirty="0" smtClean="0"/>
              </a:p>
              <a:p>
                <a:pPr lvl="1">
                  <a:buClrTx/>
                </a:pPr>
                <a:r>
                  <a:rPr lang="en-US" sz="2800" dirty="0" smtClean="0"/>
                  <a:t>A total ordering: for any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, we have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sz="2800">
                        <a:latin typeface="Cambria Math"/>
                      </a:rPr>
                      <m:t>&gt;</m:t>
                    </m:r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sz="2800" b="0" i="0" smtClean="0">
                        <a:latin typeface="Cambria Math"/>
                      </a:rPr>
                      <m:t>&lt;</m:t>
                    </m:r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has a higher rank than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CN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sz="2800">
                        <a:latin typeface="Cambria Math"/>
                      </a:rPr>
                      <m:t>&lt;</m:t>
                    </m:r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 smtClean="0"/>
              </a:p>
              <a:p>
                <a:pPr>
                  <a:buClrTx/>
                </a:pPr>
                <a:r>
                  <a:rPr lang="en-US" sz="3200" dirty="0" smtClean="0"/>
                  <a:t>Each node </a:t>
                </a:r>
                <a14:m>
                  <m:oMath xmlns:m="http://schemas.openxmlformats.org/officeDocument/2006/math">
                    <m:r>
                      <a:rPr lang="en-US" altLang="zh-CN" sz="3200" smtClean="0">
                        <a:solidFill>
                          <a:srgbClr val="C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 smtClean="0"/>
                  <a:t> has an in-label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in</m:t>
                        </m:r>
                      </m:sub>
                    </m:sSub>
                    <m:d>
                      <m:d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 dirty="0" smtClean="0"/>
                  <a:t> and an out-label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out</m:t>
                        </m:r>
                      </m:sub>
                    </m:sSub>
                    <m:d>
                      <m:d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 dirty="0" smtClean="0"/>
                  <a:t>.</a:t>
                </a:r>
                <a:r>
                  <a:rPr lang="en-US" sz="3200" dirty="0" smtClean="0"/>
                  <a:t> Each </a:t>
                </a:r>
                <a:r>
                  <a:rPr lang="en-US" altLang="zh-CN" sz="3200" dirty="0" smtClean="0"/>
                  <a:t>label </a:t>
                </a:r>
                <a14:m>
                  <m:oMath xmlns:m="http://schemas.openxmlformats.org/officeDocument/2006/math">
                    <m:r>
                      <a:rPr lang="en-US" altLang="zh-CN" sz="3200" smtClean="0">
                        <a:solidFill>
                          <a:srgbClr val="C00000"/>
                        </a:solidFill>
                        <a:latin typeface="Cambria Math"/>
                      </a:rPr>
                      <m:t>𝑙</m:t>
                    </m:r>
                    <m:r>
                      <a:rPr lang="en-US" altLang="zh-CN" sz="3200">
                        <a:latin typeface="Cambria Math"/>
                      </a:rPr>
                      <m:t>=〈</m:t>
                    </m:r>
                    <m:r>
                      <a:rPr lang="en-US" altLang="zh-CN" sz="3200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sz="32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zh-CN" sz="32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sz="3200">
                        <a:latin typeface="Cambria Math"/>
                      </a:rPr>
                      <m:t>, </m:t>
                    </m:r>
                    <m:r>
                      <a:rPr lang="en-US" altLang="zh-CN" sz="3200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  <m:r>
                      <a:rPr lang="en-US" altLang="zh-CN" sz="3200">
                        <a:latin typeface="Cambria Math"/>
                      </a:rPr>
                      <m:t>,</m:t>
                    </m:r>
                    <m:r>
                      <a:rPr lang="en-US" altLang="zh-CN" sz="320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CN" sz="3200">
                        <a:latin typeface="Cambria Math"/>
                      </a:rPr>
                      <m:t>〉</m:t>
                    </m:r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zh-CN" alt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32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in</m:t>
                        </m:r>
                      </m:sub>
                    </m:sSub>
                    <m:d>
                      <m:d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32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sz="32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3200" dirty="0" smtClean="0"/>
                  <a:t>is determined as follows: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𝑖𝑓</m:t>
                    </m:r>
                    <m:r>
                      <a:rPr lang="en-US" altLang="zh-CN" sz="2800">
                        <a:latin typeface="Cambria Math"/>
                      </a:rPr>
                      <m:t> </m:t>
                    </m:r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sz="2800">
                        <a:latin typeface="Cambria Math"/>
                      </a:rPr>
                      <m:t>&gt;</m:t>
                    </m:r>
                    <m:r>
                      <a:rPr lang="en-US" altLang="zh-CN" sz="28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zh-CN" sz="2800">
                        <a:latin typeface="Cambria Math"/>
                      </a:rPr>
                      <m:t>, </m:t>
                    </m:r>
                    <m:r>
                      <a:rPr lang="en-US" altLang="zh-CN" sz="2800">
                        <a:latin typeface="Cambria Math"/>
                      </a:rPr>
                      <m:t>𝑥</m:t>
                    </m:r>
                    <m:r>
                      <a:rPr lang="en-US" altLang="zh-CN" sz="2800">
                        <a:latin typeface="Cambria Math"/>
                      </a:rPr>
                      <m:t>=</m:t>
                    </m:r>
                    <m:r>
                      <a:rPr lang="en-US" altLang="zh-CN" sz="2800">
                        <a:latin typeface="Cambria Math"/>
                      </a:rPr>
                      <m:t>𝑣</m:t>
                    </m:r>
                    <m:r>
                      <a:rPr lang="en-US" altLang="zh-CN" sz="2800">
                        <a:latin typeface="Cambria Math"/>
                      </a:rPr>
                      <m:t>, </m:t>
                    </m:r>
                    <m:r>
                      <a:rPr lang="en-US" altLang="zh-CN" sz="2800">
                        <a:latin typeface="Cambria Math"/>
                      </a:rPr>
                      <m:t>𝑙</m:t>
                    </m:r>
                    <m:r>
                      <a:rPr lang="en-US" altLang="zh-CN" sz="28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altLang="zh-CN" sz="2800">
                        <a:latin typeface="Cambria Math"/>
                      </a:rPr>
                      <m:t>(</m:t>
                    </m:r>
                    <m:r>
                      <a:rPr lang="en-US" altLang="zh-CN" sz="2800">
                        <a:latin typeface="Cambria Math"/>
                      </a:rPr>
                      <m:t>𝑢</m:t>
                    </m:r>
                    <m:r>
                      <a:rPr lang="en-US" altLang="zh-CN" sz="28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 smtClean="0"/>
                  <a:t>;</a:t>
                </a:r>
                <a:endParaRPr lang="en-US" altLang="zh-CN" sz="2800" dirty="0"/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𝑜𝑡h𝑒𝑟𝑤𝑜𝑠𝑒</m:t>
                    </m:r>
                    <m:r>
                      <a:rPr lang="en-US" altLang="zh-CN" sz="2800">
                        <a:latin typeface="Cambria Math"/>
                      </a:rPr>
                      <m:t>, </m:t>
                    </m:r>
                    <m:r>
                      <a:rPr lang="en-US" altLang="zh-CN" sz="2800">
                        <a:latin typeface="Cambria Math"/>
                      </a:rPr>
                      <m:t>𝑥</m:t>
                    </m:r>
                    <m:r>
                      <a:rPr lang="en-US" altLang="zh-CN" sz="2800">
                        <a:latin typeface="Cambria Math"/>
                      </a:rPr>
                      <m:t>=</m:t>
                    </m:r>
                    <m:r>
                      <a:rPr lang="en-US" altLang="zh-CN" sz="2800">
                        <a:latin typeface="Cambria Math"/>
                      </a:rPr>
                      <m:t>𝑢</m:t>
                    </m:r>
                    <m:r>
                      <a:rPr lang="en-US" altLang="zh-CN" sz="2800">
                        <a:latin typeface="Cambria Math"/>
                      </a:rPr>
                      <m:t>, </m:t>
                    </m:r>
                    <m:r>
                      <a:rPr lang="en-US" altLang="zh-CN" sz="2800">
                        <a:latin typeface="Cambria Math"/>
                      </a:rPr>
                      <m:t>𝑙</m:t>
                    </m:r>
                    <m:r>
                      <a:rPr lang="en-US" altLang="zh-CN" sz="28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altLang="zh-CN" sz="2800">
                        <a:latin typeface="Cambria Math"/>
                      </a:rPr>
                      <m:t>(</m:t>
                    </m:r>
                    <m:r>
                      <a:rPr lang="en-US" altLang="zh-CN" sz="2800">
                        <a:latin typeface="Cambria Math"/>
                      </a:rPr>
                      <m:t>𝑣</m:t>
                    </m:r>
                    <m:r>
                      <a:rPr lang="en-US" altLang="zh-CN" sz="28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 smtClean="0"/>
                  <a:t>.</a:t>
                </a:r>
                <a:endParaRPr lang="zh-CN" altLang="en-US" sz="2800" dirty="0"/>
              </a:p>
              <a:p>
                <a:pPr lvl="1">
                  <a:buClrTx/>
                </a:pPr>
                <a:endParaRPr lang="en-US" sz="3200" dirty="0"/>
              </a:p>
            </p:txBody>
          </p:sp>
        </mc:Choice>
        <mc:Fallback>
          <p:sp>
            <p:nvSpPr>
              <p:cNvPr id="3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507" y="18028568"/>
                <a:ext cx="12757417" cy="6480719"/>
              </a:xfrm>
              <a:prstGeom prst="rect">
                <a:avLst/>
              </a:prstGeom>
              <a:blipFill rotWithShape="1">
                <a:blip r:embed="rId9"/>
                <a:stretch>
                  <a:fillRect l="-287" t="-1128" r="-1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 Single Corner Rectangle 54"/>
          <p:cNvSpPr/>
          <p:nvPr/>
        </p:nvSpPr>
        <p:spPr>
          <a:xfrm>
            <a:off x="14519411" y="16012344"/>
            <a:ext cx="11567383" cy="869417"/>
          </a:xfrm>
          <a:prstGeom prst="round1Rect">
            <a:avLst>
              <a:gd name="adj" fmla="val 389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+mj-lt"/>
              </a:rPr>
              <a:t>4</a:t>
            </a:r>
            <a:r>
              <a:rPr lang="en-US" sz="4400" b="1" dirty="0" smtClean="0"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Preprocessing</a:t>
            </a:r>
            <a:endParaRPr lang="en-US" sz="4400" b="1" dirty="0"/>
          </a:p>
        </p:txBody>
      </p:sp>
      <p:sp>
        <p:nvSpPr>
          <p:cNvPr id="56" name="Round Diagonal Corner Rectangle 55"/>
          <p:cNvSpPr/>
          <p:nvPr/>
        </p:nvSpPr>
        <p:spPr>
          <a:xfrm>
            <a:off x="14519411" y="16048348"/>
            <a:ext cx="11567383" cy="8460939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050" y="2438602"/>
            <a:ext cx="2300449" cy="1108936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7282269" y="240283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6000" i="1" baseline="30000" dirty="0"/>
              <a:t>‡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94146" y="2114800"/>
            <a:ext cx="490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i="1" baseline="30000" dirty="0" smtClean="0"/>
              <a:t>†</a:t>
            </a:r>
            <a:endParaRPr lang="en-SG" dirty="0"/>
          </a:p>
        </p:txBody>
      </p:sp>
      <p:sp>
        <p:nvSpPr>
          <p:cNvPr id="124" name="Round Single Corner Rectangle 123"/>
          <p:cNvSpPr/>
          <p:nvPr/>
        </p:nvSpPr>
        <p:spPr>
          <a:xfrm>
            <a:off x="1393904" y="24941336"/>
            <a:ext cx="24770559" cy="771602"/>
          </a:xfrm>
          <a:prstGeom prst="round1Rect">
            <a:avLst>
              <a:gd name="adj" fmla="val 389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+mj-lt"/>
              </a:rPr>
              <a:t>5</a:t>
            </a:r>
            <a:r>
              <a:rPr lang="en-US" sz="4400" b="1" dirty="0" smtClean="0"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Optimizations and Extensions</a:t>
            </a:r>
            <a:endParaRPr lang="en-US" sz="4400" b="1" dirty="0"/>
          </a:p>
        </p:txBody>
      </p:sp>
      <p:sp>
        <p:nvSpPr>
          <p:cNvPr id="125" name="Round Diagonal Corner Rectangle 124"/>
          <p:cNvSpPr/>
          <p:nvPr/>
        </p:nvSpPr>
        <p:spPr>
          <a:xfrm>
            <a:off x="1393904" y="25013344"/>
            <a:ext cx="24788542" cy="5688632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 bwMode="auto">
          <a:xfrm>
            <a:off x="1440510" y="25720103"/>
            <a:ext cx="9289031" cy="152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altLang="zh-CN" sz="3200" dirty="0" smtClean="0"/>
              <a:t>Label Compression</a:t>
            </a:r>
          </a:p>
          <a:p>
            <a:pPr lvl="1">
              <a:buClrTx/>
            </a:pPr>
            <a:r>
              <a:rPr lang="en-US" altLang="zh-CN" sz="2800" dirty="0" smtClean="0"/>
              <a:t>Route-based compression</a:t>
            </a:r>
          </a:p>
          <a:p>
            <a:pPr lvl="2">
              <a:buClrTx/>
            </a:pPr>
            <a:r>
              <a:rPr lang="en-US" altLang="zh-CN" sz="2400" dirty="0" smtClean="0"/>
              <a:t>label </a:t>
            </a:r>
            <a:r>
              <a:rPr lang="en-US" altLang="zh-CN" sz="2400" dirty="0"/>
              <a:t>with vehicle info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Content Placeholder 2"/>
              <p:cNvSpPr txBox="1">
                <a:spLocks/>
              </p:cNvSpPr>
              <p:nvPr/>
            </p:nvSpPr>
            <p:spPr bwMode="auto">
              <a:xfrm>
                <a:off x="14597079" y="16881761"/>
                <a:ext cx="11397383" cy="7627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sz="3200" dirty="0" smtClean="0"/>
                  <a:t>Index Construction</a:t>
                </a:r>
              </a:p>
              <a:p>
                <a:pPr lvl="1">
                  <a:buClrTx/>
                </a:pPr>
                <a:r>
                  <a:rPr lang="en-US" altLang="zh-CN" sz="2800" dirty="0"/>
                  <a:t>Choose </a:t>
                </a:r>
                <a14:m>
                  <m:oMath xmlns:m="http://schemas.openxmlformats.org/officeDocument/2006/math">
                    <m:r>
                      <a:rPr lang="en-US" altLang="zh-CN" sz="2800" smtClean="0">
                        <a:solidFill>
                          <a:srgbClr val="C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with highest </a:t>
                </a:r>
                <a:r>
                  <a:rPr lang="en-US" altLang="zh-CN" sz="2800" dirty="0" smtClean="0"/>
                  <a:t>rank.</a:t>
                </a:r>
                <a:endParaRPr lang="en-US" altLang="zh-CN" sz="2800" dirty="0"/>
              </a:p>
              <a:p>
                <a:pPr lvl="1">
                  <a:buClrTx/>
                </a:pPr>
                <a:r>
                  <a:rPr lang="en-US" altLang="zh-CN" sz="2800" dirty="0"/>
                  <a:t>Forward EAP </a:t>
                </a:r>
                <a:r>
                  <a:rPr lang="en-US" altLang="zh-CN" sz="2800" dirty="0" smtClean="0"/>
                  <a:t>traversal.</a:t>
                </a:r>
                <a:endParaRPr lang="en-US" altLang="zh-CN" sz="2800" dirty="0"/>
              </a:p>
              <a:p>
                <a:pPr lvl="2">
                  <a:buClrTx/>
                </a:pPr>
                <a:r>
                  <a:rPr lang="en-US" altLang="zh-CN" sz="2400" dirty="0"/>
                  <a:t>from largest timestamp t: non-dominance guarantee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.</a:t>
                </a:r>
                <a:endParaRPr lang="en-US" altLang="zh-CN" sz="2400" dirty="0"/>
              </a:p>
              <a:p>
                <a:pPr lvl="2">
                  <a:buClrTx/>
                </a:pPr>
                <a:r>
                  <a:rPr lang="en-US" altLang="zh-CN" sz="2400" dirty="0"/>
                  <a:t>Next largest timestamp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/>
                  <a:t>: not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→</m:t>
                    </m:r>
                  </m:oMath>
                </a14:m>
                <a:r>
                  <a:rPr lang="en-US" altLang="zh-CN" sz="2400" dirty="0"/>
                  <a:t> non-dominance </a:t>
                </a:r>
                <a:r>
                  <a:rPr lang="en-US" altLang="zh-CN" sz="2400" dirty="0" smtClean="0"/>
                  <a:t>guarantee.</a:t>
                </a:r>
                <a:endParaRPr lang="en-US" altLang="zh-CN" sz="2400" dirty="0"/>
              </a:p>
              <a:p>
                <a:pPr lvl="1">
                  <a:buClrTx/>
                </a:pPr>
                <a:r>
                  <a:rPr lang="en-US" altLang="zh-CN" sz="2800" dirty="0"/>
                  <a:t>Backward LDP traversal, from smallest </a:t>
                </a:r>
                <a:r>
                  <a:rPr lang="en-US" altLang="zh-CN" sz="2800" dirty="0" smtClean="0"/>
                  <a:t>timestamp.</a:t>
                </a:r>
                <a:endParaRPr lang="en-US" sz="2800" dirty="0"/>
              </a:p>
              <a:p>
                <a:pPr>
                  <a:buClrTx/>
                </a:pPr>
                <a:r>
                  <a:rPr lang="en-US" sz="3200" dirty="0" smtClean="0"/>
                  <a:t>Node Ordering</a:t>
                </a:r>
              </a:p>
              <a:p>
                <a:pPr lvl="1">
                  <a:buClrTx/>
                </a:pPr>
                <a:r>
                  <a:rPr lang="en-US" sz="2800" dirty="0" smtClean="0"/>
                  <a:t>An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-Approximation Algorithm.</a:t>
                </a:r>
              </a:p>
              <a:p>
                <a:pPr lvl="2">
                  <a:buClrTx/>
                </a:pPr>
                <a:r>
                  <a:rPr lang="en-US" altLang="zh-CN" sz="2400" dirty="0"/>
                  <a:t>Adaptive coverage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: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# of </a:t>
                </a:r>
                <a:r>
                  <a:rPr lang="en-US" altLang="zh-CN" sz="2400" dirty="0" smtClean="0"/>
                  <a:t>non-dominated</a:t>
                </a:r>
                <a:br>
                  <a:rPr lang="en-US" altLang="zh-CN" sz="2400" dirty="0" smtClean="0"/>
                </a:br>
                <a:r>
                  <a:rPr lang="en-US" altLang="zh-CN" sz="2400" dirty="0" smtClean="0"/>
                  <a:t>paths </a:t>
                </a:r>
                <a:r>
                  <a:rPr lang="en-US" altLang="zh-CN" sz="2400" dirty="0"/>
                  <a:t>not covered by ordered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𝑖</m:t>
                        </m:r>
                        <m:r>
                          <a:rPr lang="en-US" altLang="zh-CN" sz="24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800" dirty="0" smtClean="0"/>
              </a:p>
              <a:p>
                <a:pPr lvl="2">
                  <a:buClrTx/>
                </a:pPr>
                <a:r>
                  <a:rPr lang="en-US" altLang="zh-CN" sz="2400" dirty="0"/>
                  <a:t>Node with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400" dirty="0"/>
                  <a:t>,</a:t>
                </a:r>
                <a:br>
                  <a:rPr lang="en-US" altLang="zh-CN" sz="2400" dirty="0"/>
                </a:br>
                <a:r>
                  <a:rPr lang="en-US" altLang="zh-CN" sz="2400" dirty="0"/>
                  <a:t>we have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=</m:t>
                    </m:r>
                    <m:r>
                      <a:rPr lang="en-US" altLang="zh-CN" sz="2400">
                        <a:latin typeface="Cambria Math"/>
                      </a:rPr>
                      <m:t>𝑖</m:t>
                    </m:r>
                    <m:r>
                      <a:rPr lang="en-US" altLang="zh-CN" sz="24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𝑖</m:t>
                        </m:r>
                        <m:r>
                          <a:rPr lang="en-US" altLang="zh-CN" sz="2400">
                            <a:latin typeface="Cambria Math"/>
                          </a:rPr>
                          <m:t>.</m:t>
                        </m:r>
                        <m:r>
                          <a:rPr lang="en-US" altLang="zh-CN" sz="2400">
                            <a:latin typeface="Cambria Math"/>
                          </a:rPr>
                          <m:t>𝑒</m:t>
                        </m:r>
                        <m:r>
                          <a:rPr lang="en-US" altLang="zh-CN" sz="2400">
                            <a:latin typeface="Cambria Math"/>
                          </a:rPr>
                          <m:t>., </m:t>
                        </m:r>
                        <m:r>
                          <a:rPr lang="en-US" altLang="zh-CN" sz="240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=</m:t>
                    </m:r>
                    <m:r>
                      <a:rPr lang="en-US" altLang="zh-CN" sz="240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lvl="2">
                  <a:buClrTx/>
                </a:pPr>
                <a:r>
                  <a:rPr lang="en-US" altLang="zh-CN" sz="2400" dirty="0"/>
                  <a:t>Time complexity: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𝑂</m:t>
                    </m:r>
                    <m:r>
                      <a:rPr lang="en-US" altLang="zh-CN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⋅</m:t>
                    </m:r>
                    <m:r>
                      <a:rPr lang="en-US" altLang="zh-CN" sz="2400">
                        <a:latin typeface="Cambria Math"/>
                      </a:rPr>
                      <m:t>𝑚</m:t>
                    </m:r>
                    <m:r>
                      <a:rPr lang="en-US" altLang="zh-CN" sz="24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pPr lvl="1">
                  <a:buClrTx/>
                </a:pP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Heuristic algorithm</a:t>
                </a:r>
              </a:p>
              <a:p>
                <a:pPr lvl="2">
                  <a:buClrTx/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adaptive coverage with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sampling.</a:t>
                </a:r>
                <a:endParaRPr lang="zh-CN" altLang="en-US" sz="2400" dirty="0"/>
              </a:p>
              <a:p>
                <a:pPr lvl="2">
                  <a:buClrTx/>
                </a:pPr>
                <a:endParaRPr lang="zh-CN" altLang="en-US" sz="2800" dirty="0"/>
              </a:p>
              <a:p>
                <a:pPr>
                  <a:buClrTx/>
                </a:pPr>
                <a:endParaRPr lang="en-US" sz="2800" dirty="0"/>
              </a:p>
            </p:txBody>
          </p:sp>
        </mc:Choice>
        <mc:Fallback>
          <p:sp>
            <p:nvSpPr>
              <p:cNvPr id="16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97079" y="16881761"/>
                <a:ext cx="11397383" cy="7627526"/>
              </a:xfrm>
              <a:prstGeom prst="rect">
                <a:avLst/>
              </a:prstGeom>
              <a:blipFill rotWithShape="1">
                <a:blip r:embed="rId11"/>
                <a:stretch>
                  <a:fillRect l="-375" t="-10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Round Single Corner Rectangle 163"/>
          <p:cNvSpPr/>
          <p:nvPr/>
        </p:nvSpPr>
        <p:spPr>
          <a:xfrm>
            <a:off x="1332656" y="30918000"/>
            <a:ext cx="24893054" cy="864095"/>
          </a:xfrm>
          <a:prstGeom prst="round1Rect">
            <a:avLst>
              <a:gd name="adj" fmla="val 389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6.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Experiments</a:t>
            </a:r>
            <a:endParaRPr lang="en-US" sz="4400" b="1" dirty="0"/>
          </a:p>
        </p:txBody>
      </p:sp>
      <p:sp>
        <p:nvSpPr>
          <p:cNvPr id="165" name="Round Diagonal Corner Rectangle 164"/>
          <p:cNvSpPr/>
          <p:nvPr/>
        </p:nvSpPr>
        <p:spPr>
          <a:xfrm>
            <a:off x="1343420" y="30918000"/>
            <a:ext cx="24893052" cy="7632848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/>
          <p:cNvSpPr txBox="1">
            <a:spLocks/>
          </p:cNvSpPr>
          <p:nvPr/>
        </p:nvSpPr>
        <p:spPr bwMode="auto">
          <a:xfrm>
            <a:off x="1428508" y="31782096"/>
            <a:ext cx="8200985" cy="76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altLang="zh-CN" sz="3200" dirty="0" smtClean="0"/>
              <a:t>Datasets</a:t>
            </a:r>
          </a:p>
          <a:p>
            <a:pPr>
              <a:buClrTx/>
            </a:pPr>
            <a:endParaRPr lang="en-US" altLang="zh-CN" sz="3200" dirty="0"/>
          </a:p>
          <a:p>
            <a:pPr>
              <a:buClrTx/>
            </a:pPr>
            <a:endParaRPr lang="en-US" altLang="zh-CN" sz="3200" dirty="0" smtClean="0"/>
          </a:p>
          <a:p>
            <a:pPr>
              <a:buClrTx/>
            </a:pPr>
            <a:endParaRPr lang="en-US" altLang="zh-CN" sz="3200" dirty="0"/>
          </a:p>
          <a:p>
            <a:pPr>
              <a:buClrTx/>
            </a:pPr>
            <a:endParaRPr lang="en-US" altLang="zh-CN" sz="3200" dirty="0" smtClean="0"/>
          </a:p>
          <a:p>
            <a:pPr>
              <a:buClrTx/>
            </a:pPr>
            <a:endParaRPr lang="en-US" altLang="zh-CN" sz="3200" dirty="0"/>
          </a:p>
          <a:p>
            <a:pPr>
              <a:buClrTx/>
            </a:pPr>
            <a:endParaRPr lang="en-US" altLang="zh-CN" sz="3200" dirty="0" smtClean="0"/>
          </a:p>
          <a:p>
            <a:pPr>
              <a:buClrTx/>
            </a:pPr>
            <a:endParaRPr lang="en-US" altLang="zh-CN" sz="3200" dirty="0"/>
          </a:p>
          <a:p>
            <a:pPr>
              <a:buClrTx/>
            </a:pPr>
            <a:r>
              <a:rPr lang="en-US" altLang="zh-CN" sz="3200" dirty="0"/>
              <a:t>Competitors</a:t>
            </a:r>
          </a:p>
          <a:p>
            <a:pPr lvl="1">
              <a:buClrTx/>
            </a:pPr>
            <a:r>
              <a:rPr lang="en-US" altLang="zh-CN" sz="2800" dirty="0"/>
              <a:t>CSA [</a:t>
            </a:r>
            <a:r>
              <a:rPr lang="en-US" altLang="zh-CN" sz="2800" dirty="0" err="1"/>
              <a:t>Dibbelt</a:t>
            </a:r>
            <a:r>
              <a:rPr lang="en-US" altLang="zh-CN" sz="2800" dirty="0"/>
              <a:t> et al. SEA’13, Wu et al. VLDB’14]</a:t>
            </a:r>
          </a:p>
          <a:p>
            <a:pPr lvl="1">
              <a:buClrTx/>
            </a:pPr>
            <a:r>
              <a:rPr lang="en-US" altLang="zh-CN" sz="2800" dirty="0"/>
              <a:t>CHT [</a:t>
            </a:r>
            <a:r>
              <a:rPr lang="en-US" altLang="zh-CN" sz="2800" dirty="0" err="1"/>
              <a:t>Geisberger</a:t>
            </a:r>
            <a:r>
              <a:rPr lang="en-US" altLang="zh-CN" sz="2800" dirty="0"/>
              <a:t> et al. SEA’10]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79013" y="2468786"/>
            <a:ext cx="2478696" cy="10087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4"/>
              <p:cNvSpPr txBox="1"/>
              <p:nvPr/>
            </p:nvSpPr>
            <p:spPr>
              <a:xfrm>
                <a:off x="21342979" y="23357160"/>
                <a:ext cx="4940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=6,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=9,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=6;</m:t>
                      </m:r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>
          <p:sp>
            <p:nvSpPr>
              <p:cNvPr id="10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2979" y="23357160"/>
                <a:ext cx="494029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5"/>
              <p:cNvSpPr txBox="1"/>
              <p:nvPr/>
            </p:nvSpPr>
            <p:spPr>
              <a:xfrm>
                <a:off x="21890781" y="23769463"/>
                <a:ext cx="312214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0" dirty="0" smtClean="0"/>
                  <a:t>Leading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781" y="23769463"/>
                <a:ext cx="3122145" cy="307777"/>
              </a:xfrm>
              <a:prstGeom prst="rect">
                <a:avLst/>
              </a:prstGeom>
              <a:blipFill rotWithShape="1">
                <a:blip r:embed="rId14"/>
                <a:stretch>
                  <a:fillRect l="-4883" t="-23529" b="-4902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/>
              <p:cNvSpPr txBox="1">
                <a:spLocks/>
              </p:cNvSpPr>
              <p:nvPr/>
            </p:nvSpPr>
            <p:spPr bwMode="auto">
              <a:xfrm>
                <a:off x="11997643" y="25720103"/>
                <a:ext cx="7050583" cy="5989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1">
                  <a:buClrTx/>
                </a:pPr>
                <a:r>
                  <a:rPr lang="en-US" altLang="zh-CN" sz="2800" dirty="0" smtClean="0"/>
                  <a:t>Pivot-bas</a:t>
                </a:r>
                <a:r>
                  <a:rPr lang="en-US" altLang="zh-CN" sz="3200" dirty="0"/>
                  <a:t>ed </a:t>
                </a:r>
                <a:r>
                  <a:rPr lang="en-US" altLang="zh-CN" sz="2800" dirty="0" smtClean="0"/>
                  <a:t>compression</a:t>
                </a:r>
                <a:endParaRPr lang="en-US" altLang="zh-CN" sz="2800" dirty="0"/>
              </a:p>
              <a:p>
                <a:pPr lvl="2">
                  <a:buClrTx/>
                </a:pP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&lt;</m:t>
                    </m:r>
                    <m:r>
                      <a:rPr lang="en-US" altLang="zh-CN" sz="240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&lt;</m:t>
                    </m:r>
                    <m:r>
                      <a:rPr lang="en-US" altLang="zh-CN" sz="2400">
                        <a:latin typeface="Cambria Math"/>
                      </a:rPr>
                      <m:t>𝑜</m:t>
                    </m:r>
                    <m:r>
                      <a:rPr lang="en-US" altLang="zh-CN" sz="2400">
                        <a:latin typeface="Cambria Math"/>
                      </a:rPr>
                      <m:t>(</m:t>
                    </m:r>
                    <m:r>
                      <a:rPr lang="en-US" altLang="zh-CN" sz="2400">
                        <a:latin typeface="Cambria Math"/>
                      </a:rPr>
                      <m:t>𝑣</m:t>
                    </m:r>
                    <m:r>
                      <a:rPr lang="en-US" altLang="zh-CN" sz="240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lvl="2">
                  <a:buClrTx/>
                </a:pPr>
                <a:r>
                  <a:rPr lang="en-US" altLang="zh-CN" sz="2400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pPr lvl="3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/>
                          </a:rPr>
                          <m:t>𝑢</m:t>
                        </m:r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r>
                          <a:rPr lang="en-US" altLang="zh-CN">
                            <a:latin typeface="Cambria Math"/>
                          </a:rPr>
                          <m:t>𝑛𝑢𝑙𝑙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r>
                          <a:rPr lang="en-US" altLang="zh-CN">
                            <a:latin typeface="Cambria Math"/>
                          </a:rPr>
                          <m:t>𝑝</m:t>
                        </m:r>
                        <m:r>
                          <a:rPr lang="en-US" altLang="zh-CN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CN">
                        <a:latin typeface="Cambria Math"/>
                      </a:rPr>
                      <m:t>, </m:t>
                    </m:r>
                  </m:oMath>
                </a14:m>
                <a:endParaRPr lang="en-US" altLang="zh-CN" dirty="0" smtClean="0"/>
              </a:p>
              <a:p>
                <a:pPr lvl="3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/>
                          </a:rPr>
                          <m:t>𝑢</m:t>
                        </m:r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r>
                          <a:rPr lang="en-US" altLang="zh-CN">
                            <a:latin typeface="Cambria Math"/>
                          </a:rPr>
                          <m:t>𝑛𝑢𝑙𝑙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r>
                          <a:rPr lang="en-US" altLang="zh-CN">
                            <a:latin typeface="Cambria Math"/>
                          </a:rPr>
                          <m:t>𝑝</m:t>
                        </m:r>
                        <m:r>
                          <a:rPr lang="en-US" altLang="zh-CN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CN">
                        <a:latin typeface="Cambria Math"/>
                      </a:rPr>
                      <m:t>, </m:t>
                    </m:r>
                  </m:oMath>
                </a14:m>
                <a:endParaRPr lang="en-US" altLang="zh-CN" dirty="0" smtClean="0"/>
              </a:p>
              <a:p>
                <a:pPr lvl="3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/>
                          </a:rPr>
                          <m:t>𝑢</m:t>
                        </m:r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>
                            <a:latin typeface="Cambria Math"/>
                          </a:rPr>
                          <m:t>, </m:t>
                        </m:r>
                        <m:r>
                          <a:rPr lang="en-US" altLang="zh-CN">
                            <a:latin typeface="Cambria Math"/>
                          </a:rPr>
                          <m:t>𝑛𝑢𝑙𝑙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r>
                          <a:rPr lang="en-US" altLang="zh-CN">
                            <a:latin typeface="Cambria Math"/>
                          </a:rPr>
                          <m:t>𝑝</m:t>
                        </m:r>
                        <m:r>
                          <a:rPr lang="en-US" altLang="zh-CN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>
                  <a:buClrTx/>
                </a:pPr>
                <a:r>
                  <a:rPr lang="en-US" altLang="zh-CN" sz="2400" dirty="0"/>
                  <a:t>Compress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=〈</m:t>
                    </m:r>
                    <m:r>
                      <a:rPr lang="en-US" altLang="zh-CN" sz="2400">
                        <a:latin typeface="Cambria Math"/>
                      </a:rPr>
                      <m:t>𝑢</m:t>
                    </m:r>
                    <m:r>
                      <a:rPr lang="en-US" altLang="zh-CN" sz="2400">
                        <a:latin typeface="Cambria Math"/>
                      </a:rPr>
                      <m:t>, </m:t>
                    </m:r>
                    <m:r>
                      <a:rPr lang="en-US" altLang="zh-CN" sz="2400">
                        <a:latin typeface="Cambria Math"/>
                      </a:rPr>
                      <m:t>𝑛𝑢𝑙𝑙</m:t>
                    </m:r>
                    <m:r>
                      <a:rPr lang="en-US" altLang="zh-CN" sz="2400">
                        <a:latin typeface="Cambria Math"/>
                      </a:rPr>
                      <m:t>, </m:t>
                    </m:r>
                    <m:r>
                      <a:rPr lang="en-US" altLang="zh-CN" sz="2400">
                        <a:latin typeface="Cambria Math"/>
                      </a:rPr>
                      <m:t>𝑛𝑢𝑙𝑙</m:t>
                    </m:r>
                    <m:r>
                      <a:rPr lang="en-US" altLang="zh-CN" sz="2400">
                        <a:latin typeface="Cambria Math"/>
                      </a:rPr>
                      <m:t>, </m:t>
                    </m:r>
                    <m:r>
                      <a:rPr lang="en-US" altLang="zh-CN" sz="2400">
                        <a:latin typeface="Cambria Math"/>
                      </a:rPr>
                      <m:t>𝑛𝑢𝑙𝑙</m:t>
                    </m:r>
                    <m:r>
                      <a:rPr lang="en-US" altLang="zh-CN" sz="2400">
                        <a:latin typeface="Cambria Math"/>
                      </a:rPr>
                      <m:t>, </m:t>
                    </m:r>
                    <m:r>
                      <a:rPr lang="en-US" altLang="zh-CN" sz="2400">
                        <a:latin typeface="Cambria Math"/>
                      </a:rPr>
                      <m:t>𝑝</m:t>
                    </m:r>
                    <m:r>
                      <a:rPr lang="en-US" altLang="zh-CN" sz="2400">
                        <a:latin typeface="Cambria Math"/>
                      </a:rPr>
                      <m:t>〉</m:t>
                    </m:r>
                  </m:oMath>
                </a14:m>
                <a:endParaRPr lang="en-US" altLang="zh-CN" sz="2400" dirty="0"/>
              </a:p>
              <a:p>
                <a:pPr lvl="3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 recover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(</m:t>
                    </m:r>
                    <m:r>
                      <a:rPr lang="en-US" altLang="zh-CN">
                        <a:latin typeface="Cambria Math"/>
                      </a:rPr>
                      <m:t>𝑝</m:t>
                    </m:r>
                    <m:r>
                      <a:rPr lang="en-US" altLang="zh-CN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altLang="zh-CN" dirty="0">
                        <a:latin typeface="Cambria Math"/>
                      </a:rPr>
                      <m:t>(</m:t>
                    </m:r>
                    <m:r>
                      <a:rPr lang="en-US" altLang="zh-CN" dirty="0">
                        <a:latin typeface="Cambria Math"/>
                      </a:rPr>
                      <m:t>𝑢</m:t>
                    </m:r>
                    <m:r>
                      <a:rPr lang="en-US" altLang="zh-CN" dirty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>
                  <a:buClrTx/>
                </a:pPr>
                <a:r>
                  <a:rPr lang="en-US" altLang="zh-CN" sz="2400" dirty="0"/>
                  <a:t>Label dependency </a:t>
                </a:r>
                <a:r>
                  <a:rPr lang="en-US" altLang="zh-CN" sz="2400" dirty="0" smtClean="0"/>
                  <a:t>can be used to build a weighted </a:t>
                </a:r>
                <a:r>
                  <a:rPr lang="en-US" altLang="zh-CN" sz="2400" dirty="0"/>
                  <a:t>dependency </a:t>
                </a:r>
                <a:r>
                  <a:rPr lang="en-US" altLang="zh-CN" sz="2400" dirty="0" smtClean="0"/>
                  <a:t>graph.</a:t>
                </a:r>
                <a:endParaRPr lang="en-US" altLang="zh-CN" sz="2400" dirty="0"/>
              </a:p>
              <a:p>
                <a:pPr lvl="2">
                  <a:buClrTx/>
                </a:pPr>
                <a:r>
                  <a:rPr lang="en-US" altLang="zh-CN" sz="2400" dirty="0"/>
                  <a:t>NP-hard: maximum-weight independent set</a:t>
                </a:r>
              </a:p>
              <a:p>
                <a:pPr lvl="2">
                  <a:buClrTx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7643" y="25720103"/>
                <a:ext cx="7050583" cy="5989984"/>
              </a:xfrm>
              <a:prstGeom prst="rect">
                <a:avLst/>
              </a:prstGeom>
              <a:blipFill rotWithShape="1">
                <a:blip r:embed="rId19"/>
                <a:stretch>
                  <a:fillRect t="-13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1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551" y="27824022"/>
            <a:ext cx="3312869" cy="18002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64571" y="28366093"/>
            <a:ext cx="2209059" cy="1660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6"/>
              <p:cNvSpPr txBox="1"/>
              <p:nvPr/>
            </p:nvSpPr>
            <p:spPr>
              <a:xfrm>
                <a:off x="6442349" y="30054487"/>
                <a:ext cx="779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49" y="30054487"/>
                <a:ext cx="779572" cy="276999"/>
              </a:xfrm>
              <a:prstGeom prst="rect">
                <a:avLst/>
              </a:prstGeom>
              <a:blipFill rotWithShape="1">
                <a:blip r:embed="rId21"/>
                <a:stretch>
                  <a:fillRect l="-7031" r="-10938" b="-326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" name="Picture 1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67" y="26300251"/>
            <a:ext cx="3741425" cy="14009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9"/>
              <p:cNvSpPr txBox="1"/>
              <p:nvPr/>
            </p:nvSpPr>
            <p:spPr>
              <a:xfrm>
                <a:off x="6337053" y="27725722"/>
                <a:ext cx="779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53" y="27725722"/>
                <a:ext cx="779572" cy="276999"/>
              </a:xfrm>
              <a:prstGeom prst="rect">
                <a:avLst/>
              </a:prstGeom>
              <a:blipFill rotWithShape="1">
                <a:blip r:embed="rId23"/>
                <a:stretch>
                  <a:fillRect l="-7087" r="-11811" b="-326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1"/>
              <p:cNvSpPr txBox="1"/>
              <p:nvPr/>
            </p:nvSpPr>
            <p:spPr>
              <a:xfrm>
                <a:off x="5724985" y="26783927"/>
                <a:ext cx="2088232" cy="92333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1,2,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>
          <p:sp>
            <p:nvSpPr>
              <p:cNvPr id="146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85" y="26783927"/>
                <a:ext cx="2088232" cy="923330"/>
              </a:xfrm>
              <a:prstGeom prst="rect">
                <a:avLst/>
              </a:prstGeom>
              <a:blipFill rotWithShape="1">
                <a:blip r:embed="rId24"/>
                <a:stretch>
                  <a:fillRect b="-324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2"/>
              <p:cNvSpPr txBox="1"/>
              <p:nvPr/>
            </p:nvSpPr>
            <p:spPr>
              <a:xfrm>
                <a:off x="8799591" y="29174381"/>
                <a:ext cx="24747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compression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91" y="29174381"/>
                <a:ext cx="2474780" cy="276999"/>
              </a:xfrm>
              <a:prstGeom prst="rect">
                <a:avLst/>
              </a:prstGeom>
              <a:blipFill rotWithShape="1">
                <a:blip r:embed="rId25"/>
                <a:stretch>
                  <a:fillRect l="-3457" t="-31111" r="-3210" b="-488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3"/>
              <p:cNvSpPr txBox="1"/>
              <p:nvPr/>
            </p:nvSpPr>
            <p:spPr>
              <a:xfrm>
                <a:off x="8799591" y="28467004"/>
                <a:ext cx="2324173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>
          <p:sp>
            <p:nvSpPr>
              <p:cNvPr id="148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91" y="28467004"/>
                <a:ext cx="2324173" cy="6463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"/>
              <p:cNvSpPr txBox="1"/>
              <p:nvPr/>
            </p:nvSpPr>
            <p:spPr>
              <a:xfrm>
                <a:off x="8752345" y="30094980"/>
                <a:ext cx="24747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compression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345" y="30094980"/>
                <a:ext cx="2474780" cy="276999"/>
              </a:xfrm>
              <a:prstGeom prst="rect">
                <a:avLst/>
              </a:prstGeom>
              <a:blipFill rotWithShape="1">
                <a:blip r:embed="rId27"/>
                <a:stretch>
                  <a:fillRect l="-3448" t="-31111" r="-2956" b="-488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5"/>
              <p:cNvSpPr txBox="1"/>
              <p:nvPr/>
            </p:nvSpPr>
            <p:spPr>
              <a:xfrm>
                <a:off x="8799590" y="29655343"/>
                <a:ext cx="2324173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>
          <p:sp>
            <p:nvSpPr>
              <p:cNvPr id="15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90" y="29655343"/>
                <a:ext cx="2324173" cy="369332"/>
              </a:xfrm>
              <a:prstGeom prst="rect">
                <a:avLst/>
              </a:prstGeom>
              <a:blipFill rotWithShape="1">
                <a:blip r:embed="rId28"/>
                <a:stretch>
                  <a:fillRect l="-521" r="-1042" b="-95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Content Placeholder 2"/>
              <p:cNvSpPr txBox="1">
                <a:spLocks/>
              </p:cNvSpPr>
              <p:nvPr/>
            </p:nvSpPr>
            <p:spPr bwMode="auto">
              <a:xfrm>
                <a:off x="18722429" y="25756615"/>
                <a:ext cx="7272034" cy="4945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lvl="1" indent="-342900">
                  <a:buClrTx/>
                  <a:buSzPct val="65000"/>
                  <a:buFont typeface="Wingdings" pitchFamily="2" charset="2"/>
                  <a:buChar char="n"/>
                </a:pPr>
                <a:r>
                  <a:rPr lang="en-SG" sz="3200" dirty="0" smtClean="0"/>
                  <a:t>Concise Representation of Query Results</a:t>
                </a:r>
              </a:p>
              <a:p>
                <a:pPr lvl="1">
                  <a:buClrTx/>
                </a:pPr>
                <a:r>
                  <a:rPr lang="en-US" altLang="zh-CN" sz="2800" dirty="0"/>
                  <a:t>Consider G in Figure 1.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𝑃</m:t>
                    </m:r>
                    <m:r>
                      <a:rPr lang="en-US" altLang="zh-CN" sz="2800">
                        <a:latin typeface="Cambria Math"/>
                      </a:rPr>
                      <m:t>=〈        </m:t>
                    </m:r>
                    <m:r>
                      <a:rPr lang="en-US" altLang="zh-CN" sz="2800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8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>
                            <a:latin typeface="Cambria Math"/>
                          </a:rPr>
                          <m:t>,7,9,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zh-CN" sz="2800" dirty="0" smtClean="0"/>
                  <a:t/>
                </a:r>
                <a:br>
                  <a:rPr lang="en-US" altLang="zh-CN" sz="2800" dirty="0" smtClean="0"/>
                </a:b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>
                            <a:latin typeface="Cambria Math"/>
                          </a:rPr>
                          <m:t>,9,10,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zh-CN" sz="2800" dirty="0" smtClean="0"/>
                  <a:t/>
                </a:r>
                <a:br>
                  <a:rPr lang="en-US" altLang="zh-CN" sz="2800" dirty="0" smtClean="0"/>
                </a:b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800">
                            <a:latin typeface="Cambria Math"/>
                          </a:rPr>
                          <m:t>,11, 13,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b="0" i="0" smtClean="0">
                        <a:latin typeface="Cambria Math"/>
                      </a:rPr>
                      <m:t>    </m:t>
                    </m:r>
                    <m:r>
                      <a:rPr lang="en-US" altLang="zh-CN" sz="2800">
                        <a:latin typeface="Cambria Math"/>
                      </a:rPr>
                      <m:t>〉</m:t>
                    </m:r>
                  </m:oMath>
                </a14:m>
                <a:endParaRPr lang="en-US" altLang="zh-CN" sz="2800" dirty="0"/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sz="2800" dirty="0" smtClean="0"/>
                  <a:t> can be denoted by a concise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80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, as follows:</a:t>
                </a:r>
              </a:p>
              <a:p>
                <a:pPr lvl="2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0" smtClean="0">
                            <a:latin typeface="Cambria Math"/>
                          </a:rPr>
                          <m:t>   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2400">
                                <a:latin typeface="Cambria Math"/>
                              </a:rPr>
                              <m:t>, 7,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>
                            <a:latin typeface="Cambria Math"/>
                          </a:rPr>
                          <m:t>, </m:t>
                        </m:r>
                        <m:r>
                          <a:rPr lang="en-US" altLang="zh-CN" sz="2400" b="0" i="0" smtClean="0">
                            <a:latin typeface="Cambria Math"/>
                          </a:rPr>
                          <m:t>   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>
                                <a:latin typeface="Cambria Math"/>
                              </a:rPr>
                              <m:t>, 11,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0" smtClean="0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dirty="0"/>
              </a:p>
              <a:p>
                <a:pPr lvl="1">
                  <a:buClrTx/>
                </a:pPr>
                <a:r>
                  <a:rPr lang="en-US" altLang="zh-CN" sz="2800" dirty="0"/>
                  <a:t>Reduce path unfolding cost</a:t>
                </a:r>
                <a:r>
                  <a:rPr lang="en-US" altLang="zh-CN" sz="2800" dirty="0" smtClean="0"/>
                  <a:t>.</a:t>
                </a:r>
              </a:p>
              <a:p>
                <a:pPr lvl="1">
                  <a:buClrTx/>
                </a:pPr>
                <a:r>
                  <a:rPr lang="en-US" altLang="zh-CN" sz="2800" dirty="0"/>
                  <a:t>Improving query </a:t>
                </a:r>
                <a:r>
                  <a:rPr lang="en-US" altLang="zh-CN" sz="2800" dirty="0" smtClean="0"/>
                  <a:t>performance.</a:t>
                </a:r>
                <a:endParaRPr lang="zh-CN" altLang="en-US" sz="2800" dirty="0"/>
              </a:p>
              <a:p>
                <a:pPr lvl="1">
                  <a:buClrTx/>
                </a:pPr>
                <a:endParaRPr lang="en-US" altLang="zh-CN" sz="2800" dirty="0"/>
              </a:p>
            </p:txBody>
          </p:sp>
        </mc:Choice>
        <mc:Fallback xmlns="">
          <p:sp>
            <p:nvSpPr>
              <p:cNvPr id="1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22429" y="25756615"/>
                <a:ext cx="7272034" cy="4945361"/>
              </a:xfrm>
              <a:prstGeom prst="rect">
                <a:avLst/>
              </a:prstGeom>
              <a:blipFill rotWithShape="1">
                <a:blip r:embed="rId29"/>
                <a:stretch>
                  <a:fillRect l="-503" t="-1603" r="-1341" b="-18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Content Placeholder 2"/>
              <p:cNvSpPr txBox="1">
                <a:spLocks/>
              </p:cNvSpPr>
              <p:nvPr/>
            </p:nvSpPr>
            <p:spPr bwMode="auto">
              <a:xfrm>
                <a:off x="18482634" y="31852119"/>
                <a:ext cx="7975075" cy="2522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altLang="zh-CN" sz="3200" u="sng" dirty="0" smtClean="0"/>
                  <a:t>Exp-4</a:t>
                </a:r>
                <a:r>
                  <a:rPr lang="en-US" altLang="zh-CN" sz="3200" dirty="0" smtClean="0"/>
                  <a:t>: </a:t>
                </a:r>
                <a:r>
                  <a:rPr lang="en-US" altLang="zh-CN" sz="3200" dirty="0" smtClean="0"/>
                  <a:t>Compression Ratios.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: Route-based compression.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/>
                  <a:t>: </a:t>
                </a:r>
                <a:r>
                  <a:rPr lang="en-US" altLang="zh-CN" sz="2800" dirty="0" smtClean="0"/>
                  <a:t>Pivot-based </a:t>
                </a:r>
                <a:r>
                  <a:rPr lang="en-US" altLang="zh-CN" sz="2800" dirty="0"/>
                  <a:t>compression.</a:t>
                </a:r>
                <a:endParaRPr lang="zh-CN" altLang="en-US" sz="2800" dirty="0"/>
              </a:p>
              <a:p>
                <a:pPr lvl="1"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/>
                  <a:t>: </a:t>
                </a:r>
                <a:r>
                  <a:rPr lang="en-US" altLang="zh-CN" sz="2800" dirty="0" smtClean="0"/>
                  <a:t>Route-based and Pivot-based </a:t>
                </a:r>
                <a:r>
                  <a:rPr lang="en-US" altLang="zh-CN" sz="2800" dirty="0"/>
                  <a:t>compression.</a:t>
                </a:r>
                <a:endParaRPr lang="zh-CN" altLang="en-US" sz="2800" dirty="0"/>
              </a:p>
              <a:p>
                <a:pPr lvl="1">
                  <a:buClrTx/>
                </a:pPr>
                <a:endParaRPr lang="en-US" altLang="zh-CN" sz="2800" dirty="0" smtClean="0"/>
              </a:p>
              <a:p>
                <a:pPr lvl="1">
                  <a:buClrTx/>
                </a:pPr>
                <a:endParaRPr lang="zh-CN" altLang="en-US" sz="2800" dirty="0"/>
              </a:p>
              <a:p>
                <a:pPr>
                  <a:buClrTx/>
                </a:pPr>
                <a:endParaRPr lang="en-US" altLang="zh-CN" sz="2800" dirty="0"/>
              </a:p>
              <a:p>
                <a:pPr lvl="1">
                  <a:buClrTx/>
                </a:pPr>
                <a:endParaRPr lang="en-US" altLang="zh-CN" sz="3800" dirty="0"/>
              </a:p>
              <a:p>
                <a:pPr>
                  <a:buClrTx/>
                </a:pPr>
                <a:endParaRPr lang="en-US" sz="2800" dirty="0"/>
              </a:p>
              <a:p>
                <a:pPr lvl="2">
                  <a:buClrTx/>
                </a:pPr>
                <a:endParaRPr lang="en-US" altLang="zh-CN" sz="3000" dirty="0" smtClean="0"/>
              </a:p>
              <a:p>
                <a:pPr>
                  <a:buClrTx/>
                </a:pPr>
                <a:endParaRPr lang="en-US" altLang="zh-CN" sz="4200" dirty="0"/>
              </a:p>
            </p:txBody>
          </p:sp>
        </mc:Choice>
        <mc:Fallback>
          <p:sp>
            <p:nvSpPr>
              <p:cNvPr id="1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2634" y="31852119"/>
                <a:ext cx="7975075" cy="2522265"/>
              </a:xfrm>
              <a:prstGeom prst="rect">
                <a:avLst/>
              </a:prstGeom>
              <a:blipFill rotWithShape="1">
                <a:blip r:embed="rId30"/>
                <a:stretch>
                  <a:fillRect l="-535" t="-31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4" name="Picture 15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78272" y="32273413"/>
            <a:ext cx="9596614" cy="1812939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7707" y="34355692"/>
            <a:ext cx="9667128" cy="1837583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052581" y="36588338"/>
            <a:ext cx="9772149" cy="1674478"/>
          </a:xfrm>
          <a:prstGeom prst="rect">
            <a:avLst/>
          </a:prstGeom>
        </p:spPr>
      </p:pic>
      <p:sp>
        <p:nvSpPr>
          <p:cNvPr id="159" name="Content Placeholder 2"/>
          <p:cNvSpPr txBox="1">
            <a:spLocks/>
          </p:cNvSpPr>
          <p:nvPr/>
        </p:nvSpPr>
        <p:spPr bwMode="auto">
          <a:xfrm>
            <a:off x="8907707" y="31710088"/>
            <a:ext cx="7975075" cy="75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altLang="zh-CN" sz="3200" u="sng" dirty="0" smtClean="0"/>
              <a:t>Exp-1</a:t>
            </a:r>
            <a:r>
              <a:rPr lang="en-US" altLang="zh-CN" sz="3200" dirty="0" smtClean="0"/>
              <a:t>: </a:t>
            </a:r>
            <a:r>
              <a:rPr lang="en-US" altLang="zh-CN" sz="3200" dirty="0" smtClean="0"/>
              <a:t>Query Performance.</a:t>
            </a:r>
          </a:p>
          <a:p>
            <a:pPr>
              <a:buClrTx/>
            </a:pPr>
            <a:endParaRPr lang="en-US" altLang="zh-CN" sz="3200" dirty="0"/>
          </a:p>
          <a:p>
            <a:pPr>
              <a:buClrTx/>
            </a:pPr>
            <a:endParaRPr lang="en-US" altLang="zh-CN" sz="3200" dirty="0" smtClean="0"/>
          </a:p>
          <a:p>
            <a:pPr>
              <a:buClrTx/>
            </a:pPr>
            <a:endParaRPr lang="en-US" altLang="zh-CN" sz="3200" dirty="0"/>
          </a:p>
          <a:p>
            <a:pPr>
              <a:buClrTx/>
            </a:pPr>
            <a:r>
              <a:rPr lang="en-US" altLang="zh-CN" sz="2800" u="sng" dirty="0" smtClean="0"/>
              <a:t>Exp-2</a:t>
            </a:r>
            <a:r>
              <a:rPr lang="en-US" altLang="zh-CN" sz="2800" dirty="0" smtClean="0"/>
              <a:t>: </a:t>
            </a:r>
            <a:r>
              <a:rPr lang="en-US" altLang="zh-CN" sz="2800" dirty="0" smtClean="0"/>
              <a:t>Index Size.</a:t>
            </a:r>
            <a:endParaRPr lang="en-US" altLang="zh-CN" sz="2400" dirty="0"/>
          </a:p>
          <a:p>
            <a:pPr>
              <a:buClrTx/>
            </a:pPr>
            <a:endParaRPr lang="en-US" altLang="zh-CN" sz="2800" dirty="0"/>
          </a:p>
          <a:p>
            <a:pPr>
              <a:buClrTx/>
            </a:pPr>
            <a:endParaRPr lang="en-US" altLang="zh-CN" sz="2800" dirty="0" smtClean="0"/>
          </a:p>
          <a:p>
            <a:pPr>
              <a:buClrTx/>
            </a:pPr>
            <a:endParaRPr lang="en-US" altLang="zh-CN" sz="2800" dirty="0"/>
          </a:p>
          <a:p>
            <a:pPr>
              <a:buClrTx/>
            </a:pPr>
            <a:r>
              <a:rPr lang="en-US" altLang="zh-CN" sz="2800" u="sng" dirty="0" smtClean="0"/>
              <a:t>Exp-3</a:t>
            </a:r>
            <a:r>
              <a:rPr lang="en-US" altLang="zh-CN" sz="2800" dirty="0" smtClean="0"/>
              <a:t>: </a:t>
            </a:r>
            <a:r>
              <a:rPr lang="en-US" altLang="zh-CN" sz="2800" dirty="0" smtClean="0"/>
              <a:t>Preprocessing Time.</a:t>
            </a:r>
            <a:endParaRPr lang="en-US" altLang="zh-CN" sz="2400" dirty="0"/>
          </a:p>
          <a:p>
            <a:pPr lvl="1">
              <a:buClrTx/>
            </a:pPr>
            <a:endParaRPr lang="zh-CN" altLang="en-US" sz="2800" dirty="0"/>
          </a:p>
          <a:p>
            <a:pPr>
              <a:buClrTx/>
            </a:pPr>
            <a:endParaRPr lang="en-US" altLang="zh-CN" sz="2800" dirty="0"/>
          </a:p>
          <a:p>
            <a:pPr lvl="1">
              <a:buClrTx/>
            </a:pPr>
            <a:endParaRPr lang="en-US" altLang="zh-CN" sz="3800" dirty="0"/>
          </a:p>
          <a:p>
            <a:pPr>
              <a:buClrTx/>
            </a:pPr>
            <a:endParaRPr lang="en-US" altLang="zh-CN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848154"/>
                  </p:ext>
                </p:extLst>
              </p:nvPr>
            </p:nvGraphicFramePr>
            <p:xfrm>
              <a:off x="1990567" y="7299376"/>
              <a:ext cx="3457628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348"/>
                    <a:gridCol w="1008112"/>
                    <a:gridCol w="792088"/>
                    <a:gridCol w="720080"/>
                  </a:tblGrid>
                  <a:tr h="37892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Bus</a:t>
                          </a:r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SG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</a:tr>
                  <a:tr h="670397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920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8920"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63096">
                    <a:tc gridSpan="4">
                      <a:txBody>
                        <a:bodyPr/>
                        <a:lstStyle/>
                        <a:p>
                          <a:pPr marL="0" marR="0" indent="0" algn="ctr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-SG" sz="3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SG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848154"/>
                  </p:ext>
                </p:extLst>
              </p:nvPr>
            </p:nvGraphicFramePr>
            <p:xfrm>
              <a:off x="1990567" y="7299376"/>
              <a:ext cx="3457628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348"/>
                    <a:gridCol w="1008112"/>
                    <a:gridCol w="792088"/>
                    <a:gridCol w="720080"/>
                  </a:tblGrid>
                  <a:tr h="39624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4"/>
                          <a:stretch>
                            <a:fillRect l="-176" t="-7692" b="-60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4"/>
                          <a:stretch>
                            <a:fillRect l="-649" t="-246667" r="-268182" b="-2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4"/>
                          <a:stretch>
                            <a:fillRect l="-93939" t="-246667" r="-150303" b="-2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4"/>
                          <a:stretch>
                            <a:fillRect l="-649" t="-346667" r="-268182" b="-1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4"/>
                          <a:stretch>
                            <a:fillRect l="-93939" t="-346667" r="-150303" b="-1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79120">
                    <a:tc gridSpan="4">
                      <a:txBody>
                        <a:bodyPr/>
                        <a:lstStyle/>
                        <a:p>
                          <a:pPr marL="0" marR="0" indent="0" algn="ctr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-SG" sz="3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SG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002299"/>
                  </p:ext>
                </p:extLst>
              </p:nvPr>
            </p:nvGraphicFramePr>
            <p:xfrm>
              <a:off x="6121029" y="7319984"/>
              <a:ext cx="3457628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348"/>
                    <a:gridCol w="1008112"/>
                    <a:gridCol w="792088"/>
                    <a:gridCol w="720080"/>
                  </a:tblGrid>
                  <a:tr h="37892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Bus</a:t>
                          </a:r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SG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</a:tr>
                  <a:tr h="670397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920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8920"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63096">
                    <a:tc gridSpan="4">
                      <a:txBody>
                        <a:bodyPr/>
                        <a:lstStyle/>
                        <a:p>
                          <a:pPr marL="0" marR="0" indent="0" algn="ctr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-SG" sz="3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SG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002299"/>
                  </p:ext>
                </p:extLst>
              </p:nvPr>
            </p:nvGraphicFramePr>
            <p:xfrm>
              <a:off x="6121029" y="7319984"/>
              <a:ext cx="3457628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348"/>
                    <a:gridCol w="1008112"/>
                    <a:gridCol w="792088"/>
                    <a:gridCol w="720080"/>
                  </a:tblGrid>
                  <a:tr h="39624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5"/>
                          <a:stretch>
                            <a:fillRect t="-7692" r="-176" b="-60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5"/>
                          <a:stretch>
                            <a:fillRect t="-246667" r="-268831" b="-2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5"/>
                          <a:stretch>
                            <a:fillRect l="-93333" t="-246667" r="-150909" b="-2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5"/>
                          <a:stretch>
                            <a:fillRect t="-346667" r="-268831" b="-1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5"/>
                          <a:stretch>
                            <a:fillRect l="-93333" t="-346667" r="-150909" b="-1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79120">
                    <a:tc gridSpan="4">
                      <a:txBody>
                        <a:bodyPr/>
                        <a:lstStyle/>
                        <a:p>
                          <a:pPr marL="0" marR="0" indent="0" algn="ctr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-SG" sz="3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SG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16208"/>
                  </p:ext>
                </p:extLst>
              </p:nvPr>
            </p:nvGraphicFramePr>
            <p:xfrm>
              <a:off x="10268829" y="7299376"/>
              <a:ext cx="3457628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348"/>
                    <a:gridCol w="1008112"/>
                    <a:gridCol w="792088"/>
                    <a:gridCol w="720080"/>
                  </a:tblGrid>
                  <a:tr h="37892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Bus</a:t>
                          </a:r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endParaRPr lang="en-SG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</a:tr>
                  <a:tr h="670397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920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8920"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63096">
                    <a:tc gridSpan="4">
                      <a:txBody>
                        <a:bodyPr/>
                        <a:lstStyle/>
                        <a:p>
                          <a:pPr marL="0" marR="0" indent="0" algn="ctr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-SG" sz="3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SG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16208"/>
                  </p:ext>
                </p:extLst>
              </p:nvPr>
            </p:nvGraphicFramePr>
            <p:xfrm>
              <a:off x="10268829" y="7299376"/>
              <a:ext cx="3457628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348"/>
                    <a:gridCol w="1008112"/>
                    <a:gridCol w="792088"/>
                    <a:gridCol w="720080"/>
                  </a:tblGrid>
                  <a:tr h="39624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6"/>
                          <a:stretch>
                            <a:fillRect l="-176" t="-7692" b="-60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Station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3641598" rtl="0" eaLnBrk="1" latinLnBrk="0" hangingPunct="1"/>
                          <a:r>
                            <a:rPr lang="en-US" sz="20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Arr. Time</a:t>
                          </a:r>
                          <a:endParaRPr lang="en-SG" sz="20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6"/>
                          <a:stretch>
                            <a:fillRect l="-649" t="-246667" r="-268182" b="-2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6"/>
                          <a:stretch>
                            <a:fillRect l="-93939" t="-246667" r="-150303" b="-2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6"/>
                          <a:stretch>
                            <a:fillRect l="-649" t="-346667" r="-268182" b="-1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6"/>
                          <a:stretch>
                            <a:fillRect l="-93939" t="-346667" r="-150303" b="-1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SG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SG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79120">
                    <a:tc gridSpan="4">
                      <a:txBody>
                        <a:bodyPr/>
                        <a:lstStyle/>
                        <a:p>
                          <a:pPr marL="0" marR="0" indent="0" algn="ctr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-SG" sz="3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6415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SG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SG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00" y="10242412"/>
            <a:ext cx="6980780" cy="26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Up Arrow 6"/>
          <p:cNvSpPr/>
          <p:nvPr/>
        </p:nvSpPr>
        <p:spPr>
          <a:xfrm rot="3735698">
            <a:off x="3019204" y="10911845"/>
            <a:ext cx="1842964" cy="8751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loud 8"/>
              <p:cNvSpPr/>
              <p:nvPr/>
            </p:nvSpPr>
            <p:spPr>
              <a:xfrm>
                <a:off x="2376614" y="13861426"/>
                <a:ext cx="3240359" cy="1677838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Departure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br>
                  <a:rPr lang="en-US" sz="2000" dirty="0">
                    <a:solidFill>
                      <a:srgbClr val="FFFF00"/>
                    </a:solidFill>
                  </a:rPr>
                </a:br>
                <a:r>
                  <a:rPr lang="en-US" sz="2000" dirty="0" smtClean="0"/>
                  <a:t>after </a:t>
                </a:r>
                <a:r>
                  <a:rPr lang="en-US" sz="2000" dirty="0">
                    <a:solidFill>
                      <a:srgbClr val="FFFF00"/>
                    </a:solidFill>
                  </a:rPr>
                  <a:t>time 6</a:t>
                </a:r>
                <a:r>
                  <a:rPr lang="en-US" sz="2000" dirty="0"/>
                  <a:t>, </a:t>
                </a:r>
                <a:br>
                  <a:rPr lang="en-US" sz="2000" dirty="0"/>
                </a:br>
                <a:r>
                  <a:rPr lang="en-US" sz="2000" dirty="0"/>
                  <a:t>how to </a:t>
                </a:r>
                <a:r>
                  <a:rPr lang="en-US" sz="2000" dirty="0" smtClean="0"/>
                  <a:t>arrive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ASAP</a:t>
                </a:r>
                <a:r>
                  <a:rPr lang="en-US" sz="2000" dirty="0" smtClean="0"/>
                  <a:t>?</a:t>
                </a:r>
                <a:endParaRPr lang="en-SG" sz="2000" dirty="0"/>
              </a:p>
            </p:txBody>
          </p:sp>
        </mc:Choice>
        <mc:Fallback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614" y="13861426"/>
                <a:ext cx="3240359" cy="1677838"/>
              </a:xfrm>
              <a:prstGeom prst="cloud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loud 67"/>
              <p:cNvSpPr/>
              <p:nvPr/>
            </p:nvSpPr>
            <p:spPr>
              <a:xfrm>
                <a:off x="6337053" y="13852104"/>
                <a:ext cx="3240359" cy="1677838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Arrive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br>
                  <a:rPr lang="en-US" sz="2000" dirty="0">
                    <a:solidFill>
                      <a:srgbClr val="FFFF00"/>
                    </a:solidFill>
                  </a:rPr>
                </a:br>
                <a:r>
                  <a:rPr lang="en-US" sz="2000" dirty="0" smtClean="0"/>
                  <a:t>before </a:t>
                </a:r>
                <a:r>
                  <a:rPr lang="en-US" sz="2000" dirty="0">
                    <a:solidFill>
                      <a:srgbClr val="FFFF00"/>
                    </a:solidFill>
                  </a:rPr>
                  <a:t>time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13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how to </a:t>
                </a:r>
                <a:r>
                  <a:rPr lang="en-US" sz="2000" dirty="0" smtClean="0"/>
                  <a:t>departure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ALAP?</a:t>
                </a:r>
                <a:endParaRPr lang="en-SG" sz="2000" dirty="0"/>
              </a:p>
            </p:txBody>
          </p:sp>
        </mc:Choice>
        <mc:Fallback>
          <p:sp>
            <p:nvSpPr>
              <p:cNvPr id="68" name="Cloud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53" y="13852104"/>
                <a:ext cx="3240359" cy="1677838"/>
              </a:xfrm>
              <a:prstGeom prst="cloud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loud 71"/>
              <p:cNvSpPr/>
              <p:nvPr/>
            </p:nvSpPr>
            <p:spPr>
              <a:xfrm>
                <a:off x="10298989" y="13861426"/>
                <a:ext cx="3742920" cy="1773732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Departure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br>
                  <a:rPr lang="en-US" sz="2000" dirty="0">
                    <a:solidFill>
                      <a:srgbClr val="FFFF00"/>
                    </a:solidFill>
                  </a:rPr>
                </a:br>
                <a:r>
                  <a:rPr lang="en-US" sz="2000" dirty="0" smtClean="0"/>
                  <a:t>at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time 6</a:t>
                </a:r>
                <a:r>
                  <a:rPr lang="en-US" sz="2000" dirty="0" smtClean="0"/>
                  <a:t>, </a:t>
                </a:r>
                <a:br>
                  <a:rPr lang="en-US" sz="2000" dirty="0" smtClean="0"/>
                </a:br>
                <a:r>
                  <a:rPr lang="en-US" sz="2000" dirty="0" smtClean="0"/>
                  <a:t>how </a:t>
                </a:r>
                <a:r>
                  <a:rPr lang="en-US" sz="2000" dirty="0"/>
                  <a:t>to arrive </a:t>
                </a:r>
                <a:r>
                  <a:rPr lang="en-US" sz="2000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before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time 10</a:t>
                </a:r>
                <a:r>
                  <a:rPr lang="en-US" sz="2000" dirty="0" smtClean="0"/>
                  <a:t>, with shortest duration?</a:t>
                </a:r>
                <a:endParaRPr lang="en-SG" sz="2000" dirty="0"/>
              </a:p>
            </p:txBody>
          </p:sp>
        </mc:Choice>
        <mc:Fallback>
          <p:sp>
            <p:nvSpPr>
              <p:cNvPr id="72" name="Cloud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89" y="13861426"/>
                <a:ext cx="3742920" cy="1773732"/>
              </a:xfrm>
              <a:prstGeom prst="cloud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15"/>
              <p:cNvSpPr/>
              <p:nvPr/>
            </p:nvSpPr>
            <p:spPr>
              <a:xfrm>
                <a:off x="2520629" y="15796320"/>
                <a:ext cx="3024336" cy="6480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29" y="15796320"/>
                <a:ext cx="3024336" cy="648072"/>
              </a:xfrm>
              <a:prstGeom prst="round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ounded Rectangle 79"/>
              <p:cNvSpPr/>
              <p:nvPr/>
            </p:nvSpPr>
            <p:spPr>
              <a:xfrm>
                <a:off x="6442349" y="15724312"/>
                <a:ext cx="3351088" cy="6480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>
          <p:sp>
            <p:nvSpPr>
              <p:cNvPr id="80" name="Rounded 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49" y="15724312"/>
                <a:ext cx="3351088" cy="648072"/>
              </a:xfrm>
              <a:prstGeom prst="round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ounded Rectangle 80"/>
              <p:cNvSpPr/>
              <p:nvPr/>
            </p:nvSpPr>
            <p:spPr>
              <a:xfrm>
                <a:off x="10729541" y="15796320"/>
                <a:ext cx="3147325" cy="6480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>
          <p:sp>
            <p:nvSpPr>
              <p:cNvPr id="81" name="Rounded 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541" y="15796320"/>
                <a:ext cx="3147325" cy="648072"/>
              </a:xfrm>
              <a:prstGeom prst="round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7" name="Picture 15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9057211" y="34193004"/>
            <a:ext cx="6905625" cy="3981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7402659" y="22816678"/>
                <a:ext cx="715234" cy="64807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59" y="22816678"/>
                <a:ext cx="715234" cy="648072"/>
              </a:xfrm>
              <a:prstGeom prst="ellipse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endCxn id="17" idx="2"/>
          </p:cNvCxnSpPr>
          <p:nvPr/>
        </p:nvCxnSpPr>
        <p:spPr>
          <a:xfrm flipV="1">
            <a:off x="6610281" y="23140714"/>
            <a:ext cx="792378" cy="4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8136441" y="23140714"/>
            <a:ext cx="792378" cy="4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3096693" y="22277040"/>
                <a:ext cx="3485782" cy="172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10, 13,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𝑛𝑢𝑙𝑙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1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13,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10, 13,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693" y="22277040"/>
                <a:ext cx="3485782" cy="1728192"/>
              </a:xfrm>
              <a:prstGeom prst="round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ounded Rectangle 92"/>
              <p:cNvSpPr/>
              <p:nvPr/>
            </p:nvSpPr>
            <p:spPr>
              <a:xfrm>
                <a:off x="8928819" y="22277040"/>
                <a:ext cx="3485782" cy="172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Rounded 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819" y="22277040"/>
                <a:ext cx="3485782" cy="1728192"/>
              </a:xfrm>
              <a:prstGeom prst="round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0022951" y="23938449"/>
                <a:ext cx="15958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32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51" y="23938449"/>
                <a:ext cx="1595821" cy="523220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4237176" y="23938449"/>
                <a:ext cx="142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3200" dirty="0"/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176" y="23938449"/>
                <a:ext cx="1422697" cy="523220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Oval 99"/>
              <p:cNvSpPr/>
              <p:nvPr/>
            </p:nvSpPr>
            <p:spPr>
              <a:xfrm>
                <a:off x="15050021" y="9099576"/>
                <a:ext cx="715234" cy="64807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0" name="Oval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021" y="9099576"/>
                <a:ext cx="715234" cy="648072"/>
              </a:xfrm>
              <a:prstGeom prst="ellipse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/>
          <p:cNvCxnSpPr/>
          <p:nvPr/>
        </p:nvCxnSpPr>
        <p:spPr>
          <a:xfrm flipV="1">
            <a:off x="15783803" y="9423612"/>
            <a:ext cx="792378" cy="4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ounded Rectangle 102"/>
              <p:cNvSpPr/>
              <p:nvPr/>
            </p:nvSpPr>
            <p:spPr>
              <a:xfrm>
                <a:off x="16576181" y="8811544"/>
                <a:ext cx="3485782" cy="126147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3" name="Rounded 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6181" y="8811544"/>
                <a:ext cx="3485782" cy="1261470"/>
              </a:xfrm>
              <a:prstGeom prst="round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/>
              <p:cNvSpPr/>
              <p:nvPr/>
            </p:nvSpPr>
            <p:spPr>
              <a:xfrm>
                <a:off x="17670313" y="10035680"/>
                <a:ext cx="15958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3200" dirty="0"/>
              </a:p>
            </p:txBody>
          </p:sp>
        </mc:Choice>
        <mc:Fallback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313" y="10035680"/>
                <a:ext cx="1595821" cy="523220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Oval 105"/>
              <p:cNvSpPr/>
              <p:nvPr/>
            </p:nvSpPr>
            <p:spPr>
              <a:xfrm>
                <a:off x="24991971" y="9099576"/>
                <a:ext cx="715234" cy="64807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6" name="Oval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971" y="9099576"/>
                <a:ext cx="715234" cy="648072"/>
              </a:xfrm>
              <a:prstGeom prst="ellipse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/>
          <p:cNvCxnSpPr>
            <a:endCxn id="106" idx="2"/>
          </p:cNvCxnSpPr>
          <p:nvPr/>
        </p:nvCxnSpPr>
        <p:spPr>
          <a:xfrm flipV="1">
            <a:off x="24199593" y="9423612"/>
            <a:ext cx="792378" cy="4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ounded Rectangle 107"/>
              <p:cNvSpPr/>
              <p:nvPr/>
            </p:nvSpPr>
            <p:spPr>
              <a:xfrm>
                <a:off x="20686005" y="8816048"/>
                <a:ext cx="3485782" cy="125696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 9, 10,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𝑢𝑙𝑙</m:t>
                          </m:r>
                        </m:e>
                      </m:d>
                    </m:oMath>
                  </m:oMathPara>
                </a14:m>
                <a:endParaRPr lang="en-SG" sz="24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 1</m:t>
                          </m:r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1</m:t>
                          </m:r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8" name="Rounded 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005" y="8816048"/>
                <a:ext cx="3485782" cy="1256966"/>
              </a:xfrm>
              <a:prstGeom prst="round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21826488" y="10040184"/>
                <a:ext cx="142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3200" dirty="0"/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488" y="10040184"/>
                <a:ext cx="1422697" cy="523220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Multiply 23"/>
          <p:cNvSpPr/>
          <p:nvPr/>
        </p:nvSpPr>
        <p:spPr>
          <a:xfrm>
            <a:off x="20090581" y="9172006"/>
            <a:ext cx="498376" cy="575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Down Arrow 24"/>
          <p:cNvSpPr/>
          <p:nvPr/>
        </p:nvSpPr>
        <p:spPr>
          <a:xfrm>
            <a:off x="20162589" y="10318487"/>
            <a:ext cx="390235" cy="651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ounded Rectangle 109"/>
              <p:cNvSpPr/>
              <p:nvPr/>
            </p:nvSpPr>
            <p:spPr>
              <a:xfrm>
                <a:off x="16994237" y="11038567"/>
                <a:ext cx="6645809" cy="12241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CN" sz="28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 9, 10,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𝑛𝑢𝑙𝑙</m:t>
                              </m:r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SG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 5, 9,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altLang="zh-CN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zh-CN" sz="28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 1</m:t>
                              </m:r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0,</m:t>
                              </m:r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1</m:t>
                              </m:r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𝑛𝑢𝑙𝑙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SG" sz="240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237" y="11038567"/>
                <a:ext cx="6645809" cy="1224136"/>
              </a:xfrm>
              <a:prstGeom prst="round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5522934" y="11270178"/>
                <a:ext cx="1366080" cy="760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40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4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4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SG" sz="40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934" y="11270178"/>
                <a:ext cx="1366080" cy="760914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ounded Rectangle 111"/>
              <p:cNvSpPr/>
              <p:nvPr/>
            </p:nvSpPr>
            <p:spPr>
              <a:xfrm>
                <a:off x="17079826" y="12843992"/>
                <a:ext cx="2722723" cy="46625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5, 9,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2" name="Rounded 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826" y="12843992"/>
                <a:ext cx="2722723" cy="466250"/>
              </a:xfrm>
              <a:prstGeom prst="round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ounded Rectangle 112"/>
              <p:cNvSpPr/>
              <p:nvPr/>
            </p:nvSpPr>
            <p:spPr>
              <a:xfrm>
                <a:off x="20427222" y="12843992"/>
                <a:ext cx="3057652" cy="44127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 9, 10,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3" name="Rounded 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7222" y="12843992"/>
                <a:ext cx="3057652" cy="441276"/>
              </a:xfrm>
              <a:prstGeom prst="roundRect">
                <a:avLst/>
              </a:prstGeom>
              <a:blipFill rotWithShape="1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19874557" y="12814404"/>
            <a:ext cx="490861" cy="4616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4" name="Down Arrow 113"/>
          <p:cNvSpPr/>
          <p:nvPr/>
        </p:nvSpPr>
        <p:spPr>
          <a:xfrm>
            <a:off x="21845279" y="13455503"/>
            <a:ext cx="333534" cy="405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ounded Rectangle 114"/>
              <p:cNvSpPr/>
              <p:nvPr/>
            </p:nvSpPr>
            <p:spPr>
              <a:xfrm>
                <a:off x="21242709" y="13924112"/>
                <a:ext cx="1598802" cy="65222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709" y="13924112"/>
                <a:ext cx="1598802" cy="652222"/>
              </a:xfrm>
              <a:prstGeom prst="roundRect">
                <a:avLst/>
              </a:prstGeom>
              <a:blipFill rotWithShape="1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ounded Rectangle 115"/>
              <p:cNvSpPr/>
              <p:nvPr/>
            </p:nvSpPr>
            <p:spPr>
              <a:xfrm>
                <a:off x="18981658" y="14731040"/>
                <a:ext cx="1598802" cy="63323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>
          <p:sp>
            <p:nvSpPr>
              <p:cNvPr id="116" name="Rounded 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658" y="14731040"/>
                <a:ext cx="1598802" cy="633231"/>
              </a:xfrm>
              <a:prstGeom prst="round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endCxn id="118" idx="0"/>
          </p:cNvCxnSpPr>
          <p:nvPr/>
        </p:nvCxnSpPr>
        <p:spPr>
          <a:xfrm flipH="1">
            <a:off x="16411383" y="13310242"/>
            <a:ext cx="2029804" cy="624508"/>
          </a:xfrm>
          <a:prstGeom prst="straightConnector1">
            <a:avLst/>
          </a:prstGeom>
          <a:ln w="127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18474887" y="13310242"/>
            <a:ext cx="1237949" cy="551184"/>
          </a:xfrm>
          <a:prstGeom prst="straightConnector1">
            <a:avLst/>
          </a:prstGeom>
          <a:ln w="127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Rounded Rectangle 117"/>
              <p:cNvSpPr/>
              <p:nvPr/>
            </p:nvSpPr>
            <p:spPr>
              <a:xfrm>
                <a:off x="15050021" y="13934750"/>
                <a:ext cx="2722723" cy="44127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5, 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021" y="13934750"/>
                <a:ext cx="2722723" cy="441276"/>
              </a:xfrm>
              <a:prstGeom prst="round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ounded Rectangle 118"/>
              <p:cNvSpPr/>
              <p:nvPr/>
            </p:nvSpPr>
            <p:spPr>
              <a:xfrm>
                <a:off x="18351475" y="13924112"/>
                <a:ext cx="2722723" cy="44127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2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 9,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𝑛𝑢𝑙𝑙</m:t>
                          </m:r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475" y="13924112"/>
                <a:ext cx="2722723" cy="441276"/>
              </a:xfrm>
              <a:prstGeom prst="roundRect">
                <a:avLst/>
              </a:prstGeom>
              <a:blipFill rotWithShape="1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ounded Rectangle 121"/>
              <p:cNvSpPr/>
              <p:nvPr/>
            </p:nvSpPr>
            <p:spPr>
              <a:xfrm>
                <a:off x="15611981" y="14765246"/>
                <a:ext cx="1598802" cy="59902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>
          <p:sp>
            <p:nvSpPr>
              <p:cNvPr id="122" name="Rounded 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981" y="14765246"/>
                <a:ext cx="1598802" cy="599026"/>
              </a:xfrm>
              <a:prstGeom prst="roundRect">
                <a:avLst/>
              </a:prstGeom>
              <a:blipFill rotWithShape="1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Down Arrow 122"/>
          <p:cNvSpPr/>
          <p:nvPr/>
        </p:nvSpPr>
        <p:spPr>
          <a:xfrm>
            <a:off x="19707790" y="14394690"/>
            <a:ext cx="333534" cy="29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8" name="Down Arrow 127"/>
          <p:cNvSpPr/>
          <p:nvPr/>
        </p:nvSpPr>
        <p:spPr>
          <a:xfrm>
            <a:off x="16205974" y="14428168"/>
            <a:ext cx="333534" cy="29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1" name="Plus 130"/>
          <p:cNvSpPr/>
          <p:nvPr/>
        </p:nvSpPr>
        <p:spPr>
          <a:xfrm>
            <a:off x="17835731" y="13920084"/>
            <a:ext cx="490861" cy="4616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ounded Rectangle 132"/>
              <p:cNvSpPr/>
              <p:nvPr/>
            </p:nvSpPr>
            <p:spPr>
              <a:xfrm>
                <a:off x="22630939" y="14978208"/>
                <a:ext cx="3351088" cy="6480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box>
                        <m:box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SG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>
          <p:sp>
            <p:nvSpPr>
              <p:cNvPr id="133" name="Rounded 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939" y="14978208"/>
                <a:ext cx="3351088" cy="648072"/>
              </a:xfrm>
              <a:prstGeom prst="roundRect">
                <a:avLst/>
              </a:prstGeom>
              <a:blipFill rotWithShape="1"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" name="Curved Up Arrow 230"/>
          <p:cNvSpPr/>
          <p:nvPr/>
        </p:nvSpPr>
        <p:spPr>
          <a:xfrm>
            <a:off x="4059409" y="29718634"/>
            <a:ext cx="1394928" cy="474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32" name="Right Arrow 231"/>
          <p:cNvSpPr/>
          <p:nvPr/>
        </p:nvSpPr>
        <p:spPr>
          <a:xfrm rot="19200547">
            <a:off x="7737824" y="27642299"/>
            <a:ext cx="938670" cy="27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4" name="Right Arrow 133"/>
          <p:cNvSpPr/>
          <p:nvPr/>
        </p:nvSpPr>
        <p:spPr>
          <a:xfrm rot="2573443">
            <a:off x="7729597" y="28447747"/>
            <a:ext cx="938670" cy="27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1618</Words>
  <Application>Microsoft Office PowerPoint</Application>
  <PresentationFormat>Custom</PresentationFormat>
  <Paragraphs>197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Efficient Route Planning on Public Transportation Networks: A Labelling Approach  Sibo Wang‡, Wenqing Lin†, Yi Yang§, Xiaokui Xiao‡, and Shuigeng Zhou§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xiaokui</dc:creator>
  <cp:lastModifiedBy>edwlin</cp:lastModifiedBy>
  <cp:revision>317</cp:revision>
  <cp:lastPrinted>2015-04-01T04:24:26Z</cp:lastPrinted>
  <dcterms:created xsi:type="dcterms:W3CDTF">2009-06-25T21:14:21Z</dcterms:created>
  <dcterms:modified xsi:type="dcterms:W3CDTF">2015-05-27T08:00:14Z</dcterms:modified>
</cp:coreProperties>
</file>