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80" r:id="rId13"/>
    <p:sldId id="281" r:id="rId14"/>
    <p:sldId id="282" r:id="rId15"/>
    <p:sldId id="283" r:id="rId16"/>
    <p:sldId id="284" r:id="rId17"/>
    <p:sldId id="285" r:id="rId18"/>
    <p:sldId id="286" r:id="rId19"/>
    <p:sldId id="287"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无标题节" id="{4169A20B-4985-A346-B1FD-DBF45E6BE2D6}">
          <p14:sldIdLst>
            <p14:sldId id="256"/>
            <p14:sldId id="257"/>
            <p14:sldId id="258"/>
            <p14:sldId id="259"/>
            <p14:sldId id="260"/>
            <p14:sldId id="261"/>
            <p14:sldId id="262"/>
            <p14:sldId id="263"/>
            <p14:sldId id="264"/>
            <p14:sldId id="265"/>
            <p14:sldId id="266"/>
            <p14:sldId id="280"/>
            <p14:sldId id="281"/>
            <p14:sldId id="282"/>
            <p14:sldId id="283"/>
            <p14:sldId id="284"/>
            <p14:sldId id="285"/>
            <p14:sldId id="286"/>
            <p14:sldId id="287"/>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3"/>
    <p:restoredTop sz="78690"/>
  </p:normalViewPr>
  <p:slideViewPr>
    <p:cSldViewPr snapToGrid="0" snapToObjects="1">
      <p:cViewPr varScale="1">
        <p:scale>
          <a:sx n="135" d="100"/>
          <a:sy n="135" d="100"/>
        </p:scale>
        <p:origin x="192" y="22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368E9-337F-9543-8D9E-A90475659AE5}" type="datetimeFigureOut">
              <a:rPr kumimoji="1" lang="zh-CN" altLang="en-US" smtClean="0"/>
              <a:t>2024/11/3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BC7EE-BB31-264A-9FCE-3A25562D7992}" type="slidenum">
              <a:rPr kumimoji="1" lang="zh-CN" altLang="en-US" smtClean="0"/>
              <a:t>‹#›</a:t>
            </a:fld>
            <a:endParaRPr kumimoji="1" lang="zh-CN" altLang="en-US"/>
          </a:p>
        </p:txBody>
      </p:sp>
    </p:spTree>
    <p:extLst>
      <p:ext uri="{BB962C8B-B14F-4D97-AF65-F5344CB8AC3E}">
        <p14:creationId xmlns:p14="http://schemas.microsoft.com/office/powerpoint/2010/main" val="281191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Today we'll be learning about Entity Relationship Diagrams, or ERDs. In this lecture, we'll cover the definition of ERDs, their basic building blocks, how to draw them, and we'll work through a practical example. We'll also learn about database normalization.</a:t>
            </a:r>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1</a:t>
            </a:fld>
            <a:endParaRPr kumimoji="1" lang="zh-CN" altLang="en-US"/>
          </a:p>
        </p:txBody>
      </p:sp>
    </p:spTree>
    <p:extLst>
      <p:ext uri="{BB962C8B-B14F-4D97-AF65-F5344CB8AC3E}">
        <p14:creationId xmlns:p14="http://schemas.microsoft.com/office/powerpoint/2010/main" val="2236964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Cardinality specifies how many instances of one entity can relate to instances of another entity. We have three main types:</a:t>
            </a:r>
          </a:p>
          <a:p>
            <a:pPr>
              <a:buFont typeface="Arial" panose="020B0604020202020204" pitchFamily="34" charset="0"/>
              <a:buChar char="•"/>
            </a:pPr>
            <a:r>
              <a:rPr lang="en-US" dirty="0"/>
              <a:t>One-to-one (1:1): one instance of the parent entity relates to exactly one instance of the child entity</a:t>
            </a:r>
          </a:p>
          <a:p>
            <a:pPr>
              <a:buFont typeface="Arial" panose="020B0604020202020204" pitchFamily="34" charset="0"/>
              <a:buChar char="•"/>
            </a:pPr>
            <a:r>
              <a:rPr lang="en-US" dirty="0"/>
              <a:t>One-to-many (1:N): one instance of the parent entity can relate to multiple instances of the child entity</a:t>
            </a:r>
          </a:p>
          <a:p>
            <a:pPr>
              <a:buFont typeface="Arial" panose="020B0604020202020204" pitchFamily="34" charset="0"/>
              <a:buChar char="•"/>
            </a:pPr>
            <a:r>
              <a:rPr lang="en-US" dirty="0"/>
              <a:t>Many-to-many (M:N): multiple instances of the parent entity can relate to multiple instances of the child entity For example, in our course and class relationship, one course can have multiple classes, demonstrating a one-to-many relationship.</a:t>
            </a:r>
          </a:p>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10</a:t>
            </a:fld>
            <a:endParaRPr kumimoji="1" lang="zh-CN" altLang="en-US"/>
          </a:p>
        </p:txBody>
      </p:sp>
    </p:spTree>
    <p:extLst>
      <p:ext uri="{BB962C8B-B14F-4D97-AF65-F5344CB8AC3E}">
        <p14:creationId xmlns:p14="http://schemas.microsoft.com/office/powerpoint/2010/main" val="124684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Cardinality specifies how many instances of one entity can relate to instances of another entity. We have three main types:</a:t>
            </a:r>
          </a:p>
          <a:p>
            <a:pPr>
              <a:buFont typeface="Arial" panose="020B0604020202020204" pitchFamily="34" charset="0"/>
              <a:buChar char="•"/>
            </a:pPr>
            <a:r>
              <a:rPr lang="en-US" dirty="0"/>
              <a:t>One-to-one (1:1): one instance of the parent entity relates to exactly one instance of the child entity</a:t>
            </a:r>
          </a:p>
          <a:p>
            <a:pPr>
              <a:buFont typeface="Arial" panose="020B0604020202020204" pitchFamily="34" charset="0"/>
              <a:buChar char="•"/>
            </a:pPr>
            <a:r>
              <a:rPr lang="en-US" dirty="0"/>
              <a:t>One-to-many (1:N): one instance of the parent entity can relate to multiple instances of the child entity</a:t>
            </a:r>
          </a:p>
          <a:p>
            <a:pPr>
              <a:buFont typeface="Arial" panose="020B0604020202020204" pitchFamily="34" charset="0"/>
              <a:buChar char="•"/>
            </a:pPr>
            <a:r>
              <a:rPr lang="en-US" dirty="0"/>
              <a:t>Many-to-many (M:N): multiple instances of the parent entity can relate to multiple instances of the child entity For example, in our course and class relationship, one course can have multiple classes, demonstrating a one-to-many relationship.</a:t>
            </a:r>
          </a:p>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11</a:t>
            </a:fld>
            <a:endParaRPr kumimoji="1" lang="zh-CN" altLang="en-US"/>
          </a:p>
        </p:txBody>
      </p:sp>
    </p:spTree>
    <p:extLst>
      <p:ext uri="{BB962C8B-B14F-4D97-AF65-F5344CB8AC3E}">
        <p14:creationId xmlns:p14="http://schemas.microsoft.com/office/powerpoint/2010/main" val="76409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Let's look at a practical example. Professor McGonagall wants to build a modern student information management system for Hogwarts. We need to help her design an ERD. The basic entities include:</a:t>
            </a:r>
          </a:p>
          <a:p>
            <a:pPr>
              <a:buFont typeface="Arial" panose="020B0604020202020204" pitchFamily="34" charset="0"/>
              <a:buChar char="•"/>
            </a:pPr>
            <a:r>
              <a:rPr lang="en-US" dirty="0"/>
              <a:t>Students (with attributes: SID, SNAME, HOUSE, COURSE, GRADE)</a:t>
            </a:r>
          </a:p>
          <a:p>
            <a:pPr>
              <a:buFont typeface="Arial" panose="020B0604020202020204" pitchFamily="34" charset="0"/>
              <a:buChar char="•"/>
            </a:pPr>
            <a:r>
              <a:rPr lang="en-US" dirty="0"/>
              <a:t>Courses (with attributes: CID, CNAME, TEACHER)</a:t>
            </a:r>
          </a:p>
          <a:p>
            <a:pPr>
              <a:buFont typeface="Arial" panose="020B0604020202020204" pitchFamily="34" charset="0"/>
              <a:buChar char="•"/>
            </a:pPr>
            <a:r>
              <a:rPr lang="en-US" dirty="0"/>
              <a:t>Houses (with attributes: HNAME, HEAD)"</a:t>
            </a:r>
          </a:p>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12</a:t>
            </a:fld>
            <a:endParaRPr kumimoji="1" lang="zh-CN" altLang="en-US"/>
          </a:p>
        </p:txBody>
      </p:sp>
    </p:spTree>
    <p:extLst>
      <p:ext uri="{BB962C8B-B14F-4D97-AF65-F5344CB8AC3E}">
        <p14:creationId xmlns:p14="http://schemas.microsoft.com/office/powerpoint/2010/main" val="1777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And</a:t>
            </a:r>
            <a:r>
              <a:rPr kumimoji="1" lang="zh-CN" altLang="en-US" dirty="0"/>
              <a:t> </a:t>
            </a:r>
            <a:r>
              <a:rPr kumimoji="1" lang="en-US" altLang="zh-CN" dirty="0"/>
              <a:t>here</a:t>
            </a:r>
            <a:r>
              <a:rPr kumimoji="1" lang="zh-CN" altLang="en-US" dirty="0"/>
              <a:t> </a:t>
            </a:r>
            <a:r>
              <a:rPr kumimoji="1" lang="en-US" altLang="zh-CN" dirty="0"/>
              <a:t>is</a:t>
            </a:r>
            <a:r>
              <a:rPr kumimoji="1" lang="zh-CN" altLang="en-US" dirty="0"/>
              <a:t> </a:t>
            </a:r>
            <a:r>
              <a:rPr kumimoji="1" lang="en-US" altLang="zh-CN" dirty="0"/>
              <a:t>the</a:t>
            </a:r>
            <a:r>
              <a:rPr kumimoji="1" lang="zh-CN" altLang="en-US" dirty="0"/>
              <a:t> </a:t>
            </a:r>
            <a:r>
              <a:rPr kumimoji="1" lang="en-US" altLang="zh-CN" dirty="0"/>
              <a:t>solution</a:t>
            </a:r>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13</a:t>
            </a:fld>
            <a:endParaRPr kumimoji="1" lang="zh-CN" altLang="en-US"/>
          </a:p>
        </p:txBody>
      </p:sp>
    </p:spTree>
    <p:extLst>
      <p:ext uri="{BB962C8B-B14F-4D97-AF65-F5344CB8AC3E}">
        <p14:creationId xmlns:p14="http://schemas.microsoft.com/office/powerpoint/2010/main" val="417922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Database normalization is the process of organizing data efficiently in a database. It aims to protect data and increase database flexibility by eliminating redundancy and inconsistent dependencies. Normalization involves three main steps:</a:t>
            </a:r>
          </a:p>
          <a:p>
            <a:pPr>
              <a:buFont typeface="+mj-lt"/>
              <a:buAutoNum type="arabicPeriod"/>
            </a:pPr>
            <a:r>
              <a:rPr lang="en-US" dirty="0"/>
              <a:t>First Normal Form (1NF): Ensures each attribute contains a single value; no repeating attributes</a:t>
            </a:r>
          </a:p>
          <a:p>
            <a:pPr>
              <a:buFont typeface="+mj-lt"/>
              <a:buAutoNum type="arabicPeriod"/>
            </a:pPr>
            <a:r>
              <a:rPr lang="en-US" dirty="0"/>
              <a:t>Second Normal Form (2NF): Removes partial dependencies, ensuring non-key attributes fully depend on the entire primary key</a:t>
            </a:r>
          </a:p>
          <a:p>
            <a:pPr>
              <a:buFont typeface="+mj-lt"/>
              <a:buAutoNum type="arabicPeriod"/>
            </a:pPr>
            <a:r>
              <a:rPr lang="en-US" dirty="0"/>
              <a:t>Third Normal Form (3NF): Eliminates transitive dependencies, ensuring all attributes directly depend on the primary key</a:t>
            </a:r>
          </a:p>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14</a:t>
            </a:fld>
            <a:endParaRPr kumimoji="1" lang="zh-CN" altLang="en-US"/>
          </a:p>
        </p:txBody>
      </p:sp>
    </p:spTree>
    <p:extLst>
      <p:ext uri="{BB962C8B-B14F-4D97-AF65-F5344CB8AC3E}">
        <p14:creationId xmlns:p14="http://schemas.microsoft.com/office/powerpoint/2010/main" val="379453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en-HK" dirty="0"/>
            </a:br>
            <a:r>
              <a:rPr lang="en-US" dirty="0"/>
              <a:t>Database normalization is the process of organizing data efficiently in a database. It aims to protect data and increase database flexibility by eliminating redundancy and inconsistent dependencies. Normalization involves three main steps:</a:t>
            </a:r>
          </a:p>
          <a:p>
            <a:pPr>
              <a:buFont typeface="+mj-lt"/>
              <a:buAutoNum type="arabicPeriod"/>
            </a:pPr>
            <a:r>
              <a:rPr lang="en-US" dirty="0"/>
              <a:t>First Normal Form (1NF): Ensures each attribute contains a single value; no repeating attributes</a:t>
            </a:r>
          </a:p>
          <a:p>
            <a:pPr>
              <a:buFont typeface="+mj-lt"/>
              <a:buAutoNum type="arabicPeriod"/>
            </a:pPr>
            <a:r>
              <a:rPr lang="en-US" dirty="0"/>
              <a:t>Second Normal Form (2NF): Removes partial dependencies, ensuring non-key attributes fully depend on the entire primary key</a:t>
            </a:r>
          </a:p>
          <a:p>
            <a:pPr>
              <a:buFont typeface="+mj-lt"/>
              <a:buAutoNum type="arabicPeriod"/>
            </a:pPr>
            <a:r>
              <a:rPr lang="en-US" dirty="0"/>
              <a:t>Third Normal Form (3NF): Eliminates transitive dependencies, ensuring all attributes directly depend on the primary key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15</a:t>
            </a:fld>
            <a:endParaRPr kumimoji="1" lang="zh-CN" altLang="en-US"/>
          </a:p>
        </p:txBody>
      </p:sp>
    </p:spTree>
    <p:extLst>
      <p:ext uri="{BB962C8B-B14F-4D97-AF65-F5344CB8AC3E}">
        <p14:creationId xmlns:p14="http://schemas.microsoft.com/office/powerpoint/2010/main" val="2135267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Database normalization is the process of organizing data efficiently in a database. It aims to protect data and increase database flexibility by eliminating redundancy and inconsistent dependencies. Normalization involves three main steps:</a:t>
            </a:r>
          </a:p>
          <a:p>
            <a:pPr>
              <a:buFont typeface="+mj-lt"/>
              <a:buAutoNum type="arabicPeriod"/>
            </a:pPr>
            <a:r>
              <a:rPr lang="en-US" dirty="0"/>
              <a:t>First Normal Form (1NF): Ensures each attribute contains a single value; no repeating attributes</a:t>
            </a:r>
          </a:p>
          <a:p>
            <a:pPr>
              <a:buFont typeface="+mj-lt"/>
              <a:buAutoNum type="arabicPeriod"/>
            </a:pPr>
            <a:r>
              <a:rPr lang="en-US" dirty="0"/>
              <a:t>Second Normal Form (2NF): Removes partial dependencies, ensuring non-key attributes fully depend on the entire primary key</a:t>
            </a:r>
          </a:p>
          <a:p>
            <a:pPr>
              <a:buFont typeface="+mj-lt"/>
              <a:buAutoNum type="arabicPeriod"/>
            </a:pPr>
            <a:r>
              <a:rPr lang="en-US" dirty="0"/>
              <a:t>Third Normal Form (3NF): Eliminates transitive dependencies, ensuring all attributes directly depend on the primary key</a:t>
            </a:r>
          </a:p>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16</a:t>
            </a:fld>
            <a:endParaRPr kumimoji="1" lang="zh-CN" altLang="en-US"/>
          </a:p>
        </p:txBody>
      </p:sp>
    </p:spTree>
    <p:extLst>
      <p:ext uri="{BB962C8B-B14F-4D97-AF65-F5344CB8AC3E}">
        <p14:creationId xmlns:p14="http://schemas.microsoft.com/office/powerpoint/2010/main" val="592276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Database normalization is the process of organizing data efficiently in a database. It aims to protect data and increase database flexibility by eliminating redundancy and inconsistent dependencies. Normalization involves three main steps:</a:t>
            </a:r>
          </a:p>
          <a:p>
            <a:pPr>
              <a:buFont typeface="+mj-lt"/>
              <a:buAutoNum type="arabicPeriod"/>
            </a:pPr>
            <a:r>
              <a:rPr lang="en-US" dirty="0"/>
              <a:t>First Normal Form (1NF): Ensures each attribute contains a single value; no repeating attributes</a:t>
            </a:r>
          </a:p>
          <a:p>
            <a:pPr>
              <a:buFont typeface="+mj-lt"/>
              <a:buAutoNum type="arabicPeriod"/>
            </a:pPr>
            <a:r>
              <a:rPr lang="en-US" dirty="0"/>
              <a:t>Second Normal Form (2NF): Removes partial dependencies, ensuring non-key attributes fully depend on the entire primary key</a:t>
            </a:r>
          </a:p>
          <a:p>
            <a:pPr>
              <a:buFont typeface="+mj-lt"/>
              <a:buAutoNum type="arabicPeriod"/>
            </a:pPr>
            <a:r>
              <a:rPr lang="en-US" dirty="0"/>
              <a:t>Third Normal Form (3NF): Eliminates transitive dependencies, ensuring all attributes directly depend on the primary key</a:t>
            </a:r>
          </a:p>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17</a:t>
            </a:fld>
            <a:endParaRPr kumimoji="1" lang="zh-CN" altLang="en-US"/>
          </a:p>
        </p:txBody>
      </p:sp>
    </p:spTree>
    <p:extLst>
      <p:ext uri="{BB962C8B-B14F-4D97-AF65-F5344CB8AC3E}">
        <p14:creationId xmlns:p14="http://schemas.microsoft.com/office/powerpoint/2010/main" val="34541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Database normalization is the process of organizing data efficiently in a database. It aims to protect data and increase database flexibility by eliminating redundancy and inconsistent dependencies. Normalization involves three main steps:</a:t>
            </a:r>
          </a:p>
          <a:p>
            <a:pPr>
              <a:buFont typeface="+mj-lt"/>
              <a:buAutoNum type="arabicPeriod"/>
            </a:pPr>
            <a:r>
              <a:rPr lang="en-US" dirty="0"/>
              <a:t>First Normal Form (1NF): Ensures each attribute contains a single value; no repeating attributes</a:t>
            </a:r>
          </a:p>
          <a:p>
            <a:pPr>
              <a:buFont typeface="+mj-lt"/>
              <a:buAutoNum type="arabicPeriod"/>
            </a:pPr>
            <a:r>
              <a:rPr lang="en-US" dirty="0"/>
              <a:t>Second Normal Form (2NF): Removes partial dependencies, ensuring non-key attributes fully depend on the entire primary key</a:t>
            </a:r>
          </a:p>
          <a:p>
            <a:pPr>
              <a:buFont typeface="+mj-lt"/>
              <a:buAutoNum type="arabicPeriod"/>
            </a:pPr>
            <a:r>
              <a:rPr lang="en-US" dirty="0"/>
              <a:t>Third Normal Form (3NF): Eliminates transitive dependencies, ensuring all attributes directly depend on the primary key</a:t>
            </a:r>
          </a:p>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18</a:t>
            </a:fld>
            <a:endParaRPr kumimoji="1" lang="zh-CN" altLang="en-US"/>
          </a:p>
        </p:txBody>
      </p:sp>
    </p:spTree>
    <p:extLst>
      <p:ext uri="{BB962C8B-B14F-4D97-AF65-F5344CB8AC3E}">
        <p14:creationId xmlns:p14="http://schemas.microsoft.com/office/powerpoint/2010/main" val="3813441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2400" dirty="0"/>
              <a:t>Let's summarize the steps for designing an ERD:</a:t>
            </a:r>
          </a:p>
          <a:p>
            <a:pPr>
              <a:buFont typeface="+mj-lt"/>
              <a:buAutoNum type="arabicPeriod"/>
            </a:pPr>
            <a:r>
              <a:rPr lang="en-US" sz="2400" dirty="0"/>
              <a:t>Identify the entities in your data modeling problem</a:t>
            </a:r>
          </a:p>
          <a:p>
            <a:pPr>
              <a:buFont typeface="+mj-lt"/>
              <a:buAutoNum type="arabicPeriod"/>
            </a:pPr>
            <a:r>
              <a:rPr lang="en-US" sz="2400" dirty="0"/>
              <a:t>Add attributes for each entity and determine the primary keys</a:t>
            </a:r>
          </a:p>
          <a:p>
            <a:pPr>
              <a:buFont typeface="+mj-lt"/>
              <a:buAutoNum type="arabicPeriod"/>
            </a:pPr>
            <a:r>
              <a:rPr lang="en-US" sz="2400" dirty="0"/>
              <a:t>Establish relationships between entities</a:t>
            </a:r>
          </a:p>
          <a:p>
            <a:pPr>
              <a:buFont typeface="+mj-lt"/>
              <a:buAutoNum type="arabicPeriod"/>
            </a:pPr>
            <a:r>
              <a:rPr lang="en-US" sz="2400" dirty="0"/>
              <a:t>Check the cardinalities</a:t>
            </a:r>
          </a:p>
          <a:p>
            <a:pPr>
              <a:buFont typeface="+mj-lt"/>
              <a:buAutoNum type="arabicPeriod"/>
            </a:pPr>
            <a:r>
              <a:rPr lang="en-US" sz="2400" dirty="0"/>
              <a:t>Normalize your database through 1NF, 2NF, and 3NF</a:t>
            </a:r>
          </a:p>
          <a:p>
            <a:pPr>
              <a:buFont typeface="+mj-lt"/>
              <a:buAutoNum type="arabicPeriod"/>
            </a:pPr>
            <a:r>
              <a:rPr lang="en-US" sz="2400" dirty="0"/>
              <a:t>Review and refine your E-R diagram</a:t>
            </a:r>
          </a:p>
          <a:p>
            <a:r>
              <a:rPr lang="en-US" sz="2400" dirty="0"/>
              <a:t>Following these steps will help you design a clear and efficient database system.</a:t>
            </a:r>
          </a:p>
          <a:p>
            <a:endParaRPr lang="en" altLang="zh-CN" sz="1600"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19</a:t>
            </a:fld>
            <a:endParaRPr kumimoji="1" lang="zh-CN" altLang="en-US"/>
          </a:p>
        </p:txBody>
      </p:sp>
    </p:spTree>
    <p:extLst>
      <p:ext uri="{BB962C8B-B14F-4D97-AF65-F5344CB8AC3E}">
        <p14:creationId xmlns:p14="http://schemas.microsoft.com/office/powerpoint/2010/main" val="411185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we'll be learning about Entity Relationship Diagrams, or ERDs. In this lecture, we'll cover the definition of ERDs, their basic building blocks, how to draw them, and we'll work through a practical example. We'll also learn about database normalization.</a:t>
            </a:r>
            <a:endParaRPr kumimoji="1" lang="zh-CN" altLang="en-US" dirty="0"/>
          </a:p>
          <a:p>
            <a:endParaRPr kumimoji="1" lang="en-US" altLang="zh-CN" sz="1200"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2</a:t>
            </a:fld>
            <a:endParaRPr kumimoji="1" lang="zh-CN" altLang="en-US"/>
          </a:p>
        </p:txBody>
      </p:sp>
    </p:spTree>
    <p:extLst>
      <p:ext uri="{BB962C8B-B14F-4D97-AF65-F5344CB8AC3E}">
        <p14:creationId xmlns:p14="http://schemas.microsoft.com/office/powerpoint/2010/main" val="4141747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20</a:t>
            </a:fld>
            <a:endParaRPr kumimoji="1" lang="zh-CN" altLang="en-US"/>
          </a:p>
        </p:txBody>
      </p:sp>
    </p:spTree>
    <p:extLst>
      <p:ext uri="{BB962C8B-B14F-4D97-AF65-F5344CB8AC3E}">
        <p14:creationId xmlns:p14="http://schemas.microsoft.com/office/powerpoint/2010/main" val="402683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an ERD? It's an approach to data modeling where we divide a database into two logical parts: entities and relationships. When we design these entities and the relationships between them, we create what we call entity-relationship diagrams. These diagrams help us visualize and design database structures effectively."</a:t>
            </a:r>
            <a:endParaRPr lang="e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3</a:t>
            </a:fld>
            <a:endParaRPr kumimoji="1" lang="zh-CN" altLang="en-US"/>
          </a:p>
        </p:txBody>
      </p:sp>
    </p:spTree>
    <p:extLst>
      <p:ext uri="{BB962C8B-B14F-4D97-AF65-F5344CB8AC3E}">
        <p14:creationId xmlns:p14="http://schemas.microsoft.com/office/powerpoint/2010/main" val="161403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effectLst/>
            </a:endParaRPr>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4</a:t>
            </a:fld>
            <a:endParaRPr kumimoji="1" lang="zh-CN" altLang="en-US"/>
          </a:p>
        </p:txBody>
      </p:sp>
    </p:spTree>
    <p:extLst>
      <p:ext uri="{BB962C8B-B14F-4D97-AF65-F5344CB8AC3E}">
        <p14:creationId xmlns:p14="http://schemas.microsoft.com/office/powerpoint/2010/main" val="408083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5</a:t>
            </a:fld>
            <a:endParaRPr kumimoji="1" lang="zh-CN" altLang="en-US"/>
          </a:p>
        </p:txBody>
      </p:sp>
    </p:spTree>
    <p:extLst>
      <p:ext uri="{BB962C8B-B14F-4D97-AF65-F5344CB8AC3E}">
        <p14:creationId xmlns:p14="http://schemas.microsoft.com/office/powerpoint/2010/main" val="72407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with the most fundamental concept in ERDs: entities. An entity represents a real-world object, such as a student or a book. When we talk about a specific instance of an entity, like the student 'Harry Potter', we call this an entity instance. In our diagrams, we represent entities using named rectangles. Each entity has attributes and identifiers, which we'll discuss next.</a:t>
            </a:r>
          </a:p>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6</a:t>
            </a:fld>
            <a:endParaRPr kumimoji="1" lang="zh-CN" altLang="en-US"/>
          </a:p>
        </p:txBody>
      </p:sp>
    </p:spTree>
    <p:extLst>
      <p:ext uri="{BB962C8B-B14F-4D97-AF65-F5344CB8AC3E}">
        <p14:creationId xmlns:p14="http://schemas.microsoft.com/office/powerpoint/2010/main" val="109174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Attributes describe the characteristics of an entity. Among these, the primary key is particularly important. A primary key is a key attribute that must be unique and can distinguish one entity instance from another. In our ERDs, we mark identifiers with an asterisk. An identifier can be a single attribute or a combination of attributes, as long as it uniquely identifies one entity instance.</a:t>
            </a:r>
            <a:r>
              <a:rPr lang="zh-CN" altLang="en-US" dirty="0"/>
              <a:t>、</a:t>
            </a:r>
            <a:endParaRPr lang="en-US" altLang="zh-CN" dirty="0"/>
          </a:p>
          <a:p>
            <a:endParaRPr lang="en"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7</a:t>
            </a:fld>
            <a:endParaRPr kumimoji="1" lang="zh-CN" altLang="en-US"/>
          </a:p>
        </p:txBody>
      </p:sp>
    </p:spTree>
    <p:extLst>
      <p:ext uri="{BB962C8B-B14F-4D97-AF65-F5344CB8AC3E}">
        <p14:creationId xmlns:p14="http://schemas.microsoft.com/office/powerpoint/2010/main" val="2631606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effectLst/>
            </a:endParaRPr>
          </a:p>
          <a:p>
            <a:r>
              <a:rPr lang="en-US" dirty="0">
                <a:effectLst/>
                <a:latin typeface="var(--font-claude-message)"/>
              </a:rPr>
              <a:t>Relationships are associations between entities. Think of relationships as verbs that connect two or more nouns (entities). For example, a company 'owns' a computer, or an artist 'performs' a song. These relationships help us understand how different entities interact with each other in our database system.</a:t>
            </a:r>
            <a:br>
              <a:rPr lang="en-US" dirty="0">
                <a:effectLst/>
              </a:rPr>
            </a:br>
            <a:endParaRPr lang="en-US" dirty="0">
              <a:effectLst/>
            </a:endParaRPr>
          </a:p>
          <a:p>
            <a:endParaRPr kumimoji="1" lang="zh-CN" altLang="en-US"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8</a:t>
            </a:fld>
            <a:endParaRPr kumimoji="1" lang="zh-CN" altLang="en-US"/>
          </a:p>
        </p:txBody>
      </p:sp>
    </p:spTree>
    <p:extLst>
      <p:ext uri="{BB962C8B-B14F-4D97-AF65-F5344CB8AC3E}">
        <p14:creationId xmlns:p14="http://schemas.microsoft.com/office/powerpoint/2010/main" val="4007718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Relationships can be either strong or weak. Strong relationships, shown with solid lines, indicate that the foreign key of the related table is also part of its primary key. Weak relationships, shown with dashed lines, indicate a less rigid connection. For example, when a Class table has a course code (CRS_CODE) as a foreign key but not as part of its primary key, this is a weak relationship</a:t>
            </a:r>
            <a:endParaRPr kumimoji="1" lang="en-US" altLang="zh-CN" dirty="0"/>
          </a:p>
        </p:txBody>
      </p:sp>
      <p:sp>
        <p:nvSpPr>
          <p:cNvPr id="4" name="灯片编号占位符 3"/>
          <p:cNvSpPr>
            <a:spLocks noGrp="1"/>
          </p:cNvSpPr>
          <p:nvPr>
            <p:ph type="sldNum" sz="quarter" idx="5"/>
          </p:nvPr>
        </p:nvSpPr>
        <p:spPr/>
        <p:txBody>
          <a:bodyPr/>
          <a:lstStyle/>
          <a:p>
            <a:fld id="{0A6BC7EE-BB31-264A-9FCE-3A25562D7992}" type="slidenum">
              <a:rPr kumimoji="1" lang="zh-CN" altLang="en-US" smtClean="0"/>
              <a:t>9</a:t>
            </a:fld>
            <a:endParaRPr kumimoji="1" lang="zh-CN" altLang="en-US"/>
          </a:p>
        </p:txBody>
      </p:sp>
    </p:spTree>
    <p:extLst>
      <p:ext uri="{BB962C8B-B14F-4D97-AF65-F5344CB8AC3E}">
        <p14:creationId xmlns:p14="http://schemas.microsoft.com/office/powerpoint/2010/main" val="101243640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96949CE-892F-FC45-B896-7117AA475852}" type="datetime1">
              <a:rPr lang="zh-CN" altLang="en-US" smtClean="0"/>
              <a:t>2024/11/3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8833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422717F0-2A5C-594E-82E0-E2A4955A40DE}" type="datetime1">
              <a:rPr lang="zh-CN" altLang="en-US" smtClean="0"/>
              <a:t>2024/11/3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367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C4B13E9-4893-5845-B845-74079DFD0A4C}" type="datetime1">
              <a:rPr lang="zh-CN" altLang="en-US" smtClean="0"/>
              <a:t>2024/11/3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190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FAAC6B4-B61A-A349-8747-F9CF4E7274AB}" type="datetime1">
              <a:rPr lang="zh-CN" altLang="en-US" smtClean="0"/>
              <a:t>2024/11/3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059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fld id="{9E44A437-CCFB-6544-A532-6A3E6F740274}" type="datetime1">
              <a:rPr lang="zh-CN" altLang="en-US" smtClean="0"/>
              <a:t>2024/11/3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8565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78A72C4-7ACC-724F-A24E-1E2FF087A90B}" type="datetime1">
              <a:rPr lang="zh-CN" altLang="en-US" smtClean="0"/>
              <a:t>2024/11/3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482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0AAE4E14-6F35-C240-A182-B2E3681F3F89}" type="datetime1">
              <a:rPr lang="zh-CN" altLang="en-US" smtClean="0"/>
              <a:t>2024/11/3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18241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158C1A-E9B9-1743-9296-01FC5FFB80F4}" type="datetime1">
              <a:rPr lang="zh-CN" altLang="en-US" smtClean="0"/>
              <a:t>2024/11/3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79914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9CD54-69E9-944D-B13F-74847EC840E9}" type="datetime1">
              <a:rPr lang="zh-CN" altLang="en-US" smtClean="0"/>
              <a:t>2024/11/3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442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627FF64-06F2-0447-B826-3E546F31B675}" type="datetime1">
              <a:rPr lang="zh-CN" altLang="en-US" smtClean="0"/>
              <a:t>2024/11/3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2084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71686C1-EED1-B245-BC3C-22812C07D434}" type="datetime1">
              <a:rPr lang="zh-CN" altLang="en-US" smtClean="0"/>
              <a:t>2024/11/3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175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77264C8-55EE-804C-9F87-0EA86D73C798}" type="datetime1">
              <a:rPr lang="zh-CN" altLang="en-US" smtClean="0"/>
              <a:t>2024/11/3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198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09CD5051-17FD-0148-AAB5-845E45BD4FB4}"/>
              </a:ext>
            </a:extLst>
          </p:cNvPr>
          <p:cNvSpPr>
            <a:spLocks noGrp="1"/>
          </p:cNvSpPr>
          <p:nvPr>
            <p:ph type="subTitle" idx="1"/>
          </p:nvPr>
        </p:nvSpPr>
        <p:spPr>
          <a:xfrm>
            <a:off x="580571" y="1503334"/>
            <a:ext cx="10891844" cy="2034153"/>
          </a:xfrm>
        </p:spPr>
        <p:txBody>
          <a:bodyPr>
            <a:normAutofit fontScale="85000" lnSpcReduction="20000"/>
          </a:bodyPr>
          <a:lstStyle/>
          <a:p>
            <a:pPr algn="ctr"/>
            <a:r>
              <a:rPr kumimoji="1" lang="en-US" altLang="zh-CN" sz="7000" dirty="0"/>
              <a:t>SEEM3430</a:t>
            </a:r>
            <a:r>
              <a:rPr kumimoji="1" lang="zh-CN" altLang="en-US" sz="7000" dirty="0"/>
              <a:t> </a:t>
            </a:r>
            <a:r>
              <a:rPr kumimoji="1" lang="en" altLang="zh-CN" sz="7000" dirty="0"/>
              <a:t>Information Systems Analysis and Design</a:t>
            </a:r>
          </a:p>
          <a:p>
            <a:pPr algn="ctr"/>
            <a:r>
              <a:rPr lang="en" altLang="zh-CN" sz="4200" dirty="0"/>
              <a:t>Entity Relationship Diagram</a:t>
            </a:r>
            <a:r>
              <a:rPr lang="zh-CN" altLang="en-US" sz="4200" dirty="0"/>
              <a:t> </a:t>
            </a:r>
            <a:r>
              <a:rPr lang="en-US" altLang="zh-CN" sz="4200" dirty="0"/>
              <a:t>(ERD)</a:t>
            </a:r>
            <a:endParaRPr lang="en" altLang="zh-CN" sz="4200" dirty="0"/>
          </a:p>
          <a:p>
            <a:pPr algn="ctr"/>
            <a:endParaRPr kumimoji="1" lang="en-US" altLang="zh-CN" sz="6600" dirty="0"/>
          </a:p>
          <a:p>
            <a:pPr algn="ctr"/>
            <a:endParaRPr kumimoji="1" lang="zh-CN" altLang="en-US" sz="6600" dirty="0"/>
          </a:p>
        </p:txBody>
      </p:sp>
      <p:sp>
        <p:nvSpPr>
          <p:cNvPr id="5" name="副标题 2">
            <a:extLst>
              <a:ext uri="{FF2B5EF4-FFF2-40B4-BE49-F238E27FC236}">
                <a16:creationId xmlns:a16="http://schemas.microsoft.com/office/drawing/2014/main" id="{A01A3DFF-B817-794E-94D5-2F3A8F512E8E}"/>
              </a:ext>
            </a:extLst>
          </p:cNvPr>
          <p:cNvSpPr txBox="1">
            <a:spLocks/>
          </p:cNvSpPr>
          <p:nvPr/>
        </p:nvSpPr>
        <p:spPr>
          <a:xfrm>
            <a:off x="1134993" y="3623837"/>
            <a:ext cx="9891016" cy="27645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kumimoji="1" lang="en-US" altLang="zh-CN" sz="2800" dirty="0"/>
              <a:t>Chen, </a:t>
            </a:r>
            <a:r>
              <a:rPr kumimoji="1" lang="en-US" altLang="zh-CN" sz="2800" dirty="0" err="1"/>
              <a:t>Qianyu</a:t>
            </a:r>
            <a:endParaRPr kumimoji="1" lang="en-US" altLang="zh-CN" sz="2800" dirty="0"/>
          </a:p>
          <a:p>
            <a:pPr algn="ctr"/>
            <a:r>
              <a:rPr lang="en" altLang="zh-CN" sz="2400" dirty="0"/>
              <a:t>Department of Systems Engineering and Engineering Management</a:t>
            </a:r>
          </a:p>
          <a:p>
            <a:pPr algn="ctr"/>
            <a:r>
              <a:rPr lang="en" altLang="zh-CN" sz="2400" dirty="0"/>
              <a:t>The Chinese University of Hong Kong</a:t>
            </a:r>
          </a:p>
          <a:p>
            <a:pPr algn="ctr"/>
            <a:r>
              <a:rPr kumimoji="1" lang="en-US" altLang="zh-CN" sz="2000" dirty="0"/>
              <a:t>November 6,</a:t>
            </a:r>
            <a:r>
              <a:rPr kumimoji="1" lang="zh-CN" altLang="en-US" sz="2000" dirty="0"/>
              <a:t> </a:t>
            </a:r>
            <a:r>
              <a:rPr kumimoji="1" lang="en-US" altLang="zh-CN" sz="2000" dirty="0"/>
              <a:t>2024</a:t>
            </a:r>
            <a:endParaRPr kumimoji="1" lang="zh-CN" altLang="en-US" sz="2000" dirty="0"/>
          </a:p>
        </p:txBody>
      </p:sp>
    </p:spTree>
    <p:extLst>
      <p:ext uri="{BB962C8B-B14F-4D97-AF65-F5344CB8AC3E}">
        <p14:creationId xmlns:p14="http://schemas.microsoft.com/office/powerpoint/2010/main" val="678446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B4408B-4887-CA47-B1BD-2098E41A9B2A}"/>
              </a:ext>
            </a:extLst>
          </p:cNvPr>
          <p:cNvSpPr>
            <a:spLocks noGrp="1"/>
          </p:cNvSpPr>
          <p:nvPr>
            <p:ph type="title"/>
          </p:nvPr>
        </p:nvSpPr>
        <p:spPr>
          <a:xfrm>
            <a:off x="1069848" y="484632"/>
            <a:ext cx="10058400" cy="1609344"/>
          </a:xfrm>
        </p:spPr>
        <p:txBody>
          <a:bodyPr>
            <a:normAutofit/>
          </a:bodyPr>
          <a:lstStyle/>
          <a:p>
            <a:r>
              <a:rPr lang="en" altLang="zh-CN" dirty="0"/>
              <a:t>Cardinality </a:t>
            </a:r>
            <a:endParaRPr lang="en" altLang="zh-CN" dirty="0">
              <a:effectLst/>
            </a:endParaRPr>
          </a:p>
        </p:txBody>
      </p:sp>
      <p:sp>
        <p:nvSpPr>
          <p:cNvPr id="20" name="Rectangle 1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灯片编号占位符 3">
            <a:extLst>
              <a:ext uri="{FF2B5EF4-FFF2-40B4-BE49-F238E27FC236}">
                <a16:creationId xmlns:a16="http://schemas.microsoft.com/office/drawing/2014/main" id="{7F6E1EA2-EF0E-4948-878B-4488E0167047}"/>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6" name="内容占位符 5">
            <a:extLst>
              <a:ext uri="{FF2B5EF4-FFF2-40B4-BE49-F238E27FC236}">
                <a16:creationId xmlns:a16="http://schemas.microsoft.com/office/drawing/2014/main" id="{2610422F-B42F-3B4A-B5E5-7A7E04AA777E}"/>
              </a:ext>
            </a:extLst>
          </p:cNvPr>
          <p:cNvSpPr>
            <a:spLocks noGrp="1"/>
          </p:cNvSpPr>
          <p:nvPr>
            <p:ph idx="1"/>
          </p:nvPr>
        </p:nvSpPr>
        <p:spPr/>
        <p:txBody>
          <a:bodyPr/>
          <a:lstStyle/>
          <a:p>
            <a:r>
              <a:rPr lang="en" altLang="zh-CN" dirty="0"/>
              <a:t>Cardinality specifies how many instances of an entity relate to one instance of another entity. </a:t>
            </a:r>
          </a:p>
          <a:p>
            <a:r>
              <a:rPr lang="en" altLang="zh-CN" dirty="0"/>
              <a:t>1:1 relationship: one instance of the parent entity is associated with one instance of the child entity. </a:t>
            </a:r>
          </a:p>
          <a:p>
            <a:r>
              <a:rPr lang="en" altLang="zh-CN" dirty="0"/>
              <a:t>1:N relationship: a single instance of a parent entity is associated with many instances of a child entity. </a:t>
            </a:r>
          </a:p>
          <a:p>
            <a:r>
              <a:rPr lang="en" altLang="zh-CN" dirty="0"/>
              <a:t>M:N relationship: many instances of a parent entity can relate to many instances of a child entity. </a:t>
            </a:r>
          </a:p>
          <a:p>
            <a:endParaRPr lang="zh-CN" altLang="en-US" dirty="0"/>
          </a:p>
        </p:txBody>
      </p:sp>
      <p:pic>
        <p:nvPicPr>
          <p:cNvPr id="8" name="图片 7" descr="表格&#10;&#10;描述已自动生成">
            <a:extLst>
              <a:ext uri="{FF2B5EF4-FFF2-40B4-BE49-F238E27FC236}">
                <a16:creationId xmlns:a16="http://schemas.microsoft.com/office/drawing/2014/main" id="{E9F7731C-9140-1845-9CBB-70109EB95F32}"/>
              </a:ext>
            </a:extLst>
          </p:cNvPr>
          <p:cNvPicPr>
            <a:picLocks noChangeAspect="1"/>
          </p:cNvPicPr>
          <p:nvPr/>
        </p:nvPicPr>
        <p:blipFill>
          <a:blip r:embed="rId5"/>
          <a:stretch>
            <a:fillRect/>
          </a:stretch>
        </p:blipFill>
        <p:spPr>
          <a:xfrm>
            <a:off x="1280729" y="5012315"/>
            <a:ext cx="7491312" cy="1845685"/>
          </a:xfrm>
          <a:prstGeom prst="rect">
            <a:avLst/>
          </a:prstGeom>
        </p:spPr>
      </p:pic>
    </p:spTree>
    <p:extLst>
      <p:ext uri="{BB962C8B-B14F-4D97-AF65-F5344CB8AC3E}">
        <p14:creationId xmlns:p14="http://schemas.microsoft.com/office/powerpoint/2010/main" val="193743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B90D6-7E07-DE49-B12A-B9896269ACD4}"/>
              </a:ext>
            </a:extLst>
          </p:cNvPr>
          <p:cNvSpPr>
            <a:spLocks noGrp="1"/>
          </p:cNvSpPr>
          <p:nvPr>
            <p:ph type="title"/>
          </p:nvPr>
        </p:nvSpPr>
        <p:spPr/>
        <p:txBody>
          <a:bodyPr/>
          <a:lstStyle/>
          <a:p>
            <a:r>
              <a:rPr lang="en" altLang="zh-CN" dirty="0"/>
              <a:t>Cardinality </a:t>
            </a:r>
            <a:endParaRPr lang="en" altLang="zh-CN" dirty="0">
              <a:effectLst/>
            </a:endParaRPr>
          </a:p>
        </p:txBody>
      </p:sp>
      <p:sp>
        <p:nvSpPr>
          <p:cNvPr id="3" name="内容占位符 2">
            <a:extLst>
              <a:ext uri="{FF2B5EF4-FFF2-40B4-BE49-F238E27FC236}">
                <a16:creationId xmlns:a16="http://schemas.microsoft.com/office/drawing/2014/main" id="{2057DE9F-B928-8A40-8CAE-5A73A20F0E43}"/>
              </a:ext>
            </a:extLst>
          </p:cNvPr>
          <p:cNvSpPr>
            <a:spLocks noGrp="1"/>
          </p:cNvSpPr>
          <p:nvPr>
            <p:ph idx="1"/>
          </p:nvPr>
        </p:nvSpPr>
        <p:spPr/>
        <p:txBody>
          <a:bodyPr/>
          <a:lstStyle/>
          <a:p>
            <a:r>
              <a:rPr lang="en" altLang="zh-CN" dirty="0"/>
              <a:t>One course can have multiple classes. Some courses may not have classes. </a:t>
            </a:r>
          </a:p>
          <a:p>
            <a:endParaRPr kumimoji="1" lang="en-US" altLang="zh-CN" dirty="0"/>
          </a:p>
          <a:p>
            <a:endParaRPr kumimoji="1" lang="en-US" altLang="zh-CN" dirty="0"/>
          </a:p>
          <a:p>
            <a:endParaRPr kumimoji="1" lang="en-US" altLang="zh-CN" dirty="0"/>
          </a:p>
          <a:p>
            <a:endParaRPr kumimoji="1" lang="en-US" altLang="zh-CN" dirty="0"/>
          </a:p>
          <a:p>
            <a:r>
              <a:rPr lang="en" altLang="zh-CN" dirty="0"/>
              <a:t>One course can have multiple classes. Each course must have at least one class. </a:t>
            </a:r>
          </a:p>
          <a:p>
            <a:endParaRPr lang="en" altLang="zh-CN" dirty="0"/>
          </a:p>
          <a:p>
            <a:endParaRPr kumimoji="1" lang="zh-CN" altLang="en-US" dirty="0"/>
          </a:p>
        </p:txBody>
      </p:sp>
      <p:sp>
        <p:nvSpPr>
          <p:cNvPr id="5" name="灯片编号占位符 4">
            <a:extLst>
              <a:ext uri="{FF2B5EF4-FFF2-40B4-BE49-F238E27FC236}">
                <a16:creationId xmlns:a16="http://schemas.microsoft.com/office/drawing/2014/main" id="{FDB8C912-F6C6-1A4C-A0AB-69DF5D732CA3}"/>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6" name="图片 5" descr="图片包含 图示&#10;&#10;描述已自动生成">
            <a:extLst>
              <a:ext uri="{FF2B5EF4-FFF2-40B4-BE49-F238E27FC236}">
                <a16:creationId xmlns:a16="http://schemas.microsoft.com/office/drawing/2014/main" id="{F7393521-B9D3-AC45-94F3-83175EF56550}"/>
              </a:ext>
            </a:extLst>
          </p:cNvPr>
          <p:cNvPicPr>
            <a:picLocks noChangeAspect="1"/>
          </p:cNvPicPr>
          <p:nvPr/>
        </p:nvPicPr>
        <p:blipFill>
          <a:blip r:embed="rId3"/>
          <a:stretch>
            <a:fillRect/>
          </a:stretch>
        </p:blipFill>
        <p:spPr>
          <a:xfrm>
            <a:off x="1365874" y="2624328"/>
            <a:ext cx="8698121" cy="1609344"/>
          </a:xfrm>
          <a:prstGeom prst="rect">
            <a:avLst/>
          </a:prstGeom>
        </p:spPr>
      </p:pic>
      <p:pic>
        <p:nvPicPr>
          <p:cNvPr id="8" name="图片 7" descr="图片包含 形状&#10;&#10;描述已自动生成">
            <a:extLst>
              <a:ext uri="{FF2B5EF4-FFF2-40B4-BE49-F238E27FC236}">
                <a16:creationId xmlns:a16="http://schemas.microsoft.com/office/drawing/2014/main" id="{91BD701C-CE86-C148-9C4E-3C36F62129F6}"/>
              </a:ext>
            </a:extLst>
          </p:cNvPr>
          <p:cNvPicPr>
            <a:picLocks noChangeAspect="1"/>
          </p:cNvPicPr>
          <p:nvPr/>
        </p:nvPicPr>
        <p:blipFill>
          <a:blip r:embed="rId4"/>
          <a:stretch>
            <a:fillRect/>
          </a:stretch>
        </p:blipFill>
        <p:spPr>
          <a:xfrm>
            <a:off x="1365875" y="4846002"/>
            <a:ext cx="8804060" cy="1609344"/>
          </a:xfrm>
          <a:prstGeom prst="rect">
            <a:avLst/>
          </a:prstGeom>
        </p:spPr>
      </p:pic>
    </p:spTree>
    <p:extLst>
      <p:ext uri="{BB962C8B-B14F-4D97-AF65-F5344CB8AC3E}">
        <p14:creationId xmlns:p14="http://schemas.microsoft.com/office/powerpoint/2010/main" val="376861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B90D6-7E07-DE49-B12A-B9896269ACD4}"/>
              </a:ext>
            </a:extLst>
          </p:cNvPr>
          <p:cNvSpPr>
            <a:spLocks noGrp="1"/>
          </p:cNvSpPr>
          <p:nvPr>
            <p:ph type="title"/>
          </p:nvPr>
        </p:nvSpPr>
        <p:spPr/>
        <p:txBody>
          <a:bodyPr/>
          <a:lstStyle/>
          <a:p>
            <a:r>
              <a:rPr lang="en" altLang="zh-CN" dirty="0"/>
              <a:t>Example </a:t>
            </a:r>
            <a:endParaRPr lang="en" altLang="zh-CN" dirty="0">
              <a:effectLst/>
            </a:endParaRPr>
          </a:p>
        </p:txBody>
      </p:sp>
      <p:sp>
        <p:nvSpPr>
          <p:cNvPr id="3" name="内容占位符 2">
            <a:extLst>
              <a:ext uri="{FF2B5EF4-FFF2-40B4-BE49-F238E27FC236}">
                <a16:creationId xmlns:a16="http://schemas.microsoft.com/office/drawing/2014/main" id="{2057DE9F-B928-8A40-8CAE-5A73A20F0E43}"/>
              </a:ext>
            </a:extLst>
          </p:cNvPr>
          <p:cNvSpPr>
            <a:spLocks noGrp="1"/>
          </p:cNvSpPr>
          <p:nvPr>
            <p:ph idx="1"/>
          </p:nvPr>
        </p:nvSpPr>
        <p:spPr/>
        <p:txBody>
          <a:bodyPr>
            <a:normAutofit lnSpcReduction="10000"/>
          </a:bodyPr>
          <a:lstStyle/>
          <a:p>
            <a:r>
              <a:rPr lang="en" altLang="zh-CN" sz="2800" dirty="0"/>
              <a:t>Prof. McGonagall found that the modern student information management system convenient </a:t>
            </a:r>
          </a:p>
          <a:p>
            <a:r>
              <a:rPr lang="en" altLang="zh-CN" sz="2800" dirty="0"/>
              <a:t>She would like to build up one for students in Hogwarts too. But she has been in the magic world for too long. Can you help her draw the ERD? </a:t>
            </a:r>
          </a:p>
          <a:p>
            <a:r>
              <a:rPr lang="en" altLang="zh-CN" sz="2800" dirty="0"/>
              <a:t>Basic entities: </a:t>
            </a:r>
          </a:p>
          <a:p>
            <a:r>
              <a:rPr lang="en" altLang="zh-CN" sz="2800" dirty="0"/>
              <a:t>Students (SID, SNAME, HOUSE, COURSE, GRADE) </a:t>
            </a:r>
            <a:endParaRPr lang="en-US" altLang="zh-CN" sz="2800" dirty="0"/>
          </a:p>
          <a:p>
            <a:r>
              <a:rPr lang="en" altLang="zh-CN" sz="2800" dirty="0"/>
              <a:t>Courses (CID, CNAME, TEACHER)</a:t>
            </a:r>
          </a:p>
          <a:p>
            <a:r>
              <a:rPr lang="en" altLang="zh-CN" sz="2800" dirty="0"/>
              <a:t>Houses (HNAME, HEAD) </a:t>
            </a:r>
            <a:endParaRPr kumimoji="1" lang="en-US" altLang="zh-CN" sz="2800" dirty="0"/>
          </a:p>
          <a:p>
            <a:endParaRPr kumimoji="1" lang="zh-CN" altLang="en-US" dirty="0"/>
          </a:p>
        </p:txBody>
      </p:sp>
      <p:sp>
        <p:nvSpPr>
          <p:cNvPr id="5" name="灯片编号占位符 4">
            <a:extLst>
              <a:ext uri="{FF2B5EF4-FFF2-40B4-BE49-F238E27FC236}">
                <a16:creationId xmlns:a16="http://schemas.microsoft.com/office/drawing/2014/main" id="{FDB8C912-F6C6-1A4C-A0AB-69DF5D732CA3}"/>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38359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B90D6-7E07-DE49-B12A-B9896269ACD4}"/>
              </a:ext>
            </a:extLst>
          </p:cNvPr>
          <p:cNvSpPr>
            <a:spLocks noGrp="1"/>
          </p:cNvSpPr>
          <p:nvPr>
            <p:ph type="title"/>
          </p:nvPr>
        </p:nvSpPr>
        <p:spPr/>
        <p:txBody>
          <a:bodyPr/>
          <a:lstStyle/>
          <a:p>
            <a:r>
              <a:rPr lang="en-US" altLang="zh-CN" dirty="0">
                <a:effectLst/>
              </a:rPr>
              <a:t>solution</a:t>
            </a:r>
            <a:endParaRPr lang="en" altLang="zh-CN" dirty="0">
              <a:effectLst/>
            </a:endParaRPr>
          </a:p>
        </p:txBody>
      </p:sp>
      <p:pic>
        <p:nvPicPr>
          <p:cNvPr id="6" name="内容占位符 5" descr="图示&#10;&#10;描述已自动生成">
            <a:extLst>
              <a:ext uri="{FF2B5EF4-FFF2-40B4-BE49-F238E27FC236}">
                <a16:creationId xmlns:a16="http://schemas.microsoft.com/office/drawing/2014/main" id="{5028EA4C-DEB5-9E40-AABD-4456746F8FB4}"/>
              </a:ext>
            </a:extLst>
          </p:cNvPr>
          <p:cNvPicPr>
            <a:picLocks noGrp="1" noChangeAspect="1"/>
          </p:cNvPicPr>
          <p:nvPr>
            <p:ph idx="1"/>
          </p:nvPr>
        </p:nvPicPr>
        <p:blipFill>
          <a:blip r:embed="rId3"/>
          <a:stretch>
            <a:fillRect/>
          </a:stretch>
        </p:blipFill>
        <p:spPr>
          <a:xfrm>
            <a:off x="1063752" y="1717945"/>
            <a:ext cx="8376011" cy="4919964"/>
          </a:xfrm>
        </p:spPr>
      </p:pic>
      <p:sp>
        <p:nvSpPr>
          <p:cNvPr id="5" name="灯片编号占位符 4">
            <a:extLst>
              <a:ext uri="{FF2B5EF4-FFF2-40B4-BE49-F238E27FC236}">
                <a16:creationId xmlns:a16="http://schemas.microsoft.com/office/drawing/2014/main" id="{FDB8C912-F6C6-1A4C-A0AB-69DF5D732CA3}"/>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53124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B90D6-7E07-DE49-B12A-B9896269ACD4}"/>
              </a:ext>
            </a:extLst>
          </p:cNvPr>
          <p:cNvSpPr>
            <a:spLocks noGrp="1"/>
          </p:cNvSpPr>
          <p:nvPr>
            <p:ph type="title"/>
          </p:nvPr>
        </p:nvSpPr>
        <p:spPr/>
        <p:txBody>
          <a:bodyPr/>
          <a:lstStyle/>
          <a:p>
            <a:r>
              <a:rPr lang="en" altLang="zh-CN" dirty="0"/>
              <a:t>Database Normalization </a:t>
            </a:r>
            <a:endParaRPr lang="en" altLang="zh-CN" dirty="0">
              <a:effectLst/>
            </a:endParaRPr>
          </a:p>
        </p:txBody>
      </p:sp>
      <p:sp>
        <p:nvSpPr>
          <p:cNvPr id="5" name="灯片编号占位符 4">
            <a:extLst>
              <a:ext uri="{FF2B5EF4-FFF2-40B4-BE49-F238E27FC236}">
                <a16:creationId xmlns:a16="http://schemas.microsoft.com/office/drawing/2014/main" id="{FDB8C912-F6C6-1A4C-A0AB-69DF5D732CA3}"/>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4" name="内容占位符 3">
            <a:extLst>
              <a:ext uri="{FF2B5EF4-FFF2-40B4-BE49-F238E27FC236}">
                <a16:creationId xmlns:a16="http://schemas.microsoft.com/office/drawing/2014/main" id="{5616193E-F68B-2B47-839F-666909552455}"/>
              </a:ext>
            </a:extLst>
          </p:cNvPr>
          <p:cNvSpPr>
            <a:spLocks noGrp="1"/>
          </p:cNvSpPr>
          <p:nvPr>
            <p:ph idx="1"/>
          </p:nvPr>
        </p:nvSpPr>
        <p:spPr/>
        <p:txBody>
          <a:bodyPr/>
          <a:lstStyle/>
          <a:p>
            <a:r>
              <a:rPr lang="en" altLang="zh-CN" sz="3200" dirty="0"/>
              <a:t>Definition: </a:t>
            </a:r>
          </a:p>
          <a:p>
            <a:r>
              <a:rPr lang="en" altLang="zh-CN" sz="3200" dirty="0"/>
              <a:t>Normalization is the process of organizing data in a database. This includes </a:t>
            </a:r>
            <a:r>
              <a:rPr lang="en" altLang="zh-CN" sz="3200" b="1" dirty="0"/>
              <a:t>creating tables and establishing relationships </a:t>
            </a:r>
            <a:r>
              <a:rPr lang="en" altLang="zh-CN" sz="3200" dirty="0"/>
              <a:t>between those tables according to rules designed both to protect the data and to make the database more flexible by </a:t>
            </a:r>
            <a:r>
              <a:rPr lang="en" altLang="zh-CN" sz="3200" b="1" dirty="0"/>
              <a:t>eliminating redundancy and inconsistent dependency</a:t>
            </a:r>
            <a:r>
              <a:rPr lang="en" altLang="zh-CN" sz="3200" dirty="0"/>
              <a:t>. </a:t>
            </a:r>
          </a:p>
          <a:p>
            <a:endParaRPr lang="zh-CN" altLang="en-US" dirty="0"/>
          </a:p>
        </p:txBody>
      </p:sp>
    </p:spTree>
    <p:extLst>
      <p:ext uri="{BB962C8B-B14F-4D97-AF65-F5344CB8AC3E}">
        <p14:creationId xmlns:p14="http://schemas.microsoft.com/office/powerpoint/2010/main" val="82969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B90D6-7E07-DE49-B12A-B9896269ACD4}"/>
              </a:ext>
            </a:extLst>
          </p:cNvPr>
          <p:cNvSpPr>
            <a:spLocks noGrp="1"/>
          </p:cNvSpPr>
          <p:nvPr>
            <p:ph type="title"/>
          </p:nvPr>
        </p:nvSpPr>
        <p:spPr/>
        <p:txBody>
          <a:bodyPr/>
          <a:lstStyle/>
          <a:p>
            <a:r>
              <a:rPr lang="en" altLang="zh-CN" dirty="0"/>
              <a:t>Normalization Process </a:t>
            </a:r>
            <a:endParaRPr lang="en" altLang="zh-CN" dirty="0">
              <a:effectLst/>
            </a:endParaRPr>
          </a:p>
        </p:txBody>
      </p:sp>
      <p:sp>
        <p:nvSpPr>
          <p:cNvPr id="5" name="灯片编号占位符 4">
            <a:extLst>
              <a:ext uri="{FF2B5EF4-FFF2-40B4-BE49-F238E27FC236}">
                <a16:creationId xmlns:a16="http://schemas.microsoft.com/office/drawing/2014/main" id="{FDB8C912-F6C6-1A4C-A0AB-69DF5D732CA3}"/>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6" name="内容占位符 5" descr="图示&#10;&#10;描述已自动生成">
            <a:extLst>
              <a:ext uri="{FF2B5EF4-FFF2-40B4-BE49-F238E27FC236}">
                <a16:creationId xmlns:a16="http://schemas.microsoft.com/office/drawing/2014/main" id="{F3F36E2A-D061-ED4E-91FA-0EA0AB4DF7F0}"/>
              </a:ext>
            </a:extLst>
          </p:cNvPr>
          <p:cNvPicPr>
            <a:picLocks noGrp="1" noChangeAspect="1"/>
          </p:cNvPicPr>
          <p:nvPr>
            <p:ph idx="1"/>
          </p:nvPr>
        </p:nvPicPr>
        <p:blipFill>
          <a:blip r:embed="rId3"/>
          <a:stretch>
            <a:fillRect/>
          </a:stretch>
        </p:blipFill>
        <p:spPr>
          <a:xfrm>
            <a:off x="1063751" y="1671448"/>
            <a:ext cx="5514295" cy="5186551"/>
          </a:xfrm>
        </p:spPr>
      </p:pic>
    </p:spTree>
    <p:extLst>
      <p:ext uri="{BB962C8B-B14F-4D97-AF65-F5344CB8AC3E}">
        <p14:creationId xmlns:p14="http://schemas.microsoft.com/office/powerpoint/2010/main" val="472393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B90D6-7E07-DE49-B12A-B9896269ACD4}"/>
              </a:ext>
            </a:extLst>
          </p:cNvPr>
          <p:cNvSpPr>
            <a:spLocks noGrp="1"/>
          </p:cNvSpPr>
          <p:nvPr>
            <p:ph type="title"/>
          </p:nvPr>
        </p:nvSpPr>
        <p:spPr/>
        <p:txBody>
          <a:bodyPr/>
          <a:lstStyle/>
          <a:p>
            <a:r>
              <a:rPr lang="en" altLang="zh-CN" dirty="0"/>
              <a:t>Normalization Process </a:t>
            </a:r>
            <a:endParaRPr lang="en" altLang="zh-CN" dirty="0">
              <a:effectLst/>
            </a:endParaRPr>
          </a:p>
        </p:txBody>
      </p:sp>
      <p:sp>
        <p:nvSpPr>
          <p:cNvPr id="5" name="灯片编号占位符 4">
            <a:extLst>
              <a:ext uri="{FF2B5EF4-FFF2-40B4-BE49-F238E27FC236}">
                <a16:creationId xmlns:a16="http://schemas.microsoft.com/office/drawing/2014/main" id="{FDB8C912-F6C6-1A4C-A0AB-69DF5D732CA3}"/>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8" name="内容占位符 7" descr="图示&#10;&#10;描述已自动生成">
            <a:extLst>
              <a:ext uri="{FF2B5EF4-FFF2-40B4-BE49-F238E27FC236}">
                <a16:creationId xmlns:a16="http://schemas.microsoft.com/office/drawing/2014/main" id="{91245595-6BE0-3E40-832C-AC209EC882CD}"/>
              </a:ext>
            </a:extLst>
          </p:cNvPr>
          <p:cNvPicPr>
            <a:picLocks noGrp="1" noChangeAspect="1"/>
          </p:cNvPicPr>
          <p:nvPr>
            <p:ph idx="1"/>
          </p:nvPr>
        </p:nvPicPr>
        <p:blipFill>
          <a:blip r:embed="rId3"/>
          <a:stretch>
            <a:fillRect/>
          </a:stretch>
        </p:blipFill>
        <p:spPr>
          <a:xfrm>
            <a:off x="1063752" y="1810934"/>
            <a:ext cx="7362387" cy="5047066"/>
          </a:xfrm>
        </p:spPr>
      </p:pic>
    </p:spTree>
    <p:extLst>
      <p:ext uri="{BB962C8B-B14F-4D97-AF65-F5344CB8AC3E}">
        <p14:creationId xmlns:p14="http://schemas.microsoft.com/office/powerpoint/2010/main" val="15858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B90D6-7E07-DE49-B12A-B9896269ACD4}"/>
              </a:ext>
            </a:extLst>
          </p:cNvPr>
          <p:cNvSpPr>
            <a:spLocks noGrp="1"/>
          </p:cNvSpPr>
          <p:nvPr>
            <p:ph type="title"/>
          </p:nvPr>
        </p:nvSpPr>
        <p:spPr/>
        <p:txBody>
          <a:bodyPr/>
          <a:lstStyle/>
          <a:p>
            <a:r>
              <a:rPr lang="en" altLang="zh-CN" dirty="0"/>
              <a:t>Normalization Process </a:t>
            </a:r>
            <a:endParaRPr lang="en" altLang="zh-CN" dirty="0">
              <a:effectLst/>
            </a:endParaRPr>
          </a:p>
        </p:txBody>
      </p:sp>
      <p:sp>
        <p:nvSpPr>
          <p:cNvPr id="5" name="灯片编号占位符 4">
            <a:extLst>
              <a:ext uri="{FF2B5EF4-FFF2-40B4-BE49-F238E27FC236}">
                <a16:creationId xmlns:a16="http://schemas.microsoft.com/office/drawing/2014/main" id="{FDB8C912-F6C6-1A4C-A0AB-69DF5D732CA3}"/>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4" name="内容占位符 3">
            <a:extLst>
              <a:ext uri="{FF2B5EF4-FFF2-40B4-BE49-F238E27FC236}">
                <a16:creationId xmlns:a16="http://schemas.microsoft.com/office/drawing/2014/main" id="{7E8298C3-92F7-4E4F-AC64-6D2769B1021F}"/>
              </a:ext>
            </a:extLst>
          </p:cNvPr>
          <p:cNvSpPr>
            <a:spLocks noGrp="1"/>
          </p:cNvSpPr>
          <p:nvPr>
            <p:ph idx="1"/>
          </p:nvPr>
        </p:nvSpPr>
        <p:spPr/>
        <p:txBody>
          <a:bodyPr/>
          <a:lstStyle/>
          <a:p>
            <a:r>
              <a:rPr lang="en" altLang="zh-CN" dirty="0"/>
              <a:t>After 1st Norm, the repeated attributes (product1, product2, product3) was moved to a new table, Sales was created. </a:t>
            </a:r>
          </a:p>
          <a:p>
            <a:r>
              <a:rPr lang="en" altLang="zh-CN" dirty="0"/>
              <a:t>After 2nd Norm, the partial dependency of date on sales nr was removed and Sales table was created. </a:t>
            </a:r>
          </a:p>
          <a:p>
            <a:r>
              <a:rPr lang="en" altLang="zh-CN" dirty="0"/>
              <a:t>After 3rd Norm, the transitive dependency of order code and unit price on product nr was removed and Products table was created. </a:t>
            </a:r>
          </a:p>
          <a:p>
            <a:endParaRPr lang="zh-CN" altLang="en-US" dirty="0"/>
          </a:p>
        </p:txBody>
      </p:sp>
      <p:pic>
        <p:nvPicPr>
          <p:cNvPr id="7" name="内容占位符 7" descr="图示&#10;&#10;描述已自动生成">
            <a:extLst>
              <a:ext uri="{FF2B5EF4-FFF2-40B4-BE49-F238E27FC236}">
                <a16:creationId xmlns:a16="http://schemas.microsoft.com/office/drawing/2014/main" id="{1DB47DED-9F7B-7242-A81C-689178DAFD9A}"/>
              </a:ext>
            </a:extLst>
          </p:cNvPr>
          <p:cNvPicPr>
            <a:picLocks noChangeAspect="1"/>
          </p:cNvPicPr>
          <p:nvPr/>
        </p:nvPicPr>
        <p:blipFill>
          <a:blip r:embed="rId3"/>
          <a:stretch>
            <a:fillRect/>
          </a:stretch>
        </p:blipFill>
        <p:spPr>
          <a:xfrm>
            <a:off x="7002600" y="3904417"/>
            <a:ext cx="4308528" cy="2953583"/>
          </a:xfrm>
          <a:prstGeom prst="rect">
            <a:avLst/>
          </a:prstGeom>
        </p:spPr>
      </p:pic>
    </p:spTree>
    <p:extLst>
      <p:ext uri="{BB962C8B-B14F-4D97-AF65-F5344CB8AC3E}">
        <p14:creationId xmlns:p14="http://schemas.microsoft.com/office/powerpoint/2010/main" val="3704544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B90D6-7E07-DE49-B12A-B9896269ACD4}"/>
              </a:ext>
            </a:extLst>
          </p:cNvPr>
          <p:cNvSpPr>
            <a:spLocks noGrp="1"/>
          </p:cNvSpPr>
          <p:nvPr>
            <p:ph type="title"/>
          </p:nvPr>
        </p:nvSpPr>
        <p:spPr/>
        <p:txBody>
          <a:bodyPr/>
          <a:lstStyle/>
          <a:p>
            <a:r>
              <a:rPr lang="en" altLang="zh-CN" dirty="0"/>
              <a:t>Normalization Process </a:t>
            </a:r>
            <a:endParaRPr lang="en" altLang="zh-CN" dirty="0">
              <a:effectLst/>
            </a:endParaRPr>
          </a:p>
        </p:txBody>
      </p:sp>
      <p:sp>
        <p:nvSpPr>
          <p:cNvPr id="5" name="灯片编号占位符 4">
            <a:extLst>
              <a:ext uri="{FF2B5EF4-FFF2-40B4-BE49-F238E27FC236}">
                <a16:creationId xmlns:a16="http://schemas.microsoft.com/office/drawing/2014/main" id="{FDB8C912-F6C6-1A4C-A0AB-69DF5D732CA3}"/>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4" name="内容占位符 3">
            <a:extLst>
              <a:ext uri="{FF2B5EF4-FFF2-40B4-BE49-F238E27FC236}">
                <a16:creationId xmlns:a16="http://schemas.microsoft.com/office/drawing/2014/main" id="{9BD368CB-CAB9-B249-9314-D361EB3C235A}"/>
              </a:ext>
            </a:extLst>
          </p:cNvPr>
          <p:cNvSpPr>
            <a:spLocks noGrp="1"/>
          </p:cNvSpPr>
          <p:nvPr>
            <p:ph idx="1"/>
          </p:nvPr>
        </p:nvSpPr>
        <p:spPr/>
        <p:txBody>
          <a:bodyPr/>
          <a:lstStyle/>
          <a:p>
            <a:r>
              <a:rPr lang="en" altLang="zh-CN" sz="2800" dirty="0"/>
              <a:t>1NF: A single attribute is not allowed to contain multiple values; no repeating/duplicated attributes. </a:t>
            </a:r>
          </a:p>
          <a:p>
            <a:r>
              <a:rPr lang="en" altLang="zh-CN" sz="2800" dirty="0"/>
              <a:t>2NF: If an attribute depend on the primary key, then it must depend on the entire primary key (or super key), i.e. no partial dependencies on a concatenated primary key. But it does not ensure all attributes depend on the primary key. </a:t>
            </a:r>
          </a:p>
          <a:p>
            <a:r>
              <a:rPr lang="en" altLang="zh-CN" sz="2800" dirty="0"/>
              <a:t>3NF: All attributes must directly depend on the entire primary key (or super key), i.e. no dependencies on non-key attributes. </a:t>
            </a:r>
          </a:p>
          <a:p>
            <a:endParaRPr lang="zh-CN" altLang="en-US" dirty="0"/>
          </a:p>
        </p:txBody>
      </p:sp>
    </p:spTree>
    <p:extLst>
      <p:ext uri="{BB962C8B-B14F-4D97-AF65-F5344CB8AC3E}">
        <p14:creationId xmlns:p14="http://schemas.microsoft.com/office/powerpoint/2010/main" val="168019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B90D6-7E07-DE49-B12A-B9896269ACD4}"/>
              </a:ext>
            </a:extLst>
          </p:cNvPr>
          <p:cNvSpPr>
            <a:spLocks noGrp="1"/>
          </p:cNvSpPr>
          <p:nvPr>
            <p:ph type="title"/>
          </p:nvPr>
        </p:nvSpPr>
        <p:spPr/>
        <p:txBody>
          <a:bodyPr/>
          <a:lstStyle/>
          <a:p>
            <a:r>
              <a:rPr lang="en" altLang="zh-CN" dirty="0"/>
              <a:t>Summary </a:t>
            </a:r>
            <a:endParaRPr lang="en" altLang="zh-CN" dirty="0">
              <a:effectLst/>
            </a:endParaRPr>
          </a:p>
        </p:txBody>
      </p:sp>
      <p:sp>
        <p:nvSpPr>
          <p:cNvPr id="5" name="灯片编号占位符 4">
            <a:extLst>
              <a:ext uri="{FF2B5EF4-FFF2-40B4-BE49-F238E27FC236}">
                <a16:creationId xmlns:a16="http://schemas.microsoft.com/office/drawing/2014/main" id="{FDB8C912-F6C6-1A4C-A0AB-69DF5D732CA3}"/>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4" name="内容占位符 3">
            <a:extLst>
              <a:ext uri="{FF2B5EF4-FFF2-40B4-BE49-F238E27FC236}">
                <a16:creationId xmlns:a16="http://schemas.microsoft.com/office/drawing/2014/main" id="{9BD368CB-CAB9-B249-9314-D361EB3C235A}"/>
              </a:ext>
            </a:extLst>
          </p:cNvPr>
          <p:cNvSpPr>
            <a:spLocks noGrp="1"/>
          </p:cNvSpPr>
          <p:nvPr>
            <p:ph idx="1"/>
          </p:nvPr>
        </p:nvSpPr>
        <p:spPr/>
        <p:txBody>
          <a:bodyPr/>
          <a:lstStyle/>
          <a:p>
            <a:r>
              <a:rPr lang="en" altLang="zh-CN" sz="2800" dirty="0"/>
              <a:t>Identify </a:t>
            </a:r>
            <a:r>
              <a:rPr lang="en" altLang="zh-CN" sz="2800" i="1" dirty="0"/>
              <a:t>Entities </a:t>
            </a:r>
            <a:r>
              <a:rPr lang="en" altLang="zh-CN" sz="2800" dirty="0"/>
              <a:t>for your data modeling problem</a:t>
            </a:r>
          </a:p>
          <a:p>
            <a:r>
              <a:rPr lang="en" altLang="zh-CN" sz="2800" dirty="0"/>
              <a:t>Add </a:t>
            </a:r>
            <a:r>
              <a:rPr lang="en" altLang="zh-CN" sz="2800" i="1" dirty="0"/>
              <a:t>Attributes </a:t>
            </a:r>
            <a:r>
              <a:rPr lang="en" altLang="zh-CN" sz="2800" dirty="0"/>
              <a:t>for each entity and determine the primary key </a:t>
            </a:r>
            <a:endParaRPr lang="en" altLang="zh-CN" sz="3600" dirty="0"/>
          </a:p>
          <a:p>
            <a:r>
              <a:rPr lang="en" altLang="zh-CN" sz="2800" dirty="0"/>
              <a:t>Establish </a:t>
            </a:r>
            <a:r>
              <a:rPr lang="en" altLang="zh-CN" sz="2800" i="1" dirty="0"/>
              <a:t>Relationships </a:t>
            </a:r>
            <a:r>
              <a:rPr lang="en" altLang="zh-CN" sz="2800" dirty="0"/>
              <a:t>between entities </a:t>
            </a:r>
          </a:p>
          <a:p>
            <a:r>
              <a:rPr lang="en" altLang="zh-CN" sz="2800" dirty="0"/>
              <a:t>Check the </a:t>
            </a:r>
            <a:r>
              <a:rPr lang="en" altLang="zh-CN" sz="2800" i="1" dirty="0"/>
              <a:t>Cardinalities </a:t>
            </a:r>
            <a:endParaRPr lang="en" altLang="zh-CN" sz="3600" dirty="0"/>
          </a:p>
          <a:p>
            <a:r>
              <a:rPr lang="en" altLang="zh-CN" sz="2800" dirty="0"/>
              <a:t>Normalize your database via 1NF, 2NF, 3NF </a:t>
            </a:r>
          </a:p>
          <a:p>
            <a:r>
              <a:rPr lang="en" altLang="zh-CN" sz="2800" dirty="0"/>
              <a:t>Review your E-R diagram and </a:t>
            </a:r>
            <a:r>
              <a:rPr lang="en" altLang="zh-CN" sz="2800" i="1" dirty="0"/>
              <a:t>Refine </a:t>
            </a:r>
            <a:r>
              <a:rPr lang="en" altLang="zh-CN" sz="2800" dirty="0"/>
              <a:t>it </a:t>
            </a:r>
            <a:endParaRPr lang="en" altLang="zh-CN" sz="3600" dirty="0"/>
          </a:p>
          <a:p>
            <a:endParaRPr lang="zh-CN" altLang="en-US" dirty="0"/>
          </a:p>
        </p:txBody>
      </p:sp>
    </p:spTree>
    <p:extLst>
      <p:ext uri="{BB962C8B-B14F-4D97-AF65-F5344CB8AC3E}">
        <p14:creationId xmlns:p14="http://schemas.microsoft.com/office/powerpoint/2010/main" val="330121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DC2C66-45B9-BB47-BC8C-D91D91422EE7}"/>
              </a:ext>
            </a:extLst>
          </p:cNvPr>
          <p:cNvSpPr>
            <a:spLocks noGrp="1"/>
          </p:cNvSpPr>
          <p:nvPr>
            <p:ph type="title"/>
          </p:nvPr>
        </p:nvSpPr>
        <p:spPr>
          <a:xfrm>
            <a:off x="1069848" y="484632"/>
            <a:ext cx="10058400" cy="1609344"/>
          </a:xfrm>
        </p:spPr>
        <p:txBody>
          <a:bodyPr>
            <a:normAutofit/>
          </a:bodyPr>
          <a:lstStyle/>
          <a:p>
            <a:r>
              <a:rPr kumimoji="1" lang="en-US" altLang="zh-CN" dirty="0"/>
              <a:t>Overview</a:t>
            </a:r>
            <a:endParaRPr kumimoji="1" lang="zh-CN" altLang="en-US" dirty="0"/>
          </a:p>
        </p:txBody>
      </p:sp>
      <p:sp>
        <p:nvSpPr>
          <p:cNvPr id="20" name="Rectangle 1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灯片编号占位符 3">
            <a:extLst>
              <a:ext uri="{FF2B5EF4-FFF2-40B4-BE49-F238E27FC236}">
                <a16:creationId xmlns:a16="http://schemas.microsoft.com/office/drawing/2014/main" id="{3E066BED-001B-9C41-8E02-2FA22CAA89A3}"/>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6" name="内容占位符 5">
            <a:extLst>
              <a:ext uri="{FF2B5EF4-FFF2-40B4-BE49-F238E27FC236}">
                <a16:creationId xmlns:a16="http://schemas.microsoft.com/office/drawing/2014/main" id="{5C5AA1F6-04C6-544F-BDB8-589C407CEB8D}"/>
              </a:ext>
            </a:extLst>
          </p:cNvPr>
          <p:cNvSpPr>
            <a:spLocks noGrp="1"/>
          </p:cNvSpPr>
          <p:nvPr>
            <p:ph idx="1"/>
          </p:nvPr>
        </p:nvSpPr>
        <p:spPr/>
        <p:txBody>
          <a:bodyPr>
            <a:normAutofit lnSpcReduction="10000"/>
          </a:bodyPr>
          <a:lstStyle/>
          <a:p>
            <a:r>
              <a:rPr lang="en" altLang="zh-CN" sz="4000" dirty="0"/>
              <a:t>What is ERD? </a:t>
            </a:r>
          </a:p>
          <a:p>
            <a:pPr lvl="1"/>
            <a:r>
              <a:rPr lang="en" altLang="zh-CN" sz="3600" dirty="0"/>
              <a:t>Definition </a:t>
            </a:r>
          </a:p>
          <a:p>
            <a:pPr lvl="1"/>
            <a:r>
              <a:rPr lang="en" altLang="zh-CN" sz="3600" dirty="0"/>
              <a:t>Building blocks </a:t>
            </a:r>
          </a:p>
          <a:p>
            <a:r>
              <a:rPr lang="en" altLang="zh-CN" sz="4000" dirty="0"/>
              <a:t>How to draw ERDs </a:t>
            </a:r>
          </a:p>
          <a:p>
            <a:pPr lvl="1"/>
            <a:r>
              <a:rPr lang="en" altLang="zh-CN" sz="3600" dirty="0"/>
              <a:t>An example </a:t>
            </a:r>
          </a:p>
          <a:p>
            <a:r>
              <a:rPr lang="en" altLang="zh-CN" sz="4000" dirty="0"/>
              <a:t>Database Normalization </a:t>
            </a:r>
          </a:p>
          <a:p>
            <a:r>
              <a:rPr lang="en-US" altLang="zh-CN" sz="4000" dirty="0"/>
              <a:t>Summary</a:t>
            </a:r>
            <a:endParaRPr lang="en" altLang="zh-CN" sz="4000" dirty="0"/>
          </a:p>
          <a:p>
            <a:endParaRPr lang="en" altLang="zh-CN" dirty="0"/>
          </a:p>
          <a:p>
            <a:endParaRPr lang="zh-CN" altLang="en-US" dirty="0"/>
          </a:p>
        </p:txBody>
      </p:sp>
    </p:spTree>
    <p:extLst>
      <p:ext uri="{BB962C8B-B14F-4D97-AF65-F5344CB8AC3E}">
        <p14:creationId xmlns:p14="http://schemas.microsoft.com/office/powerpoint/2010/main" val="929819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9B9A8B7-03A4-2549-990B-64B870F96C2A}"/>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3" name="TextBox 2">
            <a:extLst>
              <a:ext uri="{FF2B5EF4-FFF2-40B4-BE49-F238E27FC236}">
                <a16:creationId xmlns:a16="http://schemas.microsoft.com/office/drawing/2014/main" id="{8BD66AB4-F162-4E1F-A426-D1A8DB5D89AF}"/>
              </a:ext>
            </a:extLst>
          </p:cNvPr>
          <p:cNvSpPr txBox="1"/>
          <p:nvPr/>
        </p:nvSpPr>
        <p:spPr>
          <a:xfrm>
            <a:off x="4546600" y="2967335"/>
            <a:ext cx="6096000" cy="923330"/>
          </a:xfrm>
          <a:prstGeom prst="rect">
            <a:avLst/>
          </a:prstGeom>
          <a:noFill/>
        </p:spPr>
        <p:txBody>
          <a:bodyPr wrap="square">
            <a:spAutoFit/>
          </a:bodyPr>
          <a:lstStyle/>
          <a:p>
            <a:r>
              <a:rPr kumimoji="0" lang="en" altLang="zh-CN" sz="54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cs typeface="+mj-cs"/>
              </a:rPr>
              <a:t>Thank you</a:t>
            </a:r>
            <a:endParaRPr lang="en-CN" dirty="0"/>
          </a:p>
        </p:txBody>
      </p:sp>
    </p:spTree>
    <p:extLst>
      <p:ext uri="{BB962C8B-B14F-4D97-AF65-F5344CB8AC3E}">
        <p14:creationId xmlns:p14="http://schemas.microsoft.com/office/powerpoint/2010/main" val="421396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8698C1-069C-DD47-A3D2-461BED421658}"/>
              </a:ext>
            </a:extLst>
          </p:cNvPr>
          <p:cNvSpPr>
            <a:spLocks noGrp="1"/>
          </p:cNvSpPr>
          <p:nvPr>
            <p:ph type="title"/>
          </p:nvPr>
        </p:nvSpPr>
        <p:spPr/>
        <p:txBody>
          <a:bodyPr/>
          <a:lstStyle/>
          <a:p>
            <a:r>
              <a:rPr lang="en" altLang="zh-CN" dirty="0"/>
              <a:t>Definition </a:t>
            </a:r>
            <a:endParaRPr lang="en" altLang="zh-CN" dirty="0">
              <a:effectLst/>
            </a:endParaRPr>
          </a:p>
        </p:txBody>
      </p:sp>
      <p:sp>
        <p:nvSpPr>
          <p:cNvPr id="4" name="灯片编号占位符 3">
            <a:extLst>
              <a:ext uri="{FF2B5EF4-FFF2-40B4-BE49-F238E27FC236}">
                <a16:creationId xmlns:a16="http://schemas.microsoft.com/office/drawing/2014/main" id="{941359F1-1015-2E4B-8C00-634722F5A63B}"/>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6" name="内容占位符 5">
            <a:extLst>
              <a:ext uri="{FF2B5EF4-FFF2-40B4-BE49-F238E27FC236}">
                <a16:creationId xmlns:a16="http://schemas.microsoft.com/office/drawing/2014/main" id="{CF089AB2-5ECC-B043-80BF-108F45365FF5}"/>
              </a:ext>
            </a:extLst>
          </p:cNvPr>
          <p:cNvSpPr>
            <a:spLocks noGrp="1"/>
          </p:cNvSpPr>
          <p:nvPr>
            <p:ph idx="1"/>
          </p:nvPr>
        </p:nvSpPr>
        <p:spPr/>
        <p:txBody>
          <a:bodyPr/>
          <a:lstStyle/>
          <a:p>
            <a:r>
              <a:rPr lang="en" altLang="zh-CN" sz="3600" dirty="0"/>
              <a:t>An approach for data modeling </a:t>
            </a:r>
          </a:p>
          <a:p>
            <a:r>
              <a:rPr lang="en" altLang="zh-CN" sz="3600" dirty="0"/>
              <a:t>A database is divided into two logical parts: </a:t>
            </a:r>
          </a:p>
          <a:p>
            <a:pPr lvl="1"/>
            <a:r>
              <a:rPr lang="en" altLang="zh-CN" sz="3200" dirty="0"/>
              <a:t>Entities </a:t>
            </a:r>
          </a:p>
          <a:p>
            <a:pPr lvl="1"/>
            <a:r>
              <a:rPr lang="en" altLang="zh-CN" sz="3200" dirty="0"/>
              <a:t>Relationships </a:t>
            </a:r>
          </a:p>
          <a:p>
            <a:r>
              <a:rPr lang="en" altLang="zh-CN" sz="3600" dirty="0"/>
              <a:t>Diagrams created to design entities and relationships are called entity-relationship diagrams</a:t>
            </a:r>
          </a:p>
          <a:p>
            <a:endParaRPr lang="zh-CN" altLang="en-US" dirty="0"/>
          </a:p>
        </p:txBody>
      </p:sp>
    </p:spTree>
    <p:extLst>
      <p:ext uri="{BB962C8B-B14F-4D97-AF65-F5344CB8AC3E}">
        <p14:creationId xmlns:p14="http://schemas.microsoft.com/office/powerpoint/2010/main" val="134713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568057-6324-BD4D-8517-34E8CCA49FA3}"/>
              </a:ext>
            </a:extLst>
          </p:cNvPr>
          <p:cNvSpPr>
            <a:spLocks noGrp="1"/>
          </p:cNvSpPr>
          <p:nvPr>
            <p:ph type="title"/>
          </p:nvPr>
        </p:nvSpPr>
        <p:spPr/>
        <p:txBody>
          <a:bodyPr/>
          <a:lstStyle/>
          <a:p>
            <a:r>
              <a:rPr lang="en" altLang="zh-CN" dirty="0"/>
              <a:t>Symbol Sets </a:t>
            </a:r>
            <a:endParaRPr lang="en" altLang="zh-CN" dirty="0">
              <a:effectLst/>
            </a:endParaRPr>
          </a:p>
        </p:txBody>
      </p:sp>
      <p:pic>
        <p:nvPicPr>
          <p:cNvPr id="6" name="内容占位符 5" descr="图示&#10;&#10;描述已自动生成">
            <a:extLst>
              <a:ext uri="{FF2B5EF4-FFF2-40B4-BE49-F238E27FC236}">
                <a16:creationId xmlns:a16="http://schemas.microsoft.com/office/drawing/2014/main" id="{2588C286-79D7-7E47-B218-77A9BEB547EE}"/>
              </a:ext>
            </a:extLst>
          </p:cNvPr>
          <p:cNvPicPr>
            <a:picLocks noGrp="1" noChangeAspect="1"/>
          </p:cNvPicPr>
          <p:nvPr>
            <p:ph idx="1"/>
          </p:nvPr>
        </p:nvPicPr>
        <p:blipFill>
          <a:blip r:embed="rId3"/>
          <a:stretch>
            <a:fillRect/>
          </a:stretch>
        </p:blipFill>
        <p:spPr>
          <a:xfrm>
            <a:off x="4416446" y="388883"/>
            <a:ext cx="6403332" cy="5883901"/>
          </a:xfrm>
        </p:spPr>
      </p:pic>
      <p:sp>
        <p:nvSpPr>
          <p:cNvPr id="5" name="灯片编号占位符 4">
            <a:extLst>
              <a:ext uri="{FF2B5EF4-FFF2-40B4-BE49-F238E27FC236}">
                <a16:creationId xmlns:a16="http://schemas.microsoft.com/office/drawing/2014/main" id="{CF107108-6B1B-E542-A0C8-580DE26BFD4A}"/>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84990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804310-6EEF-4842-9A37-FB26A845347A}"/>
              </a:ext>
            </a:extLst>
          </p:cNvPr>
          <p:cNvSpPr>
            <a:spLocks noGrp="1"/>
          </p:cNvSpPr>
          <p:nvPr>
            <p:ph type="title"/>
          </p:nvPr>
        </p:nvSpPr>
        <p:spPr/>
        <p:txBody>
          <a:bodyPr/>
          <a:lstStyle/>
          <a:p>
            <a:r>
              <a:rPr lang="en" altLang="zh-CN" dirty="0"/>
              <a:t>An ERD Example </a:t>
            </a:r>
            <a:endParaRPr lang="en" altLang="zh-CN" dirty="0">
              <a:effectLst/>
            </a:endParaRPr>
          </a:p>
        </p:txBody>
      </p:sp>
      <p:pic>
        <p:nvPicPr>
          <p:cNvPr id="6" name="内容占位符 5" descr="图示&#10;&#10;描述已自动生成">
            <a:extLst>
              <a:ext uri="{FF2B5EF4-FFF2-40B4-BE49-F238E27FC236}">
                <a16:creationId xmlns:a16="http://schemas.microsoft.com/office/drawing/2014/main" id="{C635B340-FFFE-B844-9E0E-F352ED6141EA}"/>
              </a:ext>
            </a:extLst>
          </p:cNvPr>
          <p:cNvPicPr>
            <a:picLocks noGrp="1" noChangeAspect="1"/>
          </p:cNvPicPr>
          <p:nvPr>
            <p:ph idx="1"/>
          </p:nvPr>
        </p:nvPicPr>
        <p:blipFill>
          <a:blip r:embed="rId3"/>
          <a:stretch>
            <a:fillRect/>
          </a:stretch>
        </p:blipFill>
        <p:spPr>
          <a:xfrm>
            <a:off x="5482044" y="30995"/>
            <a:ext cx="5458532" cy="6637909"/>
          </a:xfrm>
        </p:spPr>
      </p:pic>
      <p:sp>
        <p:nvSpPr>
          <p:cNvPr id="5" name="灯片编号占位符 4">
            <a:extLst>
              <a:ext uri="{FF2B5EF4-FFF2-40B4-BE49-F238E27FC236}">
                <a16:creationId xmlns:a16="http://schemas.microsoft.com/office/drawing/2014/main" id="{68F0BE7A-464A-BD4D-8870-26DAB6782273}"/>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8925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7DB0FD-856E-1A43-811D-652228E9F750}"/>
              </a:ext>
            </a:extLst>
          </p:cNvPr>
          <p:cNvSpPr>
            <a:spLocks noGrp="1"/>
          </p:cNvSpPr>
          <p:nvPr>
            <p:ph type="title"/>
          </p:nvPr>
        </p:nvSpPr>
        <p:spPr/>
        <p:txBody>
          <a:bodyPr/>
          <a:lstStyle/>
          <a:p>
            <a:r>
              <a:rPr lang="en" altLang="zh-CN" dirty="0"/>
              <a:t>Entity </a:t>
            </a:r>
            <a:endParaRPr lang="en" altLang="zh-CN" dirty="0">
              <a:effectLst/>
            </a:endParaRPr>
          </a:p>
        </p:txBody>
      </p:sp>
      <p:sp>
        <p:nvSpPr>
          <p:cNvPr id="3" name="内容占位符 2">
            <a:extLst>
              <a:ext uri="{FF2B5EF4-FFF2-40B4-BE49-F238E27FC236}">
                <a16:creationId xmlns:a16="http://schemas.microsoft.com/office/drawing/2014/main" id="{71C139E7-0D5A-F645-8238-D964042E5100}"/>
              </a:ext>
            </a:extLst>
          </p:cNvPr>
          <p:cNvSpPr>
            <a:spLocks noGrp="1"/>
          </p:cNvSpPr>
          <p:nvPr>
            <p:ph idx="1"/>
          </p:nvPr>
        </p:nvSpPr>
        <p:spPr/>
        <p:txBody>
          <a:bodyPr/>
          <a:lstStyle/>
          <a:p>
            <a:r>
              <a:rPr lang="en" altLang="zh-CN" sz="2800" dirty="0"/>
              <a:t>Real-world objects, e.g., student, book</a:t>
            </a:r>
          </a:p>
          <a:p>
            <a:r>
              <a:rPr lang="en" altLang="zh-CN" sz="2800" dirty="0"/>
              <a:t>Entity instance: a particular entity, e.g., Harry Potter </a:t>
            </a:r>
          </a:p>
          <a:p>
            <a:r>
              <a:rPr lang="en" altLang="zh-CN" sz="2800" dirty="0"/>
              <a:t>Represented by a named rectangle</a:t>
            </a:r>
          </a:p>
          <a:p>
            <a:r>
              <a:rPr lang="en" altLang="zh-CN" sz="2800" dirty="0"/>
              <a:t>Attributes and identifiers </a:t>
            </a:r>
            <a:endParaRPr lang="en" altLang="zh-CN" sz="4000" dirty="0"/>
          </a:p>
          <a:p>
            <a:endParaRPr kumimoji="1" lang="zh-CN" altLang="en-US" dirty="0"/>
          </a:p>
        </p:txBody>
      </p:sp>
      <p:sp>
        <p:nvSpPr>
          <p:cNvPr id="5" name="灯片编号占位符 4">
            <a:extLst>
              <a:ext uri="{FF2B5EF4-FFF2-40B4-BE49-F238E27FC236}">
                <a16:creationId xmlns:a16="http://schemas.microsoft.com/office/drawing/2014/main" id="{E654CA28-8B7C-4445-9387-2046802A7A01}"/>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6" name="图片 5" descr="文本, 表格&#10;&#10;描述已自动生成">
            <a:extLst>
              <a:ext uri="{FF2B5EF4-FFF2-40B4-BE49-F238E27FC236}">
                <a16:creationId xmlns:a16="http://schemas.microsoft.com/office/drawing/2014/main" id="{E46C3418-0AB7-FD43-87B8-650FB115639B}"/>
              </a:ext>
            </a:extLst>
          </p:cNvPr>
          <p:cNvPicPr>
            <a:picLocks noChangeAspect="1"/>
          </p:cNvPicPr>
          <p:nvPr/>
        </p:nvPicPr>
        <p:blipFill>
          <a:blip r:embed="rId3"/>
          <a:stretch>
            <a:fillRect/>
          </a:stretch>
        </p:blipFill>
        <p:spPr>
          <a:xfrm>
            <a:off x="6903976" y="3580107"/>
            <a:ext cx="4407151" cy="3057801"/>
          </a:xfrm>
          <a:prstGeom prst="rect">
            <a:avLst/>
          </a:prstGeom>
        </p:spPr>
      </p:pic>
    </p:spTree>
    <p:extLst>
      <p:ext uri="{BB962C8B-B14F-4D97-AF65-F5344CB8AC3E}">
        <p14:creationId xmlns:p14="http://schemas.microsoft.com/office/powerpoint/2010/main" val="20191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A56413-8D14-6749-983F-1E0253EC1ED7}"/>
              </a:ext>
            </a:extLst>
          </p:cNvPr>
          <p:cNvSpPr>
            <a:spLocks noGrp="1"/>
          </p:cNvSpPr>
          <p:nvPr>
            <p:ph type="title"/>
          </p:nvPr>
        </p:nvSpPr>
        <p:spPr/>
        <p:txBody>
          <a:bodyPr/>
          <a:lstStyle/>
          <a:p>
            <a:r>
              <a:rPr lang="en" altLang="zh-CN" dirty="0"/>
              <a:t>Attribute </a:t>
            </a:r>
            <a:endParaRPr lang="en" altLang="zh-CN" dirty="0">
              <a:effectLst/>
            </a:endParaRPr>
          </a:p>
        </p:txBody>
      </p:sp>
      <p:sp>
        <p:nvSpPr>
          <p:cNvPr id="4" name="灯片编号占位符 3">
            <a:extLst>
              <a:ext uri="{FF2B5EF4-FFF2-40B4-BE49-F238E27FC236}">
                <a16:creationId xmlns:a16="http://schemas.microsoft.com/office/drawing/2014/main" id="{02C1E6CF-3310-9D42-B188-78ABF8F3127B}"/>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6" name="内容占位符 5">
            <a:extLst>
              <a:ext uri="{FF2B5EF4-FFF2-40B4-BE49-F238E27FC236}">
                <a16:creationId xmlns:a16="http://schemas.microsoft.com/office/drawing/2014/main" id="{B10E55C1-8E0A-BD4E-9153-FD8C282C8FB1}"/>
              </a:ext>
            </a:extLst>
          </p:cNvPr>
          <p:cNvSpPr>
            <a:spLocks noGrp="1"/>
          </p:cNvSpPr>
          <p:nvPr>
            <p:ph idx="1"/>
          </p:nvPr>
        </p:nvSpPr>
        <p:spPr/>
        <p:txBody>
          <a:bodyPr/>
          <a:lstStyle/>
          <a:p>
            <a:r>
              <a:rPr lang="en" altLang="zh-CN" sz="2400" dirty="0"/>
              <a:t>Attribute describes the characteristics of an entity. </a:t>
            </a:r>
          </a:p>
          <a:p>
            <a:r>
              <a:rPr lang="en" altLang="zh-CN" sz="2400" dirty="0"/>
              <a:t>Primary key. </a:t>
            </a:r>
          </a:p>
          <a:p>
            <a:r>
              <a:rPr lang="en" altLang="zh-CN" sz="2400" dirty="0"/>
              <a:t>A key attribute is unique, distinguishing characteristic of the entity. </a:t>
            </a:r>
          </a:p>
          <a:p>
            <a:r>
              <a:rPr lang="en" altLang="zh-CN" sz="2400" dirty="0"/>
              <a:t>Identifier: One or more attributes that can uniquely identify one instance of an entity, which noted by an asterisk next to the attribute name. </a:t>
            </a:r>
          </a:p>
          <a:p>
            <a:endParaRPr lang="zh-CN" altLang="en-US" dirty="0"/>
          </a:p>
        </p:txBody>
      </p:sp>
      <p:pic>
        <p:nvPicPr>
          <p:cNvPr id="8" name="图片 7" descr="文本&#10;&#10;描述已自动生成">
            <a:extLst>
              <a:ext uri="{FF2B5EF4-FFF2-40B4-BE49-F238E27FC236}">
                <a16:creationId xmlns:a16="http://schemas.microsoft.com/office/drawing/2014/main" id="{C6F7A651-2E64-934C-A9A0-26A038A8323D}"/>
              </a:ext>
            </a:extLst>
          </p:cNvPr>
          <p:cNvPicPr>
            <a:picLocks noChangeAspect="1"/>
          </p:cNvPicPr>
          <p:nvPr/>
        </p:nvPicPr>
        <p:blipFill>
          <a:blip r:embed="rId3"/>
          <a:stretch>
            <a:fillRect/>
          </a:stretch>
        </p:blipFill>
        <p:spPr>
          <a:xfrm>
            <a:off x="3171521" y="4458698"/>
            <a:ext cx="3231244" cy="2179211"/>
          </a:xfrm>
          <a:prstGeom prst="rect">
            <a:avLst/>
          </a:prstGeom>
        </p:spPr>
      </p:pic>
    </p:spTree>
    <p:extLst>
      <p:ext uri="{BB962C8B-B14F-4D97-AF65-F5344CB8AC3E}">
        <p14:creationId xmlns:p14="http://schemas.microsoft.com/office/powerpoint/2010/main" val="1700976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6D6D0B-67D8-4A4C-AF24-C4ECE2CAE608}"/>
              </a:ext>
            </a:extLst>
          </p:cNvPr>
          <p:cNvSpPr>
            <a:spLocks noGrp="1"/>
          </p:cNvSpPr>
          <p:nvPr>
            <p:ph type="title"/>
          </p:nvPr>
        </p:nvSpPr>
        <p:spPr/>
        <p:txBody>
          <a:bodyPr/>
          <a:lstStyle/>
          <a:p>
            <a:r>
              <a:rPr lang="en" altLang="zh-CN" dirty="0"/>
              <a:t>Relationship </a:t>
            </a:r>
            <a:endParaRPr lang="en" altLang="zh-CN" dirty="0">
              <a:effectLst/>
            </a:endParaRPr>
          </a:p>
        </p:txBody>
      </p:sp>
      <p:sp>
        <p:nvSpPr>
          <p:cNvPr id="4" name="灯片编号占位符 3">
            <a:extLst>
              <a:ext uri="{FF2B5EF4-FFF2-40B4-BE49-F238E27FC236}">
                <a16:creationId xmlns:a16="http://schemas.microsoft.com/office/drawing/2014/main" id="{84C35856-39BD-A74A-9364-3A1F76E3AA54}"/>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6" name="内容占位符 5">
            <a:extLst>
              <a:ext uri="{FF2B5EF4-FFF2-40B4-BE49-F238E27FC236}">
                <a16:creationId xmlns:a16="http://schemas.microsoft.com/office/drawing/2014/main" id="{CA0142B6-3FC4-C149-BB4A-D4300E76CC19}"/>
              </a:ext>
            </a:extLst>
          </p:cNvPr>
          <p:cNvSpPr>
            <a:spLocks noGrp="1"/>
          </p:cNvSpPr>
          <p:nvPr>
            <p:ph idx="1"/>
          </p:nvPr>
        </p:nvSpPr>
        <p:spPr>
          <a:xfrm>
            <a:off x="1063752" y="1637932"/>
            <a:ext cx="10058400" cy="4050792"/>
          </a:xfrm>
        </p:spPr>
        <p:txBody>
          <a:bodyPr/>
          <a:lstStyle/>
          <a:p>
            <a:r>
              <a:rPr lang="en" altLang="zh-CN" sz="2800" dirty="0"/>
              <a:t>A relationship is an association among entities. </a:t>
            </a:r>
          </a:p>
          <a:p>
            <a:r>
              <a:rPr lang="en" altLang="zh-CN" sz="2800" dirty="0"/>
              <a:t>Relationships can be thought of as verbs, linking two or more nouns. </a:t>
            </a:r>
          </a:p>
          <a:p>
            <a:r>
              <a:rPr lang="en" altLang="zh-CN" sz="2800" dirty="0"/>
              <a:t>Examples: an “owns” relationship between a company and a computer, a “performs” relationship between an artist</a:t>
            </a:r>
            <a:r>
              <a:rPr lang="zh-CN" altLang="en-US" sz="2800" dirty="0"/>
              <a:t> </a:t>
            </a:r>
            <a:r>
              <a:rPr lang="en" altLang="zh-CN" sz="2800" dirty="0"/>
              <a:t> and a song. </a:t>
            </a:r>
          </a:p>
          <a:p>
            <a:endParaRPr lang="zh-CN" altLang="en-US" dirty="0"/>
          </a:p>
        </p:txBody>
      </p:sp>
      <p:pic>
        <p:nvPicPr>
          <p:cNvPr id="8" name="图片 7" descr="图片包含 图表&#10;&#10;描述已自动生成">
            <a:extLst>
              <a:ext uri="{FF2B5EF4-FFF2-40B4-BE49-F238E27FC236}">
                <a16:creationId xmlns:a16="http://schemas.microsoft.com/office/drawing/2014/main" id="{F0B6F6FA-0572-1B41-8F28-2108C66D4280}"/>
              </a:ext>
            </a:extLst>
          </p:cNvPr>
          <p:cNvPicPr>
            <a:picLocks noChangeAspect="1"/>
          </p:cNvPicPr>
          <p:nvPr/>
        </p:nvPicPr>
        <p:blipFill>
          <a:blip r:embed="rId3"/>
          <a:stretch>
            <a:fillRect/>
          </a:stretch>
        </p:blipFill>
        <p:spPr>
          <a:xfrm>
            <a:off x="1331670" y="4356100"/>
            <a:ext cx="9156700" cy="2501900"/>
          </a:xfrm>
          <a:prstGeom prst="rect">
            <a:avLst/>
          </a:prstGeom>
        </p:spPr>
      </p:pic>
    </p:spTree>
    <p:extLst>
      <p:ext uri="{BB962C8B-B14F-4D97-AF65-F5344CB8AC3E}">
        <p14:creationId xmlns:p14="http://schemas.microsoft.com/office/powerpoint/2010/main" val="139007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19A8D-AC0A-284D-8AD6-B633927B3CDD}"/>
              </a:ext>
            </a:extLst>
          </p:cNvPr>
          <p:cNvSpPr>
            <a:spLocks noGrp="1"/>
          </p:cNvSpPr>
          <p:nvPr>
            <p:ph type="title"/>
          </p:nvPr>
        </p:nvSpPr>
        <p:spPr/>
        <p:txBody>
          <a:bodyPr/>
          <a:lstStyle/>
          <a:p>
            <a:r>
              <a:rPr lang="en" altLang="zh-CN" dirty="0"/>
              <a:t>Relationship </a:t>
            </a:r>
            <a:endParaRPr lang="en" altLang="zh-CN" dirty="0">
              <a:effectLst/>
            </a:endParaRPr>
          </a:p>
        </p:txBody>
      </p:sp>
      <p:sp>
        <p:nvSpPr>
          <p:cNvPr id="4" name="灯片编号占位符 3">
            <a:extLst>
              <a:ext uri="{FF2B5EF4-FFF2-40B4-BE49-F238E27FC236}">
                <a16:creationId xmlns:a16="http://schemas.microsoft.com/office/drawing/2014/main" id="{DFAFD013-D1EA-3446-943C-74D7FCE740F9}"/>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6" name="内容占位符 5">
            <a:extLst>
              <a:ext uri="{FF2B5EF4-FFF2-40B4-BE49-F238E27FC236}">
                <a16:creationId xmlns:a16="http://schemas.microsoft.com/office/drawing/2014/main" id="{1F0664CD-C815-DB40-BCB7-EEB2AAB0D532}"/>
              </a:ext>
            </a:extLst>
          </p:cNvPr>
          <p:cNvSpPr>
            <a:spLocks noGrp="1"/>
          </p:cNvSpPr>
          <p:nvPr>
            <p:ph idx="1"/>
          </p:nvPr>
        </p:nvSpPr>
        <p:spPr/>
        <p:txBody>
          <a:bodyPr/>
          <a:lstStyle/>
          <a:p>
            <a:r>
              <a:rPr lang="en" altLang="zh-CN" sz="2400" dirty="0"/>
              <a:t>Strong Relationships(solid lines ): the FK (foreign key) of the related table is also involved in its PK (primary key), along with being the PK of another table.</a:t>
            </a:r>
          </a:p>
          <a:p>
            <a:r>
              <a:rPr lang="en" altLang="zh-CN" sz="2400" dirty="0"/>
              <a:t>Weak Relationships(dashed line): the relationship is not strong. E.g. </a:t>
            </a:r>
            <a:r>
              <a:rPr lang="en-US" altLang="zh-CN" sz="2400" dirty="0"/>
              <a:t>Class</a:t>
            </a:r>
            <a:r>
              <a:rPr lang="en" altLang="zh-CN" sz="2400" dirty="0"/>
              <a:t> had </a:t>
            </a:r>
            <a:r>
              <a:rPr lang="en-US" altLang="zh-CN" sz="2400" dirty="0"/>
              <a:t>CRS_CODE</a:t>
            </a:r>
            <a:r>
              <a:rPr lang="en" altLang="zh-CN" sz="2400" dirty="0"/>
              <a:t>(the </a:t>
            </a:r>
            <a:r>
              <a:rPr lang="en-US" altLang="zh-CN" sz="2400" dirty="0"/>
              <a:t>COURSE</a:t>
            </a:r>
            <a:r>
              <a:rPr lang="en" altLang="zh-CN" sz="2400" dirty="0"/>
              <a:t> PK) as a FK, which is not its PK. </a:t>
            </a:r>
          </a:p>
          <a:p>
            <a:endParaRPr lang="zh-CN" altLang="en-US" dirty="0"/>
          </a:p>
        </p:txBody>
      </p:sp>
      <p:pic>
        <p:nvPicPr>
          <p:cNvPr id="8" name="图片 7" descr="图示&#10;&#10;描述已自动生成">
            <a:extLst>
              <a:ext uri="{FF2B5EF4-FFF2-40B4-BE49-F238E27FC236}">
                <a16:creationId xmlns:a16="http://schemas.microsoft.com/office/drawing/2014/main" id="{5DBCD3E9-96BE-3740-83BE-2DC780344AFF}"/>
              </a:ext>
            </a:extLst>
          </p:cNvPr>
          <p:cNvPicPr>
            <a:picLocks noChangeAspect="1"/>
          </p:cNvPicPr>
          <p:nvPr/>
        </p:nvPicPr>
        <p:blipFill>
          <a:blip r:embed="rId3"/>
          <a:stretch>
            <a:fillRect/>
          </a:stretch>
        </p:blipFill>
        <p:spPr>
          <a:xfrm>
            <a:off x="1063752" y="3986860"/>
            <a:ext cx="6444278" cy="2939380"/>
          </a:xfrm>
          <a:prstGeom prst="rect">
            <a:avLst/>
          </a:prstGeom>
        </p:spPr>
      </p:pic>
    </p:spTree>
    <p:extLst>
      <p:ext uri="{BB962C8B-B14F-4D97-AF65-F5344CB8AC3E}">
        <p14:creationId xmlns:p14="http://schemas.microsoft.com/office/powerpoint/2010/main" val="484164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材纹理">
  <a:themeElements>
    <a:clrScheme name="木材纹理">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2016</Words>
  <Application>Microsoft Macintosh PowerPoint</Application>
  <PresentationFormat>Widescreen</PresentationFormat>
  <Paragraphs>168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等线</vt:lpstr>
      <vt:lpstr>var(--font-claude-message)</vt:lpstr>
      <vt:lpstr>Arial</vt:lpstr>
      <vt:lpstr>Calibri</vt:lpstr>
      <vt:lpstr>Rockwell</vt:lpstr>
      <vt:lpstr>Rockwell Condensed</vt:lpstr>
      <vt:lpstr>Rockwell Extra Bold</vt:lpstr>
      <vt:lpstr>Wingdings</vt:lpstr>
      <vt:lpstr>木材纹理</vt:lpstr>
      <vt:lpstr>PowerPoint Presentation</vt:lpstr>
      <vt:lpstr>Overview</vt:lpstr>
      <vt:lpstr>Definition </vt:lpstr>
      <vt:lpstr>Symbol Sets </vt:lpstr>
      <vt:lpstr>An ERD Example </vt:lpstr>
      <vt:lpstr>Entity </vt:lpstr>
      <vt:lpstr>Attribute </vt:lpstr>
      <vt:lpstr>Relationship </vt:lpstr>
      <vt:lpstr>Relationship </vt:lpstr>
      <vt:lpstr>Cardinality </vt:lpstr>
      <vt:lpstr>Cardinality </vt:lpstr>
      <vt:lpstr>Example </vt:lpstr>
      <vt:lpstr>solution</vt:lpstr>
      <vt:lpstr>Database Normalization </vt:lpstr>
      <vt:lpstr>Normalization Process </vt:lpstr>
      <vt:lpstr>Normalization Process </vt:lpstr>
      <vt:lpstr>Normalization Process </vt:lpstr>
      <vt:lpstr>Normalization Process </vt:lpstr>
      <vt:lpstr>Summary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Lingzhi</dc:creator>
  <cp:lastModifiedBy>Tianzi Wang</cp:lastModifiedBy>
  <cp:revision>34</cp:revision>
  <dcterms:created xsi:type="dcterms:W3CDTF">2020-11-04T07:56:44Z</dcterms:created>
  <dcterms:modified xsi:type="dcterms:W3CDTF">2024-11-03T13:49:36Z</dcterms:modified>
</cp:coreProperties>
</file>