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74" r:id="rId2"/>
    <p:sldId id="275" r:id="rId3"/>
    <p:sldId id="276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7" r:id="rId13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4"/>
    <p:restoredTop sz="94694"/>
  </p:normalViewPr>
  <p:slideViewPr>
    <p:cSldViewPr>
      <p:cViewPr varScale="1">
        <p:scale>
          <a:sx n="90" d="100"/>
          <a:sy n="90" d="100"/>
        </p:scale>
        <p:origin x="149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47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266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749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7938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4346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07819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416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9517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0419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30229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0856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44858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9036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7663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3475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245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4404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xample.com/test_form.php/%22%3e%3cscript%3ealert('hacked')%3c/script%3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php.net/manual/en/install.php" TargetMode="External"/><Relationship Id="rId2" Type="http://schemas.openxmlformats.org/officeDocument/2006/relationships/hyperlink" Target="http://www.w3schools.com/php/default.as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iCUV3iv9xOs&amp;amp;list=PL00694B0DAD604DE6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ABDE3C-A781-434B-829D-A90785B865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SEEM</a:t>
            </a:r>
            <a:r>
              <a:rPr kumimoji="1" lang="zh-CN" altLang="en-US" dirty="0"/>
              <a:t> </a:t>
            </a:r>
            <a:r>
              <a:rPr kumimoji="1" lang="en-US" altLang="zh-CN" dirty="0"/>
              <a:t>4540</a:t>
            </a:r>
            <a:r>
              <a:rPr kumimoji="1" lang="zh-CN" altLang="en-US" dirty="0"/>
              <a:t> </a:t>
            </a:r>
            <a:r>
              <a:rPr kumimoji="1" lang="en-US" altLang="zh-CN" dirty="0"/>
              <a:t>Tutorial 5</a:t>
            </a:r>
            <a:br>
              <a:rPr kumimoji="1" lang="en-US" altLang="zh-CN" dirty="0"/>
            </a:br>
            <a:r>
              <a:rPr lang="en-US" altLang="zh-CN" dirty="0"/>
              <a:t>HTML Form + PHP Handling</a:t>
            </a:r>
            <a:endParaRPr kumimoji="1"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1DB0846-2201-164D-814B-9BACC2D87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/>
              <a:t>FU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Zihao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761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FEFA02-12F8-3141-98A3-685F06CAD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form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701AE0-42C7-4E4B-9B19-AABA1183F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 form can send your data to the server, so the server can do things you want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AC5ECE0-D97D-274E-ACB0-7AB30955B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350" y="3429000"/>
            <a:ext cx="37973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3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3C8640-7269-094A-BF04-FB5BA704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724" y="624110"/>
            <a:ext cx="1865376" cy="5575523"/>
          </a:xfrm>
        </p:spPr>
        <p:txBody>
          <a:bodyPr>
            <a:normAutofit/>
          </a:bodyPr>
          <a:lstStyle/>
          <a:p>
            <a:r>
              <a:rPr kumimoji="1" lang="en-US" altLang="zh-CN" sz="2800"/>
              <a:t>A simple HTTP form</a:t>
            </a:r>
            <a:endParaRPr kumimoji="1" lang="zh-CN" altLang="en-US" sz="280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0AC22D-2C09-BA49-94C2-A499CC14D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012" y="624110"/>
            <a:ext cx="5103447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" altLang="zh-CN" sz="1700" dirty="0"/>
              <a:t>The HTML &lt;form&gt; element defines a form that is used to collect user input;</a:t>
            </a:r>
          </a:p>
          <a:p>
            <a:pPr>
              <a:lnSpc>
                <a:spcPct val="90000"/>
              </a:lnSpc>
            </a:pPr>
            <a:r>
              <a:rPr lang="en" altLang="zh-CN" sz="1700" dirty="0"/>
              <a:t>An HTML form contains </a:t>
            </a:r>
            <a:r>
              <a:rPr lang="en" altLang="zh-CN" sz="1700" b="1" dirty="0"/>
              <a:t>form elements</a:t>
            </a:r>
            <a:r>
              <a:rPr lang="en" altLang="zh-CN" sz="1700" dirty="0"/>
              <a:t>.</a:t>
            </a:r>
          </a:p>
          <a:p>
            <a:pPr>
              <a:lnSpc>
                <a:spcPct val="90000"/>
              </a:lnSpc>
            </a:pPr>
            <a:r>
              <a:rPr lang="en" altLang="zh-CN" sz="1700" dirty="0"/>
              <a:t>&lt;input type="text"&gt; defines a one-line input field for </a:t>
            </a:r>
            <a:r>
              <a:rPr lang="en" altLang="zh-CN" sz="1700" b="1" dirty="0"/>
              <a:t>text input;</a:t>
            </a:r>
          </a:p>
          <a:p>
            <a:pPr>
              <a:lnSpc>
                <a:spcPct val="90000"/>
              </a:lnSpc>
            </a:pPr>
            <a:r>
              <a:rPr lang="en" altLang="zh-CN" sz="1700" dirty="0"/>
              <a:t>&lt;input type="submit"&gt; defines a button for </a:t>
            </a:r>
            <a:r>
              <a:rPr lang="en" altLang="zh-CN" sz="1700" b="1" dirty="0"/>
              <a:t>submitting</a:t>
            </a:r>
            <a:r>
              <a:rPr lang="en" altLang="zh-CN" sz="1700" dirty="0"/>
              <a:t> the form data to a </a:t>
            </a:r>
            <a:r>
              <a:rPr lang="en" altLang="zh-CN" sz="1700" b="1" dirty="0"/>
              <a:t>form-handler</a:t>
            </a:r>
            <a:r>
              <a:rPr lang="en" altLang="zh-CN" sz="1700" dirty="0"/>
              <a:t>.</a:t>
            </a:r>
          </a:p>
          <a:p>
            <a:pPr>
              <a:lnSpc>
                <a:spcPct val="90000"/>
              </a:lnSpc>
            </a:pPr>
            <a:r>
              <a:rPr lang="en" altLang="zh-CN" sz="1700" dirty="0"/>
              <a:t>The form-handler is typically a server page with a script for processing input data.</a:t>
            </a:r>
            <a:br>
              <a:rPr lang="en" altLang="zh-CN" sz="1700" dirty="0"/>
            </a:br>
            <a:endParaRPr lang="en" altLang="zh-CN" sz="17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B6A5811-0BA3-2742-ACD7-1C9141C12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810000"/>
            <a:ext cx="7791881" cy="259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24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387" y="351789"/>
            <a:ext cx="49980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PHP Form</a:t>
            </a:r>
            <a:r>
              <a:rPr spc="-75" dirty="0"/>
              <a:t> </a:t>
            </a:r>
            <a:r>
              <a:rPr spc="-5" dirty="0"/>
              <a:t>Handling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313" y="1266190"/>
            <a:ext cx="187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11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387" y="1618233"/>
            <a:ext cx="782574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040">
              <a:lnSpc>
                <a:spcPct val="100000"/>
              </a:lnSpc>
              <a:spcBef>
                <a:spcPts val="105"/>
              </a:spcBef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spc="-229" dirty="0">
                <a:latin typeface="Arial"/>
                <a:cs typeface="Arial"/>
              </a:rPr>
              <a:t>The </a:t>
            </a:r>
            <a:r>
              <a:rPr sz="2000" spc="-90" dirty="0">
                <a:latin typeface="Arial"/>
                <a:cs typeface="Arial"/>
              </a:rPr>
              <a:t>example </a:t>
            </a:r>
            <a:r>
              <a:rPr sz="2000" spc="-80" dirty="0">
                <a:latin typeface="Arial"/>
                <a:cs typeface="Arial"/>
              </a:rPr>
              <a:t>below </a:t>
            </a:r>
            <a:r>
              <a:rPr sz="2000" spc="-95" dirty="0">
                <a:latin typeface="Arial"/>
                <a:cs typeface="Arial"/>
              </a:rPr>
              <a:t>displays </a:t>
            </a:r>
            <a:r>
              <a:rPr sz="2000" spc="-10" dirty="0">
                <a:latin typeface="Arial"/>
                <a:cs typeface="Arial"/>
              </a:rPr>
              <a:t>a </a:t>
            </a:r>
            <a:r>
              <a:rPr sz="2000" spc="-135" dirty="0">
                <a:latin typeface="Arial"/>
                <a:cs typeface="Arial"/>
              </a:rPr>
              <a:t>simple </a:t>
            </a:r>
            <a:r>
              <a:rPr sz="2000" spc="-260" dirty="0">
                <a:latin typeface="Arial"/>
                <a:cs typeface="Arial"/>
              </a:rPr>
              <a:t>HTML </a:t>
            </a:r>
            <a:r>
              <a:rPr sz="2000" spc="-85" dirty="0">
                <a:latin typeface="Arial"/>
                <a:cs typeface="Arial"/>
              </a:rPr>
              <a:t>form </a:t>
            </a:r>
            <a:r>
              <a:rPr sz="2000" spc="-90" dirty="0">
                <a:latin typeface="Arial"/>
                <a:cs typeface="Arial"/>
              </a:rPr>
              <a:t>with </a:t>
            </a:r>
            <a:r>
              <a:rPr sz="2000" spc="-95" dirty="0">
                <a:latin typeface="Arial"/>
                <a:cs typeface="Arial"/>
              </a:rPr>
              <a:t>two </a:t>
            </a:r>
            <a:r>
              <a:rPr sz="2000" spc="-105" dirty="0">
                <a:latin typeface="Arial"/>
                <a:cs typeface="Arial"/>
              </a:rPr>
              <a:t>input </a:t>
            </a:r>
            <a:r>
              <a:rPr sz="2000" spc="-60" dirty="0">
                <a:latin typeface="Arial"/>
                <a:cs typeface="Arial"/>
              </a:rPr>
              <a:t>fields </a:t>
            </a:r>
            <a:r>
              <a:rPr sz="2000" spc="-85" dirty="0">
                <a:latin typeface="Arial"/>
                <a:cs typeface="Arial"/>
              </a:rPr>
              <a:t>and  </a:t>
            </a:r>
            <a:r>
              <a:rPr sz="2000" spc="-10" dirty="0">
                <a:latin typeface="Arial"/>
                <a:cs typeface="Arial"/>
              </a:rPr>
              <a:t>a </a:t>
            </a:r>
            <a:r>
              <a:rPr sz="2000" spc="-155" dirty="0">
                <a:latin typeface="Arial"/>
                <a:cs typeface="Arial"/>
              </a:rPr>
              <a:t>submit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button: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7175" y="2304288"/>
            <a:ext cx="3534155" cy="167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14985" y="2321051"/>
            <a:ext cx="2000984" cy="61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75582" y="2892298"/>
            <a:ext cx="3192145" cy="852169"/>
          </a:xfrm>
          <a:custGeom>
            <a:avLst/>
            <a:gdLst/>
            <a:ahLst/>
            <a:cxnLst/>
            <a:rect l="l" t="t" r="r" b="b"/>
            <a:pathLst>
              <a:path w="3192145" h="852170">
                <a:moveTo>
                  <a:pt x="1287017" y="381000"/>
                </a:moveTo>
                <a:lnTo>
                  <a:pt x="1294419" y="344308"/>
                </a:lnTo>
                <a:lnTo>
                  <a:pt x="1314608" y="314356"/>
                </a:lnTo>
                <a:lnTo>
                  <a:pt x="1344560" y="294167"/>
                </a:lnTo>
                <a:lnTo>
                  <a:pt x="1381252" y="286765"/>
                </a:lnTo>
                <a:lnTo>
                  <a:pt x="1604517" y="286765"/>
                </a:lnTo>
                <a:lnTo>
                  <a:pt x="2080767" y="286765"/>
                </a:lnTo>
                <a:lnTo>
                  <a:pt x="3097784" y="286765"/>
                </a:lnTo>
                <a:lnTo>
                  <a:pt x="3134475" y="294167"/>
                </a:lnTo>
                <a:lnTo>
                  <a:pt x="3164427" y="314356"/>
                </a:lnTo>
                <a:lnTo>
                  <a:pt x="3184616" y="344308"/>
                </a:lnTo>
                <a:lnTo>
                  <a:pt x="3192017" y="381000"/>
                </a:lnTo>
                <a:lnTo>
                  <a:pt x="3192017" y="522350"/>
                </a:lnTo>
                <a:lnTo>
                  <a:pt x="3192017" y="757935"/>
                </a:lnTo>
                <a:lnTo>
                  <a:pt x="3184616" y="794627"/>
                </a:lnTo>
                <a:lnTo>
                  <a:pt x="3164427" y="824579"/>
                </a:lnTo>
                <a:lnTo>
                  <a:pt x="3134475" y="844768"/>
                </a:lnTo>
                <a:lnTo>
                  <a:pt x="3097784" y="852169"/>
                </a:lnTo>
                <a:lnTo>
                  <a:pt x="2080767" y="852169"/>
                </a:lnTo>
                <a:lnTo>
                  <a:pt x="1604517" y="852169"/>
                </a:lnTo>
                <a:lnTo>
                  <a:pt x="1381252" y="852169"/>
                </a:lnTo>
                <a:lnTo>
                  <a:pt x="1344560" y="844768"/>
                </a:lnTo>
                <a:lnTo>
                  <a:pt x="1314608" y="824579"/>
                </a:lnTo>
                <a:lnTo>
                  <a:pt x="1294419" y="794627"/>
                </a:lnTo>
                <a:lnTo>
                  <a:pt x="1287017" y="757935"/>
                </a:lnTo>
                <a:lnTo>
                  <a:pt x="1287017" y="522350"/>
                </a:lnTo>
                <a:lnTo>
                  <a:pt x="0" y="0"/>
                </a:lnTo>
                <a:lnTo>
                  <a:pt x="1287017" y="3810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27175" y="4724400"/>
            <a:ext cx="3621024" cy="15529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2600" y="5257800"/>
            <a:ext cx="3124200" cy="4861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72405" y="5348478"/>
            <a:ext cx="685800" cy="304800"/>
          </a:xfrm>
          <a:custGeom>
            <a:avLst/>
            <a:gdLst/>
            <a:ahLst/>
            <a:cxnLst/>
            <a:rect l="l" t="t" r="r" b="b"/>
            <a:pathLst>
              <a:path w="685800" h="304800">
                <a:moveTo>
                  <a:pt x="533400" y="0"/>
                </a:moveTo>
                <a:lnTo>
                  <a:pt x="533400" y="76200"/>
                </a:lnTo>
                <a:lnTo>
                  <a:pt x="0" y="76200"/>
                </a:lnTo>
                <a:lnTo>
                  <a:pt x="0" y="228600"/>
                </a:lnTo>
                <a:lnTo>
                  <a:pt x="533400" y="228600"/>
                </a:lnTo>
                <a:lnTo>
                  <a:pt x="533400" y="304800"/>
                </a:lnTo>
                <a:lnTo>
                  <a:pt x="685800" y="152400"/>
                </a:lnTo>
                <a:lnTo>
                  <a:pt x="533400" y="0"/>
                </a:lnTo>
                <a:close/>
              </a:path>
            </a:pathLst>
          </a:custGeom>
          <a:solidFill>
            <a:srgbClr val="93B6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72405" y="5348478"/>
            <a:ext cx="685800" cy="304800"/>
          </a:xfrm>
          <a:custGeom>
            <a:avLst/>
            <a:gdLst/>
            <a:ahLst/>
            <a:cxnLst/>
            <a:rect l="l" t="t" r="r" b="b"/>
            <a:pathLst>
              <a:path w="685800" h="304800">
                <a:moveTo>
                  <a:pt x="0" y="76200"/>
                </a:moveTo>
                <a:lnTo>
                  <a:pt x="533400" y="76200"/>
                </a:lnTo>
                <a:lnTo>
                  <a:pt x="533400" y="0"/>
                </a:lnTo>
                <a:lnTo>
                  <a:pt x="685800" y="152400"/>
                </a:lnTo>
                <a:lnTo>
                  <a:pt x="533400" y="304800"/>
                </a:lnTo>
                <a:lnTo>
                  <a:pt x="533400" y="228600"/>
                </a:lnTo>
                <a:lnTo>
                  <a:pt x="0" y="228600"/>
                </a:lnTo>
                <a:lnTo>
                  <a:pt x="0" y="76200"/>
                </a:lnTo>
                <a:close/>
              </a:path>
            </a:pathLst>
          </a:custGeom>
          <a:ln w="19812">
            <a:solidFill>
              <a:srgbClr val="6B85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42132" y="4572000"/>
            <a:ext cx="4163695" cy="722630"/>
          </a:xfrm>
          <a:custGeom>
            <a:avLst/>
            <a:gdLst/>
            <a:ahLst/>
            <a:cxnLst/>
            <a:rect l="l" t="t" r="r" b="b"/>
            <a:pathLst>
              <a:path w="4163695" h="722629">
                <a:moveTo>
                  <a:pt x="2258567" y="94233"/>
                </a:moveTo>
                <a:lnTo>
                  <a:pt x="2265969" y="57542"/>
                </a:lnTo>
                <a:lnTo>
                  <a:pt x="2286158" y="27590"/>
                </a:lnTo>
                <a:lnTo>
                  <a:pt x="2316110" y="7401"/>
                </a:lnTo>
                <a:lnTo>
                  <a:pt x="2352802" y="0"/>
                </a:lnTo>
                <a:lnTo>
                  <a:pt x="2576067" y="0"/>
                </a:lnTo>
                <a:lnTo>
                  <a:pt x="3052317" y="0"/>
                </a:lnTo>
                <a:lnTo>
                  <a:pt x="4069334" y="0"/>
                </a:lnTo>
                <a:lnTo>
                  <a:pt x="4106025" y="7401"/>
                </a:lnTo>
                <a:lnTo>
                  <a:pt x="4135977" y="27590"/>
                </a:lnTo>
                <a:lnTo>
                  <a:pt x="4156166" y="57542"/>
                </a:lnTo>
                <a:lnTo>
                  <a:pt x="4163567" y="94233"/>
                </a:lnTo>
                <a:lnTo>
                  <a:pt x="4163567" y="329819"/>
                </a:lnTo>
                <a:lnTo>
                  <a:pt x="4163567" y="471169"/>
                </a:lnTo>
                <a:lnTo>
                  <a:pt x="4156166" y="507861"/>
                </a:lnTo>
                <a:lnTo>
                  <a:pt x="4135977" y="537813"/>
                </a:lnTo>
                <a:lnTo>
                  <a:pt x="4106025" y="558002"/>
                </a:lnTo>
                <a:lnTo>
                  <a:pt x="4069334" y="565404"/>
                </a:lnTo>
                <a:lnTo>
                  <a:pt x="3052317" y="565404"/>
                </a:lnTo>
                <a:lnTo>
                  <a:pt x="2576067" y="565404"/>
                </a:lnTo>
                <a:lnTo>
                  <a:pt x="2352802" y="565404"/>
                </a:lnTo>
                <a:lnTo>
                  <a:pt x="2316110" y="558002"/>
                </a:lnTo>
                <a:lnTo>
                  <a:pt x="2286158" y="537813"/>
                </a:lnTo>
                <a:lnTo>
                  <a:pt x="2265969" y="507861"/>
                </a:lnTo>
                <a:lnTo>
                  <a:pt x="2258567" y="471169"/>
                </a:lnTo>
                <a:lnTo>
                  <a:pt x="0" y="722503"/>
                </a:lnTo>
                <a:lnTo>
                  <a:pt x="2258567" y="329819"/>
                </a:lnTo>
                <a:lnTo>
                  <a:pt x="2258567" y="9423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1387" y="3298316"/>
            <a:ext cx="7979409" cy="169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6960">
              <a:lnSpc>
                <a:spcPct val="100000"/>
              </a:lnSpc>
              <a:spcBef>
                <a:spcPts val="100"/>
              </a:spcBef>
            </a:pPr>
            <a:r>
              <a:rPr sz="1800" spc="-150" dirty="0">
                <a:solidFill>
                  <a:srgbClr val="FF0000"/>
                </a:solidFill>
                <a:latin typeface="Arial"/>
                <a:cs typeface="Arial"/>
              </a:rPr>
              <a:t>Using </a:t>
            </a:r>
            <a:r>
              <a:rPr sz="1800" spc="-40" dirty="0">
                <a:solidFill>
                  <a:srgbClr val="FF0000"/>
                </a:solidFill>
                <a:latin typeface="Arial"/>
                <a:cs typeface="Arial"/>
              </a:rPr>
              <a:t>“post”</a:t>
            </a:r>
            <a:r>
              <a:rPr sz="1800" spc="-2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25" dirty="0">
                <a:solidFill>
                  <a:srgbClr val="FF0000"/>
                </a:solidFill>
                <a:latin typeface="Arial"/>
                <a:cs typeface="Arial"/>
              </a:rPr>
              <a:t>method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Times New Roman"/>
              <a:cs typeface="Times New Roman"/>
            </a:endParaRPr>
          </a:p>
          <a:p>
            <a:pPr marL="332740" marR="5080" indent="-320040">
              <a:lnSpc>
                <a:spcPct val="100000"/>
              </a:lnSpc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spc="-120" dirty="0">
                <a:latin typeface="Arial"/>
                <a:cs typeface="Arial"/>
              </a:rPr>
              <a:t>When the </a:t>
            </a:r>
            <a:r>
              <a:rPr sz="2000" spc="-170" dirty="0">
                <a:latin typeface="Arial"/>
                <a:cs typeface="Arial"/>
              </a:rPr>
              <a:t>user </a:t>
            </a:r>
            <a:r>
              <a:rPr sz="2000" spc="-50" dirty="0">
                <a:latin typeface="Arial"/>
                <a:cs typeface="Arial"/>
              </a:rPr>
              <a:t>fills </a:t>
            </a:r>
            <a:r>
              <a:rPr sz="2000" spc="-120" dirty="0">
                <a:latin typeface="Arial"/>
                <a:cs typeface="Arial"/>
              </a:rPr>
              <a:t>out the </a:t>
            </a:r>
            <a:r>
              <a:rPr sz="2000" spc="-85" dirty="0">
                <a:latin typeface="Arial"/>
                <a:cs typeface="Arial"/>
              </a:rPr>
              <a:t>form </a:t>
            </a:r>
            <a:r>
              <a:rPr sz="2000" spc="-80" dirty="0">
                <a:latin typeface="Arial"/>
                <a:cs typeface="Arial"/>
              </a:rPr>
              <a:t>above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150" dirty="0">
                <a:latin typeface="Arial"/>
                <a:cs typeface="Arial"/>
              </a:rPr>
              <a:t>clicks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155" dirty="0">
                <a:latin typeface="Arial"/>
                <a:cs typeface="Arial"/>
              </a:rPr>
              <a:t>submit </a:t>
            </a:r>
            <a:r>
              <a:rPr sz="2000" spc="-110" dirty="0">
                <a:latin typeface="Arial"/>
                <a:cs typeface="Arial"/>
              </a:rPr>
              <a:t>button,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85" dirty="0">
                <a:latin typeface="Arial"/>
                <a:cs typeface="Arial"/>
              </a:rPr>
              <a:t>form  </a:t>
            </a:r>
            <a:r>
              <a:rPr sz="2000" spc="-15" dirty="0">
                <a:latin typeface="Arial"/>
                <a:cs typeface="Arial"/>
              </a:rPr>
              <a:t>data </a:t>
            </a:r>
            <a:r>
              <a:rPr sz="2000" spc="-175" dirty="0">
                <a:latin typeface="Arial"/>
                <a:cs typeface="Arial"/>
              </a:rPr>
              <a:t>is sent </a:t>
            </a:r>
            <a:r>
              <a:rPr sz="2000" spc="-15" dirty="0">
                <a:latin typeface="Arial"/>
                <a:cs typeface="Arial"/>
              </a:rPr>
              <a:t>for </a:t>
            </a:r>
            <a:r>
              <a:rPr sz="2000" spc="-145" dirty="0">
                <a:latin typeface="Arial"/>
                <a:cs typeface="Arial"/>
              </a:rPr>
              <a:t>processing </a:t>
            </a:r>
            <a:r>
              <a:rPr sz="2000" spc="-65" dirty="0">
                <a:latin typeface="Arial"/>
                <a:cs typeface="Arial"/>
              </a:rPr>
              <a:t>to </a:t>
            </a:r>
            <a:r>
              <a:rPr sz="2000" spc="-10" dirty="0">
                <a:latin typeface="Arial"/>
                <a:cs typeface="Arial"/>
              </a:rPr>
              <a:t>a </a:t>
            </a:r>
            <a:r>
              <a:rPr sz="2000" spc="-300" dirty="0">
                <a:latin typeface="Arial"/>
                <a:cs typeface="Arial"/>
              </a:rPr>
              <a:t>PHP </a:t>
            </a:r>
            <a:r>
              <a:rPr sz="2000" spc="-5" dirty="0">
                <a:latin typeface="Arial"/>
                <a:cs typeface="Arial"/>
              </a:rPr>
              <a:t>file </a:t>
            </a:r>
            <a:r>
              <a:rPr sz="2000" spc="-140" dirty="0">
                <a:latin typeface="Arial"/>
                <a:cs typeface="Arial"/>
              </a:rPr>
              <a:t>named</a:t>
            </a:r>
            <a:r>
              <a:rPr sz="2000" spc="-36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"welcome.php".</a:t>
            </a:r>
            <a:endParaRPr sz="2000">
              <a:latin typeface="Arial"/>
              <a:cs typeface="Arial"/>
            </a:endParaRPr>
          </a:p>
          <a:p>
            <a:pPr marL="4925060">
              <a:lnSpc>
                <a:spcPct val="100000"/>
              </a:lnSpc>
              <a:spcBef>
                <a:spcPts val="1350"/>
              </a:spcBef>
            </a:pPr>
            <a:r>
              <a:rPr sz="1800" spc="-150" dirty="0">
                <a:solidFill>
                  <a:srgbClr val="FF0000"/>
                </a:solidFill>
                <a:latin typeface="Arial"/>
                <a:cs typeface="Arial"/>
              </a:rPr>
              <a:t>Using </a:t>
            </a:r>
            <a:r>
              <a:rPr sz="1800" spc="-40" dirty="0">
                <a:solidFill>
                  <a:srgbClr val="FF0000"/>
                </a:solidFill>
                <a:latin typeface="Arial"/>
                <a:cs typeface="Arial"/>
              </a:rPr>
              <a:t>“post”</a:t>
            </a:r>
            <a:r>
              <a:rPr sz="1800" spc="-2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25" dirty="0">
                <a:solidFill>
                  <a:srgbClr val="FF0000"/>
                </a:solidFill>
                <a:latin typeface="Arial"/>
                <a:cs typeface="Arial"/>
              </a:rPr>
              <a:t>method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387" y="345694"/>
            <a:ext cx="68630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PHP Form</a:t>
            </a:r>
            <a:r>
              <a:rPr spc="-55" dirty="0"/>
              <a:t> </a:t>
            </a:r>
            <a:r>
              <a:rPr spc="-5" dirty="0"/>
              <a:t>Handling(cont’d)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313" y="1266190"/>
            <a:ext cx="187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12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387" y="1622806"/>
            <a:ext cx="724408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040">
              <a:lnSpc>
                <a:spcPct val="100000"/>
              </a:lnSpc>
              <a:spcBef>
                <a:spcPts val="105"/>
              </a:spcBef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dirty="0">
                <a:latin typeface="Arial"/>
                <a:cs typeface="Arial"/>
              </a:rPr>
              <a:t>The same result could </a:t>
            </a:r>
            <a:r>
              <a:rPr sz="2000" spc="-5" dirty="0">
                <a:latin typeface="Arial"/>
                <a:cs typeface="Arial"/>
              </a:rPr>
              <a:t>also be achieved using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HTTP GET  </a:t>
            </a:r>
            <a:r>
              <a:rPr sz="2000" dirty="0">
                <a:latin typeface="Arial"/>
                <a:cs typeface="Arial"/>
              </a:rPr>
              <a:t>method: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57275" y="2326105"/>
            <a:ext cx="3448050" cy="14598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23613" y="2858516"/>
            <a:ext cx="2934970" cy="948690"/>
          </a:xfrm>
          <a:custGeom>
            <a:avLst/>
            <a:gdLst/>
            <a:ahLst/>
            <a:cxnLst/>
            <a:rect l="l" t="t" r="r" b="b"/>
            <a:pathLst>
              <a:path w="2934970" h="948689">
                <a:moveTo>
                  <a:pt x="1029842" y="613156"/>
                </a:moveTo>
                <a:lnTo>
                  <a:pt x="1035105" y="587033"/>
                </a:lnTo>
                <a:lnTo>
                  <a:pt x="1049464" y="565721"/>
                </a:lnTo>
                <a:lnTo>
                  <a:pt x="1070776" y="551362"/>
                </a:lnTo>
                <a:lnTo>
                  <a:pt x="1096899" y="546100"/>
                </a:lnTo>
                <a:lnTo>
                  <a:pt x="1347342" y="546100"/>
                </a:lnTo>
                <a:lnTo>
                  <a:pt x="0" y="0"/>
                </a:lnTo>
                <a:lnTo>
                  <a:pt x="1823592" y="546100"/>
                </a:lnTo>
                <a:lnTo>
                  <a:pt x="2867787" y="546100"/>
                </a:lnTo>
                <a:lnTo>
                  <a:pt x="2893909" y="551362"/>
                </a:lnTo>
                <a:lnTo>
                  <a:pt x="2915221" y="565721"/>
                </a:lnTo>
                <a:lnTo>
                  <a:pt x="2929580" y="587033"/>
                </a:lnTo>
                <a:lnTo>
                  <a:pt x="2934842" y="613156"/>
                </a:lnTo>
                <a:lnTo>
                  <a:pt x="2934842" y="713739"/>
                </a:lnTo>
                <a:lnTo>
                  <a:pt x="2934842" y="881380"/>
                </a:lnTo>
                <a:lnTo>
                  <a:pt x="2929580" y="907502"/>
                </a:lnTo>
                <a:lnTo>
                  <a:pt x="2915221" y="928814"/>
                </a:lnTo>
                <a:lnTo>
                  <a:pt x="2893909" y="943173"/>
                </a:lnTo>
                <a:lnTo>
                  <a:pt x="2867787" y="948436"/>
                </a:lnTo>
                <a:lnTo>
                  <a:pt x="1823592" y="948436"/>
                </a:lnTo>
                <a:lnTo>
                  <a:pt x="1347342" y="948436"/>
                </a:lnTo>
                <a:lnTo>
                  <a:pt x="1096899" y="948436"/>
                </a:lnTo>
                <a:lnTo>
                  <a:pt x="1070776" y="943173"/>
                </a:lnTo>
                <a:lnTo>
                  <a:pt x="1049464" y="928814"/>
                </a:lnTo>
                <a:lnTo>
                  <a:pt x="1035105" y="907502"/>
                </a:lnTo>
                <a:lnTo>
                  <a:pt x="1029842" y="881380"/>
                </a:lnTo>
                <a:lnTo>
                  <a:pt x="1029842" y="713739"/>
                </a:lnTo>
                <a:lnTo>
                  <a:pt x="1029842" y="613156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6400" y="2324100"/>
            <a:ext cx="2077211" cy="723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0600" y="4495800"/>
            <a:ext cx="3657600" cy="1562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2600" y="5257800"/>
            <a:ext cx="3124200" cy="4861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72405" y="5348478"/>
            <a:ext cx="685800" cy="304800"/>
          </a:xfrm>
          <a:custGeom>
            <a:avLst/>
            <a:gdLst/>
            <a:ahLst/>
            <a:cxnLst/>
            <a:rect l="l" t="t" r="r" b="b"/>
            <a:pathLst>
              <a:path w="685800" h="304800">
                <a:moveTo>
                  <a:pt x="533400" y="0"/>
                </a:moveTo>
                <a:lnTo>
                  <a:pt x="533400" y="76200"/>
                </a:lnTo>
                <a:lnTo>
                  <a:pt x="0" y="76200"/>
                </a:lnTo>
                <a:lnTo>
                  <a:pt x="0" y="228600"/>
                </a:lnTo>
                <a:lnTo>
                  <a:pt x="533400" y="228600"/>
                </a:lnTo>
                <a:lnTo>
                  <a:pt x="533400" y="304800"/>
                </a:lnTo>
                <a:lnTo>
                  <a:pt x="685800" y="152400"/>
                </a:lnTo>
                <a:lnTo>
                  <a:pt x="533400" y="0"/>
                </a:lnTo>
                <a:close/>
              </a:path>
            </a:pathLst>
          </a:custGeom>
          <a:solidFill>
            <a:srgbClr val="93B6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72405" y="5348478"/>
            <a:ext cx="685800" cy="304800"/>
          </a:xfrm>
          <a:custGeom>
            <a:avLst/>
            <a:gdLst/>
            <a:ahLst/>
            <a:cxnLst/>
            <a:rect l="l" t="t" r="r" b="b"/>
            <a:pathLst>
              <a:path w="685800" h="304800">
                <a:moveTo>
                  <a:pt x="0" y="76200"/>
                </a:moveTo>
                <a:lnTo>
                  <a:pt x="533400" y="76200"/>
                </a:lnTo>
                <a:lnTo>
                  <a:pt x="533400" y="0"/>
                </a:lnTo>
                <a:lnTo>
                  <a:pt x="685800" y="152400"/>
                </a:lnTo>
                <a:lnTo>
                  <a:pt x="533400" y="304800"/>
                </a:lnTo>
                <a:lnTo>
                  <a:pt x="533400" y="228600"/>
                </a:lnTo>
                <a:lnTo>
                  <a:pt x="0" y="228600"/>
                </a:lnTo>
                <a:lnTo>
                  <a:pt x="0" y="76200"/>
                </a:lnTo>
                <a:close/>
              </a:path>
            </a:pathLst>
          </a:custGeom>
          <a:ln w="19812">
            <a:solidFill>
              <a:srgbClr val="6B85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1276" y="4387596"/>
            <a:ext cx="4163695" cy="722630"/>
          </a:xfrm>
          <a:custGeom>
            <a:avLst/>
            <a:gdLst/>
            <a:ahLst/>
            <a:cxnLst/>
            <a:rect l="l" t="t" r="r" b="b"/>
            <a:pathLst>
              <a:path w="4163695" h="722629">
                <a:moveTo>
                  <a:pt x="2258568" y="94233"/>
                </a:moveTo>
                <a:lnTo>
                  <a:pt x="2265969" y="57542"/>
                </a:lnTo>
                <a:lnTo>
                  <a:pt x="2286158" y="27590"/>
                </a:lnTo>
                <a:lnTo>
                  <a:pt x="2316110" y="7401"/>
                </a:lnTo>
                <a:lnTo>
                  <a:pt x="2352802" y="0"/>
                </a:lnTo>
                <a:lnTo>
                  <a:pt x="2576068" y="0"/>
                </a:lnTo>
                <a:lnTo>
                  <a:pt x="3052318" y="0"/>
                </a:lnTo>
                <a:lnTo>
                  <a:pt x="4069333" y="0"/>
                </a:lnTo>
                <a:lnTo>
                  <a:pt x="4106025" y="7401"/>
                </a:lnTo>
                <a:lnTo>
                  <a:pt x="4135977" y="27590"/>
                </a:lnTo>
                <a:lnTo>
                  <a:pt x="4156166" y="57542"/>
                </a:lnTo>
                <a:lnTo>
                  <a:pt x="4163568" y="94233"/>
                </a:lnTo>
                <a:lnTo>
                  <a:pt x="4163568" y="329818"/>
                </a:lnTo>
                <a:lnTo>
                  <a:pt x="4163568" y="471169"/>
                </a:lnTo>
                <a:lnTo>
                  <a:pt x="4156166" y="507861"/>
                </a:lnTo>
                <a:lnTo>
                  <a:pt x="4135977" y="537813"/>
                </a:lnTo>
                <a:lnTo>
                  <a:pt x="4106025" y="558002"/>
                </a:lnTo>
                <a:lnTo>
                  <a:pt x="4069333" y="565403"/>
                </a:lnTo>
                <a:lnTo>
                  <a:pt x="3052318" y="565403"/>
                </a:lnTo>
                <a:lnTo>
                  <a:pt x="2576068" y="565403"/>
                </a:lnTo>
                <a:lnTo>
                  <a:pt x="2352802" y="565403"/>
                </a:lnTo>
                <a:lnTo>
                  <a:pt x="2316110" y="558002"/>
                </a:lnTo>
                <a:lnTo>
                  <a:pt x="2286158" y="537813"/>
                </a:lnTo>
                <a:lnTo>
                  <a:pt x="2265969" y="507861"/>
                </a:lnTo>
                <a:lnTo>
                  <a:pt x="2258568" y="471169"/>
                </a:lnTo>
                <a:lnTo>
                  <a:pt x="0" y="722502"/>
                </a:lnTo>
                <a:lnTo>
                  <a:pt x="2258568" y="329818"/>
                </a:lnTo>
                <a:lnTo>
                  <a:pt x="2258568" y="9423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1387" y="3312591"/>
            <a:ext cx="6706234" cy="149479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R="52705" algn="r">
              <a:lnSpc>
                <a:spcPct val="100000"/>
              </a:lnSpc>
              <a:spcBef>
                <a:spcPts val="1250"/>
              </a:spcBef>
            </a:pPr>
            <a:r>
              <a:rPr sz="1800" spc="-150" dirty="0">
                <a:solidFill>
                  <a:srgbClr val="FF0000"/>
                </a:solidFill>
                <a:latin typeface="Arial"/>
                <a:cs typeface="Arial"/>
              </a:rPr>
              <a:t>Using 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“get”</a:t>
            </a:r>
            <a:r>
              <a:rPr sz="1800" spc="-3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25" dirty="0">
                <a:solidFill>
                  <a:srgbClr val="FF0000"/>
                </a:solidFill>
                <a:latin typeface="Arial"/>
                <a:cs typeface="Arial"/>
              </a:rPr>
              <a:t>method</a:t>
            </a:r>
            <a:endParaRPr sz="1800">
              <a:latin typeface="Arial"/>
              <a:cs typeface="Arial"/>
            </a:endParaRPr>
          </a:p>
          <a:p>
            <a:pPr marL="332740" indent="-320040">
              <a:lnSpc>
                <a:spcPct val="100000"/>
              </a:lnSpc>
              <a:spcBef>
                <a:spcPts val="1285"/>
              </a:spcBef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spc="-10" dirty="0">
                <a:latin typeface="Arial"/>
                <a:cs typeface="Arial"/>
              </a:rPr>
              <a:t>"welcome_get.php" </a:t>
            </a:r>
            <a:r>
              <a:rPr sz="2000" spc="-5" dirty="0">
                <a:latin typeface="Arial"/>
                <a:cs typeface="Arial"/>
              </a:rPr>
              <a:t>looks like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this: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410"/>
              </a:spcBef>
            </a:pPr>
            <a:r>
              <a:rPr sz="1800" spc="-150" dirty="0">
                <a:solidFill>
                  <a:srgbClr val="FF0000"/>
                </a:solidFill>
                <a:latin typeface="Arial"/>
                <a:cs typeface="Arial"/>
              </a:rPr>
              <a:t>Using 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“get”</a:t>
            </a:r>
            <a:r>
              <a:rPr sz="1800" spc="-3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25" dirty="0">
                <a:solidFill>
                  <a:srgbClr val="FF0000"/>
                </a:solidFill>
                <a:latin typeface="Arial"/>
                <a:cs typeface="Arial"/>
              </a:rPr>
              <a:t>method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387" y="351789"/>
            <a:ext cx="37236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GET </a:t>
            </a:r>
            <a:r>
              <a:rPr spc="5" dirty="0"/>
              <a:t>vs.</a:t>
            </a:r>
            <a:r>
              <a:rPr spc="-100" dirty="0"/>
              <a:t> </a:t>
            </a:r>
            <a:r>
              <a:rPr dirty="0"/>
              <a:t>POST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313" y="1266190"/>
            <a:ext cx="187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13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387" y="1622806"/>
            <a:ext cx="7895590" cy="300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040">
              <a:lnSpc>
                <a:spcPct val="100000"/>
              </a:lnSpc>
              <a:spcBef>
                <a:spcPts val="105"/>
              </a:spcBef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dirty="0">
                <a:latin typeface="Arial"/>
                <a:cs typeface="Arial"/>
              </a:rPr>
              <a:t>Information sent from a form </a:t>
            </a:r>
            <a:r>
              <a:rPr sz="2000" spc="-5" dirty="0">
                <a:latin typeface="Arial"/>
                <a:cs typeface="Arial"/>
              </a:rPr>
              <a:t>with 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GET </a:t>
            </a:r>
            <a:r>
              <a:rPr sz="2000" dirty="0">
                <a:latin typeface="Arial"/>
                <a:cs typeface="Arial"/>
              </a:rPr>
              <a:t>method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visible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everyone </a:t>
            </a:r>
            <a:r>
              <a:rPr sz="2000" dirty="0">
                <a:latin typeface="Arial"/>
                <a:cs typeface="Arial"/>
              </a:rPr>
              <a:t>(all variable </a:t>
            </a:r>
            <a:r>
              <a:rPr sz="2000" spc="-5" dirty="0">
                <a:latin typeface="Arial"/>
                <a:cs typeface="Arial"/>
              </a:rPr>
              <a:t>names and </a:t>
            </a:r>
            <a:r>
              <a:rPr sz="2000" dirty="0">
                <a:latin typeface="Arial"/>
                <a:cs typeface="Arial"/>
              </a:rPr>
              <a:t>values are </a:t>
            </a:r>
            <a:r>
              <a:rPr sz="2000" spc="-5" dirty="0">
                <a:latin typeface="Arial"/>
                <a:cs typeface="Arial"/>
              </a:rPr>
              <a:t>displayed in the </a:t>
            </a:r>
            <a:r>
              <a:rPr sz="2000" dirty="0">
                <a:latin typeface="Arial"/>
                <a:cs typeface="Arial"/>
              </a:rPr>
              <a:t>URL).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 GET </a:t>
            </a:r>
            <a:r>
              <a:rPr sz="2000" dirty="0">
                <a:latin typeface="Arial"/>
                <a:cs typeface="Arial"/>
              </a:rPr>
              <a:t>should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NEVER </a:t>
            </a:r>
            <a:r>
              <a:rPr sz="2000" spc="-5" dirty="0">
                <a:latin typeface="Arial"/>
                <a:cs typeface="Arial"/>
              </a:rPr>
              <a:t>be </a:t>
            </a:r>
            <a:r>
              <a:rPr sz="2000" dirty="0">
                <a:latin typeface="Arial"/>
                <a:cs typeface="Arial"/>
              </a:rPr>
              <a:t>used for </a:t>
            </a:r>
            <a:r>
              <a:rPr sz="2000" spc="-5" dirty="0">
                <a:latin typeface="Arial"/>
                <a:cs typeface="Arial"/>
              </a:rPr>
              <a:t>sending </a:t>
            </a:r>
            <a:r>
              <a:rPr sz="2000" dirty="0">
                <a:latin typeface="Arial"/>
                <a:cs typeface="Arial"/>
              </a:rPr>
              <a:t>passwords </a:t>
            </a:r>
            <a:r>
              <a:rPr sz="2000" spc="-5" dirty="0">
                <a:latin typeface="Arial"/>
                <a:cs typeface="Arial"/>
              </a:rPr>
              <a:t>or other  </a:t>
            </a:r>
            <a:r>
              <a:rPr sz="2000" dirty="0">
                <a:latin typeface="Arial"/>
                <a:cs typeface="Arial"/>
              </a:rPr>
              <a:t>sensitive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information!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D8046"/>
              </a:buClr>
              <a:buFont typeface="Wingdings"/>
              <a:buChar char=""/>
            </a:pPr>
            <a:endParaRPr sz="3700">
              <a:latin typeface="Times New Roman"/>
              <a:cs typeface="Times New Roman"/>
            </a:endParaRPr>
          </a:p>
          <a:p>
            <a:pPr marL="332740" marR="238125" indent="-320040">
              <a:lnSpc>
                <a:spcPct val="100000"/>
              </a:lnSpc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dirty="0">
                <a:latin typeface="Arial"/>
                <a:cs typeface="Arial"/>
              </a:rPr>
              <a:t>Information sent from a form </a:t>
            </a:r>
            <a:r>
              <a:rPr sz="2000" spc="-5" dirty="0">
                <a:latin typeface="Arial"/>
                <a:cs typeface="Arial"/>
              </a:rPr>
              <a:t>with 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POST </a:t>
            </a:r>
            <a:r>
              <a:rPr sz="2000" dirty="0">
                <a:latin typeface="Arial"/>
                <a:cs typeface="Arial"/>
              </a:rPr>
              <a:t>method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invisible</a:t>
            </a:r>
            <a:r>
              <a:rPr sz="2000" spc="-1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to 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others </a:t>
            </a:r>
            <a:r>
              <a:rPr sz="2000" dirty="0">
                <a:latin typeface="Arial"/>
                <a:cs typeface="Arial"/>
              </a:rPr>
              <a:t>(all names/values are </a:t>
            </a:r>
            <a:r>
              <a:rPr sz="2000" spc="-5" dirty="0">
                <a:latin typeface="Arial"/>
                <a:cs typeface="Arial"/>
              </a:rPr>
              <a:t>embedded within the body of </a:t>
            </a:r>
            <a:r>
              <a:rPr sz="2000" dirty="0">
                <a:latin typeface="Arial"/>
                <a:cs typeface="Arial"/>
              </a:rPr>
              <a:t>the  </a:t>
            </a:r>
            <a:r>
              <a:rPr sz="2000" spc="-5" dirty="0">
                <a:latin typeface="Arial"/>
                <a:cs typeface="Arial"/>
              </a:rPr>
              <a:t>HTTP </a:t>
            </a:r>
            <a:r>
              <a:rPr sz="2000" dirty="0">
                <a:latin typeface="Arial"/>
                <a:cs typeface="Arial"/>
              </a:rPr>
              <a:t>request) </a:t>
            </a:r>
            <a:r>
              <a:rPr sz="2000" spc="-5" dirty="0">
                <a:latin typeface="Arial"/>
                <a:cs typeface="Arial"/>
              </a:rPr>
              <a:t>and </a:t>
            </a:r>
            <a:r>
              <a:rPr sz="2000" dirty="0">
                <a:latin typeface="Arial"/>
                <a:cs typeface="Arial"/>
              </a:rPr>
              <a:t>has </a:t>
            </a:r>
            <a:r>
              <a:rPr sz="2000" b="1" spc="-105" dirty="0">
                <a:solidFill>
                  <a:srgbClr val="FF0000"/>
                </a:solidFill>
                <a:latin typeface="Arial"/>
                <a:cs typeface="Arial"/>
              </a:rPr>
              <a:t>no </a:t>
            </a:r>
            <a:r>
              <a:rPr sz="2000" b="1" spc="-110" dirty="0">
                <a:solidFill>
                  <a:srgbClr val="FF0000"/>
                </a:solidFill>
                <a:latin typeface="Arial"/>
                <a:cs typeface="Arial"/>
              </a:rPr>
              <a:t>limits </a:t>
            </a:r>
            <a:r>
              <a:rPr sz="2000" spc="-5" dirty="0">
                <a:latin typeface="Arial"/>
                <a:cs typeface="Arial"/>
              </a:rPr>
              <a:t>on the amount of information </a:t>
            </a:r>
            <a:r>
              <a:rPr sz="2000" dirty="0">
                <a:latin typeface="Arial"/>
                <a:cs typeface="Arial"/>
              </a:rPr>
              <a:t>to  send (The </a:t>
            </a:r>
            <a:r>
              <a:rPr sz="2000" spc="-5" dirty="0">
                <a:latin typeface="Arial"/>
                <a:cs typeface="Arial"/>
              </a:rPr>
              <a:t>limitation of </a:t>
            </a:r>
            <a:r>
              <a:rPr sz="2000" dirty="0">
                <a:latin typeface="Arial"/>
                <a:cs typeface="Arial"/>
              </a:rPr>
              <a:t>GET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about </a:t>
            </a:r>
            <a:r>
              <a:rPr sz="2000" spc="-5" dirty="0">
                <a:latin typeface="Arial"/>
                <a:cs typeface="Arial"/>
              </a:rPr>
              <a:t>2000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characters).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9961" y="5531358"/>
            <a:ext cx="6248400" cy="368935"/>
          </a:xfrm>
          <a:prstGeom prst="rect">
            <a:avLst/>
          </a:prstGeom>
          <a:ln w="19811">
            <a:solidFill>
              <a:srgbClr val="FF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sz="1800" spc="-10" dirty="0">
                <a:latin typeface="Arial"/>
                <a:cs typeface="Arial"/>
              </a:rPr>
              <a:t>Conclusion: </a:t>
            </a:r>
            <a:r>
              <a:rPr sz="1800" spc="-5" dirty="0">
                <a:latin typeface="Arial"/>
                <a:cs typeface="Arial"/>
              </a:rPr>
              <a:t>Developers prefer </a:t>
            </a:r>
            <a:r>
              <a:rPr sz="1800" dirty="0">
                <a:latin typeface="Arial"/>
                <a:cs typeface="Arial"/>
              </a:rPr>
              <a:t>POST </a:t>
            </a:r>
            <a:r>
              <a:rPr sz="1800" spc="-5" dirty="0">
                <a:latin typeface="Arial"/>
                <a:cs typeface="Arial"/>
              </a:rPr>
              <a:t>for sending </a:t>
            </a:r>
            <a:r>
              <a:rPr sz="1800" dirty="0">
                <a:latin typeface="Arial"/>
                <a:cs typeface="Arial"/>
              </a:rPr>
              <a:t>form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data!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387" y="351789"/>
            <a:ext cx="52482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PHP Form</a:t>
            </a:r>
            <a:r>
              <a:rPr spc="-50" dirty="0"/>
              <a:t> </a:t>
            </a:r>
            <a:r>
              <a:rPr spc="-5" dirty="0"/>
              <a:t>Validation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313" y="1266190"/>
            <a:ext cx="187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14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387" y="1529127"/>
            <a:ext cx="7359015" cy="130365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810"/>
              </a:spcBef>
              <a:buClr>
                <a:srgbClr val="DD8046"/>
              </a:buClr>
              <a:buSzPct val="60416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400" spc="-5" dirty="0">
                <a:latin typeface="Arial"/>
                <a:cs typeface="Arial"/>
              </a:rPr>
              <a:t>Think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SECURITY </a:t>
            </a:r>
            <a:r>
              <a:rPr sz="2400" spc="-5" dirty="0">
                <a:latin typeface="Arial"/>
                <a:cs typeface="Arial"/>
              </a:rPr>
              <a:t>when processing PHP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forms!</a:t>
            </a:r>
            <a:endParaRPr sz="2400">
              <a:latin typeface="Arial"/>
              <a:cs typeface="Arial"/>
            </a:endParaRPr>
          </a:p>
          <a:p>
            <a:pPr marL="332740" marR="5080" indent="-320040">
              <a:lnSpc>
                <a:spcPct val="100000"/>
              </a:lnSpc>
              <a:spcBef>
                <a:spcPts val="715"/>
              </a:spcBef>
              <a:buClr>
                <a:srgbClr val="DD8046"/>
              </a:buClr>
              <a:buSzPct val="60416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400" dirty="0">
                <a:latin typeface="Arial"/>
                <a:cs typeface="Arial"/>
              </a:rPr>
              <a:t>Proper </a:t>
            </a:r>
            <a:r>
              <a:rPr sz="2400" spc="-5" dirty="0">
                <a:latin typeface="Arial"/>
                <a:cs typeface="Arial"/>
              </a:rPr>
              <a:t>validation of </a:t>
            </a:r>
            <a:r>
              <a:rPr sz="2400" dirty="0">
                <a:latin typeface="Arial"/>
                <a:cs typeface="Arial"/>
              </a:rPr>
              <a:t>form </a:t>
            </a:r>
            <a:r>
              <a:rPr sz="2400" spc="-5" dirty="0">
                <a:latin typeface="Arial"/>
                <a:cs typeface="Arial"/>
              </a:rPr>
              <a:t>data is important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protect  </a:t>
            </a:r>
            <a:r>
              <a:rPr sz="2400" dirty="0">
                <a:latin typeface="Arial"/>
                <a:cs typeface="Arial"/>
              </a:rPr>
              <a:t>your </a:t>
            </a:r>
            <a:r>
              <a:rPr sz="2400" spc="-5" dirty="0">
                <a:latin typeface="Arial"/>
                <a:cs typeface="Arial"/>
              </a:rPr>
              <a:t>form </a:t>
            </a:r>
            <a:r>
              <a:rPr sz="2400" dirty="0">
                <a:latin typeface="Arial"/>
                <a:cs typeface="Arial"/>
              </a:rPr>
              <a:t>from </a:t>
            </a:r>
            <a:r>
              <a:rPr sz="2400" spc="-5" dirty="0">
                <a:latin typeface="Arial"/>
                <a:cs typeface="Arial"/>
              </a:rPr>
              <a:t>hackers and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spammers!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35900" y="2944090"/>
            <a:ext cx="4046849" cy="25797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89111" y="2958911"/>
            <a:ext cx="3233492" cy="25482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5844" y="5892495"/>
            <a:ext cx="73012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The 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$_SERVER["PHP_SELF"]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super </a:t>
            </a:r>
            <a:r>
              <a:rPr sz="1800" spc="-10" dirty="0">
                <a:latin typeface="Arial"/>
                <a:cs typeface="Arial"/>
              </a:rPr>
              <a:t>global </a:t>
            </a:r>
            <a:r>
              <a:rPr sz="1800" spc="-5" dirty="0">
                <a:latin typeface="Arial"/>
                <a:cs typeface="Arial"/>
              </a:rPr>
              <a:t>variable that returns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5" dirty="0">
                <a:latin typeface="Arial"/>
                <a:cs typeface="Arial"/>
              </a:rPr>
              <a:t>filename of the currently executing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script.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387" y="345694"/>
            <a:ext cx="711263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PHP Form</a:t>
            </a:r>
            <a:r>
              <a:rPr spc="-35" dirty="0"/>
              <a:t> </a:t>
            </a:r>
            <a:r>
              <a:rPr spc="-5" dirty="0"/>
              <a:t>Validation(cont’d)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313" y="1266190"/>
            <a:ext cx="187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15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387" y="1622806"/>
            <a:ext cx="4411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5"/>
              </a:spcBef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dirty="0">
                <a:latin typeface="Arial"/>
                <a:cs typeface="Arial"/>
              </a:rPr>
              <a:t>The code </a:t>
            </a:r>
            <a:r>
              <a:rPr sz="2000" spc="-5" dirty="0">
                <a:latin typeface="Arial"/>
                <a:cs typeface="Arial"/>
              </a:rPr>
              <a:t>on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previous </a:t>
            </a:r>
            <a:r>
              <a:rPr sz="2000" dirty="0">
                <a:latin typeface="Arial"/>
                <a:cs typeface="Arial"/>
              </a:rPr>
              <a:t>slide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uses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2316" y="2519299"/>
            <a:ext cx="11264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instead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75944" y="2157983"/>
            <a:ext cx="6097524" cy="275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6800" y="2996183"/>
            <a:ext cx="4782312" cy="275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471409" y="2180336"/>
            <a:ext cx="2216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35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spc="-5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400" spc="-9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63367" y="5729706"/>
            <a:ext cx="5943600" cy="640715"/>
          </a:xfrm>
          <a:custGeom>
            <a:avLst/>
            <a:gdLst/>
            <a:ahLst/>
            <a:cxnLst/>
            <a:rect l="l" t="t" r="r" b="b"/>
            <a:pathLst>
              <a:path w="5943600" h="640714">
                <a:moveTo>
                  <a:pt x="0" y="333273"/>
                </a:moveTo>
                <a:lnTo>
                  <a:pt x="4835" y="309347"/>
                </a:lnTo>
                <a:lnTo>
                  <a:pt x="18018" y="289809"/>
                </a:lnTo>
                <a:lnTo>
                  <a:pt x="37558" y="276635"/>
                </a:lnTo>
                <a:lnTo>
                  <a:pt x="61468" y="271805"/>
                </a:lnTo>
                <a:lnTo>
                  <a:pt x="990599" y="271805"/>
                </a:lnTo>
                <a:lnTo>
                  <a:pt x="2731135" y="0"/>
                </a:lnTo>
                <a:lnTo>
                  <a:pt x="2476499" y="271805"/>
                </a:lnTo>
                <a:lnTo>
                  <a:pt x="5882132" y="271805"/>
                </a:lnTo>
                <a:lnTo>
                  <a:pt x="5906041" y="276635"/>
                </a:lnTo>
                <a:lnTo>
                  <a:pt x="5925581" y="289809"/>
                </a:lnTo>
                <a:lnTo>
                  <a:pt x="5938764" y="309347"/>
                </a:lnTo>
                <a:lnTo>
                  <a:pt x="5943600" y="333273"/>
                </a:lnTo>
                <a:lnTo>
                  <a:pt x="5943600" y="425475"/>
                </a:lnTo>
                <a:lnTo>
                  <a:pt x="5943600" y="579145"/>
                </a:lnTo>
                <a:lnTo>
                  <a:pt x="5938764" y="603071"/>
                </a:lnTo>
                <a:lnTo>
                  <a:pt x="5925581" y="622609"/>
                </a:lnTo>
                <a:lnTo>
                  <a:pt x="5906041" y="635782"/>
                </a:lnTo>
                <a:lnTo>
                  <a:pt x="5882132" y="640613"/>
                </a:lnTo>
                <a:lnTo>
                  <a:pt x="2476499" y="640613"/>
                </a:lnTo>
                <a:lnTo>
                  <a:pt x="990599" y="640613"/>
                </a:lnTo>
                <a:lnTo>
                  <a:pt x="61468" y="640613"/>
                </a:lnTo>
                <a:lnTo>
                  <a:pt x="37558" y="635782"/>
                </a:lnTo>
                <a:lnTo>
                  <a:pt x="18018" y="622609"/>
                </a:lnTo>
                <a:lnTo>
                  <a:pt x="4835" y="603071"/>
                </a:lnTo>
                <a:lnTo>
                  <a:pt x="0" y="579145"/>
                </a:lnTo>
                <a:lnTo>
                  <a:pt x="0" y="425475"/>
                </a:lnTo>
                <a:lnTo>
                  <a:pt x="0" y="333273"/>
                </a:lnTo>
                <a:close/>
              </a:path>
            </a:pathLst>
          </a:custGeom>
          <a:ln w="12192">
            <a:solidFill>
              <a:srgbClr val="6B85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43009" y="4671136"/>
            <a:ext cx="22034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35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spc="-65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1400" spc="-9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387" y="2980689"/>
            <a:ext cx="7984490" cy="3345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254250" algn="r">
              <a:lnSpc>
                <a:spcPct val="100000"/>
              </a:lnSpc>
              <a:spcBef>
                <a:spcPts val="105"/>
              </a:spcBef>
            </a:pPr>
            <a:r>
              <a:rPr sz="1400" spc="-35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spc="-55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1400" spc="-9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332740" indent="-320040">
              <a:lnSpc>
                <a:spcPct val="100000"/>
              </a:lnSpc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dirty="0">
                <a:latin typeface="Arial"/>
                <a:cs typeface="Arial"/>
              </a:rPr>
              <a:t>When user </a:t>
            </a:r>
            <a:r>
              <a:rPr sz="2000" spc="-5" dirty="0">
                <a:latin typeface="Arial"/>
                <a:cs typeface="Arial"/>
              </a:rPr>
              <a:t>enters </a:t>
            </a:r>
            <a:r>
              <a:rPr sz="2000" dirty="0">
                <a:latin typeface="Arial"/>
                <a:cs typeface="Arial"/>
              </a:rPr>
              <a:t>the following URL </a:t>
            </a:r>
            <a:r>
              <a:rPr sz="2000" spc="-5" dirty="0">
                <a:latin typeface="Arial"/>
                <a:cs typeface="Arial"/>
              </a:rPr>
              <a:t>in </a:t>
            </a:r>
            <a:r>
              <a:rPr sz="2000" dirty="0">
                <a:latin typeface="Arial"/>
                <a:cs typeface="Arial"/>
              </a:rPr>
              <a:t>the address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bar:</a:t>
            </a:r>
            <a:endParaRPr sz="2000">
              <a:latin typeface="Arial"/>
              <a:cs typeface="Arial"/>
            </a:endParaRPr>
          </a:p>
          <a:p>
            <a:pPr marL="324485">
              <a:lnSpc>
                <a:spcPct val="100000"/>
              </a:lnSpc>
              <a:spcBef>
                <a:spcPts val="1025"/>
              </a:spcBef>
            </a:pPr>
            <a:r>
              <a:rPr sz="1400" spc="-10" dirty="0">
                <a:latin typeface="Arial"/>
                <a:cs typeface="Arial"/>
                <a:hlinkClick r:id="rId4"/>
              </a:rPr>
              <a:t>http://www.example.com/test_form.php/%22%3E%3Cscript%3Ealert('hacked')%3C/script%3E</a:t>
            </a:r>
            <a:endParaRPr sz="1400">
              <a:latin typeface="Arial"/>
              <a:cs typeface="Arial"/>
            </a:endParaRPr>
          </a:p>
          <a:p>
            <a:pPr marL="291465">
              <a:lnSpc>
                <a:spcPct val="100000"/>
              </a:lnSpc>
              <a:spcBef>
                <a:spcPts val="1580"/>
              </a:spcBef>
            </a:pPr>
            <a:r>
              <a:rPr sz="2000" dirty="0">
                <a:latin typeface="Arial"/>
                <a:cs typeface="Arial"/>
              </a:rPr>
              <a:t>The code </a:t>
            </a:r>
            <a:r>
              <a:rPr sz="2000" spc="-5" dirty="0"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(1) </a:t>
            </a:r>
            <a:r>
              <a:rPr sz="2000" spc="-5" dirty="0">
                <a:latin typeface="Arial"/>
                <a:cs typeface="Arial"/>
              </a:rPr>
              <a:t>will be </a:t>
            </a:r>
            <a:r>
              <a:rPr sz="2000" dirty="0">
                <a:latin typeface="Arial"/>
                <a:cs typeface="Arial"/>
              </a:rPr>
              <a:t>translated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to:</a:t>
            </a:r>
            <a:endParaRPr sz="2000">
              <a:latin typeface="Arial"/>
              <a:cs typeface="Arial"/>
            </a:endParaRPr>
          </a:p>
          <a:p>
            <a:pPr marL="352425">
              <a:lnSpc>
                <a:spcPct val="100000"/>
              </a:lnSpc>
              <a:spcBef>
                <a:spcPts val="1100"/>
              </a:spcBef>
            </a:pPr>
            <a:r>
              <a:rPr sz="1400" spc="-5" dirty="0">
                <a:latin typeface="Arial"/>
                <a:cs typeface="Arial"/>
              </a:rPr>
              <a:t>&lt;form method="post"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action="test_form.php/&amp;quot;&amp;gt;&amp;lt;script&amp;gt;alert('hacked')&amp;lt;/script&amp;gt;"&gt;</a:t>
            </a:r>
            <a:endParaRPr sz="1400">
              <a:latin typeface="Arial"/>
              <a:cs typeface="Arial"/>
            </a:endParaRPr>
          </a:p>
          <a:p>
            <a:pPr marL="361950">
              <a:lnSpc>
                <a:spcPct val="100000"/>
              </a:lnSpc>
              <a:spcBef>
                <a:spcPts val="1015"/>
              </a:spcBef>
            </a:pPr>
            <a:r>
              <a:rPr sz="2000" dirty="0">
                <a:latin typeface="Arial"/>
                <a:cs typeface="Arial"/>
              </a:rPr>
              <a:t>instead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of:</a:t>
            </a:r>
            <a:endParaRPr sz="2000">
              <a:latin typeface="Arial"/>
              <a:cs typeface="Arial"/>
            </a:endParaRPr>
          </a:p>
          <a:p>
            <a:pPr marL="371475">
              <a:lnSpc>
                <a:spcPct val="100000"/>
              </a:lnSpc>
              <a:spcBef>
                <a:spcPts val="1635"/>
              </a:spcBef>
              <a:tabLst>
                <a:tab pos="6640195" algn="l"/>
              </a:tabLst>
            </a:pPr>
            <a:r>
              <a:rPr sz="1400" dirty="0">
                <a:latin typeface="Arial"/>
                <a:cs typeface="Arial"/>
              </a:rPr>
              <a:t>&lt;form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method="post"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action="test_form.php/"&gt;&lt;script&gt;alert('hacked')&lt;/script&gt;	</a:t>
            </a:r>
            <a:r>
              <a:rPr sz="1400" spc="-60" dirty="0">
                <a:solidFill>
                  <a:srgbClr val="FF0000"/>
                </a:solidFill>
                <a:latin typeface="Arial"/>
                <a:cs typeface="Arial"/>
              </a:rPr>
              <a:t>(4)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Times New Roman"/>
              <a:cs typeface="Times New Roman"/>
            </a:endParaRPr>
          </a:p>
          <a:p>
            <a:pPr marL="1974214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This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Dangerous.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JavaScript code will be</a:t>
            </a:r>
            <a:r>
              <a:rPr sz="180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executed!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387" y="351789"/>
            <a:ext cx="74218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Validate Form </a:t>
            </a:r>
            <a:r>
              <a:rPr spc="-5" dirty="0"/>
              <a:t>Data </a:t>
            </a:r>
            <a:r>
              <a:rPr dirty="0"/>
              <a:t>With</a:t>
            </a:r>
            <a:r>
              <a:rPr spc="-75" dirty="0"/>
              <a:t> </a:t>
            </a:r>
            <a:r>
              <a:rPr dirty="0"/>
              <a:t>PHP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313" y="1266190"/>
            <a:ext cx="187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16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387" y="1618233"/>
            <a:ext cx="7736840" cy="2710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313690" indent="-320040">
              <a:lnSpc>
                <a:spcPct val="100000"/>
              </a:lnSpc>
              <a:spcBef>
                <a:spcPts val="105"/>
              </a:spcBef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spc="-175" dirty="0">
                <a:latin typeface="Arial"/>
                <a:cs typeface="Arial"/>
              </a:rPr>
              <a:t>Besides </a:t>
            </a:r>
            <a:r>
              <a:rPr sz="2000" spc="-165" dirty="0">
                <a:latin typeface="Arial"/>
                <a:cs typeface="Arial"/>
              </a:rPr>
              <a:t>using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130" dirty="0">
                <a:latin typeface="Arial"/>
                <a:cs typeface="Arial"/>
              </a:rPr>
              <a:t>htmlspecialchars() </a:t>
            </a:r>
            <a:r>
              <a:rPr sz="2000" spc="-120" dirty="0">
                <a:latin typeface="Arial"/>
                <a:cs typeface="Arial"/>
              </a:rPr>
              <a:t>function, </a:t>
            </a:r>
            <a:r>
              <a:rPr sz="2000" spc="-80" dirty="0">
                <a:latin typeface="Arial"/>
                <a:cs typeface="Arial"/>
              </a:rPr>
              <a:t>We </a:t>
            </a:r>
            <a:r>
              <a:rPr sz="2000" spc="-35" dirty="0">
                <a:latin typeface="Arial"/>
                <a:cs typeface="Arial"/>
              </a:rPr>
              <a:t>will </a:t>
            </a:r>
            <a:r>
              <a:rPr sz="2000" spc="-114" dirty="0">
                <a:latin typeface="Arial"/>
                <a:cs typeface="Arial"/>
              </a:rPr>
              <a:t>also </a:t>
            </a:r>
            <a:r>
              <a:rPr sz="2000" spc="-60" dirty="0">
                <a:latin typeface="Arial"/>
                <a:cs typeface="Arial"/>
              </a:rPr>
              <a:t>do </a:t>
            </a:r>
            <a:r>
              <a:rPr sz="2000" spc="-95" dirty="0">
                <a:latin typeface="Arial"/>
                <a:cs typeface="Arial"/>
              </a:rPr>
              <a:t>two </a:t>
            </a:r>
            <a:r>
              <a:rPr sz="2000" spc="-140" dirty="0">
                <a:latin typeface="Arial"/>
                <a:cs typeface="Arial"/>
              </a:rPr>
              <a:t>more  things </a:t>
            </a:r>
            <a:r>
              <a:rPr sz="2000" spc="-175" dirty="0">
                <a:latin typeface="Arial"/>
                <a:cs typeface="Arial"/>
              </a:rPr>
              <a:t>when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170" dirty="0">
                <a:latin typeface="Arial"/>
                <a:cs typeface="Arial"/>
              </a:rPr>
              <a:t>user </a:t>
            </a:r>
            <a:r>
              <a:rPr sz="2000" spc="-180" dirty="0">
                <a:latin typeface="Arial"/>
                <a:cs typeface="Arial"/>
              </a:rPr>
              <a:t>submits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90" dirty="0">
                <a:latin typeface="Arial"/>
                <a:cs typeface="Arial"/>
              </a:rPr>
              <a:t>form:</a:t>
            </a:r>
            <a:endParaRPr sz="2000">
              <a:latin typeface="Arial"/>
              <a:cs typeface="Arial"/>
            </a:endParaRPr>
          </a:p>
          <a:p>
            <a:pPr marL="652780" marR="99060" lvl="1" indent="-274320">
              <a:lnSpc>
                <a:spcPct val="100000"/>
              </a:lnSpc>
              <a:spcBef>
                <a:spcPts val="600"/>
              </a:spcBef>
              <a:buClr>
                <a:srgbClr val="93B6D2"/>
              </a:buClr>
              <a:buSzPct val="70000"/>
              <a:buChar char=""/>
              <a:tabLst>
                <a:tab pos="653415" algn="l"/>
              </a:tabLst>
            </a:pPr>
            <a:r>
              <a:rPr sz="2000" spc="-75" dirty="0">
                <a:latin typeface="Arial"/>
                <a:cs typeface="Arial"/>
              </a:rPr>
              <a:t>Strip </a:t>
            </a:r>
            <a:r>
              <a:rPr sz="2000" spc="-165" dirty="0">
                <a:latin typeface="Arial"/>
                <a:cs typeface="Arial"/>
              </a:rPr>
              <a:t>unnecessary </a:t>
            </a:r>
            <a:r>
              <a:rPr sz="2000" spc="-114" dirty="0">
                <a:latin typeface="Arial"/>
                <a:cs typeface="Arial"/>
              </a:rPr>
              <a:t>characters </a:t>
            </a:r>
            <a:r>
              <a:rPr sz="2000" spc="-55" dirty="0">
                <a:latin typeface="Arial"/>
                <a:cs typeface="Arial"/>
              </a:rPr>
              <a:t>(extra </a:t>
            </a:r>
            <a:r>
              <a:rPr sz="2000" spc="-150" dirty="0">
                <a:latin typeface="Arial"/>
                <a:cs typeface="Arial"/>
              </a:rPr>
              <a:t>space, </a:t>
            </a:r>
            <a:r>
              <a:rPr sz="2000" spc="-60" dirty="0">
                <a:latin typeface="Arial"/>
                <a:cs typeface="Arial"/>
              </a:rPr>
              <a:t>tab, </a:t>
            </a:r>
            <a:r>
              <a:rPr sz="2000" spc="-120" dirty="0">
                <a:latin typeface="Arial"/>
                <a:cs typeface="Arial"/>
              </a:rPr>
              <a:t>newline) </a:t>
            </a:r>
            <a:r>
              <a:rPr sz="2000" spc="-90" dirty="0">
                <a:latin typeface="Arial"/>
                <a:cs typeface="Arial"/>
              </a:rPr>
              <a:t>from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270" dirty="0">
                <a:latin typeface="Arial"/>
                <a:cs typeface="Arial"/>
              </a:rPr>
              <a:t>user  </a:t>
            </a:r>
            <a:r>
              <a:rPr sz="2000" spc="-105" dirty="0">
                <a:latin typeface="Arial"/>
                <a:cs typeface="Arial"/>
              </a:rPr>
              <a:t>input </a:t>
            </a:r>
            <a:r>
              <a:rPr sz="2000" spc="-15" dirty="0">
                <a:latin typeface="Arial"/>
                <a:cs typeface="Arial"/>
              </a:rPr>
              <a:t>data </a:t>
            </a:r>
            <a:r>
              <a:rPr sz="2000" spc="-105" dirty="0">
                <a:latin typeface="Arial"/>
                <a:cs typeface="Arial"/>
              </a:rPr>
              <a:t>(with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300" dirty="0">
                <a:latin typeface="Arial"/>
                <a:cs typeface="Arial"/>
              </a:rPr>
              <a:t>PHP </a:t>
            </a:r>
            <a:r>
              <a:rPr sz="2000" spc="-105" dirty="0">
                <a:latin typeface="Arial"/>
                <a:cs typeface="Arial"/>
              </a:rPr>
              <a:t>trim()</a:t>
            </a:r>
            <a:r>
              <a:rPr sz="2000" spc="250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function)</a:t>
            </a:r>
            <a:endParaRPr sz="2000">
              <a:latin typeface="Arial"/>
              <a:cs typeface="Arial"/>
            </a:endParaRPr>
          </a:p>
          <a:p>
            <a:pPr marL="652780" marR="824230" lvl="1" indent="-274320">
              <a:lnSpc>
                <a:spcPct val="100000"/>
              </a:lnSpc>
              <a:spcBef>
                <a:spcPts val="600"/>
              </a:spcBef>
              <a:buClr>
                <a:srgbClr val="93B6D2"/>
              </a:buClr>
              <a:buSzPct val="70000"/>
              <a:buChar char=""/>
              <a:tabLst>
                <a:tab pos="653415" algn="l"/>
              </a:tabLst>
            </a:pPr>
            <a:r>
              <a:rPr sz="2000" spc="-220" dirty="0">
                <a:latin typeface="Arial"/>
                <a:cs typeface="Arial"/>
              </a:rPr>
              <a:t>Remove </a:t>
            </a:r>
            <a:r>
              <a:rPr sz="2000" spc="-155" dirty="0">
                <a:latin typeface="Arial"/>
                <a:cs typeface="Arial"/>
              </a:rPr>
              <a:t>backslashes </a:t>
            </a:r>
            <a:r>
              <a:rPr sz="2000" spc="70" dirty="0">
                <a:latin typeface="Arial"/>
                <a:cs typeface="Arial"/>
              </a:rPr>
              <a:t>(\) </a:t>
            </a:r>
            <a:r>
              <a:rPr sz="2000" spc="-90" dirty="0">
                <a:latin typeface="Arial"/>
                <a:cs typeface="Arial"/>
              </a:rPr>
              <a:t>from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170" dirty="0">
                <a:latin typeface="Arial"/>
                <a:cs typeface="Arial"/>
              </a:rPr>
              <a:t>user </a:t>
            </a:r>
            <a:r>
              <a:rPr sz="2000" spc="-105" dirty="0">
                <a:latin typeface="Arial"/>
                <a:cs typeface="Arial"/>
              </a:rPr>
              <a:t>input </a:t>
            </a:r>
            <a:r>
              <a:rPr sz="2000" spc="-15" dirty="0">
                <a:latin typeface="Arial"/>
                <a:cs typeface="Arial"/>
              </a:rPr>
              <a:t>data </a:t>
            </a:r>
            <a:r>
              <a:rPr sz="2000" spc="-105" dirty="0">
                <a:latin typeface="Arial"/>
                <a:cs typeface="Arial"/>
              </a:rPr>
              <a:t>(with </a:t>
            </a:r>
            <a:r>
              <a:rPr sz="2000" spc="-120" dirty="0">
                <a:latin typeface="Arial"/>
                <a:cs typeface="Arial"/>
              </a:rPr>
              <a:t>the </a:t>
            </a:r>
            <a:r>
              <a:rPr sz="2000" spc="-430" dirty="0">
                <a:latin typeface="Arial"/>
                <a:cs typeface="Arial"/>
              </a:rPr>
              <a:t>PHP  </a:t>
            </a:r>
            <a:r>
              <a:rPr sz="2000" spc="-145" dirty="0">
                <a:latin typeface="Arial"/>
                <a:cs typeface="Arial"/>
              </a:rPr>
              <a:t>stripslashes()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function)</a:t>
            </a:r>
            <a:endParaRPr sz="2000">
              <a:latin typeface="Arial"/>
              <a:cs typeface="Arial"/>
            </a:endParaRPr>
          </a:p>
          <a:p>
            <a:pPr marL="332740" marR="5080" indent="-320040">
              <a:lnSpc>
                <a:spcPct val="100000"/>
              </a:lnSpc>
              <a:spcBef>
                <a:spcPts val="735"/>
              </a:spcBef>
              <a:buClr>
                <a:srgbClr val="DD8046"/>
              </a:buClr>
              <a:buSzPct val="60000"/>
              <a:buFont typeface="Wingdings"/>
              <a:buChar char=""/>
              <a:tabLst>
                <a:tab pos="332740" algn="l"/>
                <a:tab pos="333375" algn="l"/>
              </a:tabLst>
            </a:pPr>
            <a:r>
              <a:rPr sz="2000" dirty="0">
                <a:latin typeface="Arial"/>
                <a:cs typeface="Arial"/>
              </a:rPr>
              <a:t>We </a:t>
            </a:r>
            <a:r>
              <a:rPr sz="2000" spc="-5" dirty="0">
                <a:latin typeface="Arial"/>
                <a:cs typeface="Arial"/>
              </a:rPr>
              <a:t>will name </a:t>
            </a:r>
            <a:r>
              <a:rPr sz="2000" dirty="0">
                <a:latin typeface="Arial"/>
                <a:cs typeface="Arial"/>
              </a:rPr>
              <a:t>the function </a:t>
            </a:r>
            <a:r>
              <a:rPr sz="2000" spc="-10" dirty="0">
                <a:latin typeface="Arial"/>
                <a:cs typeface="Arial"/>
              </a:rPr>
              <a:t>test_input() </a:t>
            </a:r>
            <a:r>
              <a:rPr sz="2000" dirty="0">
                <a:latin typeface="Arial"/>
                <a:cs typeface="Arial"/>
              </a:rPr>
              <a:t>that </a:t>
            </a:r>
            <a:r>
              <a:rPr sz="2000" spc="-5" dirty="0">
                <a:latin typeface="Arial"/>
                <a:cs typeface="Arial"/>
              </a:rPr>
              <a:t>will do all the </a:t>
            </a:r>
            <a:r>
              <a:rPr sz="2000" dirty="0">
                <a:latin typeface="Arial"/>
                <a:cs typeface="Arial"/>
              </a:rPr>
              <a:t>check </a:t>
            </a:r>
            <a:r>
              <a:rPr sz="2000" spc="-5" dirty="0">
                <a:latin typeface="Arial"/>
                <a:cs typeface="Arial"/>
              </a:rPr>
              <a:t>out 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23338" y="4314882"/>
            <a:ext cx="4498258" cy="25113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387" y="351789"/>
            <a:ext cx="61487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Validate E-mail </a:t>
            </a:r>
            <a:r>
              <a:rPr spc="-5" dirty="0"/>
              <a:t>and</a:t>
            </a:r>
            <a:r>
              <a:rPr spc="-85" dirty="0"/>
              <a:t> </a:t>
            </a:r>
            <a:r>
              <a:rPr spc="-5" dirty="0"/>
              <a:t>URL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313" y="1266190"/>
            <a:ext cx="187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17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387" y="1611833"/>
            <a:ext cx="257619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5"/>
              </a:spcBef>
              <a:buClr>
                <a:srgbClr val="DD8046"/>
              </a:buClr>
              <a:buSzPct val="60344"/>
              <a:buFont typeface="Wingdings"/>
              <a:buChar char=""/>
              <a:tabLst>
                <a:tab pos="333375" algn="l"/>
              </a:tabLst>
            </a:pPr>
            <a:r>
              <a:rPr sz="2900" spc="-80" dirty="0">
                <a:latin typeface="Arial"/>
                <a:cs typeface="Arial"/>
              </a:rPr>
              <a:t>Validate </a:t>
            </a:r>
            <a:r>
              <a:rPr sz="2900" spc="-235" dirty="0">
                <a:latin typeface="Arial"/>
                <a:cs typeface="Arial"/>
              </a:rPr>
              <a:t>name:</a:t>
            </a:r>
            <a:endParaRPr sz="2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1387" y="3205352"/>
            <a:ext cx="267652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5"/>
              </a:spcBef>
              <a:buClr>
                <a:srgbClr val="DD8046"/>
              </a:buClr>
              <a:buSzPct val="60344"/>
              <a:buFont typeface="Wingdings"/>
              <a:buChar char=""/>
              <a:tabLst>
                <a:tab pos="333375" algn="l"/>
              </a:tabLst>
            </a:pPr>
            <a:r>
              <a:rPr sz="2900" spc="-80" dirty="0">
                <a:latin typeface="Arial"/>
                <a:cs typeface="Arial"/>
              </a:rPr>
              <a:t>Validate</a:t>
            </a:r>
            <a:r>
              <a:rPr sz="2900" spc="-100" dirty="0">
                <a:latin typeface="Arial"/>
                <a:cs typeface="Arial"/>
              </a:rPr>
              <a:t> </a:t>
            </a:r>
            <a:r>
              <a:rPr sz="2900" spc="-190" dirty="0">
                <a:latin typeface="Arial"/>
                <a:cs typeface="Arial"/>
              </a:rPr>
              <a:t>E-mail:</a:t>
            </a:r>
            <a:endParaRPr sz="2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1387" y="4798314"/>
            <a:ext cx="232854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0"/>
              </a:spcBef>
              <a:buClr>
                <a:srgbClr val="DD8046"/>
              </a:buClr>
              <a:buSzPct val="60344"/>
              <a:buFont typeface="Wingdings"/>
              <a:buChar char=""/>
              <a:tabLst>
                <a:tab pos="333375" algn="l"/>
              </a:tabLst>
            </a:pPr>
            <a:r>
              <a:rPr sz="2900" spc="-80" dirty="0">
                <a:latin typeface="Arial"/>
                <a:cs typeface="Arial"/>
              </a:rPr>
              <a:t>Validate</a:t>
            </a:r>
            <a:r>
              <a:rPr sz="2900" spc="-90" dirty="0">
                <a:latin typeface="Arial"/>
                <a:cs typeface="Arial"/>
              </a:rPr>
              <a:t> </a:t>
            </a:r>
            <a:r>
              <a:rPr sz="2900" spc="-415" dirty="0">
                <a:latin typeface="Arial"/>
                <a:cs typeface="Arial"/>
              </a:rPr>
              <a:t>URL:</a:t>
            </a:r>
            <a:endParaRPr sz="29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85644" y="2209800"/>
            <a:ext cx="3858767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85644" y="3810000"/>
            <a:ext cx="3659124" cy="7909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7700" y="5410200"/>
            <a:ext cx="8316468" cy="819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74535" y="2846832"/>
            <a:ext cx="2390140" cy="16002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 marR="142875">
              <a:lnSpc>
                <a:spcPct val="100000"/>
              </a:lnSpc>
              <a:spcBef>
                <a:spcPts val="295"/>
              </a:spcBef>
            </a:pP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The </a:t>
            </a:r>
            <a:r>
              <a:rPr sz="1600" spc="-15" dirty="0">
                <a:solidFill>
                  <a:srgbClr val="FF0000"/>
                </a:solidFill>
                <a:latin typeface="Arial"/>
                <a:cs typeface="Arial"/>
              </a:rPr>
              <a:t>preg_match() 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function searches a  string for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pattern, 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returning true if the 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pattern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exists,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and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false  otherwise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387" y="344170"/>
            <a:ext cx="55721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90" dirty="0"/>
              <a:t>Some </a:t>
            </a:r>
            <a:r>
              <a:rPr spc="-300" dirty="0"/>
              <a:t>useful </a:t>
            </a:r>
            <a:r>
              <a:rPr spc="-315" dirty="0"/>
              <a:t>links </a:t>
            </a:r>
            <a:r>
              <a:rPr spc="-30" dirty="0"/>
              <a:t>for</a:t>
            </a:r>
            <a:r>
              <a:rPr spc="229" dirty="0"/>
              <a:t> </a:t>
            </a:r>
            <a:r>
              <a:rPr spc="-665" dirty="0"/>
              <a:t>PHP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0" marR="1051560" indent="-304800">
              <a:lnSpc>
                <a:spcPct val="120300"/>
              </a:lnSpc>
              <a:spcBef>
                <a:spcPts val="100"/>
              </a:spcBef>
              <a:buClr>
                <a:srgbClr val="DD8046"/>
              </a:buClr>
              <a:buSzPct val="60344"/>
              <a:buFont typeface="Wingdings"/>
              <a:buChar char=""/>
              <a:tabLst>
                <a:tab pos="492759" algn="l"/>
              </a:tabLst>
            </a:pPr>
            <a:r>
              <a:rPr spc="-90" dirty="0">
                <a:hlinkClick r:id="rId2"/>
              </a:rPr>
              <a:t>http://www.w3schools.com/php/default.asp </a:t>
            </a:r>
            <a:r>
              <a:rPr u="none" spc="-90" dirty="0">
                <a:solidFill>
                  <a:srgbClr val="000000"/>
                </a:solidFill>
              </a:rPr>
              <a:t> </a:t>
            </a:r>
            <a:r>
              <a:rPr u="none" spc="-295" dirty="0">
                <a:solidFill>
                  <a:srgbClr val="000000"/>
                </a:solidFill>
              </a:rPr>
              <a:t>(The </a:t>
            </a:r>
            <a:r>
              <a:rPr u="none" spc="-130" dirty="0">
                <a:solidFill>
                  <a:srgbClr val="000000"/>
                </a:solidFill>
              </a:rPr>
              <a:t>reference </a:t>
            </a:r>
            <a:r>
              <a:rPr u="none" dirty="0">
                <a:solidFill>
                  <a:srgbClr val="000000"/>
                </a:solidFill>
              </a:rPr>
              <a:t>of </a:t>
            </a:r>
            <a:r>
              <a:rPr u="none" spc="-215" dirty="0">
                <a:solidFill>
                  <a:srgbClr val="000000"/>
                </a:solidFill>
              </a:rPr>
              <a:t>this</a:t>
            </a:r>
            <a:r>
              <a:rPr u="none" spc="-95" dirty="0">
                <a:solidFill>
                  <a:srgbClr val="000000"/>
                </a:solidFill>
              </a:rPr>
              <a:t> </a:t>
            </a:r>
            <a:r>
              <a:rPr u="none" spc="-190" dirty="0">
                <a:solidFill>
                  <a:srgbClr val="000000"/>
                </a:solidFill>
              </a:rPr>
              <a:t>slides)</a:t>
            </a:r>
          </a:p>
          <a:p>
            <a:pPr marL="476250" marR="2040889" indent="-304800">
              <a:lnSpc>
                <a:spcPct val="120000"/>
              </a:lnSpc>
              <a:buClr>
                <a:srgbClr val="DD8046"/>
              </a:buClr>
              <a:buSzPct val="60344"/>
              <a:buFont typeface="Wingdings"/>
              <a:buChar char=""/>
              <a:tabLst>
                <a:tab pos="492759" algn="l"/>
              </a:tabLst>
            </a:pPr>
            <a:r>
              <a:rPr spc="-50" dirty="0">
                <a:hlinkClick r:id="rId3"/>
              </a:rPr>
              <a:t>http://php.net/manual/en/install.php </a:t>
            </a:r>
            <a:r>
              <a:rPr u="none" spc="-50" dirty="0">
                <a:solidFill>
                  <a:srgbClr val="000000"/>
                </a:solidFill>
              </a:rPr>
              <a:t> </a:t>
            </a:r>
            <a:r>
              <a:rPr u="none" spc="-330" dirty="0">
                <a:solidFill>
                  <a:srgbClr val="000000"/>
                </a:solidFill>
              </a:rPr>
              <a:t>(PHP: </a:t>
            </a:r>
            <a:r>
              <a:rPr u="none" spc="-135" dirty="0">
                <a:solidFill>
                  <a:srgbClr val="000000"/>
                </a:solidFill>
              </a:rPr>
              <a:t>Installation </a:t>
            </a:r>
            <a:r>
              <a:rPr u="none" spc="-125" dirty="0">
                <a:solidFill>
                  <a:srgbClr val="000000"/>
                </a:solidFill>
              </a:rPr>
              <a:t>and</a:t>
            </a:r>
            <a:r>
              <a:rPr u="none" spc="-75" dirty="0">
                <a:solidFill>
                  <a:srgbClr val="000000"/>
                </a:solidFill>
              </a:rPr>
              <a:t> </a:t>
            </a:r>
            <a:r>
              <a:rPr u="none" spc="-130" dirty="0">
                <a:solidFill>
                  <a:srgbClr val="000000"/>
                </a:solidFill>
              </a:rPr>
              <a:t>Configuration)</a:t>
            </a:r>
          </a:p>
          <a:p>
            <a:pPr marL="491490" marR="5080" indent="-320040">
              <a:lnSpc>
                <a:spcPct val="100000"/>
              </a:lnSpc>
              <a:spcBef>
                <a:spcPts val="710"/>
              </a:spcBef>
              <a:buClr>
                <a:srgbClr val="DD8046"/>
              </a:buClr>
              <a:buSzPct val="60344"/>
              <a:buFont typeface="Wingdings"/>
              <a:buChar char=""/>
              <a:tabLst>
                <a:tab pos="492759" algn="l"/>
              </a:tabLst>
            </a:pPr>
            <a:r>
              <a:rPr spc="-120" dirty="0">
                <a:hlinkClick r:id="rId4"/>
              </a:rPr>
              <a:t>https://www.youtube.com/watch?v=iCUV3iv9xOs&amp;  </a:t>
            </a:r>
            <a:r>
              <a:rPr spc="-170" dirty="0">
                <a:hlinkClick r:id="rId4"/>
              </a:rPr>
              <a:t>list=PL00694B0DAD604DE6</a:t>
            </a:r>
          </a:p>
          <a:p>
            <a:pPr marL="476250">
              <a:lnSpc>
                <a:spcPct val="100000"/>
              </a:lnSpc>
              <a:spcBef>
                <a:spcPts val="700"/>
              </a:spcBef>
            </a:pPr>
            <a:r>
              <a:rPr u="none" spc="-180" dirty="0">
                <a:solidFill>
                  <a:srgbClr val="000000"/>
                </a:solidFill>
              </a:rPr>
              <a:t>(A </a:t>
            </a:r>
            <a:r>
              <a:rPr u="none" spc="-434" dirty="0">
                <a:solidFill>
                  <a:srgbClr val="000000"/>
                </a:solidFill>
              </a:rPr>
              <a:t>PHP </a:t>
            </a:r>
            <a:r>
              <a:rPr u="none" spc="-70" dirty="0">
                <a:solidFill>
                  <a:srgbClr val="000000"/>
                </a:solidFill>
              </a:rPr>
              <a:t>tutorial </a:t>
            </a:r>
            <a:r>
              <a:rPr u="none" spc="-254" dirty="0">
                <a:solidFill>
                  <a:srgbClr val="000000"/>
                </a:solidFill>
              </a:rPr>
              <a:t>on</a:t>
            </a:r>
            <a:r>
              <a:rPr u="none" spc="240" dirty="0">
                <a:solidFill>
                  <a:srgbClr val="000000"/>
                </a:solidFill>
              </a:rPr>
              <a:t> </a:t>
            </a:r>
            <a:r>
              <a:rPr u="none" spc="-300" dirty="0">
                <a:solidFill>
                  <a:srgbClr val="000000"/>
                </a:solidFill>
              </a:rPr>
              <a:t>YouTube)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313" y="1266190"/>
            <a:ext cx="187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18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DD2464-B724-944B-AF57-46256EA5D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24C62F-1073-9141-96C7-6C3AF0541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61B4976-51C1-1043-888A-76E9B899820C}"/>
              </a:ext>
            </a:extLst>
          </p:cNvPr>
          <p:cNvSpPr/>
          <p:nvPr/>
        </p:nvSpPr>
        <p:spPr>
          <a:xfrm>
            <a:off x="3365580" y="2967335"/>
            <a:ext cx="24128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Thanks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4310948"/>
      </p:ext>
    </p:extLst>
  </p:cSld>
  <p:clrMapOvr>
    <a:masterClrMapping/>
  </p:clrMapOvr>
</p:sld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丝状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616</Words>
  <Application>Microsoft Macintosh PowerPoint</Application>
  <PresentationFormat>全屏显示(4:3)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Arial</vt:lpstr>
      <vt:lpstr>Century Gothic</vt:lpstr>
      <vt:lpstr>Times New Roman</vt:lpstr>
      <vt:lpstr>Trebuchet MS</vt:lpstr>
      <vt:lpstr>Wingdings</vt:lpstr>
      <vt:lpstr>Wingdings 3</vt:lpstr>
      <vt:lpstr>丝状</vt:lpstr>
      <vt:lpstr>SEEM 4540 Tutorial 5 HTML Form + PHP Handling</vt:lpstr>
      <vt:lpstr>What is a form</vt:lpstr>
      <vt:lpstr>A simple HTTP form</vt:lpstr>
      <vt:lpstr>PHP Form Handling</vt:lpstr>
      <vt:lpstr>PHP Form Handling(cont’d)</vt:lpstr>
      <vt:lpstr>GET vs. POST</vt:lpstr>
      <vt:lpstr>PHP Form Validation</vt:lpstr>
      <vt:lpstr>PHP Form Validation(cont’d)</vt:lpstr>
      <vt:lpstr>Validate Form Data With PHP</vt:lpstr>
      <vt:lpstr>Validate E-mail and URL</vt:lpstr>
      <vt:lpstr>Some useful links for PHP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SEEM 4540 Tutorial 5 HTML Form + PHP Handling</dc:title>
  <dc:creator>FU, Zihao</dc:creator>
  <cp:lastModifiedBy>FU, Zihao</cp:lastModifiedBy>
  <cp:revision>2</cp:revision>
  <dcterms:created xsi:type="dcterms:W3CDTF">2019-02-24T13:49:23Z</dcterms:created>
  <dcterms:modified xsi:type="dcterms:W3CDTF">2019-02-24T13:55:19Z</dcterms:modified>
</cp:coreProperties>
</file>