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89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9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8ED18FA-9F7D-4F14-AA88-999B0E69F69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6"/>
            <p14:sldId id="263"/>
            <p14:sldId id="264"/>
            <p14:sldId id="265"/>
            <p14:sldId id="267"/>
            <p14:sldId id="268"/>
            <p14:sldId id="269"/>
            <p14:sldId id="270"/>
            <p14:sldId id="289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9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98" autoAdjust="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EC1BD-798A-4A61-BB9E-9090F20B87E9}" type="datetimeFigureOut">
              <a:rPr lang="zh-HK" altLang="en-US" smtClean="0"/>
              <a:t>12/2/2019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972EB-78A8-4FCA-9314-4BD841FD37A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53073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CFFCBB3-FED8-4B34-994A-92E7F555EC3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0E2E0EE-909C-46A4-AAC3-2B09DC6A5794}" type="datetimeFigureOut">
              <a:rPr lang="en-US" smtClean="0"/>
              <a:t>2/12/2019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download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jquery.com/download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schools.com/jquery/jquery_ref_selectors.asp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schools.com/jquery/jquery_ref_events.asp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schools.com/jquer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SEEM4540 </a:t>
            </a:r>
            <a:r>
              <a:rPr lang="en-US" sz="4800" smtClean="0"/>
              <a:t>Tutorial 3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jQuery</a:t>
            </a:r>
            <a:endParaRPr lang="en-US" sz="4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85800" y="5257800"/>
            <a:ext cx="646176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Wong Wai Chung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0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What is jQuery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600" dirty="0"/>
              <a:t>jQuery is a lightweight, "</a:t>
            </a:r>
            <a:r>
              <a:rPr lang="en-US" altLang="zh-HK" sz="2600" dirty="0" smtClean="0"/>
              <a:t>write less</a:t>
            </a:r>
            <a:r>
              <a:rPr lang="en-US" altLang="zh-HK" sz="2600" dirty="0"/>
              <a:t>, do more", JavaScript </a:t>
            </a:r>
            <a:r>
              <a:rPr lang="en-US" altLang="zh-HK" sz="2600" dirty="0" smtClean="0"/>
              <a:t>library</a:t>
            </a:r>
          </a:p>
          <a:p>
            <a:endParaRPr lang="en-US" altLang="zh-HK" sz="2600" dirty="0" smtClean="0"/>
          </a:p>
          <a:p>
            <a:r>
              <a:rPr lang="en-US" altLang="zh-HK" sz="2600" dirty="0"/>
              <a:t>The purpose of jQuery is to make it much easier to use JavaScript on your </a:t>
            </a:r>
            <a:r>
              <a:rPr lang="en-US" altLang="zh-HK" sz="2600" dirty="0" smtClean="0"/>
              <a:t>website</a:t>
            </a:r>
          </a:p>
          <a:p>
            <a:endParaRPr lang="en-US" altLang="zh-HK" sz="2600" dirty="0"/>
          </a:p>
          <a:p>
            <a:r>
              <a:rPr lang="en-US" altLang="zh-HK" sz="2600" dirty="0" smtClean="0"/>
              <a:t>jQuery simplifies many lines of JavaScript code into single line of code</a:t>
            </a:r>
            <a:endParaRPr lang="zh-HK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302535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4400" dirty="0"/>
              <a:t>Downloading </a:t>
            </a:r>
            <a:r>
              <a:rPr lang="en-US" altLang="zh-HK" sz="4400" dirty="0" smtClean="0"/>
              <a:t>and adding jQuery</a:t>
            </a:r>
            <a:endParaRPr lang="zh-HK" alt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 smtClean="0"/>
              <a:t>There are two ways to download jQuery:</a:t>
            </a:r>
          </a:p>
          <a:p>
            <a:pPr lvl="1"/>
            <a:r>
              <a:rPr lang="en-US" altLang="zh-HK" sz="2400" dirty="0"/>
              <a:t>Download the jQuery library from </a:t>
            </a:r>
            <a:r>
              <a:rPr lang="en-US" altLang="zh-HK" sz="2400" dirty="0" smtClean="0"/>
              <a:t>jQuery.com</a:t>
            </a:r>
          </a:p>
          <a:p>
            <a:pPr lvl="2"/>
            <a:r>
              <a:rPr lang="en-US" altLang="zh-HK" sz="2200" dirty="0">
                <a:hlinkClick r:id="rId2"/>
              </a:rPr>
              <a:t>http://jquery.com/download</a:t>
            </a:r>
            <a:r>
              <a:rPr lang="en-US" altLang="zh-HK" sz="2200" dirty="0" smtClean="0">
                <a:hlinkClick r:id="rId2"/>
              </a:rPr>
              <a:t>/</a:t>
            </a:r>
            <a:endParaRPr lang="en-US" altLang="zh-HK" sz="2200" dirty="0" smtClean="0"/>
          </a:p>
          <a:p>
            <a:pPr lvl="1"/>
            <a:r>
              <a:rPr lang="en-US" altLang="zh-HK" sz="2400" dirty="0"/>
              <a:t>Include jQuery </a:t>
            </a:r>
            <a:r>
              <a:rPr lang="en-US" altLang="zh-HK" sz="2400" dirty="0" smtClean="0"/>
              <a:t>directly from </a:t>
            </a:r>
            <a:r>
              <a:rPr lang="en-US" altLang="zh-HK" sz="2400" dirty="0"/>
              <a:t>a </a:t>
            </a:r>
            <a:r>
              <a:rPr lang="en-US" altLang="zh-HK" sz="2400" dirty="0" smtClean="0"/>
              <a:t>Content Delivery Network(CDN), </a:t>
            </a:r>
            <a:r>
              <a:rPr lang="en-US" altLang="zh-HK" sz="2400" dirty="0"/>
              <a:t>like </a:t>
            </a:r>
            <a:r>
              <a:rPr lang="en-US" altLang="zh-HK" sz="2400" dirty="0" smtClean="0"/>
              <a:t>Google or Microsoft</a:t>
            </a:r>
            <a:endParaRPr lang="en-US" altLang="zh-HK" sz="2400" dirty="0"/>
          </a:p>
          <a:p>
            <a:pPr lvl="1"/>
            <a:endParaRPr lang="en-US" altLang="zh-HK" dirty="0" smtClean="0"/>
          </a:p>
          <a:p>
            <a:pPr lvl="1"/>
            <a:endParaRPr lang="en-US" altLang="zh-HK" dirty="0"/>
          </a:p>
          <a:p>
            <a:pPr lvl="1"/>
            <a:endParaRPr lang="en-US" altLang="zh-HK" dirty="0" smtClean="0"/>
          </a:p>
        </p:txBody>
      </p:sp>
    </p:spTree>
    <p:extLst>
      <p:ext uri="{BB962C8B-B14F-4D97-AF65-F5344CB8AC3E}">
        <p14:creationId xmlns:p14="http://schemas.microsoft.com/office/powerpoint/2010/main" val="306026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4400" dirty="0"/>
              <a:t>Downloading and adding jQuery</a:t>
            </a:r>
            <a:endParaRPr lang="zh-HK" alt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000" dirty="0" smtClean="0"/>
              <a:t>Visit </a:t>
            </a:r>
            <a:r>
              <a:rPr lang="en-US" altLang="zh-HK" sz="2600" dirty="0">
                <a:hlinkClick r:id="rId2"/>
              </a:rPr>
              <a:t>http://jquery.com/download</a:t>
            </a:r>
            <a:r>
              <a:rPr lang="en-US" altLang="zh-HK" sz="2600" dirty="0" smtClean="0">
                <a:hlinkClick r:id="rId2"/>
              </a:rPr>
              <a:t>/</a:t>
            </a:r>
            <a:endParaRPr lang="en-US" altLang="zh-HK" sz="2600" dirty="0" smtClean="0"/>
          </a:p>
          <a:p>
            <a:endParaRPr lang="en-US" altLang="zh-HK" sz="2600" dirty="0" smtClean="0"/>
          </a:p>
          <a:p>
            <a:pPr marL="342900" lvl="1">
              <a:buClr>
                <a:schemeClr val="accent1"/>
              </a:buClr>
            </a:pPr>
            <a:r>
              <a:rPr lang="en-US" altLang="zh-HK" sz="2600" dirty="0" smtClean="0"/>
              <a:t>Choose “Download the compressed, production </a:t>
            </a:r>
            <a:r>
              <a:rPr lang="en-US" altLang="zh-HK" sz="2600" dirty="0" err="1" smtClean="0"/>
              <a:t>jQuery</a:t>
            </a:r>
            <a:r>
              <a:rPr lang="en-US" altLang="zh-HK" sz="2600" dirty="0" smtClean="0"/>
              <a:t>”</a:t>
            </a:r>
          </a:p>
          <a:p>
            <a:pPr marL="342900" lvl="1">
              <a:buClr>
                <a:schemeClr val="accent1"/>
              </a:buClr>
            </a:pPr>
            <a:endParaRPr lang="en-US" altLang="zh-HK" sz="2600" dirty="0"/>
          </a:p>
          <a:p>
            <a:pPr marL="342900" lvl="1">
              <a:buClr>
                <a:schemeClr val="accent1"/>
              </a:buClr>
            </a:pPr>
            <a:endParaRPr lang="en-US" altLang="zh-HK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85" y="3472622"/>
            <a:ext cx="7820026" cy="313304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38200" y="5181600"/>
            <a:ext cx="3276600" cy="3373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21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4400" dirty="0"/>
              <a:t>Downloading and adding jQuery</a:t>
            </a:r>
            <a:endParaRPr lang="zh-HK" alt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 smtClean="0"/>
              <a:t>Then, we need to add the single JavaScript file with &lt;script&gt; and place it inside &lt;head&gt; in our HTML</a:t>
            </a:r>
          </a:p>
          <a:p>
            <a:endParaRPr lang="en-US" altLang="zh-HK" sz="2600" dirty="0" smtClean="0"/>
          </a:p>
          <a:p>
            <a:r>
              <a:rPr lang="en-US" altLang="zh-HK" sz="2600" dirty="0" smtClean="0"/>
              <a:t>For example,</a:t>
            </a:r>
            <a:endParaRPr lang="en-US" altLang="zh-HK" sz="2600" dirty="0"/>
          </a:p>
          <a:p>
            <a:pPr marL="411480" lvl="1" indent="0">
              <a:buNone/>
            </a:pPr>
            <a:r>
              <a:rPr lang="en-US" altLang="zh-HK" dirty="0" smtClean="0"/>
              <a:t>&lt;</a:t>
            </a:r>
            <a:r>
              <a:rPr lang="en-US" altLang="zh-HK" dirty="0"/>
              <a:t>head&gt;</a:t>
            </a:r>
            <a:br>
              <a:rPr lang="en-US" altLang="zh-HK" dirty="0"/>
            </a:br>
            <a:r>
              <a:rPr lang="en-US" altLang="zh-HK" dirty="0"/>
              <a:t>&lt;script </a:t>
            </a:r>
            <a:r>
              <a:rPr lang="en-US" altLang="zh-HK" dirty="0" err="1"/>
              <a:t>src</a:t>
            </a:r>
            <a:r>
              <a:rPr lang="en-US" altLang="zh-HK" dirty="0"/>
              <a:t>="jquery-3.3.1.min.js"&gt;&lt;/script&gt;</a:t>
            </a:r>
            <a:br>
              <a:rPr lang="en-US" altLang="zh-HK" dirty="0"/>
            </a:br>
            <a:r>
              <a:rPr lang="en-US" altLang="zh-HK" dirty="0"/>
              <a:t>&lt;/head</a:t>
            </a:r>
            <a:r>
              <a:rPr lang="en-US" altLang="zh-HK" dirty="0" smtClean="0"/>
              <a:t>&gt;</a:t>
            </a:r>
          </a:p>
          <a:p>
            <a:pPr marL="411480" lvl="1" indent="0">
              <a:buNone/>
            </a:pPr>
            <a:endParaRPr lang="en-US" altLang="zh-HK" dirty="0"/>
          </a:p>
          <a:p>
            <a:r>
              <a:rPr lang="en-US" altLang="zh-HK" sz="2600" dirty="0" smtClean="0"/>
              <a:t>Note: Please pay attention to the file directory</a:t>
            </a:r>
            <a:endParaRPr lang="zh-HK" altLang="en-US" sz="2600" dirty="0"/>
          </a:p>
        </p:txBody>
      </p:sp>
    </p:spTree>
    <p:extLst>
      <p:ext uri="{BB962C8B-B14F-4D97-AF65-F5344CB8AC3E}">
        <p14:creationId xmlns:p14="http://schemas.microsoft.com/office/powerpoint/2010/main" val="60337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4400" dirty="0"/>
              <a:t>Downloading and adding jQuery</a:t>
            </a:r>
            <a:endParaRPr lang="zh-HK" alt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 smtClean="0"/>
              <a:t>We can add jQuery directly from a CDN in our HTML</a:t>
            </a:r>
          </a:p>
          <a:p>
            <a:endParaRPr lang="en-US" altLang="zh-HK" dirty="0"/>
          </a:p>
          <a:p>
            <a:r>
              <a:rPr lang="en-US" altLang="zh-HK" sz="2600" dirty="0" smtClean="0"/>
              <a:t>For example, Google CDN:</a:t>
            </a:r>
          </a:p>
          <a:p>
            <a:pPr marL="411480" lvl="1" indent="0">
              <a:buNone/>
            </a:pPr>
            <a:r>
              <a:rPr lang="en-US" altLang="zh-HK" dirty="0"/>
              <a:t>&lt;head&gt;</a:t>
            </a:r>
            <a:br>
              <a:rPr lang="en-US" altLang="zh-HK" dirty="0"/>
            </a:br>
            <a:r>
              <a:rPr lang="en-US" altLang="zh-HK" dirty="0"/>
              <a:t>&lt;script </a:t>
            </a:r>
            <a:r>
              <a:rPr lang="en-US" altLang="zh-HK" dirty="0" err="1"/>
              <a:t>src</a:t>
            </a:r>
            <a:r>
              <a:rPr lang="en-US" altLang="zh-HK" dirty="0"/>
              <a:t>="https://ajax.googleapis.com/ajax/libs/</a:t>
            </a:r>
            <a:r>
              <a:rPr lang="en-US" altLang="zh-HK" dirty="0" err="1"/>
              <a:t>jquery</a:t>
            </a:r>
            <a:r>
              <a:rPr lang="en-US" altLang="zh-HK" dirty="0"/>
              <a:t>/3.3.1/jquery.min.js"&gt;&lt;/script&gt;</a:t>
            </a:r>
            <a:br>
              <a:rPr lang="en-US" altLang="zh-HK" dirty="0"/>
            </a:br>
            <a:r>
              <a:rPr lang="en-US" altLang="zh-HK" dirty="0"/>
              <a:t>&lt;/head&gt;</a:t>
            </a:r>
            <a:r>
              <a:rPr lang="en-US" altLang="zh-HK" dirty="0" smtClean="0"/>
              <a:t> </a:t>
            </a:r>
          </a:p>
          <a:p>
            <a:pPr marL="411480" lvl="1" indent="0">
              <a:buNone/>
            </a:pPr>
            <a:endParaRPr lang="en-US" altLang="zh-HK" dirty="0"/>
          </a:p>
          <a:p>
            <a:r>
              <a:rPr lang="en-US" altLang="zh-HK" sz="2600" dirty="0" smtClean="0"/>
              <a:t>Microsoft CDN:</a:t>
            </a:r>
          </a:p>
          <a:p>
            <a:pPr marL="411480" lvl="1" indent="0">
              <a:buNone/>
            </a:pPr>
            <a:r>
              <a:rPr lang="en-US" altLang="zh-HK" dirty="0"/>
              <a:t>&lt;head&gt;</a:t>
            </a:r>
            <a:br>
              <a:rPr lang="en-US" altLang="zh-HK" dirty="0"/>
            </a:br>
            <a:r>
              <a:rPr lang="en-US" altLang="zh-HK" dirty="0"/>
              <a:t>&lt;script </a:t>
            </a:r>
            <a:r>
              <a:rPr lang="en-US" altLang="zh-HK" dirty="0" err="1"/>
              <a:t>src</a:t>
            </a:r>
            <a:r>
              <a:rPr lang="en-US" altLang="zh-HK" dirty="0"/>
              <a:t>="https://ajax.aspnetcdn.com/ajax/jQuery/jquery-3.3.1.min.js"&gt;&lt;/script&gt;</a:t>
            </a:r>
            <a:br>
              <a:rPr lang="en-US" altLang="zh-HK" dirty="0"/>
            </a:br>
            <a:r>
              <a:rPr lang="en-US" altLang="zh-HK" dirty="0"/>
              <a:t>&lt;/head&gt;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4257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Writing jQuery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/>
              <a:t>Basic </a:t>
            </a:r>
            <a:r>
              <a:rPr lang="en-US" altLang="zh-HK" sz="2600" dirty="0" smtClean="0"/>
              <a:t>syntax:</a:t>
            </a:r>
            <a:r>
              <a:rPr lang="en-US" altLang="zh-HK" sz="2600" dirty="0"/>
              <a:t> </a:t>
            </a:r>
            <a:endParaRPr lang="en-US" altLang="zh-HK" sz="2600" dirty="0" smtClean="0"/>
          </a:p>
          <a:p>
            <a:pPr lvl="1"/>
            <a:r>
              <a:rPr lang="en-US" altLang="zh-HK" sz="2200" b="1" dirty="0" smtClean="0"/>
              <a:t>$(</a:t>
            </a:r>
            <a:r>
              <a:rPr lang="en-US" altLang="zh-HK" sz="2200" b="1" i="1" dirty="0"/>
              <a:t>selector</a:t>
            </a:r>
            <a:r>
              <a:rPr lang="en-US" altLang="zh-HK" sz="2200" b="1" dirty="0"/>
              <a:t>).</a:t>
            </a:r>
            <a:r>
              <a:rPr lang="en-US" altLang="zh-HK" sz="2200" b="1" i="1" dirty="0"/>
              <a:t>action</a:t>
            </a:r>
            <a:r>
              <a:rPr lang="en-US" altLang="zh-HK" sz="2200" b="1" dirty="0" smtClean="0"/>
              <a:t>()</a:t>
            </a:r>
          </a:p>
          <a:p>
            <a:pPr lvl="1"/>
            <a:endParaRPr lang="en-US" altLang="zh-HK" dirty="0"/>
          </a:p>
          <a:p>
            <a:r>
              <a:rPr lang="en-US" altLang="zh-HK" sz="2600" dirty="0"/>
              <a:t>A $ sign to define/access jQuery</a:t>
            </a:r>
          </a:p>
          <a:p>
            <a:r>
              <a:rPr lang="en-US" altLang="zh-HK" sz="2600" dirty="0"/>
              <a:t>A (</a:t>
            </a:r>
            <a:r>
              <a:rPr lang="en-US" altLang="zh-HK" sz="2600" i="1" dirty="0"/>
              <a:t>selector</a:t>
            </a:r>
            <a:r>
              <a:rPr lang="en-US" altLang="zh-HK" sz="2600" dirty="0"/>
              <a:t>) to "query (or find)" HTML elements</a:t>
            </a:r>
          </a:p>
          <a:p>
            <a:r>
              <a:rPr lang="en-US" altLang="zh-HK" sz="2600" dirty="0"/>
              <a:t>A jQuery </a:t>
            </a:r>
            <a:r>
              <a:rPr lang="en-US" altLang="zh-HK" sz="2600" i="1" dirty="0"/>
              <a:t>action</a:t>
            </a:r>
            <a:r>
              <a:rPr lang="en-US" altLang="zh-HK" sz="2600" dirty="0"/>
              <a:t>() to be performed on the element(s</a:t>
            </a:r>
            <a:r>
              <a:rPr lang="en-US" altLang="zh-HK" sz="2600" dirty="0" smtClean="0"/>
              <a:t>)</a:t>
            </a:r>
          </a:p>
          <a:p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360266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Writing jQuery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600" dirty="0" smtClean="0"/>
              <a:t>jQuery methods should be placed inside the document ready event:</a:t>
            </a:r>
          </a:p>
          <a:p>
            <a:pPr marL="777240" lvl="2" indent="0">
              <a:buNone/>
            </a:pPr>
            <a:r>
              <a:rPr lang="en-US" altLang="zh-HK" sz="2000" dirty="0"/>
              <a:t>$(document).ready(function(){</a:t>
            </a:r>
            <a:br>
              <a:rPr lang="en-US" altLang="zh-HK" sz="2000" dirty="0"/>
            </a:br>
            <a:r>
              <a:rPr lang="en-US" altLang="zh-HK" sz="2000" dirty="0"/>
              <a:t/>
            </a:r>
            <a:br>
              <a:rPr lang="en-US" altLang="zh-HK" sz="2000" dirty="0"/>
            </a:br>
            <a:r>
              <a:rPr lang="en-US" altLang="zh-HK" sz="2000" dirty="0"/>
              <a:t>   </a:t>
            </a:r>
            <a:r>
              <a:rPr lang="en-US" altLang="zh-HK" sz="2000" i="1" dirty="0"/>
              <a:t>// jQuery methods go here...</a:t>
            </a:r>
            <a:r>
              <a:rPr lang="en-US" altLang="zh-HK" sz="2000" dirty="0"/>
              <a:t/>
            </a:r>
            <a:br>
              <a:rPr lang="en-US" altLang="zh-HK" sz="2000" dirty="0"/>
            </a:br>
            <a:r>
              <a:rPr lang="en-US" altLang="zh-HK" sz="2000" dirty="0"/>
              <a:t/>
            </a:r>
            <a:br>
              <a:rPr lang="en-US" altLang="zh-HK" sz="2000" dirty="0"/>
            </a:br>
            <a:r>
              <a:rPr lang="en-US" altLang="zh-HK" sz="2000" dirty="0" smtClean="0"/>
              <a:t>});</a:t>
            </a:r>
          </a:p>
          <a:p>
            <a:pPr marL="777240" lvl="2" indent="0">
              <a:buNone/>
            </a:pPr>
            <a:endParaRPr lang="en-US" altLang="zh-HK" sz="2000" dirty="0" smtClean="0"/>
          </a:p>
          <a:p>
            <a:r>
              <a:rPr lang="en-US" altLang="zh-HK" sz="2600" dirty="0" smtClean="0"/>
              <a:t>Prevent </a:t>
            </a:r>
            <a:r>
              <a:rPr lang="en-US" altLang="zh-HK" sz="2600" dirty="0"/>
              <a:t>any jQuery code from running before the document is finished loading (is ready</a:t>
            </a:r>
            <a:r>
              <a:rPr lang="en-US" altLang="zh-HK" sz="2600" dirty="0" smtClean="0"/>
              <a:t>)</a:t>
            </a:r>
          </a:p>
          <a:p>
            <a:endParaRPr lang="zh-HK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50697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jQuery Selectors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600" dirty="0" smtClean="0"/>
              <a:t>There several types of selector</a:t>
            </a:r>
          </a:p>
          <a:p>
            <a:endParaRPr lang="en-US" altLang="zh-HK" sz="2600" dirty="0"/>
          </a:p>
          <a:p>
            <a:r>
              <a:rPr lang="en-US" altLang="zh-HK" sz="2600" dirty="0" smtClean="0"/>
              <a:t>Some commonly used selector:</a:t>
            </a:r>
          </a:p>
          <a:p>
            <a:pPr lvl="1"/>
            <a:r>
              <a:rPr lang="en-US" altLang="zh-HK" sz="2200" dirty="0"/>
              <a:t>element </a:t>
            </a:r>
            <a:r>
              <a:rPr lang="en-US" altLang="zh-HK" sz="2200" dirty="0" smtClean="0"/>
              <a:t>selector</a:t>
            </a:r>
            <a:endParaRPr lang="en-US" altLang="zh-HK" sz="2200" dirty="0"/>
          </a:p>
          <a:p>
            <a:pPr lvl="1"/>
            <a:r>
              <a:rPr lang="en-US" altLang="zh-HK" sz="2200" dirty="0"/>
              <a:t>#id </a:t>
            </a:r>
            <a:r>
              <a:rPr lang="en-US" altLang="zh-HK" sz="2200" dirty="0" smtClean="0"/>
              <a:t>selector</a:t>
            </a:r>
            <a:endParaRPr lang="en-US" altLang="zh-HK" sz="2200" dirty="0"/>
          </a:p>
          <a:p>
            <a:pPr lvl="1"/>
            <a:r>
              <a:rPr lang="en-US" altLang="zh-HK" sz="2200" dirty="0"/>
              <a:t>.class </a:t>
            </a:r>
            <a:r>
              <a:rPr lang="en-US" altLang="zh-HK" sz="2200" dirty="0" smtClean="0"/>
              <a:t>selector</a:t>
            </a:r>
            <a:endParaRPr lang="en-US" altLang="zh-HK" sz="2200" dirty="0"/>
          </a:p>
          <a:p>
            <a:pPr lvl="1"/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6450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jQuery Selectors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/>
              <a:t>element </a:t>
            </a:r>
            <a:r>
              <a:rPr lang="en-US" altLang="zh-HK" sz="2600" dirty="0" smtClean="0"/>
              <a:t>selector allows us to select elements based on the element name</a:t>
            </a:r>
          </a:p>
          <a:p>
            <a:endParaRPr lang="en-US" altLang="zh-HK" sz="2600" dirty="0"/>
          </a:p>
          <a:p>
            <a:r>
              <a:rPr lang="en-US" altLang="zh-HK" sz="2600" dirty="0" smtClean="0"/>
              <a:t>E.g.</a:t>
            </a:r>
          </a:p>
          <a:p>
            <a:pPr lvl="1"/>
            <a:r>
              <a:rPr lang="en-US" altLang="zh-HK" sz="2400" dirty="0"/>
              <a:t>$("p")	</a:t>
            </a:r>
          </a:p>
          <a:p>
            <a:pPr lvl="2"/>
            <a:r>
              <a:rPr lang="en-US" altLang="zh-HK" sz="2000" dirty="0" smtClean="0"/>
              <a:t>select all &lt;p&gt; elements on the page</a:t>
            </a:r>
          </a:p>
          <a:p>
            <a:pPr lvl="1"/>
            <a:r>
              <a:rPr lang="en-US" altLang="zh-HK" sz="2400" dirty="0" smtClean="0"/>
              <a:t>$(</a:t>
            </a:r>
            <a:r>
              <a:rPr lang="en-US" altLang="zh-HK" sz="2400" dirty="0"/>
              <a:t>"</a:t>
            </a:r>
            <a:r>
              <a:rPr lang="en-US" altLang="zh-HK" sz="2400" dirty="0" smtClean="0"/>
              <a:t>a")</a:t>
            </a:r>
          </a:p>
          <a:p>
            <a:pPr lvl="2"/>
            <a:r>
              <a:rPr lang="en-US" altLang="zh-HK" dirty="0"/>
              <a:t>select all </a:t>
            </a:r>
            <a:r>
              <a:rPr lang="en-US" altLang="zh-HK" dirty="0" smtClean="0"/>
              <a:t>&lt;a&gt; </a:t>
            </a:r>
            <a:r>
              <a:rPr lang="en-US" altLang="zh-HK" dirty="0"/>
              <a:t>elements on the page</a:t>
            </a:r>
          </a:p>
          <a:p>
            <a:pPr lvl="2"/>
            <a:endParaRPr lang="en-US" altLang="zh-HK" dirty="0" smtClean="0"/>
          </a:p>
        </p:txBody>
      </p:sp>
    </p:spTree>
    <p:extLst>
      <p:ext uri="{BB962C8B-B14F-4D97-AF65-F5344CB8AC3E}">
        <p14:creationId xmlns:p14="http://schemas.microsoft.com/office/powerpoint/2010/main" val="35965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257800"/>
          </a:xfrm>
        </p:spPr>
        <p:txBody>
          <a:bodyPr>
            <a:normAutofit fontScale="55000" lnSpcReduction="20000"/>
          </a:bodyPr>
          <a:lstStyle/>
          <a:p>
            <a:pPr marL="114300" indent="0">
              <a:buNone/>
            </a:pPr>
            <a:r>
              <a:rPr lang="en-US" altLang="zh-HK" sz="2500" dirty="0"/>
              <a:t>&lt;!DOCTYPE html&gt;</a:t>
            </a:r>
          </a:p>
          <a:p>
            <a:pPr marL="114300" indent="0">
              <a:buNone/>
            </a:pPr>
            <a:r>
              <a:rPr lang="en-US" altLang="zh-HK" sz="2500" dirty="0"/>
              <a:t>&lt;html&gt;</a:t>
            </a:r>
          </a:p>
          <a:p>
            <a:pPr marL="114300" indent="0">
              <a:buNone/>
            </a:pPr>
            <a:r>
              <a:rPr lang="en-US" altLang="zh-HK" sz="2500" dirty="0"/>
              <a:t>&lt;head&gt;</a:t>
            </a:r>
          </a:p>
          <a:p>
            <a:pPr marL="114300" indent="0">
              <a:buNone/>
            </a:pPr>
            <a:r>
              <a:rPr lang="en-US" altLang="zh-HK" sz="2500" dirty="0"/>
              <a:t>&lt;script </a:t>
            </a:r>
            <a:r>
              <a:rPr lang="en-US" altLang="zh-HK" sz="2500" dirty="0" err="1"/>
              <a:t>src</a:t>
            </a:r>
            <a:r>
              <a:rPr lang="en-US" altLang="zh-HK" sz="25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2500" dirty="0"/>
              <a:t>&lt;script&gt;</a:t>
            </a:r>
          </a:p>
          <a:p>
            <a:pPr marL="114300" indent="0">
              <a:buNone/>
            </a:pPr>
            <a:r>
              <a:rPr lang="en-US" altLang="zh-HK" sz="25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2500" dirty="0"/>
              <a:t>    $("button").click(function</a:t>
            </a:r>
            <a:r>
              <a:rPr lang="en-US" altLang="zh-HK" sz="2500" dirty="0" smtClean="0"/>
              <a:t>(){ </a:t>
            </a:r>
          </a:p>
          <a:p>
            <a:pPr marL="114300" indent="0">
              <a:buNone/>
            </a:pPr>
            <a:r>
              <a:rPr lang="en-US" altLang="zh-HK" sz="2500" dirty="0"/>
              <a:t> </a:t>
            </a:r>
            <a:r>
              <a:rPr lang="en-US" altLang="zh-HK" sz="2500" dirty="0" smtClean="0"/>
              <a:t>       // here, hide() use to hide the element</a:t>
            </a:r>
            <a:endParaRPr lang="en-US" altLang="zh-HK" sz="2500" dirty="0"/>
          </a:p>
          <a:p>
            <a:pPr marL="114300" indent="0">
              <a:buNone/>
            </a:pPr>
            <a:r>
              <a:rPr lang="en-US" altLang="zh-HK" sz="2500" dirty="0"/>
              <a:t>        $("p").hide();</a:t>
            </a:r>
          </a:p>
          <a:p>
            <a:pPr marL="114300" indent="0">
              <a:buNone/>
            </a:pPr>
            <a:r>
              <a:rPr lang="en-US" altLang="zh-HK" sz="2500" dirty="0"/>
              <a:t>    });</a:t>
            </a:r>
          </a:p>
          <a:p>
            <a:pPr marL="114300" indent="0">
              <a:buNone/>
            </a:pPr>
            <a:r>
              <a:rPr lang="en-US" altLang="zh-HK" sz="2500" dirty="0"/>
              <a:t>});</a:t>
            </a:r>
          </a:p>
          <a:p>
            <a:pPr marL="114300" indent="0">
              <a:buNone/>
            </a:pPr>
            <a:r>
              <a:rPr lang="en-US" altLang="zh-HK" sz="2500" dirty="0"/>
              <a:t>&lt;/script&gt;</a:t>
            </a:r>
          </a:p>
          <a:p>
            <a:pPr marL="114300" indent="0">
              <a:buNone/>
            </a:pPr>
            <a:r>
              <a:rPr lang="en-US" altLang="zh-HK" sz="2500" dirty="0"/>
              <a:t>&lt;/head&gt;</a:t>
            </a:r>
          </a:p>
          <a:p>
            <a:pPr marL="114300" indent="0">
              <a:buNone/>
            </a:pPr>
            <a:r>
              <a:rPr lang="en-US" altLang="zh-HK" sz="2500" dirty="0"/>
              <a:t>&lt;body&gt;</a:t>
            </a:r>
          </a:p>
          <a:p>
            <a:endParaRPr lang="en-US" altLang="zh-HK" sz="2500" dirty="0"/>
          </a:p>
          <a:p>
            <a:pPr marL="114300" indent="0">
              <a:buNone/>
            </a:pPr>
            <a:r>
              <a:rPr lang="en-US" altLang="zh-HK" sz="2500" dirty="0"/>
              <a:t>&lt;h2&gt;This is a heading&lt;/h2&gt;</a:t>
            </a:r>
          </a:p>
          <a:p>
            <a:pPr marL="114300" indent="0">
              <a:buNone/>
            </a:pPr>
            <a:endParaRPr lang="en-US" altLang="zh-HK" sz="2500" dirty="0"/>
          </a:p>
          <a:p>
            <a:pPr marL="114300" indent="0">
              <a:buNone/>
            </a:pPr>
            <a:r>
              <a:rPr lang="en-US" altLang="zh-HK" sz="2500" dirty="0"/>
              <a:t>&lt;p&gt;This is a paragraph.&lt;/p&gt;</a:t>
            </a:r>
          </a:p>
          <a:p>
            <a:pPr marL="114300" indent="0">
              <a:buNone/>
            </a:pPr>
            <a:r>
              <a:rPr lang="en-US" altLang="zh-HK" sz="2500" dirty="0"/>
              <a:t>&lt;p&gt;This is another paragraph.&lt;/p&gt;</a:t>
            </a:r>
          </a:p>
          <a:p>
            <a:pPr marL="114300" indent="0">
              <a:buNone/>
            </a:pPr>
            <a:endParaRPr lang="en-US" altLang="zh-HK" sz="2500" dirty="0"/>
          </a:p>
          <a:p>
            <a:pPr marL="114300" indent="0">
              <a:buNone/>
            </a:pPr>
            <a:r>
              <a:rPr lang="en-US" altLang="zh-HK" sz="2500" dirty="0"/>
              <a:t>&lt;button&gt;Click me to hide paragraphs&lt;/button&gt;</a:t>
            </a:r>
          </a:p>
          <a:p>
            <a:pPr marL="114300" indent="0">
              <a:buNone/>
            </a:pPr>
            <a:endParaRPr lang="en-US" altLang="zh-HK" sz="2500" dirty="0"/>
          </a:p>
          <a:p>
            <a:pPr marL="114300" indent="0">
              <a:buNone/>
            </a:pPr>
            <a:r>
              <a:rPr lang="en-US" altLang="zh-HK" sz="2500" dirty="0"/>
              <a:t>&lt;/body&gt;</a:t>
            </a:r>
          </a:p>
          <a:p>
            <a:pPr marL="114300" indent="0">
              <a:buNone/>
            </a:pPr>
            <a:r>
              <a:rPr lang="en-US" altLang="zh-HK" sz="2500" dirty="0"/>
              <a:t>&lt;/html&gt;</a:t>
            </a:r>
          </a:p>
          <a:p>
            <a:endParaRPr lang="zh-HK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066800"/>
            <a:ext cx="2667000" cy="20860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815" y="4419600"/>
            <a:ext cx="2833562" cy="1052466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6096000" y="3276600"/>
            <a:ext cx="407596" cy="952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5373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jQuery Selectors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/>
              <a:t>#id selector uses the id attribute of an HTML tag to find the specific </a:t>
            </a:r>
            <a:r>
              <a:rPr lang="en-US" altLang="zh-HK" sz="2600" dirty="0" smtClean="0"/>
              <a:t>element</a:t>
            </a:r>
          </a:p>
          <a:p>
            <a:pPr lvl="1"/>
            <a:r>
              <a:rPr lang="en-US" altLang="zh-HK" sz="2200" dirty="0"/>
              <a:t>id should be unique within a </a:t>
            </a:r>
            <a:r>
              <a:rPr lang="en-US" altLang="zh-HK" sz="2200" dirty="0" smtClean="0"/>
              <a:t>page</a:t>
            </a:r>
          </a:p>
          <a:p>
            <a:pPr lvl="1"/>
            <a:endParaRPr lang="en-US" altLang="zh-HK" sz="2200" dirty="0"/>
          </a:p>
          <a:p>
            <a:r>
              <a:rPr lang="en-US" altLang="zh-TW" sz="2600" dirty="0" smtClean="0"/>
              <a:t>E.g.</a:t>
            </a:r>
          </a:p>
          <a:p>
            <a:pPr lvl="1"/>
            <a:r>
              <a:rPr lang="en-US" altLang="zh-HK" sz="2400" dirty="0"/>
              <a:t>$("#test")</a:t>
            </a:r>
            <a:endParaRPr lang="en-US" altLang="zh-TW" sz="2400" dirty="0" smtClean="0"/>
          </a:p>
          <a:p>
            <a:pPr lvl="2"/>
            <a:r>
              <a:rPr lang="en-US" altLang="zh-HK" sz="2000" dirty="0"/>
              <a:t>find an element </a:t>
            </a:r>
            <a:r>
              <a:rPr lang="en-US" altLang="zh-HK" sz="2000" dirty="0" smtClean="0"/>
              <a:t>with id = </a:t>
            </a:r>
            <a:r>
              <a:rPr lang="en-US" altLang="zh-HK" sz="2000" dirty="0"/>
              <a:t>"</a:t>
            </a:r>
            <a:r>
              <a:rPr lang="en-US" altLang="zh-HK" sz="2000" dirty="0" smtClean="0"/>
              <a:t>test</a:t>
            </a:r>
            <a:r>
              <a:rPr lang="en-US" altLang="zh-HK" sz="2000" dirty="0"/>
              <a:t>"</a:t>
            </a:r>
            <a:r>
              <a:rPr lang="en-US" altLang="zh-HK" sz="2000" dirty="0" smtClean="0"/>
              <a:t> on the page</a:t>
            </a:r>
          </a:p>
          <a:p>
            <a:pPr lvl="1"/>
            <a:r>
              <a:rPr lang="en-US" altLang="zh-HK" sz="2400" dirty="0" smtClean="0"/>
              <a:t>$("#demo")</a:t>
            </a:r>
            <a:endParaRPr lang="en-US" altLang="zh-TW" sz="2400" dirty="0"/>
          </a:p>
          <a:p>
            <a:pPr lvl="2"/>
            <a:r>
              <a:rPr lang="en-US" altLang="zh-HK" sz="2000" dirty="0"/>
              <a:t>find an element with id = </a:t>
            </a:r>
            <a:r>
              <a:rPr lang="en-US" altLang="zh-HK" sz="2000" dirty="0" smtClean="0"/>
              <a:t>"demo" </a:t>
            </a:r>
            <a:r>
              <a:rPr lang="en-US" altLang="zh-HK" sz="2000" dirty="0"/>
              <a:t>on the </a:t>
            </a:r>
            <a:r>
              <a:rPr lang="en-US" altLang="zh-HK" sz="2000" dirty="0" smtClean="0"/>
              <a:t>page</a:t>
            </a:r>
            <a:endParaRPr lang="en-US" altLang="zh-HK" sz="2000" dirty="0"/>
          </a:p>
        </p:txBody>
      </p:sp>
    </p:spTree>
    <p:extLst>
      <p:ext uri="{BB962C8B-B14F-4D97-AF65-F5344CB8AC3E}">
        <p14:creationId xmlns:p14="http://schemas.microsoft.com/office/powerpoint/2010/main" val="209407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47500" lnSpcReduction="20000"/>
          </a:bodyPr>
          <a:lstStyle/>
          <a:p>
            <a:pPr marL="114300" indent="0">
              <a:buNone/>
            </a:pPr>
            <a:r>
              <a:rPr lang="en-US" altLang="zh-HK" sz="2700" dirty="0"/>
              <a:t>&lt;!DOCTYPE html&gt;</a:t>
            </a:r>
          </a:p>
          <a:p>
            <a:pPr marL="114300" indent="0">
              <a:buNone/>
            </a:pPr>
            <a:r>
              <a:rPr lang="en-US" altLang="zh-HK" sz="2700" dirty="0"/>
              <a:t>&lt;html&gt;</a:t>
            </a:r>
          </a:p>
          <a:p>
            <a:pPr marL="114300" indent="0">
              <a:buNone/>
            </a:pPr>
            <a:r>
              <a:rPr lang="en-US" altLang="zh-HK" sz="2700" dirty="0"/>
              <a:t>&lt;head&gt;</a:t>
            </a:r>
          </a:p>
          <a:p>
            <a:pPr marL="114300" indent="0">
              <a:buNone/>
            </a:pPr>
            <a:r>
              <a:rPr lang="en-US" altLang="zh-HK" sz="2700" dirty="0"/>
              <a:t>&lt;script </a:t>
            </a:r>
            <a:r>
              <a:rPr lang="en-US" altLang="zh-HK" sz="2700" dirty="0" err="1"/>
              <a:t>src</a:t>
            </a:r>
            <a:r>
              <a:rPr lang="en-US" altLang="zh-HK" sz="27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2700" dirty="0"/>
              <a:t>&lt;script&gt;</a:t>
            </a:r>
          </a:p>
          <a:p>
            <a:pPr marL="114300" indent="0">
              <a:buNone/>
            </a:pPr>
            <a:r>
              <a:rPr lang="en-US" altLang="zh-HK" sz="2700" dirty="0"/>
              <a:t>$(document).ready(function</a:t>
            </a:r>
            <a:r>
              <a:rPr lang="en-US" altLang="zh-HK" sz="2700" dirty="0" smtClean="0"/>
              <a:t>(){</a:t>
            </a:r>
          </a:p>
          <a:p>
            <a:pPr marL="114300" indent="0">
              <a:buNone/>
            </a:pPr>
            <a:r>
              <a:rPr lang="en-US" altLang="zh-HK" sz="2700" dirty="0" smtClean="0"/>
              <a:t>    // </a:t>
            </a:r>
            <a:r>
              <a:rPr lang="en-US" altLang="zh-HK" sz="2700" dirty="0"/>
              <a:t>here, click() is an </a:t>
            </a:r>
            <a:r>
              <a:rPr lang="en-US" altLang="zh-HK" sz="2700" dirty="0" smtClean="0"/>
              <a:t>event</a:t>
            </a:r>
            <a:endParaRPr lang="en-US" altLang="zh-HK" sz="2700" dirty="0"/>
          </a:p>
          <a:p>
            <a:pPr marL="114300" indent="0">
              <a:buNone/>
            </a:pPr>
            <a:r>
              <a:rPr lang="en-US" altLang="zh-HK" sz="2700" dirty="0"/>
              <a:t>    $("button").click(function</a:t>
            </a:r>
            <a:r>
              <a:rPr lang="en-US" altLang="zh-HK" sz="2700" dirty="0" smtClean="0"/>
              <a:t>(){</a:t>
            </a:r>
          </a:p>
          <a:p>
            <a:pPr marL="114300" indent="0">
              <a:buNone/>
            </a:pPr>
            <a:r>
              <a:rPr lang="en-US" altLang="zh-HK" sz="2700" dirty="0" smtClean="0"/>
              <a:t>  </a:t>
            </a:r>
            <a:r>
              <a:rPr lang="en-US" altLang="zh-HK" sz="2700" dirty="0"/>
              <a:t> </a:t>
            </a:r>
            <a:r>
              <a:rPr lang="en-US" altLang="zh-HK" sz="2700" dirty="0" smtClean="0"/>
              <a:t>     // </a:t>
            </a:r>
            <a:r>
              <a:rPr lang="en-US" altLang="zh-HK" sz="2700" dirty="0"/>
              <a:t>here, hide() use to hide the element</a:t>
            </a:r>
          </a:p>
          <a:p>
            <a:pPr marL="114300" indent="0">
              <a:buNone/>
            </a:pPr>
            <a:r>
              <a:rPr lang="en-US" altLang="zh-HK" sz="2700" dirty="0"/>
              <a:t>        $("#test").hide();</a:t>
            </a:r>
          </a:p>
          <a:p>
            <a:pPr marL="114300" indent="0">
              <a:buNone/>
            </a:pPr>
            <a:r>
              <a:rPr lang="en-US" altLang="zh-HK" sz="2700" dirty="0"/>
              <a:t>    });</a:t>
            </a:r>
          </a:p>
          <a:p>
            <a:pPr marL="114300" indent="0">
              <a:buNone/>
            </a:pPr>
            <a:r>
              <a:rPr lang="en-US" altLang="zh-HK" sz="2700" dirty="0"/>
              <a:t>});</a:t>
            </a:r>
          </a:p>
          <a:p>
            <a:pPr marL="114300" indent="0">
              <a:buNone/>
            </a:pPr>
            <a:r>
              <a:rPr lang="en-US" altLang="zh-HK" sz="2700" dirty="0"/>
              <a:t>&lt;/script&gt;</a:t>
            </a:r>
          </a:p>
          <a:p>
            <a:pPr marL="114300" indent="0">
              <a:buNone/>
            </a:pPr>
            <a:r>
              <a:rPr lang="en-US" altLang="zh-HK" sz="2700" dirty="0"/>
              <a:t>&lt;/head&gt;</a:t>
            </a:r>
          </a:p>
          <a:p>
            <a:pPr marL="114300" indent="0">
              <a:buNone/>
            </a:pPr>
            <a:r>
              <a:rPr lang="en-US" altLang="zh-HK" sz="2700" dirty="0"/>
              <a:t>&lt;body&gt;</a:t>
            </a:r>
          </a:p>
          <a:p>
            <a:endParaRPr lang="en-US" altLang="zh-HK" sz="2700" dirty="0"/>
          </a:p>
          <a:p>
            <a:pPr marL="114300" indent="0">
              <a:buNone/>
            </a:pPr>
            <a:r>
              <a:rPr lang="en-US" altLang="zh-HK" sz="2700" dirty="0"/>
              <a:t>&lt;h2&gt;This is a heading&lt;/h2&gt;</a:t>
            </a:r>
          </a:p>
          <a:p>
            <a:endParaRPr lang="en-US" altLang="zh-HK" sz="2700" dirty="0"/>
          </a:p>
          <a:p>
            <a:pPr marL="114300" indent="0">
              <a:buNone/>
            </a:pPr>
            <a:r>
              <a:rPr lang="en-US" altLang="zh-HK" sz="2700" dirty="0"/>
              <a:t>&lt;p&gt;This is a paragraph.&lt;/p&gt;</a:t>
            </a:r>
          </a:p>
          <a:p>
            <a:pPr marL="114300" indent="0">
              <a:buNone/>
            </a:pPr>
            <a:r>
              <a:rPr lang="en-US" altLang="zh-HK" sz="2700" dirty="0"/>
              <a:t>&lt;p id="test"&gt;This is another paragraph.&lt;/p&gt;</a:t>
            </a:r>
          </a:p>
          <a:p>
            <a:endParaRPr lang="en-US" altLang="zh-HK" sz="2700" dirty="0"/>
          </a:p>
          <a:p>
            <a:pPr marL="114300" indent="0">
              <a:buNone/>
            </a:pPr>
            <a:r>
              <a:rPr lang="en-US" altLang="zh-HK" sz="2700" dirty="0"/>
              <a:t>&lt;button&gt;Click me&lt;/button&gt;</a:t>
            </a:r>
          </a:p>
          <a:p>
            <a:endParaRPr lang="en-US" altLang="zh-HK" sz="2700" dirty="0"/>
          </a:p>
          <a:p>
            <a:pPr marL="114300" indent="0">
              <a:buNone/>
            </a:pPr>
            <a:r>
              <a:rPr lang="en-US" altLang="zh-HK" sz="2700" dirty="0"/>
              <a:t>&lt;/body&gt;</a:t>
            </a:r>
          </a:p>
          <a:p>
            <a:pPr marL="114300" indent="0">
              <a:buNone/>
            </a:pPr>
            <a:r>
              <a:rPr lang="en-US" altLang="zh-HK" sz="2700" dirty="0"/>
              <a:t>&lt;/html&gt;</a:t>
            </a:r>
          </a:p>
          <a:p>
            <a:endParaRPr lang="en-US" altLang="zh-HK" dirty="0"/>
          </a:p>
          <a:p>
            <a:endParaRPr lang="zh-HK" altLang="en-US" dirty="0"/>
          </a:p>
        </p:txBody>
      </p:sp>
      <p:sp>
        <p:nvSpPr>
          <p:cNvPr id="5" name="Down Arrow 4"/>
          <p:cNvSpPr/>
          <p:nvPr/>
        </p:nvSpPr>
        <p:spPr>
          <a:xfrm>
            <a:off x="6096000" y="3276600"/>
            <a:ext cx="407596" cy="952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4572000"/>
            <a:ext cx="2582872" cy="14319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074765"/>
            <a:ext cx="2728332" cy="196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57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jQuery Selectors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600" dirty="0"/>
              <a:t>class selector </a:t>
            </a:r>
            <a:r>
              <a:rPr lang="en-US" altLang="zh-HK" sz="2600" dirty="0" smtClean="0"/>
              <a:t>use the class attribute to find all elements </a:t>
            </a:r>
            <a:r>
              <a:rPr lang="en-US" altLang="zh-HK" sz="2600" dirty="0"/>
              <a:t>with a specific </a:t>
            </a:r>
            <a:r>
              <a:rPr lang="en-US" altLang="zh-HK" sz="2600" dirty="0" smtClean="0"/>
              <a:t>class</a:t>
            </a:r>
          </a:p>
          <a:p>
            <a:endParaRPr lang="en-US" altLang="zh-HK" sz="2600" dirty="0"/>
          </a:p>
          <a:p>
            <a:r>
              <a:rPr lang="en-US" altLang="zh-HK" sz="2600" dirty="0" smtClean="0"/>
              <a:t>E.g.</a:t>
            </a:r>
          </a:p>
          <a:p>
            <a:pPr lvl="1"/>
            <a:r>
              <a:rPr lang="en-US" altLang="zh-HK" sz="2400" dirty="0"/>
              <a:t>$(".test</a:t>
            </a:r>
            <a:r>
              <a:rPr lang="en-US" altLang="zh-HK" sz="2400" dirty="0" smtClean="0"/>
              <a:t>")</a:t>
            </a:r>
          </a:p>
          <a:p>
            <a:pPr lvl="2"/>
            <a:r>
              <a:rPr lang="en-US" altLang="zh-HK" sz="2000" dirty="0" smtClean="0"/>
              <a:t>find all elements with class = </a:t>
            </a:r>
            <a:r>
              <a:rPr lang="en-US" altLang="zh-HK" sz="2000" dirty="0"/>
              <a:t>"</a:t>
            </a:r>
            <a:r>
              <a:rPr lang="en-US" altLang="zh-HK" sz="2000" dirty="0" smtClean="0"/>
              <a:t>test"</a:t>
            </a:r>
          </a:p>
          <a:p>
            <a:r>
              <a:rPr lang="en-US" altLang="zh-HK" sz="2600" dirty="0" smtClean="0"/>
              <a:t>Note: id is unique for a HTML element but class is not! Two or more HTML elements belong to same class is allowed</a:t>
            </a:r>
            <a:endParaRPr lang="zh-HK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82855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55000" lnSpcReduction="20000"/>
          </a:bodyPr>
          <a:lstStyle/>
          <a:p>
            <a:pPr marL="114300" indent="0">
              <a:buNone/>
            </a:pPr>
            <a:r>
              <a:rPr lang="en-US" altLang="zh-HK" sz="2400" dirty="0"/>
              <a:t>&lt;!DOCTYPE html&gt;</a:t>
            </a:r>
          </a:p>
          <a:p>
            <a:pPr marL="114300" indent="0">
              <a:buNone/>
            </a:pPr>
            <a:r>
              <a:rPr lang="en-US" altLang="zh-HK" sz="2400" dirty="0"/>
              <a:t>&lt;html&gt;</a:t>
            </a:r>
          </a:p>
          <a:p>
            <a:pPr marL="114300" indent="0">
              <a:buNone/>
            </a:pPr>
            <a:r>
              <a:rPr lang="en-US" altLang="zh-HK" sz="2400" dirty="0"/>
              <a:t>&lt;head&gt;</a:t>
            </a:r>
          </a:p>
          <a:p>
            <a:pPr marL="114300" indent="0">
              <a:buNone/>
            </a:pPr>
            <a:r>
              <a:rPr lang="en-US" altLang="zh-HK" sz="2400" dirty="0"/>
              <a:t>&lt;script </a:t>
            </a:r>
            <a:r>
              <a:rPr lang="en-US" altLang="zh-HK" sz="2400" dirty="0" err="1"/>
              <a:t>src</a:t>
            </a:r>
            <a:r>
              <a:rPr lang="en-US" altLang="zh-HK" sz="24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2400" dirty="0"/>
              <a:t>&lt;script&gt;</a:t>
            </a:r>
          </a:p>
          <a:p>
            <a:pPr marL="114300" indent="0">
              <a:buNone/>
            </a:pPr>
            <a:r>
              <a:rPr lang="en-US" altLang="zh-HK" sz="2400" dirty="0"/>
              <a:t>$(document).ready(function</a:t>
            </a:r>
            <a:r>
              <a:rPr lang="en-US" altLang="zh-HK" sz="2400" dirty="0" smtClean="0"/>
              <a:t>(){</a:t>
            </a:r>
          </a:p>
          <a:p>
            <a:pPr marL="114300" indent="0">
              <a:buNone/>
            </a:pPr>
            <a:r>
              <a:rPr lang="en-US" altLang="zh-HK" sz="2400" dirty="0"/>
              <a:t> </a:t>
            </a:r>
            <a:r>
              <a:rPr lang="en-US" altLang="zh-HK" sz="2400" dirty="0" smtClean="0"/>
              <a:t>   // here, click() is an event</a:t>
            </a:r>
            <a:endParaRPr lang="en-US" altLang="zh-HK" sz="2400" dirty="0"/>
          </a:p>
          <a:p>
            <a:pPr marL="114300" indent="0">
              <a:buNone/>
            </a:pPr>
            <a:r>
              <a:rPr lang="en-US" altLang="zh-HK" sz="2400" dirty="0"/>
              <a:t>    $("button").click(function</a:t>
            </a:r>
            <a:r>
              <a:rPr lang="en-US" altLang="zh-HK" sz="2400" dirty="0" smtClean="0"/>
              <a:t>(){</a:t>
            </a:r>
          </a:p>
          <a:p>
            <a:pPr marL="114300" indent="0">
              <a:buNone/>
            </a:pPr>
            <a:r>
              <a:rPr lang="en-US" altLang="zh-HK" sz="2400" dirty="0"/>
              <a:t> </a:t>
            </a:r>
            <a:r>
              <a:rPr lang="en-US" altLang="zh-HK" sz="2400" dirty="0" smtClean="0"/>
              <a:t>       // </a:t>
            </a:r>
            <a:r>
              <a:rPr lang="en-US" altLang="zh-HK" sz="2400" dirty="0"/>
              <a:t>here, hide() use to hide the </a:t>
            </a:r>
            <a:r>
              <a:rPr lang="en-US" altLang="zh-HK" sz="2400" dirty="0" smtClean="0"/>
              <a:t>element</a:t>
            </a:r>
            <a:endParaRPr lang="en-US" altLang="zh-HK" sz="2400" dirty="0"/>
          </a:p>
          <a:p>
            <a:pPr marL="114300" indent="0">
              <a:buNone/>
            </a:pPr>
            <a:r>
              <a:rPr lang="en-US" altLang="zh-HK" sz="2400" dirty="0"/>
              <a:t>        $(".test").hide();</a:t>
            </a:r>
          </a:p>
          <a:p>
            <a:pPr marL="114300" indent="0">
              <a:buNone/>
            </a:pPr>
            <a:r>
              <a:rPr lang="en-US" altLang="zh-HK" sz="2400" dirty="0"/>
              <a:t>    });</a:t>
            </a:r>
          </a:p>
          <a:p>
            <a:pPr marL="114300" indent="0">
              <a:buNone/>
            </a:pPr>
            <a:r>
              <a:rPr lang="en-US" altLang="zh-HK" sz="2400" dirty="0"/>
              <a:t>});</a:t>
            </a:r>
          </a:p>
          <a:p>
            <a:pPr marL="114300" indent="0">
              <a:buNone/>
            </a:pPr>
            <a:r>
              <a:rPr lang="en-US" altLang="zh-HK" sz="2400" dirty="0"/>
              <a:t>&lt;/script&gt;</a:t>
            </a:r>
          </a:p>
          <a:p>
            <a:pPr marL="114300" indent="0">
              <a:buNone/>
            </a:pPr>
            <a:r>
              <a:rPr lang="en-US" altLang="zh-HK" sz="2400" dirty="0"/>
              <a:t>&lt;/head&gt;</a:t>
            </a:r>
          </a:p>
          <a:p>
            <a:pPr marL="114300" indent="0">
              <a:buNone/>
            </a:pPr>
            <a:r>
              <a:rPr lang="en-US" altLang="zh-HK" sz="2400" dirty="0"/>
              <a:t>&lt;body&gt;</a:t>
            </a:r>
          </a:p>
          <a:p>
            <a:endParaRPr lang="en-US" altLang="zh-HK" sz="2400" dirty="0"/>
          </a:p>
          <a:p>
            <a:pPr marL="114300" indent="0">
              <a:buNone/>
            </a:pPr>
            <a:r>
              <a:rPr lang="en-US" altLang="zh-HK" sz="2400" dirty="0"/>
              <a:t>&lt;h2 class="test"&gt;This is a heading&lt;/h2&gt;</a:t>
            </a:r>
          </a:p>
          <a:p>
            <a:endParaRPr lang="en-US" altLang="zh-HK" sz="2400" dirty="0"/>
          </a:p>
          <a:p>
            <a:pPr marL="114300" indent="0">
              <a:buNone/>
            </a:pPr>
            <a:r>
              <a:rPr lang="en-US" altLang="zh-HK" sz="2400" dirty="0"/>
              <a:t>&lt;p class="test"&gt;This is a paragraph.&lt;/p&gt;</a:t>
            </a:r>
          </a:p>
          <a:p>
            <a:pPr marL="114300" indent="0">
              <a:buNone/>
            </a:pPr>
            <a:r>
              <a:rPr lang="en-US" altLang="zh-HK" sz="2400" dirty="0"/>
              <a:t>&lt;p&gt;This is another paragraph.&lt;/p&gt;</a:t>
            </a:r>
          </a:p>
          <a:p>
            <a:endParaRPr lang="en-US" altLang="zh-HK" sz="2400" dirty="0"/>
          </a:p>
          <a:p>
            <a:pPr marL="114300" indent="0">
              <a:buNone/>
            </a:pPr>
            <a:r>
              <a:rPr lang="en-US" altLang="zh-HK" sz="2400" dirty="0"/>
              <a:t>&lt;button&gt;Click me&lt;/button&gt;</a:t>
            </a:r>
          </a:p>
          <a:p>
            <a:endParaRPr lang="en-US" altLang="zh-HK" sz="2400" dirty="0"/>
          </a:p>
          <a:p>
            <a:pPr marL="114300" indent="0">
              <a:buNone/>
            </a:pPr>
            <a:r>
              <a:rPr lang="en-US" altLang="zh-HK" sz="2400" dirty="0"/>
              <a:t>&lt;/body&gt;</a:t>
            </a:r>
          </a:p>
          <a:p>
            <a:pPr marL="114300" indent="0">
              <a:buNone/>
            </a:pPr>
            <a:r>
              <a:rPr lang="en-US" altLang="zh-HK" sz="2400" dirty="0"/>
              <a:t>&lt;/html&gt;</a:t>
            </a:r>
          </a:p>
          <a:p>
            <a:endParaRPr lang="en-US" altLang="zh-HK" dirty="0"/>
          </a:p>
          <a:p>
            <a:endParaRPr lang="zh-HK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698" y="1258588"/>
            <a:ext cx="2362200" cy="18131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982" y="4549446"/>
            <a:ext cx="2520070" cy="853572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6096000" y="3276600"/>
            <a:ext cx="407596" cy="952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8788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err="1"/>
              <a:t>jQuery</a:t>
            </a:r>
            <a:r>
              <a:rPr lang="en-US" altLang="zh-HK" dirty="0"/>
              <a:t> Selectors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 smtClean="0"/>
              <a:t>You can find out more </a:t>
            </a:r>
            <a:r>
              <a:rPr lang="en-US" altLang="zh-HK" sz="2600" dirty="0" err="1" smtClean="0"/>
              <a:t>jQuery</a:t>
            </a:r>
            <a:r>
              <a:rPr lang="en-US" altLang="zh-HK" sz="2600" dirty="0" smtClean="0"/>
              <a:t> selectors here:</a:t>
            </a:r>
          </a:p>
          <a:p>
            <a:pPr lvl="1"/>
            <a:r>
              <a:rPr lang="en-US" altLang="zh-HK" dirty="0" smtClean="0">
                <a:hlinkClick r:id="rId2"/>
              </a:rPr>
              <a:t>https</a:t>
            </a:r>
            <a:r>
              <a:rPr lang="en-US" altLang="zh-HK" dirty="0">
                <a:hlinkClick r:id="rId2"/>
              </a:rPr>
              <a:t>://</a:t>
            </a:r>
            <a:r>
              <a:rPr lang="en-US" altLang="zh-HK" dirty="0" smtClean="0">
                <a:hlinkClick r:id="rId2"/>
              </a:rPr>
              <a:t>www.w3schools.com/jquery/jquery_ref_selectors.asp</a:t>
            </a:r>
            <a:endParaRPr lang="en-US" altLang="zh-HK" dirty="0" smtClean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472471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jQuery Events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600" dirty="0" smtClean="0"/>
              <a:t>Event represents the precise moment when something happens</a:t>
            </a:r>
          </a:p>
          <a:p>
            <a:endParaRPr lang="en-US" altLang="zh-HK" sz="2600" dirty="0" smtClean="0"/>
          </a:p>
          <a:p>
            <a:r>
              <a:rPr lang="en-US" altLang="zh-HK" sz="2600" dirty="0" smtClean="0"/>
              <a:t>E.g. </a:t>
            </a:r>
          </a:p>
          <a:p>
            <a:pPr lvl="1"/>
            <a:r>
              <a:rPr lang="en-US" altLang="zh-HK" sz="2200" dirty="0" smtClean="0"/>
              <a:t>moving </a:t>
            </a:r>
            <a:r>
              <a:rPr lang="en-US" altLang="zh-HK" sz="2200" dirty="0"/>
              <a:t>a mouse over an element</a:t>
            </a:r>
          </a:p>
          <a:p>
            <a:pPr lvl="1"/>
            <a:r>
              <a:rPr lang="en-US" altLang="zh-HK" sz="2200" dirty="0"/>
              <a:t>selecting a radio button</a:t>
            </a:r>
          </a:p>
          <a:p>
            <a:pPr lvl="1"/>
            <a:r>
              <a:rPr lang="en-US" altLang="zh-HK" sz="2200" dirty="0"/>
              <a:t>clicking on an element</a:t>
            </a:r>
          </a:p>
          <a:p>
            <a:endParaRPr lang="zh-HK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09253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jQuery Events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 smtClean="0"/>
              <a:t>The following table shows some common events:</a:t>
            </a:r>
          </a:p>
          <a:p>
            <a:endParaRPr lang="zh-HK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172588"/>
              </p:ext>
            </p:extLst>
          </p:nvPr>
        </p:nvGraphicFramePr>
        <p:xfrm>
          <a:off x="152400" y="2971800"/>
          <a:ext cx="8194472" cy="1905000"/>
        </p:xfrm>
        <a:graphic>
          <a:graphicData uri="http://schemas.openxmlformats.org/drawingml/2006/table">
            <a:tbl>
              <a:tblPr/>
              <a:tblGrid>
                <a:gridCol w="1875436">
                  <a:extLst>
                    <a:ext uri="{9D8B030D-6E8A-4147-A177-3AD203B41FA5}">
                      <a16:colId xmlns:a16="http://schemas.microsoft.com/office/drawing/2014/main" val="344963928"/>
                    </a:ext>
                  </a:extLst>
                </a:gridCol>
                <a:gridCol w="2044394">
                  <a:extLst>
                    <a:ext uri="{9D8B030D-6E8A-4147-A177-3AD203B41FA5}">
                      <a16:colId xmlns:a16="http://schemas.microsoft.com/office/drawing/2014/main" val="4036151915"/>
                    </a:ext>
                  </a:extLst>
                </a:gridCol>
                <a:gridCol w="1799405">
                  <a:extLst>
                    <a:ext uri="{9D8B030D-6E8A-4147-A177-3AD203B41FA5}">
                      <a16:colId xmlns:a16="http://schemas.microsoft.com/office/drawing/2014/main" val="709854707"/>
                    </a:ext>
                  </a:extLst>
                </a:gridCol>
                <a:gridCol w="2475237">
                  <a:extLst>
                    <a:ext uri="{9D8B030D-6E8A-4147-A177-3AD203B41FA5}">
                      <a16:colId xmlns:a16="http://schemas.microsoft.com/office/drawing/2014/main" val="201139667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Mouse Events</a:t>
                      </a:r>
                    </a:p>
                  </a:txBody>
                  <a:tcPr marL="135167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Keyboard Events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Form Events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Document/Window Events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28031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click</a:t>
                      </a:r>
                    </a:p>
                  </a:txBody>
                  <a:tcPr marL="135167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keypress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submit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load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9141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err="1">
                          <a:effectLst/>
                        </a:rPr>
                        <a:t>dblclick</a:t>
                      </a:r>
                      <a:endParaRPr lang="en-US" sz="1600" dirty="0">
                        <a:effectLst/>
                      </a:endParaRPr>
                    </a:p>
                  </a:txBody>
                  <a:tcPr marL="135167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keydown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change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resize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00633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mouseenter</a:t>
                      </a:r>
                    </a:p>
                  </a:txBody>
                  <a:tcPr marL="135167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keyup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focus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scroll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2195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mouseleave</a:t>
                      </a:r>
                    </a:p>
                  </a:txBody>
                  <a:tcPr marL="135167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HK" altLang="en-US" sz="1600">
                          <a:effectLst/>
                        </a:rPr>
                        <a:t> 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blur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unload</a:t>
                      </a:r>
                    </a:p>
                  </a:txBody>
                  <a:tcPr marL="67583" marR="67583" marT="67583" marB="6758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254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14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jQuery Events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 smtClean="0"/>
              <a:t>Basic syntax for Events:</a:t>
            </a:r>
          </a:p>
          <a:p>
            <a:pPr lvl="1"/>
            <a:r>
              <a:rPr lang="en-US" altLang="zh-HK" sz="2200" b="1" dirty="0"/>
              <a:t>$(</a:t>
            </a:r>
            <a:r>
              <a:rPr lang="en-US" altLang="zh-HK" sz="2200" b="1" i="1" dirty="0"/>
              <a:t>selector</a:t>
            </a:r>
            <a:r>
              <a:rPr lang="en-US" altLang="zh-HK" sz="2200" b="1" dirty="0" smtClean="0"/>
              <a:t>).</a:t>
            </a:r>
            <a:r>
              <a:rPr lang="en-US" altLang="zh-HK" sz="2200" b="1" i="1" dirty="0" smtClean="0"/>
              <a:t>event</a:t>
            </a:r>
            <a:r>
              <a:rPr lang="en-US" altLang="zh-HK" sz="2200" b="1" dirty="0" smtClean="0"/>
              <a:t>()</a:t>
            </a:r>
          </a:p>
          <a:p>
            <a:pPr marL="411480" lvl="1" indent="0">
              <a:buNone/>
            </a:pPr>
            <a:endParaRPr lang="en-US" altLang="zh-HK" b="1" dirty="0" smtClean="0"/>
          </a:p>
          <a:p>
            <a:r>
              <a:rPr lang="en-US" altLang="zh-HK" sz="2600" dirty="0" smtClean="0"/>
              <a:t>E.g.</a:t>
            </a:r>
            <a:endParaRPr lang="en-US" altLang="zh-HK" sz="2600" dirty="0"/>
          </a:p>
          <a:p>
            <a:pPr lvl="1"/>
            <a:r>
              <a:rPr lang="en-US" altLang="zh-HK" sz="2200" dirty="0"/>
              <a:t>$("p").click</a:t>
            </a:r>
            <a:r>
              <a:rPr lang="en-US" altLang="zh-HK" sz="2200" dirty="0" smtClean="0"/>
              <a:t>( … );</a:t>
            </a:r>
          </a:p>
          <a:p>
            <a:pPr lvl="1"/>
            <a:r>
              <a:rPr lang="en-US" altLang="zh-HK" sz="2200" dirty="0" smtClean="0"/>
              <a:t>$(</a:t>
            </a:r>
            <a:r>
              <a:rPr lang="en-US" altLang="zh-HK" sz="2200" dirty="0"/>
              <a:t>"</a:t>
            </a:r>
            <a:r>
              <a:rPr lang="en-US" altLang="zh-HK" sz="2200" dirty="0" smtClean="0"/>
              <a:t>#test").</a:t>
            </a:r>
            <a:r>
              <a:rPr lang="en-US" altLang="zh-HK" sz="2200" dirty="0" err="1" smtClean="0"/>
              <a:t>dblclick</a:t>
            </a:r>
            <a:r>
              <a:rPr lang="en-US" altLang="zh-HK" sz="2200" dirty="0" smtClean="0"/>
              <a:t>( … );</a:t>
            </a:r>
          </a:p>
          <a:p>
            <a:pPr lvl="1"/>
            <a:r>
              <a:rPr lang="en-US" altLang="zh-HK" sz="2200" dirty="0" smtClean="0"/>
              <a:t>…</a:t>
            </a:r>
            <a:endParaRPr lang="zh-HK" altLang="en-US" sz="2200" dirty="0"/>
          </a:p>
        </p:txBody>
      </p:sp>
    </p:spTree>
    <p:extLst>
      <p:ext uri="{BB962C8B-B14F-4D97-AF65-F5344CB8AC3E}">
        <p14:creationId xmlns:p14="http://schemas.microsoft.com/office/powerpoint/2010/main" val="51675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 (click)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HK" sz="2600" dirty="0"/>
              <a:t>The function </a:t>
            </a:r>
            <a:r>
              <a:rPr lang="en-US" altLang="zh-HK" sz="2600" dirty="0" smtClean="0"/>
              <a:t>will be </a:t>
            </a:r>
            <a:r>
              <a:rPr lang="en-US" altLang="zh-HK" sz="2600" dirty="0"/>
              <a:t>executed when the user clicks on the HTML </a:t>
            </a:r>
            <a:r>
              <a:rPr lang="en-US" altLang="zh-HK" sz="2600" dirty="0" smtClean="0"/>
              <a:t>element</a:t>
            </a:r>
          </a:p>
          <a:p>
            <a:endParaRPr lang="en-US" altLang="zh-HK" sz="1800" dirty="0" smtClean="0"/>
          </a:p>
          <a:p>
            <a:pPr marL="114300" indent="0">
              <a:buNone/>
            </a:pPr>
            <a:r>
              <a:rPr lang="en-US" altLang="zh-HK" sz="2100" dirty="0"/>
              <a:t>&lt;!DOCTYPE html&gt;</a:t>
            </a:r>
          </a:p>
          <a:p>
            <a:pPr marL="114300" indent="0">
              <a:buNone/>
            </a:pPr>
            <a:r>
              <a:rPr lang="en-US" altLang="zh-HK" sz="2100" dirty="0"/>
              <a:t>&lt;html&gt;</a:t>
            </a:r>
          </a:p>
          <a:p>
            <a:pPr marL="114300" indent="0">
              <a:buNone/>
            </a:pPr>
            <a:r>
              <a:rPr lang="en-US" altLang="zh-HK" sz="2100" dirty="0"/>
              <a:t>&lt;head&gt;</a:t>
            </a:r>
          </a:p>
          <a:p>
            <a:pPr marL="114300" indent="0">
              <a:buNone/>
            </a:pPr>
            <a:r>
              <a:rPr lang="en-US" altLang="zh-HK" sz="2100" dirty="0"/>
              <a:t>&lt;script </a:t>
            </a:r>
            <a:r>
              <a:rPr lang="en-US" altLang="zh-HK" sz="2100" dirty="0" err="1"/>
              <a:t>src</a:t>
            </a:r>
            <a:r>
              <a:rPr lang="en-US" altLang="zh-HK" sz="21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2100" dirty="0"/>
              <a:t>&lt;script&gt;</a:t>
            </a:r>
          </a:p>
          <a:p>
            <a:pPr marL="114300" indent="0">
              <a:buNone/>
            </a:pPr>
            <a:r>
              <a:rPr lang="en-US" altLang="zh-HK" sz="21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2100" dirty="0"/>
              <a:t>    $("p").click(function</a:t>
            </a:r>
            <a:r>
              <a:rPr lang="en-US" altLang="zh-HK" sz="2100" dirty="0" smtClean="0"/>
              <a:t>(){</a:t>
            </a:r>
          </a:p>
          <a:p>
            <a:pPr marL="114300" indent="0">
              <a:buNone/>
            </a:pPr>
            <a:r>
              <a:rPr lang="en-US" altLang="zh-HK" sz="2100" dirty="0" smtClean="0"/>
              <a:t>        // </a:t>
            </a:r>
            <a:r>
              <a:rPr lang="en-US" altLang="zh-HK" sz="2100" dirty="0"/>
              <a:t>here, keyword “this” refer to element that triggered the action, </a:t>
            </a:r>
          </a:p>
          <a:p>
            <a:pPr marL="114300" indent="0">
              <a:buNone/>
            </a:pPr>
            <a:r>
              <a:rPr lang="en-US" altLang="zh-HK" sz="2100" dirty="0"/>
              <a:t>        // i.e. the particular "&lt;p&gt;" that triggered the </a:t>
            </a:r>
            <a:r>
              <a:rPr lang="en-US" altLang="zh-HK" sz="2100" dirty="0" smtClean="0"/>
              <a:t>event</a:t>
            </a:r>
          </a:p>
          <a:p>
            <a:pPr marL="114300" indent="0">
              <a:buNone/>
            </a:pPr>
            <a:r>
              <a:rPr lang="en-US" altLang="zh-HK" sz="2100" dirty="0" smtClean="0"/>
              <a:t>        $(this).hide();</a:t>
            </a:r>
          </a:p>
          <a:p>
            <a:pPr marL="114300" indent="0">
              <a:buNone/>
            </a:pPr>
            <a:r>
              <a:rPr lang="en-US" altLang="zh-HK" sz="2100" dirty="0" smtClean="0"/>
              <a:t>    </a:t>
            </a:r>
            <a:r>
              <a:rPr lang="en-US" altLang="zh-HK" sz="2100" dirty="0"/>
              <a:t>});</a:t>
            </a:r>
          </a:p>
          <a:p>
            <a:pPr marL="114300" indent="0">
              <a:buNone/>
            </a:pPr>
            <a:r>
              <a:rPr lang="en-US" altLang="zh-HK" sz="2100" dirty="0"/>
              <a:t>});</a:t>
            </a:r>
          </a:p>
          <a:p>
            <a:pPr marL="114300" indent="0">
              <a:buNone/>
            </a:pPr>
            <a:r>
              <a:rPr lang="en-US" altLang="zh-HK" sz="2100" dirty="0"/>
              <a:t>&lt;/script&gt;</a:t>
            </a:r>
          </a:p>
          <a:p>
            <a:pPr marL="114300" indent="0">
              <a:buNone/>
            </a:pPr>
            <a:r>
              <a:rPr lang="en-US" altLang="zh-HK" sz="2100" dirty="0"/>
              <a:t>&lt;/head&gt;</a:t>
            </a:r>
          </a:p>
          <a:p>
            <a:pPr marL="114300" indent="0">
              <a:buNone/>
            </a:pPr>
            <a:r>
              <a:rPr lang="en-US" altLang="zh-HK" sz="2100" dirty="0"/>
              <a:t>&lt;body&gt;</a:t>
            </a:r>
          </a:p>
          <a:p>
            <a:pPr marL="114300" indent="0">
              <a:buNone/>
            </a:pPr>
            <a:endParaRPr lang="en-US" altLang="zh-HK" sz="2100" dirty="0"/>
          </a:p>
          <a:p>
            <a:pPr marL="114300" indent="0">
              <a:buNone/>
            </a:pPr>
            <a:r>
              <a:rPr lang="en-US" altLang="zh-HK" sz="2100" dirty="0"/>
              <a:t>&lt;p&gt;If you click on me, I will disappear.&lt;/p&gt;</a:t>
            </a:r>
          </a:p>
          <a:p>
            <a:pPr marL="114300" indent="0">
              <a:buNone/>
            </a:pPr>
            <a:r>
              <a:rPr lang="en-US" altLang="zh-HK" sz="2100" dirty="0"/>
              <a:t>&lt;p&gt;Click me away!&lt;/p&gt;</a:t>
            </a:r>
          </a:p>
          <a:p>
            <a:pPr marL="114300" indent="0">
              <a:buNone/>
            </a:pPr>
            <a:r>
              <a:rPr lang="en-US" altLang="zh-HK" sz="2100" dirty="0"/>
              <a:t>&lt;p&gt;Click me too!&lt;/p&gt;</a:t>
            </a:r>
          </a:p>
          <a:p>
            <a:endParaRPr lang="en-US" altLang="zh-HK" sz="2100" dirty="0"/>
          </a:p>
          <a:p>
            <a:pPr marL="114300" indent="0">
              <a:buNone/>
            </a:pPr>
            <a:r>
              <a:rPr lang="en-US" altLang="zh-HK" sz="2100" dirty="0"/>
              <a:t>&lt;/body&gt;</a:t>
            </a:r>
          </a:p>
          <a:p>
            <a:pPr marL="114300" indent="0">
              <a:buNone/>
            </a:pPr>
            <a:r>
              <a:rPr lang="en-US" altLang="zh-HK" sz="2100" dirty="0"/>
              <a:t>&lt;/html&gt;</a:t>
            </a:r>
          </a:p>
          <a:p>
            <a:endParaRPr lang="en-US" altLang="zh-HK" dirty="0"/>
          </a:p>
          <a:p>
            <a:endParaRPr lang="en-US" altLang="zh-HK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1981200"/>
            <a:ext cx="2939374" cy="1066800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6967030" y="3124200"/>
            <a:ext cx="282913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1" y="3810000"/>
            <a:ext cx="1611142" cy="6938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5486400"/>
            <a:ext cx="1464820" cy="346931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6962163" y="4730283"/>
            <a:ext cx="282913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1854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</a:t>
            </a:r>
            <a:r>
              <a:rPr lang="en-US" altLang="zh-HK" dirty="0" err="1" smtClean="0"/>
              <a:t>dblclick</a:t>
            </a:r>
            <a:r>
              <a:rPr lang="en-US" altLang="zh-HK" dirty="0" smtClean="0"/>
              <a:t>)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altLang="zh-HK" sz="2300" dirty="0" smtClean="0"/>
              <a:t>Same as click, but this time require double-clicks on the HTML element</a:t>
            </a:r>
          </a:p>
          <a:p>
            <a:endParaRPr lang="en-US" altLang="zh-HK" sz="1800" dirty="0" smtClean="0"/>
          </a:p>
          <a:p>
            <a:pPr marL="114300" indent="0">
              <a:buNone/>
            </a:pPr>
            <a:r>
              <a:rPr lang="en-US" altLang="zh-HK" sz="1900" dirty="0"/>
              <a:t>&lt;!DOCTYPE html&gt;</a:t>
            </a:r>
          </a:p>
          <a:p>
            <a:pPr marL="114300" indent="0">
              <a:buNone/>
            </a:pPr>
            <a:r>
              <a:rPr lang="en-US" altLang="zh-HK" sz="1900" dirty="0"/>
              <a:t>&lt;html&gt;</a:t>
            </a:r>
          </a:p>
          <a:p>
            <a:pPr marL="114300" indent="0">
              <a:buNone/>
            </a:pPr>
            <a:r>
              <a:rPr lang="en-US" altLang="zh-HK" sz="1900" dirty="0"/>
              <a:t>&lt;head&gt;</a:t>
            </a:r>
          </a:p>
          <a:p>
            <a:pPr marL="114300" indent="0">
              <a:buNone/>
            </a:pPr>
            <a:r>
              <a:rPr lang="en-US" altLang="zh-HK" sz="1900" dirty="0"/>
              <a:t>&lt;script </a:t>
            </a:r>
            <a:r>
              <a:rPr lang="en-US" altLang="zh-HK" sz="1900" dirty="0" err="1"/>
              <a:t>src</a:t>
            </a:r>
            <a:r>
              <a:rPr lang="en-US" altLang="zh-HK" sz="19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1900" dirty="0"/>
              <a:t>&lt;script&gt;</a:t>
            </a:r>
          </a:p>
          <a:p>
            <a:pPr marL="114300" indent="0">
              <a:buNone/>
            </a:pPr>
            <a:r>
              <a:rPr lang="en-US" altLang="zh-HK" sz="19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1900" dirty="0"/>
              <a:t>    $("p").</a:t>
            </a:r>
            <a:r>
              <a:rPr lang="en-US" altLang="zh-HK" sz="1900" dirty="0" err="1"/>
              <a:t>dblclick</a:t>
            </a:r>
            <a:r>
              <a:rPr lang="en-US" altLang="zh-HK" sz="1900" dirty="0"/>
              <a:t>(function</a:t>
            </a:r>
            <a:r>
              <a:rPr lang="en-US" altLang="zh-HK" sz="1900" dirty="0" smtClean="0"/>
              <a:t>(){</a:t>
            </a:r>
          </a:p>
          <a:p>
            <a:pPr marL="114300" indent="0">
              <a:buNone/>
            </a:pPr>
            <a:r>
              <a:rPr lang="en-US" altLang="zh-HK" sz="1900" dirty="0" smtClean="0"/>
              <a:t>        </a:t>
            </a:r>
            <a:r>
              <a:rPr lang="en-US" altLang="zh-HK" sz="1900" dirty="0"/>
              <a:t>// here, keyword “this” refer to element that triggered the action, </a:t>
            </a:r>
          </a:p>
          <a:p>
            <a:pPr marL="114300" indent="0">
              <a:buNone/>
            </a:pPr>
            <a:r>
              <a:rPr lang="en-US" altLang="zh-HK" sz="1900" dirty="0"/>
              <a:t>        // i.e. the particular "&lt;p&gt;" that triggered the </a:t>
            </a:r>
            <a:r>
              <a:rPr lang="en-US" altLang="zh-HK" sz="1900" dirty="0" smtClean="0"/>
              <a:t>event</a:t>
            </a:r>
          </a:p>
          <a:p>
            <a:pPr marL="114300" indent="0">
              <a:buNone/>
            </a:pPr>
            <a:r>
              <a:rPr lang="en-US" altLang="zh-HK" sz="1900" dirty="0" smtClean="0"/>
              <a:t>        </a:t>
            </a:r>
            <a:r>
              <a:rPr lang="en-US" altLang="zh-HK" sz="1900" dirty="0"/>
              <a:t>$(this).hide();</a:t>
            </a:r>
          </a:p>
          <a:p>
            <a:pPr marL="114300" indent="0">
              <a:buNone/>
            </a:pPr>
            <a:r>
              <a:rPr lang="en-US" altLang="zh-HK" sz="1900" dirty="0"/>
              <a:t>    });</a:t>
            </a:r>
          </a:p>
          <a:p>
            <a:pPr marL="114300" indent="0">
              <a:buNone/>
            </a:pPr>
            <a:r>
              <a:rPr lang="en-US" altLang="zh-HK" sz="1900" dirty="0"/>
              <a:t>});</a:t>
            </a:r>
          </a:p>
          <a:p>
            <a:pPr marL="114300" indent="0">
              <a:buNone/>
            </a:pPr>
            <a:r>
              <a:rPr lang="en-US" altLang="zh-HK" sz="1900" dirty="0"/>
              <a:t>&lt;/script&gt;</a:t>
            </a:r>
          </a:p>
          <a:p>
            <a:pPr marL="114300" indent="0">
              <a:buNone/>
            </a:pPr>
            <a:r>
              <a:rPr lang="en-US" altLang="zh-HK" sz="1900" dirty="0"/>
              <a:t>&lt;/head&gt;</a:t>
            </a:r>
          </a:p>
          <a:p>
            <a:pPr marL="114300" indent="0">
              <a:buNone/>
            </a:pPr>
            <a:r>
              <a:rPr lang="en-US" altLang="zh-HK" sz="1900" dirty="0"/>
              <a:t>&lt;body&gt;</a:t>
            </a:r>
          </a:p>
          <a:p>
            <a:pPr marL="114300" indent="0">
              <a:buNone/>
            </a:pPr>
            <a:endParaRPr lang="en-US" altLang="zh-HK" sz="1900" dirty="0"/>
          </a:p>
          <a:p>
            <a:pPr marL="114300" indent="0">
              <a:buNone/>
            </a:pPr>
            <a:r>
              <a:rPr lang="en-US" altLang="zh-HK" sz="1900" dirty="0"/>
              <a:t>&lt;p&gt;If you double-click on me, I will disappear.&lt;/p&gt;</a:t>
            </a:r>
          </a:p>
          <a:p>
            <a:pPr marL="114300" indent="0">
              <a:buNone/>
            </a:pPr>
            <a:r>
              <a:rPr lang="en-US" altLang="zh-HK" sz="1900" dirty="0"/>
              <a:t>&lt;p&gt;Click me away!&lt;/p&gt;</a:t>
            </a:r>
          </a:p>
          <a:p>
            <a:pPr marL="114300" indent="0">
              <a:buNone/>
            </a:pPr>
            <a:r>
              <a:rPr lang="en-US" altLang="zh-HK" sz="1900" dirty="0"/>
              <a:t>&lt;p&gt;Click me too!&lt;/p&gt;</a:t>
            </a:r>
          </a:p>
          <a:p>
            <a:endParaRPr lang="en-US" altLang="zh-HK" sz="1900" dirty="0"/>
          </a:p>
          <a:p>
            <a:pPr marL="114300" indent="0">
              <a:buNone/>
            </a:pPr>
            <a:r>
              <a:rPr lang="en-US" altLang="zh-HK" sz="1900" dirty="0"/>
              <a:t>&lt;/body&gt;</a:t>
            </a:r>
          </a:p>
          <a:p>
            <a:pPr marL="114300" indent="0">
              <a:buNone/>
            </a:pPr>
            <a:r>
              <a:rPr lang="en-US" altLang="zh-HK" sz="1900" dirty="0"/>
              <a:t>&lt;/html&gt;</a:t>
            </a:r>
          </a:p>
          <a:p>
            <a:endParaRPr lang="en-US" altLang="zh-HK" sz="1800" dirty="0"/>
          </a:p>
          <a:p>
            <a:endParaRPr lang="zh-HK" alt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1917820"/>
            <a:ext cx="3332685" cy="1141331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6967030" y="3124200"/>
            <a:ext cx="282913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1" y="3810000"/>
            <a:ext cx="1611142" cy="693849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6962163" y="4730283"/>
            <a:ext cx="282913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5486400"/>
            <a:ext cx="1464820" cy="3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78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</a:t>
            </a:r>
            <a:r>
              <a:rPr lang="en-US" altLang="zh-HK" dirty="0" err="1"/>
              <a:t>mouseenter</a:t>
            </a:r>
            <a:r>
              <a:rPr lang="en-US" altLang="zh-HK" dirty="0" smtClean="0"/>
              <a:t>)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HK" sz="1900" dirty="0"/>
              <a:t>The function </a:t>
            </a:r>
            <a:r>
              <a:rPr lang="en-US" altLang="zh-HK" sz="1900" dirty="0" smtClean="0"/>
              <a:t>will be </a:t>
            </a:r>
            <a:r>
              <a:rPr lang="en-US" altLang="zh-HK" sz="1900" dirty="0"/>
              <a:t>executed when the mouse pointer enters the HTML </a:t>
            </a:r>
            <a:r>
              <a:rPr lang="en-US" altLang="zh-HK" sz="1900" dirty="0" smtClean="0"/>
              <a:t>element</a:t>
            </a:r>
          </a:p>
          <a:p>
            <a:endParaRPr lang="en-US" altLang="zh-HK" sz="1600" dirty="0"/>
          </a:p>
          <a:p>
            <a:pPr marL="114300" indent="0">
              <a:buNone/>
            </a:pPr>
            <a:r>
              <a:rPr lang="en-US" altLang="zh-HK" sz="1500" dirty="0"/>
              <a:t>&lt;!DOCTYPE html&gt;</a:t>
            </a:r>
          </a:p>
          <a:p>
            <a:pPr marL="114300" indent="0">
              <a:buNone/>
            </a:pPr>
            <a:r>
              <a:rPr lang="en-US" altLang="zh-HK" sz="1500" dirty="0"/>
              <a:t>&lt;html&gt;</a:t>
            </a:r>
          </a:p>
          <a:p>
            <a:pPr marL="114300" indent="0">
              <a:buNone/>
            </a:pPr>
            <a:r>
              <a:rPr lang="en-US" altLang="zh-HK" sz="1500" dirty="0"/>
              <a:t>&lt;head&gt;</a:t>
            </a:r>
          </a:p>
          <a:p>
            <a:pPr marL="114300" indent="0">
              <a:buNone/>
            </a:pPr>
            <a:r>
              <a:rPr lang="en-US" altLang="zh-HK" sz="1500" dirty="0"/>
              <a:t>&lt;script </a:t>
            </a:r>
            <a:r>
              <a:rPr lang="en-US" altLang="zh-HK" sz="1500" dirty="0" err="1"/>
              <a:t>src</a:t>
            </a:r>
            <a:r>
              <a:rPr lang="en-US" altLang="zh-HK" sz="15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1500" dirty="0"/>
              <a:t>&lt;script&gt;</a:t>
            </a:r>
          </a:p>
          <a:p>
            <a:pPr marL="114300" indent="0">
              <a:buNone/>
            </a:pPr>
            <a:r>
              <a:rPr lang="en-US" altLang="zh-HK" sz="15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1500" dirty="0"/>
              <a:t>    $("#p1").</a:t>
            </a:r>
            <a:r>
              <a:rPr lang="en-US" altLang="zh-HK" sz="1500" dirty="0" err="1"/>
              <a:t>mouseenter</a:t>
            </a:r>
            <a:r>
              <a:rPr lang="en-US" altLang="zh-HK" sz="1500" dirty="0"/>
              <a:t>(function(){</a:t>
            </a:r>
          </a:p>
          <a:p>
            <a:pPr marL="114300" indent="0">
              <a:buNone/>
            </a:pPr>
            <a:r>
              <a:rPr lang="en-US" altLang="zh-HK" sz="1500" dirty="0"/>
              <a:t>        alert("You entered p1!");</a:t>
            </a:r>
          </a:p>
          <a:p>
            <a:pPr marL="114300" indent="0">
              <a:buNone/>
            </a:pPr>
            <a:r>
              <a:rPr lang="en-US" altLang="zh-HK" sz="1500" dirty="0"/>
              <a:t>    });</a:t>
            </a:r>
          </a:p>
          <a:p>
            <a:pPr marL="114300" indent="0">
              <a:buNone/>
            </a:pPr>
            <a:r>
              <a:rPr lang="en-US" altLang="zh-HK" sz="1500" dirty="0"/>
              <a:t>});</a:t>
            </a:r>
          </a:p>
          <a:p>
            <a:pPr marL="114300" indent="0">
              <a:buNone/>
            </a:pPr>
            <a:r>
              <a:rPr lang="en-US" altLang="zh-HK" sz="1500" dirty="0"/>
              <a:t>&lt;/script&gt;</a:t>
            </a:r>
          </a:p>
          <a:p>
            <a:pPr marL="114300" indent="0">
              <a:buNone/>
            </a:pPr>
            <a:r>
              <a:rPr lang="en-US" altLang="zh-HK" sz="1500" dirty="0"/>
              <a:t>&lt;/head&gt;</a:t>
            </a:r>
          </a:p>
          <a:p>
            <a:pPr marL="114300" indent="0">
              <a:buNone/>
            </a:pPr>
            <a:r>
              <a:rPr lang="en-US" altLang="zh-HK" sz="1500" dirty="0"/>
              <a:t>&lt;body&gt;</a:t>
            </a:r>
          </a:p>
          <a:p>
            <a:pPr marL="114300" indent="0">
              <a:buNone/>
            </a:pPr>
            <a:endParaRPr lang="en-US" altLang="zh-HK" sz="1500" dirty="0"/>
          </a:p>
          <a:p>
            <a:pPr marL="114300" indent="0">
              <a:buNone/>
            </a:pPr>
            <a:r>
              <a:rPr lang="en-US" altLang="zh-HK" sz="1500" dirty="0"/>
              <a:t>&lt;p id="p1"&gt;Enter this paragraph.&lt;/p&gt;</a:t>
            </a:r>
          </a:p>
          <a:p>
            <a:endParaRPr lang="en-US" altLang="zh-HK" sz="1500" dirty="0"/>
          </a:p>
          <a:p>
            <a:pPr marL="114300" indent="0">
              <a:buNone/>
            </a:pPr>
            <a:r>
              <a:rPr lang="en-US" altLang="zh-HK" sz="1500" dirty="0"/>
              <a:t>&lt;/body&gt;</a:t>
            </a:r>
          </a:p>
          <a:p>
            <a:pPr marL="114300" indent="0">
              <a:buNone/>
            </a:pPr>
            <a:r>
              <a:rPr lang="en-US" altLang="zh-HK" sz="1500" dirty="0"/>
              <a:t>&lt;/html&gt;</a:t>
            </a:r>
          </a:p>
          <a:p>
            <a:endParaRPr lang="en-US" altLang="zh-HK" sz="1600" dirty="0"/>
          </a:p>
          <a:p>
            <a:endParaRPr lang="zh-HK" alt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2225889"/>
            <a:ext cx="2781300" cy="457200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4745309" y="2758013"/>
            <a:ext cx="381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650" y="3810000"/>
            <a:ext cx="5819613" cy="1021825"/>
          </a:xfrm>
          <a:prstGeom prst="rect">
            <a:avLst/>
          </a:prstGeom>
        </p:spPr>
      </p:pic>
      <p:pic>
        <p:nvPicPr>
          <p:cNvPr id="2050" name="Picture 2" descr="mouse pointer的圖片搜尋結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238339"/>
            <a:ext cx="165146" cy="16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4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</a:t>
            </a:r>
            <a:r>
              <a:rPr lang="zh-TW" altLang="en-US" dirty="0" smtClean="0"/>
              <a:t> </a:t>
            </a:r>
            <a:r>
              <a:rPr lang="en-US" altLang="zh-TW" dirty="0" smtClean="0"/>
              <a:t>(</a:t>
            </a:r>
            <a:r>
              <a:rPr lang="en-US" altLang="zh-HK" dirty="0" err="1"/>
              <a:t>mouseleave</a:t>
            </a:r>
            <a:r>
              <a:rPr lang="en-US" altLang="zh-TW" dirty="0" smtClean="0"/>
              <a:t>)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1900" dirty="0" smtClean="0"/>
              <a:t>Opposite of </a:t>
            </a:r>
            <a:r>
              <a:rPr lang="en-US" altLang="zh-TW" sz="1900" dirty="0" err="1" smtClean="0"/>
              <a:t>mouseenter</a:t>
            </a:r>
            <a:r>
              <a:rPr lang="en-US" altLang="zh-TW" sz="1900" dirty="0" smtClean="0"/>
              <a:t>, </a:t>
            </a:r>
            <a:r>
              <a:rPr lang="en-US" altLang="zh-TW" sz="1900" dirty="0"/>
              <a:t>t</a:t>
            </a:r>
            <a:r>
              <a:rPr lang="en-US" altLang="zh-HK" sz="1900" dirty="0" smtClean="0"/>
              <a:t>he </a:t>
            </a:r>
            <a:r>
              <a:rPr lang="en-US" altLang="zh-HK" sz="1900" dirty="0"/>
              <a:t>function </a:t>
            </a:r>
            <a:r>
              <a:rPr lang="en-US" altLang="zh-HK" sz="1900" dirty="0" smtClean="0"/>
              <a:t>will be </a:t>
            </a:r>
            <a:r>
              <a:rPr lang="en-US" altLang="zh-HK" sz="1900" dirty="0"/>
              <a:t>executed when the mouse pointer leaves the HTML </a:t>
            </a:r>
            <a:r>
              <a:rPr lang="en-US" altLang="zh-HK" sz="1900" dirty="0" smtClean="0"/>
              <a:t>element</a:t>
            </a:r>
          </a:p>
          <a:p>
            <a:endParaRPr lang="en-US" altLang="zh-HK" sz="1600" dirty="0"/>
          </a:p>
          <a:p>
            <a:pPr marL="114300" indent="0">
              <a:buNone/>
            </a:pPr>
            <a:r>
              <a:rPr lang="en-US" altLang="zh-HK" sz="1500" dirty="0"/>
              <a:t>&lt;!DOCTYPE html&gt;</a:t>
            </a:r>
          </a:p>
          <a:p>
            <a:pPr marL="114300" indent="0">
              <a:buNone/>
            </a:pPr>
            <a:r>
              <a:rPr lang="en-US" altLang="zh-HK" sz="1500" dirty="0"/>
              <a:t>&lt;html&gt;</a:t>
            </a:r>
          </a:p>
          <a:p>
            <a:pPr marL="114300" indent="0">
              <a:buNone/>
            </a:pPr>
            <a:r>
              <a:rPr lang="en-US" altLang="zh-HK" sz="1500" dirty="0"/>
              <a:t>&lt;head&gt;</a:t>
            </a:r>
          </a:p>
          <a:p>
            <a:pPr marL="114300" indent="0">
              <a:buNone/>
            </a:pPr>
            <a:r>
              <a:rPr lang="en-US" altLang="zh-HK" sz="1500" dirty="0"/>
              <a:t>&lt;script </a:t>
            </a:r>
            <a:r>
              <a:rPr lang="en-US" altLang="zh-HK" sz="1500" dirty="0" err="1"/>
              <a:t>src</a:t>
            </a:r>
            <a:r>
              <a:rPr lang="en-US" altLang="zh-HK" sz="15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1500" dirty="0"/>
              <a:t>&lt;script&gt;</a:t>
            </a:r>
          </a:p>
          <a:p>
            <a:pPr marL="114300" indent="0">
              <a:buNone/>
            </a:pPr>
            <a:r>
              <a:rPr lang="en-US" altLang="zh-HK" sz="15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1500" dirty="0"/>
              <a:t>    $("#p1").</a:t>
            </a:r>
            <a:r>
              <a:rPr lang="en-US" altLang="zh-HK" sz="1500" dirty="0" err="1"/>
              <a:t>mouseleave</a:t>
            </a:r>
            <a:r>
              <a:rPr lang="en-US" altLang="zh-HK" sz="1500" dirty="0"/>
              <a:t>(function(){</a:t>
            </a:r>
          </a:p>
          <a:p>
            <a:pPr marL="114300" indent="0">
              <a:buNone/>
            </a:pPr>
            <a:r>
              <a:rPr lang="en-US" altLang="zh-HK" sz="1500" dirty="0"/>
              <a:t>        alert("Bye! You now leave p1!");</a:t>
            </a:r>
          </a:p>
          <a:p>
            <a:pPr marL="114300" indent="0">
              <a:buNone/>
            </a:pPr>
            <a:r>
              <a:rPr lang="en-US" altLang="zh-HK" sz="1500" dirty="0"/>
              <a:t>    });</a:t>
            </a:r>
          </a:p>
          <a:p>
            <a:pPr marL="114300" indent="0">
              <a:buNone/>
            </a:pPr>
            <a:r>
              <a:rPr lang="en-US" altLang="zh-HK" sz="1500" dirty="0"/>
              <a:t>});</a:t>
            </a:r>
          </a:p>
          <a:p>
            <a:pPr marL="114300" indent="0">
              <a:buNone/>
            </a:pPr>
            <a:r>
              <a:rPr lang="en-US" altLang="zh-HK" sz="1500" dirty="0"/>
              <a:t>&lt;/script&gt;</a:t>
            </a:r>
          </a:p>
          <a:p>
            <a:pPr marL="114300" indent="0">
              <a:buNone/>
            </a:pPr>
            <a:r>
              <a:rPr lang="en-US" altLang="zh-HK" sz="1500" dirty="0"/>
              <a:t>&lt;/head&gt;</a:t>
            </a:r>
          </a:p>
          <a:p>
            <a:pPr marL="114300" indent="0">
              <a:buNone/>
            </a:pPr>
            <a:r>
              <a:rPr lang="en-US" altLang="zh-HK" sz="1500" dirty="0"/>
              <a:t>&lt;body&gt;</a:t>
            </a:r>
          </a:p>
          <a:p>
            <a:pPr marL="114300" indent="0">
              <a:buNone/>
            </a:pPr>
            <a:endParaRPr lang="en-US" altLang="zh-HK" sz="1500" dirty="0"/>
          </a:p>
          <a:p>
            <a:pPr marL="114300" indent="0">
              <a:buNone/>
            </a:pPr>
            <a:r>
              <a:rPr lang="en-US" altLang="zh-HK" sz="1500" dirty="0"/>
              <a:t>&lt;p id="p1"&gt;This is a paragraph.&lt;/p&gt;</a:t>
            </a:r>
          </a:p>
          <a:p>
            <a:endParaRPr lang="en-US" altLang="zh-HK" sz="1500" dirty="0"/>
          </a:p>
          <a:p>
            <a:pPr marL="114300" indent="0">
              <a:buNone/>
            </a:pPr>
            <a:r>
              <a:rPr lang="en-US" altLang="zh-HK" sz="1500" dirty="0"/>
              <a:t>&lt;/body&gt;</a:t>
            </a:r>
          </a:p>
          <a:p>
            <a:pPr marL="114300" indent="0">
              <a:buNone/>
            </a:pPr>
            <a:r>
              <a:rPr lang="en-US" altLang="zh-HK" sz="1500" dirty="0"/>
              <a:t>&lt;/html&gt;</a:t>
            </a:r>
          </a:p>
          <a:p>
            <a:endParaRPr lang="en-US" altLang="zh-HK" sz="1600" dirty="0"/>
          </a:p>
          <a:p>
            <a:endParaRPr lang="zh-HK" alt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049" y="2286000"/>
            <a:ext cx="2505456" cy="457200"/>
          </a:xfrm>
          <a:prstGeom prst="rect">
            <a:avLst/>
          </a:prstGeom>
        </p:spPr>
      </p:pic>
      <p:pic>
        <p:nvPicPr>
          <p:cNvPr id="5" name="Picture 2" descr="mouse pointer的圖片搜尋結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288" y="2612379"/>
            <a:ext cx="261641" cy="26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own Arrow 5"/>
          <p:cNvSpPr/>
          <p:nvPr/>
        </p:nvSpPr>
        <p:spPr>
          <a:xfrm>
            <a:off x="5318277" y="2874020"/>
            <a:ext cx="381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0" y="3766840"/>
            <a:ext cx="56007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5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</a:t>
            </a:r>
            <a:r>
              <a:rPr lang="en-US" altLang="zh-HK" dirty="0" err="1"/>
              <a:t>mousedown</a:t>
            </a:r>
            <a:r>
              <a:rPr lang="en-US" altLang="zh-HK" dirty="0" smtClean="0"/>
              <a:t>) 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HK" sz="1900" dirty="0"/>
              <a:t>The function </a:t>
            </a:r>
            <a:r>
              <a:rPr lang="en-US" altLang="zh-HK" sz="1900" dirty="0" smtClean="0"/>
              <a:t>will be </a:t>
            </a:r>
            <a:r>
              <a:rPr lang="en-US" altLang="zh-HK" sz="1900" dirty="0"/>
              <a:t>executed, when the left, middle or right mouse button is pressed down, while the mouse is over the HTML </a:t>
            </a:r>
            <a:r>
              <a:rPr lang="en-US" altLang="zh-HK" sz="1900" dirty="0" smtClean="0"/>
              <a:t>element</a:t>
            </a:r>
          </a:p>
          <a:p>
            <a:endParaRPr lang="en-US" altLang="zh-HK" sz="1600" dirty="0"/>
          </a:p>
          <a:p>
            <a:pPr marL="114300" indent="0">
              <a:buNone/>
            </a:pPr>
            <a:r>
              <a:rPr lang="en-US" altLang="zh-HK" sz="1500" dirty="0"/>
              <a:t>&lt;!DOCTYPE html&gt;</a:t>
            </a:r>
          </a:p>
          <a:p>
            <a:pPr marL="114300" indent="0">
              <a:buNone/>
            </a:pPr>
            <a:r>
              <a:rPr lang="en-US" altLang="zh-HK" sz="1500" dirty="0"/>
              <a:t>&lt;html&gt;</a:t>
            </a:r>
          </a:p>
          <a:p>
            <a:pPr marL="114300" indent="0">
              <a:buNone/>
            </a:pPr>
            <a:r>
              <a:rPr lang="en-US" altLang="zh-HK" sz="1500" dirty="0"/>
              <a:t>&lt;head&gt;</a:t>
            </a:r>
          </a:p>
          <a:p>
            <a:pPr marL="114300" indent="0">
              <a:buNone/>
            </a:pPr>
            <a:r>
              <a:rPr lang="en-US" altLang="zh-HK" sz="1500" dirty="0"/>
              <a:t>&lt;script </a:t>
            </a:r>
            <a:r>
              <a:rPr lang="en-US" altLang="zh-HK" sz="1500" dirty="0" err="1"/>
              <a:t>src</a:t>
            </a:r>
            <a:r>
              <a:rPr lang="en-US" altLang="zh-HK" sz="15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1500" dirty="0"/>
              <a:t>&lt;script&gt;</a:t>
            </a:r>
          </a:p>
          <a:p>
            <a:pPr marL="114300" indent="0">
              <a:buNone/>
            </a:pPr>
            <a:r>
              <a:rPr lang="en-US" altLang="zh-HK" sz="15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1500" dirty="0"/>
              <a:t>    $("#p1").</a:t>
            </a:r>
            <a:r>
              <a:rPr lang="en-US" altLang="zh-HK" sz="1500" dirty="0" err="1"/>
              <a:t>mousedown</a:t>
            </a:r>
            <a:r>
              <a:rPr lang="en-US" altLang="zh-HK" sz="1500" dirty="0"/>
              <a:t>(function(){</a:t>
            </a:r>
          </a:p>
          <a:p>
            <a:pPr marL="114300" indent="0">
              <a:buNone/>
            </a:pPr>
            <a:r>
              <a:rPr lang="en-US" altLang="zh-HK" sz="1500" dirty="0"/>
              <a:t>        alert("Mouse down over p1!");</a:t>
            </a:r>
          </a:p>
          <a:p>
            <a:pPr marL="114300" indent="0">
              <a:buNone/>
            </a:pPr>
            <a:r>
              <a:rPr lang="en-US" altLang="zh-HK" sz="1500" dirty="0"/>
              <a:t>    });</a:t>
            </a:r>
          </a:p>
          <a:p>
            <a:pPr marL="114300" indent="0">
              <a:buNone/>
            </a:pPr>
            <a:r>
              <a:rPr lang="en-US" altLang="zh-HK" sz="1500" dirty="0"/>
              <a:t>});</a:t>
            </a:r>
          </a:p>
          <a:p>
            <a:pPr marL="114300" indent="0">
              <a:buNone/>
            </a:pPr>
            <a:r>
              <a:rPr lang="en-US" altLang="zh-HK" sz="1500" dirty="0"/>
              <a:t>&lt;/script&gt;</a:t>
            </a:r>
          </a:p>
          <a:p>
            <a:pPr marL="114300" indent="0">
              <a:buNone/>
            </a:pPr>
            <a:r>
              <a:rPr lang="en-US" altLang="zh-HK" sz="1500" dirty="0"/>
              <a:t>&lt;/head&gt;</a:t>
            </a:r>
          </a:p>
          <a:p>
            <a:pPr marL="114300" indent="0">
              <a:buNone/>
            </a:pPr>
            <a:r>
              <a:rPr lang="en-US" altLang="zh-HK" sz="1500" dirty="0"/>
              <a:t>&lt;body&gt;</a:t>
            </a:r>
          </a:p>
          <a:p>
            <a:endParaRPr lang="en-US" altLang="zh-HK" sz="1500" dirty="0"/>
          </a:p>
          <a:p>
            <a:pPr marL="114300" indent="0">
              <a:buNone/>
            </a:pPr>
            <a:r>
              <a:rPr lang="en-US" altLang="zh-HK" sz="1500" dirty="0"/>
              <a:t>&lt;p id="p1"&gt;This is a paragraph.&lt;/p&gt;</a:t>
            </a:r>
          </a:p>
          <a:p>
            <a:endParaRPr lang="en-US" altLang="zh-HK" sz="1500" dirty="0"/>
          </a:p>
          <a:p>
            <a:pPr marL="114300" indent="0">
              <a:buNone/>
            </a:pPr>
            <a:r>
              <a:rPr lang="en-US" altLang="zh-HK" sz="1500" dirty="0"/>
              <a:t>&lt;/body&gt;</a:t>
            </a:r>
          </a:p>
          <a:p>
            <a:pPr marL="114300" indent="0">
              <a:buNone/>
            </a:pPr>
            <a:r>
              <a:rPr lang="en-US" altLang="zh-HK" sz="1500" dirty="0"/>
              <a:t>&lt;/html&gt;</a:t>
            </a:r>
          </a:p>
          <a:p>
            <a:endParaRPr lang="en-US" altLang="zh-HK" sz="1600" dirty="0"/>
          </a:p>
          <a:p>
            <a:endParaRPr lang="zh-HK" alt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049" y="2286000"/>
            <a:ext cx="2505456" cy="457200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5318277" y="2874020"/>
            <a:ext cx="381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700565"/>
            <a:ext cx="5638800" cy="118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37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</a:t>
            </a:r>
            <a:r>
              <a:rPr lang="en-US" altLang="zh-HK" dirty="0" err="1"/>
              <a:t>mouseup</a:t>
            </a:r>
            <a:r>
              <a:rPr lang="en-US" altLang="zh-HK" dirty="0" smtClean="0"/>
              <a:t>)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HK" sz="1900" dirty="0" smtClean="0"/>
              <a:t>Similar with </a:t>
            </a:r>
            <a:r>
              <a:rPr lang="en-US" altLang="zh-HK" sz="1900" dirty="0" err="1" smtClean="0"/>
              <a:t>mousedown</a:t>
            </a:r>
            <a:r>
              <a:rPr lang="en-US" altLang="zh-HK" sz="1900" dirty="0" smtClean="0"/>
              <a:t>, but the function will be executed when mouse button is released</a:t>
            </a:r>
          </a:p>
          <a:p>
            <a:endParaRPr lang="en-US" altLang="zh-HK" sz="1600" dirty="0"/>
          </a:p>
          <a:p>
            <a:pPr marL="114300" indent="0">
              <a:buNone/>
            </a:pPr>
            <a:r>
              <a:rPr lang="en-US" altLang="zh-HK" sz="1600" dirty="0"/>
              <a:t>&lt;!DOCTYPE html&gt;</a:t>
            </a:r>
          </a:p>
          <a:p>
            <a:pPr marL="114300" indent="0">
              <a:buNone/>
            </a:pPr>
            <a:r>
              <a:rPr lang="en-US" altLang="zh-HK" sz="1600" dirty="0"/>
              <a:t>&lt;html&gt;</a:t>
            </a:r>
          </a:p>
          <a:p>
            <a:pPr marL="114300" indent="0">
              <a:buNone/>
            </a:pPr>
            <a:r>
              <a:rPr lang="en-US" altLang="zh-HK" sz="1600" dirty="0"/>
              <a:t>&lt;head&gt;</a:t>
            </a:r>
          </a:p>
          <a:p>
            <a:pPr marL="114300" indent="0">
              <a:buNone/>
            </a:pPr>
            <a:r>
              <a:rPr lang="en-US" altLang="zh-HK" sz="1600" dirty="0"/>
              <a:t>&lt;script </a:t>
            </a:r>
            <a:r>
              <a:rPr lang="en-US" altLang="zh-HK" sz="1600" dirty="0" err="1"/>
              <a:t>src</a:t>
            </a:r>
            <a:r>
              <a:rPr lang="en-US" altLang="zh-HK" sz="16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1600" dirty="0"/>
              <a:t>&lt;script&gt;</a:t>
            </a:r>
          </a:p>
          <a:p>
            <a:pPr marL="114300" indent="0">
              <a:buNone/>
            </a:pPr>
            <a:r>
              <a:rPr lang="en-US" altLang="zh-HK" sz="16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1600" dirty="0"/>
              <a:t>    $("#p1").</a:t>
            </a:r>
            <a:r>
              <a:rPr lang="en-US" altLang="zh-HK" sz="1600" dirty="0" err="1"/>
              <a:t>mouseup</a:t>
            </a:r>
            <a:r>
              <a:rPr lang="en-US" altLang="zh-HK" sz="1600" dirty="0"/>
              <a:t>(function(){</a:t>
            </a:r>
          </a:p>
          <a:p>
            <a:pPr marL="114300" indent="0">
              <a:buNone/>
            </a:pPr>
            <a:r>
              <a:rPr lang="en-US" altLang="zh-HK" sz="1600" dirty="0"/>
              <a:t>        alert("Mouse up over p1!");</a:t>
            </a:r>
          </a:p>
          <a:p>
            <a:pPr marL="114300" indent="0">
              <a:buNone/>
            </a:pPr>
            <a:r>
              <a:rPr lang="en-US" altLang="zh-HK" sz="1600" dirty="0"/>
              <a:t>    });</a:t>
            </a:r>
          </a:p>
          <a:p>
            <a:pPr marL="114300" indent="0">
              <a:buNone/>
            </a:pPr>
            <a:r>
              <a:rPr lang="en-US" altLang="zh-HK" sz="1600" dirty="0"/>
              <a:t>});</a:t>
            </a:r>
          </a:p>
          <a:p>
            <a:pPr marL="114300" indent="0">
              <a:buNone/>
            </a:pPr>
            <a:r>
              <a:rPr lang="en-US" altLang="zh-HK" sz="1600" dirty="0"/>
              <a:t>&lt;/script&gt;</a:t>
            </a:r>
          </a:p>
          <a:p>
            <a:pPr marL="114300" indent="0">
              <a:buNone/>
            </a:pPr>
            <a:r>
              <a:rPr lang="en-US" altLang="zh-HK" sz="1600" dirty="0"/>
              <a:t>&lt;/head&gt;</a:t>
            </a:r>
          </a:p>
          <a:p>
            <a:pPr marL="114300" indent="0">
              <a:buNone/>
            </a:pPr>
            <a:r>
              <a:rPr lang="en-US" altLang="zh-HK" sz="1600" dirty="0"/>
              <a:t>&lt;body&gt;</a:t>
            </a:r>
          </a:p>
          <a:p>
            <a:endParaRPr lang="en-US" altLang="zh-HK" sz="1600" dirty="0"/>
          </a:p>
          <a:p>
            <a:pPr marL="114300" indent="0">
              <a:buNone/>
            </a:pPr>
            <a:r>
              <a:rPr lang="en-US" altLang="zh-HK" sz="1600" dirty="0"/>
              <a:t>&lt;p id="p1"&gt;This is a paragraph.&lt;/p&gt;</a:t>
            </a:r>
          </a:p>
          <a:p>
            <a:endParaRPr lang="en-US" altLang="zh-HK" sz="1600" dirty="0"/>
          </a:p>
          <a:p>
            <a:pPr marL="114300" indent="0">
              <a:buNone/>
            </a:pPr>
            <a:r>
              <a:rPr lang="en-US" altLang="zh-HK" sz="1600" dirty="0"/>
              <a:t>&lt;/body&gt;</a:t>
            </a:r>
          </a:p>
          <a:p>
            <a:pPr marL="114300" indent="0">
              <a:buNone/>
            </a:pPr>
            <a:r>
              <a:rPr lang="en-US" altLang="zh-HK" sz="1600" dirty="0"/>
              <a:t>&lt;/html&gt;</a:t>
            </a:r>
          </a:p>
          <a:p>
            <a:endParaRPr lang="en-US" altLang="zh-HK" sz="1600" dirty="0"/>
          </a:p>
          <a:p>
            <a:endParaRPr lang="zh-HK" alt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049" y="2286000"/>
            <a:ext cx="2505456" cy="457200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5318277" y="2874020"/>
            <a:ext cx="381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3713227"/>
            <a:ext cx="55816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31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(on)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altLang="zh-HK" sz="2300" dirty="0" smtClean="0"/>
              <a:t>Using on</a:t>
            </a:r>
            <a:r>
              <a:rPr lang="en-US" altLang="zh-HK" sz="2300" dirty="0"/>
              <a:t>() method </a:t>
            </a:r>
            <a:r>
              <a:rPr lang="en-US" altLang="zh-HK" sz="2300" dirty="0" smtClean="0"/>
              <a:t>to define one </a:t>
            </a:r>
            <a:r>
              <a:rPr lang="en-US" altLang="zh-HK" sz="2300" dirty="0"/>
              <a:t>or more </a:t>
            </a:r>
            <a:r>
              <a:rPr lang="en-US" altLang="zh-HK" sz="2300" dirty="0" smtClean="0"/>
              <a:t>events for </a:t>
            </a:r>
            <a:r>
              <a:rPr lang="en-US" altLang="zh-HK" sz="2300" dirty="0"/>
              <a:t>the selected </a:t>
            </a:r>
            <a:r>
              <a:rPr lang="en-US" altLang="zh-HK" sz="2300" dirty="0" smtClean="0"/>
              <a:t>elements</a:t>
            </a:r>
          </a:p>
          <a:p>
            <a:endParaRPr lang="en-US" altLang="zh-HK" sz="1800" dirty="0"/>
          </a:p>
          <a:p>
            <a:pPr marL="114300" indent="0">
              <a:buNone/>
            </a:pPr>
            <a:r>
              <a:rPr lang="en-US" altLang="zh-HK" sz="1800" dirty="0"/>
              <a:t>&lt;!DOCTYPE html&gt;</a:t>
            </a:r>
          </a:p>
          <a:p>
            <a:pPr marL="114300" indent="0">
              <a:buNone/>
            </a:pPr>
            <a:r>
              <a:rPr lang="en-US" altLang="zh-HK" sz="1800" dirty="0"/>
              <a:t>&lt;html&gt;</a:t>
            </a:r>
          </a:p>
          <a:p>
            <a:pPr marL="114300" indent="0">
              <a:buNone/>
            </a:pPr>
            <a:r>
              <a:rPr lang="en-US" altLang="zh-HK" sz="1800" dirty="0"/>
              <a:t>&lt;head&gt;</a:t>
            </a:r>
          </a:p>
          <a:p>
            <a:pPr marL="114300" indent="0">
              <a:buNone/>
            </a:pPr>
            <a:r>
              <a:rPr lang="en-US" altLang="zh-HK" sz="1800" dirty="0"/>
              <a:t>&lt;script </a:t>
            </a:r>
            <a:r>
              <a:rPr lang="en-US" altLang="zh-HK" sz="1800" dirty="0" err="1"/>
              <a:t>src</a:t>
            </a:r>
            <a:r>
              <a:rPr lang="en-US" altLang="zh-HK" sz="18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1800" dirty="0"/>
              <a:t>&lt;script&gt;</a:t>
            </a:r>
          </a:p>
          <a:p>
            <a:pPr marL="114300" indent="0">
              <a:buNone/>
            </a:pPr>
            <a:r>
              <a:rPr lang="en-US" altLang="zh-HK" sz="18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1800" dirty="0"/>
              <a:t>    $("p").on({</a:t>
            </a:r>
          </a:p>
          <a:p>
            <a:pPr marL="114300" indent="0">
              <a:buNone/>
            </a:pPr>
            <a:r>
              <a:rPr lang="en-US" altLang="zh-HK" sz="1800" dirty="0"/>
              <a:t>       	click: function(){</a:t>
            </a:r>
          </a:p>
          <a:p>
            <a:pPr marL="114300" indent="0">
              <a:buNone/>
            </a:pPr>
            <a:r>
              <a:rPr lang="en-US" altLang="zh-HK" sz="1800" dirty="0"/>
              <a:t>            alert("You clicked!");</a:t>
            </a:r>
          </a:p>
          <a:p>
            <a:pPr marL="114300" indent="0">
              <a:buNone/>
            </a:pPr>
            <a:r>
              <a:rPr lang="en-US" altLang="zh-HK" sz="1800" dirty="0"/>
              <a:t>        },  </a:t>
            </a:r>
          </a:p>
          <a:p>
            <a:pPr marL="114300" indent="0">
              <a:buNone/>
            </a:pPr>
            <a:r>
              <a:rPr lang="en-US" altLang="zh-HK" sz="1800" dirty="0"/>
              <a:t>        </a:t>
            </a:r>
            <a:r>
              <a:rPr lang="en-US" altLang="zh-HK" sz="1800" dirty="0" err="1"/>
              <a:t>mouseleave</a:t>
            </a:r>
            <a:r>
              <a:rPr lang="en-US" altLang="zh-HK" sz="1800" dirty="0"/>
              <a:t>: function(){</a:t>
            </a:r>
          </a:p>
          <a:p>
            <a:pPr marL="114300" indent="0">
              <a:buNone/>
            </a:pPr>
            <a:r>
              <a:rPr lang="en-US" altLang="zh-HK" sz="1800" dirty="0"/>
              <a:t>            alert("Your mouse pointer leaved!");</a:t>
            </a:r>
          </a:p>
          <a:p>
            <a:pPr marL="114300" indent="0">
              <a:buNone/>
            </a:pPr>
            <a:r>
              <a:rPr lang="en-US" altLang="zh-HK" sz="1800" dirty="0"/>
              <a:t>        }</a:t>
            </a:r>
          </a:p>
          <a:p>
            <a:pPr marL="114300" indent="0">
              <a:buNone/>
            </a:pPr>
            <a:r>
              <a:rPr lang="en-US" altLang="zh-HK" sz="1800" dirty="0"/>
              <a:t>    });</a:t>
            </a:r>
          </a:p>
          <a:p>
            <a:pPr marL="114300" indent="0">
              <a:buNone/>
            </a:pPr>
            <a:r>
              <a:rPr lang="en-US" altLang="zh-HK" sz="1800" dirty="0"/>
              <a:t>});</a:t>
            </a:r>
          </a:p>
          <a:p>
            <a:pPr marL="114300" indent="0">
              <a:buNone/>
            </a:pPr>
            <a:r>
              <a:rPr lang="en-US" altLang="zh-HK" sz="1800" dirty="0"/>
              <a:t>&lt;/script&gt;</a:t>
            </a:r>
          </a:p>
          <a:p>
            <a:pPr marL="114300" indent="0">
              <a:buNone/>
            </a:pPr>
            <a:r>
              <a:rPr lang="en-US" altLang="zh-HK" sz="1800" dirty="0"/>
              <a:t>&lt;/head&gt;</a:t>
            </a:r>
          </a:p>
          <a:p>
            <a:pPr marL="114300" indent="0">
              <a:buNone/>
            </a:pPr>
            <a:r>
              <a:rPr lang="en-US" altLang="zh-HK" sz="1800" dirty="0"/>
              <a:t>&lt;body&gt;</a:t>
            </a:r>
          </a:p>
          <a:p>
            <a:endParaRPr lang="en-US" altLang="zh-HK" sz="1800" dirty="0"/>
          </a:p>
          <a:p>
            <a:pPr marL="114300" indent="0">
              <a:buNone/>
            </a:pPr>
            <a:r>
              <a:rPr lang="en-US" altLang="zh-HK" sz="1800" dirty="0"/>
              <a:t>&lt;p&gt;Click or leave the mouse pointer of this paragraph.&lt;/p&gt;</a:t>
            </a:r>
          </a:p>
          <a:p>
            <a:endParaRPr lang="en-US" altLang="zh-HK" sz="1800" dirty="0"/>
          </a:p>
          <a:p>
            <a:pPr marL="114300" indent="0">
              <a:buNone/>
            </a:pPr>
            <a:r>
              <a:rPr lang="en-US" altLang="zh-HK" sz="1800" dirty="0"/>
              <a:t>&lt;/body</a:t>
            </a:r>
            <a:r>
              <a:rPr lang="en-US" altLang="zh-HK" sz="1800" dirty="0" smtClean="0"/>
              <a:t>&gt;</a:t>
            </a:r>
          </a:p>
          <a:p>
            <a:pPr marL="114300" indent="0">
              <a:buNone/>
            </a:pPr>
            <a:r>
              <a:rPr lang="en-US" altLang="zh-HK" sz="1800" dirty="0" smtClean="0"/>
              <a:t>&lt;/</a:t>
            </a:r>
            <a:r>
              <a:rPr lang="en-US" altLang="zh-HK" sz="1800" dirty="0"/>
              <a:t>html&gt;</a:t>
            </a:r>
          </a:p>
          <a:p>
            <a:endParaRPr lang="en-US" altLang="zh-HK" sz="1800" dirty="0"/>
          </a:p>
          <a:p>
            <a:endParaRPr lang="zh-HK" alt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2209800"/>
            <a:ext cx="4641273" cy="304800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6244936" y="2697162"/>
            <a:ext cx="384464" cy="7689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73" y="3617057"/>
            <a:ext cx="5410200" cy="914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073" y="4670746"/>
            <a:ext cx="5410199" cy="88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5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err="1" smtClean="0"/>
              <a:t>jQuery</a:t>
            </a:r>
            <a:r>
              <a:rPr lang="en-US" altLang="zh-HK" dirty="0" smtClean="0"/>
              <a:t> Events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 smtClean="0"/>
              <a:t>You can find out more </a:t>
            </a:r>
            <a:r>
              <a:rPr lang="en-US" altLang="zh-HK" sz="2600" dirty="0" err="1" smtClean="0"/>
              <a:t>jQuery</a:t>
            </a:r>
            <a:r>
              <a:rPr lang="en-US" altLang="zh-HK" sz="2600" dirty="0" smtClean="0"/>
              <a:t> events here:</a:t>
            </a:r>
          </a:p>
          <a:p>
            <a:pPr lvl="1"/>
            <a:r>
              <a:rPr lang="en-US" altLang="zh-HK" dirty="0">
                <a:hlinkClick r:id="rId2"/>
              </a:rPr>
              <a:t>https://</a:t>
            </a:r>
            <a:r>
              <a:rPr lang="en-US" altLang="zh-HK" dirty="0" smtClean="0">
                <a:hlinkClick r:id="rId2"/>
              </a:rPr>
              <a:t>www.w3schools.com/jquery/jquery_ref_events.asp</a:t>
            </a:r>
            <a:endParaRPr lang="en-US" altLang="zh-HK" dirty="0" smtClean="0"/>
          </a:p>
        </p:txBody>
      </p:sp>
    </p:spTree>
    <p:extLst>
      <p:ext uri="{BB962C8B-B14F-4D97-AF65-F5344CB8AC3E}">
        <p14:creationId xmlns:p14="http://schemas.microsoft.com/office/powerpoint/2010/main" val="2756963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4400" dirty="0" smtClean="0"/>
              <a:t>Getting and Setting HTML using jQuery</a:t>
            </a:r>
            <a:endParaRPr lang="zh-HK" alt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 smtClean="0"/>
              <a:t>We can access the content of HTML element or even change their content using </a:t>
            </a:r>
            <a:r>
              <a:rPr lang="en-US" altLang="zh-HK" sz="2600" dirty="0" err="1" smtClean="0"/>
              <a:t>jQuery</a:t>
            </a:r>
            <a:endParaRPr lang="en-US" altLang="zh-HK" sz="2600" dirty="0" smtClean="0"/>
          </a:p>
          <a:p>
            <a:endParaRPr lang="en-US" altLang="zh-HK" dirty="0"/>
          </a:p>
          <a:p>
            <a:r>
              <a:rPr lang="en-US" altLang="zh-HK" sz="2600" dirty="0" smtClean="0"/>
              <a:t>Typically, the three useful methods are:</a:t>
            </a:r>
          </a:p>
          <a:p>
            <a:pPr lvl="1"/>
            <a:r>
              <a:rPr lang="en-US" altLang="zh-HK" dirty="0" smtClean="0"/>
              <a:t>text</a:t>
            </a:r>
            <a:r>
              <a:rPr lang="en-US" altLang="zh-HK" dirty="0"/>
              <a:t>() - Sets or returns the text content of selected elements</a:t>
            </a:r>
          </a:p>
          <a:p>
            <a:pPr lvl="1"/>
            <a:r>
              <a:rPr lang="en-US" altLang="zh-HK" dirty="0"/>
              <a:t>html() - Sets or returns the content of selected elements (including HTML markup)</a:t>
            </a:r>
          </a:p>
          <a:p>
            <a:pPr lvl="1"/>
            <a:r>
              <a:rPr lang="en-US" altLang="zh-HK" dirty="0" err="1"/>
              <a:t>val</a:t>
            </a:r>
            <a:r>
              <a:rPr lang="en-US" altLang="zh-HK" dirty="0"/>
              <a:t>() - Sets or returns the value of form </a:t>
            </a:r>
            <a:r>
              <a:rPr lang="en-US" altLang="zh-HK" dirty="0" smtClean="0"/>
              <a:t>fields</a:t>
            </a:r>
          </a:p>
          <a:p>
            <a:pPr marL="411480" lvl="1" indent="0">
              <a:buNone/>
            </a:pPr>
            <a:endParaRPr lang="en-US" altLang="zh-HK" dirty="0" smtClean="0"/>
          </a:p>
          <a:p>
            <a:r>
              <a:rPr lang="en-US" altLang="zh-HK" sz="2600" dirty="0" smtClean="0"/>
              <a:t>We can also access the attribute of HTML element using </a:t>
            </a:r>
            <a:r>
              <a:rPr lang="en-US" altLang="zh-HK" sz="2600" dirty="0" err="1" smtClean="0"/>
              <a:t>attr</a:t>
            </a:r>
            <a:r>
              <a:rPr lang="en-US" altLang="zh-HK" sz="2600" dirty="0" smtClean="0"/>
              <a:t>()</a:t>
            </a:r>
            <a:endParaRPr lang="en-US" altLang="zh-HK" sz="2600" dirty="0"/>
          </a:p>
          <a:p>
            <a:endParaRPr lang="en-US" altLang="zh-HK" dirty="0" smtClean="0"/>
          </a:p>
        </p:txBody>
      </p:sp>
    </p:spTree>
    <p:extLst>
      <p:ext uri="{BB962C8B-B14F-4D97-AF65-F5344CB8AC3E}">
        <p14:creationId xmlns:p14="http://schemas.microsoft.com/office/powerpoint/2010/main" val="3763782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(text/html)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55000" lnSpcReduction="20000"/>
          </a:bodyPr>
          <a:lstStyle/>
          <a:p>
            <a:r>
              <a:rPr lang="en-US" altLang="zh-HK" sz="2900" dirty="0" smtClean="0"/>
              <a:t>This example shows getting the content of HTML</a:t>
            </a:r>
          </a:p>
          <a:p>
            <a:pPr marL="114300" indent="0">
              <a:buNone/>
            </a:pPr>
            <a:endParaRPr lang="en-US" altLang="zh-HK" dirty="0" smtClean="0"/>
          </a:p>
          <a:p>
            <a:pPr marL="114300" indent="0">
              <a:buNone/>
            </a:pPr>
            <a:r>
              <a:rPr lang="en-US" altLang="zh-HK" dirty="0" smtClean="0"/>
              <a:t>&lt;!</a:t>
            </a:r>
            <a:r>
              <a:rPr lang="en-US" altLang="zh-HK" dirty="0"/>
              <a:t>DOCTYPE html&gt;</a:t>
            </a:r>
          </a:p>
          <a:p>
            <a:pPr marL="114300" indent="0">
              <a:buNone/>
            </a:pPr>
            <a:r>
              <a:rPr lang="en-US" altLang="zh-HK" dirty="0"/>
              <a:t>&lt;html&gt;</a:t>
            </a:r>
          </a:p>
          <a:p>
            <a:pPr marL="114300" indent="0">
              <a:buNone/>
            </a:pPr>
            <a:r>
              <a:rPr lang="en-US" altLang="zh-HK" dirty="0"/>
              <a:t>&lt;head&gt;</a:t>
            </a:r>
          </a:p>
          <a:p>
            <a:pPr marL="114300" indent="0">
              <a:buNone/>
            </a:pPr>
            <a:r>
              <a:rPr lang="en-US" altLang="zh-HK" dirty="0"/>
              <a:t>&lt;script </a:t>
            </a:r>
            <a:r>
              <a:rPr lang="en-US" altLang="zh-HK" dirty="0" err="1"/>
              <a:t>src</a:t>
            </a:r>
            <a:r>
              <a:rPr lang="en-US" altLang="zh-HK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dirty="0"/>
              <a:t>&lt;script&gt;</a:t>
            </a:r>
          </a:p>
          <a:p>
            <a:pPr marL="114300" indent="0">
              <a:buNone/>
            </a:pPr>
            <a:r>
              <a:rPr lang="en-US" altLang="zh-HK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dirty="0"/>
              <a:t>    $("#btn1").click(function(){</a:t>
            </a:r>
          </a:p>
          <a:p>
            <a:pPr marL="114300" indent="0">
              <a:buNone/>
            </a:pPr>
            <a:r>
              <a:rPr lang="en-US" altLang="zh-HK" dirty="0"/>
              <a:t>        alert("Text: " + $("#test").text());</a:t>
            </a:r>
          </a:p>
          <a:p>
            <a:pPr marL="114300" indent="0">
              <a:buNone/>
            </a:pPr>
            <a:r>
              <a:rPr lang="en-US" altLang="zh-HK" dirty="0"/>
              <a:t>    });</a:t>
            </a:r>
          </a:p>
          <a:p>
            <a:pPr marL="114300" indent="0">
              <a:buNone/>
            </a:pPr>
            <a:r>
              <a:rPr lang="en-US" altLang="zh-HK" dirty="0"/>
              <a:t>    $("#btn2").click(function(){</a:t>
            </a:r>
          </a:p>
          <a:p>
            <a:pPr marL="114300" indent="0">
              <a:buNone/>
            </a:pPr>
            <a:r>
              <a:rPr lang="en-US" altLang="zh-HK" dirty="0"/>
              <a:t>        alert("HTML: " + $("#test").html());</a:t>
            </a:r>
          </a:p>
          <a:p>
            <a:pPr marL="114300" indent="0">
              <a:buNone/>
            </a:pPr>
            <a:r>
              <a:rPr lang="en-US" altLang="zh-HK" dirty="0"/>
              <a:t>    });</a:t>
            </a:r>
          </a:p>
          <a:p>
            <a:pPr marL="114300" indent="0">
              <a:buNone/>
            </a:pPr>
            <a:r>
              <a:rPr lang="en-US" altLang="zh-HK" dirty="0"/>
              <a:t>});</a:t>
            </a:r>
          </a:p>
          <a:p>
            <a:pPr marL="114300" indent="0">
              <a:buNone/>
            </a:pPr>
            <a:r>
              <a:rPr lang="en-US" altLang="zh-HK" dirty="0"/>
              <a:t>&lt;/script&gt;</a:t>
            </a:r>
          </a:p>
          <a:p>
            <a:pPr marL="114300" indent="0">
              <a:buNone/>
            </a:pPr>
            <a:r>
              <a:rPr lang="en-US" altLang="zh-HK" dirty="0"/>
              <a:t>&lt;/head&gt;</a:t>
            </a:r>
          </a:p>
          <a:p>
            <a:pPr marL="114300" indent="0">
              <a:buNone/>
            </a:pPr>
            <a:r>
              <a:rPr lang="en-US" altLang="zh-HK" dirty="0"/>
              <a:t>&lt;body&gt;</a:t>
            </a:r>
          </a:p>
          <a:p>
            <a:endParaRPr lang="en-US" altLang="zh-HK" dirty="0"/>
          </a:p>
          <a:p>
            <a:pPr marL="114300" indent="0">
              <a:buNone/>
            </a:pPr>
            <a:r>
              <a:rPr lang="en-US" altLang="zh-HK" dirty="0"/>
              <a:t>&lt;p id="test"&gt;This is some &lt;b&gt;bold&lt;/b&gt; text in a paragraph.&lt;/p&gt;</a:t>
            </a:r>
          </a:p>
          <a:p>
            <a:endParaRPr lang="en-US" altLang="zh-HK" dirty="0"/>
          </a:p>
          <a:p>
            <a:pPr marL="114300" indent="0">
              <a:buNone/>
            </a:pPr>
            <a:r>
              <a:rPr lang="en-US" altLang="zh-HK" dirty="0"/>
              <a:t>&lt;button id="btn1"&gt;Show Text&lt;/button&gt;</a:t>
            </a:r>
          </a:p>
          <a:p>
            <a:pPr marL="114300" indent="0">
              <a:buNone/>
            </a:pPr>
            <a:r>
              <a:rPr lang="en-US" altLang="zh-HK" dirty="0"/>
              <a:t>&lt;button id="btn2"&gt;Show HTML&lt;/button&gt;</a:t>
            </a:r>
          </a:p>
          <a:p>
            <a:endParaRPr lang="en-US" altLang="zh-HK" dirty="0"/>
          </a:p>
          <a:p>
            <a:pPr marL="114300" indent="0">
              <a:buNone/>
            </a:pPr>
            <a:r>
              <a:rPr lang="en-US" altLang="zh-HK" dirty="0"/>
              <a:t>&lt;/body&gt;</a:t>
            </a:r>
          </a:p>
          <a:p>
            <a:pPr marL="114300" indent="0">
              <a:buNone/>
            </a:pPr>
            <a:r>
              <a:rPr lang="en-US" altLang="zh-HK" dirty="0"/>
              <a:t>&lt;/html&gt;</a:t>
            </a:r>
          </a:p>
          <a:p>
            <a:endParaRPr lang="zh-HK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664" y="1435040"/>
            <a:ext cx="32131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>
          <a:xfrm>
            <a:off x="6643813" y="2441853"/>
            <a:ext cx="266100" cy="532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169" y="3203853"/>
            <a:ext cx="36993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169" y="4457995"/>
            <a:ext cx="3699388" cy="111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5765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</a:t>
            </a:r>
            <a:r>
              <a:rPr lang="en-US" altLang="zh-HK" dirty="0" err="1" smtClean="0"/>
              <a:t>val</a:t>
            </a:r>
            <a:r>
              <a:rPr lang="en-US" altLang="zh-HK" dirty="0" smtClean="0"/>
              <a:t>)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altLang="zh-HK" sz="2300" dirty="0"/>
              <a:t>This example shows getting the </a:t>
            </a:r>
            <a:r>
              <a:rPr lang="en-US" altLang="zh-HK" sz="2300" dirty="0" smtClean="0"/>
              <a:t>value </a:t>
            </a:r>
            <a:r>
              <a:rPr lang="en-US" altLang="zh-HK" sz="2300" dirty="0"/>
              <a:t>of </a:t>
            </a:r>
            <a:r>
              <a:rPr lang="en-US" altLang="zh-HK" sz="2300" dirty="0" smtClean="0"/>
              <a:t>form field</a:t>
            </a:r>
            <a:endParaRPr lang="en-US" altLang="zh-HK" sz="2300" dirty="0"/>
          </a:p>
          <a:p>
            <a:pPr marL="114300" indent="0">
              <a:buNone/>
            </a:pPr>
            <a:endParaRPr lang="en-US" altLang="zh-HK" dirty="0"/>
          </a:p>
          <a:p>
            <a:pPr marL="114300" indent="0">
              <a:buNone/>
            </a:pPr>
            <a:r>
              <a:rPr lang="en-US" altLang="zh-HK" dirty="0" smtClean="0"/>
              <a:t>&lt;!</a:t>
            </a:r>
            <a:r>
              <a:rPr lang="en-US" altLang="zh-HK" dirty="0"/>
              <a:t>DOCTYPE html&gt;</a:t>
            </a:r>
          </a:p>
          <a:p>
            <a:pPr marL="114300" indent="0">
              <a:buNone/>
            </a:pPr>
            <a:r>
              <a:rPr lang="en-US" altLang="zh-HK" dirty="0"/>
              <a:t>&lt;html&gt;</a:t>
            </a:r>
          </a:p>
          <a:p>
            <a:pPr marL="114300" indent="0">
              <a:buNone/>
            </a:pPr>
            <a:r>
              <a:rPr lang="en-US" altLang="zh-HK" dirty="0"/>
              <a:t>&lt;head&gt;</a:t>
            </a:r>
          </a:p>
          <a:p>
            <a:pPr marL="114300" indent="0">
              <a:buNone/>
            </a:pPr>
            <a:r>
              <a:rPr lang="en-US" altLang="zh-HK" dirty="0"/>
              <a:t>&lt;script </a:t>
            </a:r>
            <a:r>
              <a:rPr lang="en-US" altLang="zh-HK" dirty="0" err="1"/>
              <a:t>src</a:t>
            </a:r>
            <a:r>
              <a:rPr lang="en-US" altLang="zh-HK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dirty="0"/>
              <a:t>&lt;script&gt;</a:t>
            </a:r>
          </a:p>
          <a:p>
            <a:pPr marL="114300" indent="0">
              <a:buNone/>
            </a:pPr>
            <a:r>
              <a:rPr lang="en-US" altLang="zh-HK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dirty="0"/>
              <a:t>    $("button").click(function(){</a:t>
            </a:r>
          </a:p>
          <a:p>
            <a:pPr marL="114300" indent="0">
              <a:buNone/>
            </a:pPr>
            <a:r>
              <a:rPr lang="en-US" altLang="zh-HK" dirty="0"/>
              <a:t>        alert("Value: " + $("#test").</a:t>
            </a:r>
            <a:r>
              <a:rPr lang="en-US" altLang="zh-HK" dirty="0" err="1"/>
              <a:t>val</a:t>
            </a:r>
            <a:r>
              <a:rPr lang="en-US" altLang="zh-HK" dirty="0"/>
              <a:t>());</a:t>
            </a:r>
          </a:p>
          <a:p>
            <a:pPr marL="114300" indent="0">
              <a:buNone/>
            </a:pPr>
            <a:r>
              <a:rPr lang="en-US" altLang="zh-HK" dirty="0"/>
              <a:t>    });</a:t>
            </a:r>
          </a:p>
          <a:p>
            <a:pPr marL="114300" indent="0">
              <a:buNone/>
            </a:pPr>
            <a:r>
              <a:rPr lang="en-US" altLang="zh-HK" dirty="0"/>
              <a:t>});</a:t>
            </a:r>
          </a:p>
          <a:p>
            <a:pPr marL="114300" indent="0">
              <a:buNone/>
            </a:pPr>
            <a:r>
              <a:rPr lang="en-US" altLang="zh-HK" dirty="0"/>
              <a:t>&lt;/script&gt;</a:t>
            </a:r>
          </a:p>
          <a:p>
            <a:pPr marL="114300" indent="0">
              <a:buNone/>
            </a:pPr>
            <a:r>
              <a:rPr lang="en-US" altLang="zh-HK" dirty="0"/>
              <a:t>&lt;/head&gt;</a:t>
            </a:r>
          </a:p>
          <a:p>
            <a:pPr marL="114300" indent="0">
              <a:buNone/>
            </a:pPr>
            <a:r>
              <a:rPr lang="en-US" altLang="zh-HK" dirty="0"/>
              <a:t>&lt;body&gt;</a:t>
            </a:r>
          </a:p>
          <a:p>
            <a:pPr marL="114300" indent="0">
              <a:buNone/>
            </a:pPr>
            <a:endParaRPr lang="en-US" altLang="zh-HK" dirty="0"/>
          </a:p>
          <a:p>
            <a:pPr marL="114300" indent="0">
              <a:buNone/>
            </a:pPr>
            <a:r>
              <a:rPr lang="en-US" altLang="zh-HK" dirty="0"/>
              <a:t>&lt;p&gt;Name: &lt;input type="text" id="test" value="Mickey Mouse"&gt;&lt;/p&gt;</a:t>
            </a:r>
          </a:p>
          <a:p>
            <a:pPr marL="114300" indent="0">
              <a:buNone/>
            </a:pPr>
            <a:endParaRPr lang="en-US" altLang="zh-HK" dirty="0"/>
          </a:p>
          <a:p>
            <a:pPr marL="114300" indent="0">
              <a:buNone/>
            </a:pPr>
            <a:r>
              <a:rPr lang="en-US" altLang="zh-HK" dirty="0"/>
              <a:t>&lt;button&gt;Show Value&lt;/button&gt;</a:t>
            </a:r>
          </a:p>
          <a:p>
            <a:pPr marL="114300" indent="0">
              <a:buNone/>
            </a:pPr>
            <a:endParaRPr lang="en-US" altLang="zh-HK" dirty="0"/>
          </a:p>
          <a:p>
            <a:pPr marL="114300" indent="0">
              <a:buNone/>
            </a:pPr>
            <a:r>
              <a:rPr lang="en-US" altLang="zh-HK" dirty="0"/>
              <a:t>&lt;/body&gt;</a:t>
            </a:r>
          </a:p>
          <a:p>
            <a:pPr marL="114300" indent="0">
              <a:buNone/>
            </a:pPr>
            <a:r>
              <a:rPr lang="en-US" altLang="zh-HK" dirty="0"/>
              <a:t>&lt;/html&gt;</a:t>
            </a:r>
          </a:p>
          <a:p>
            <a:endParaRPr lang="zh-HK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043004"/>
            <a:ext cx="3158518" cy="94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>
          <a:xfrm>
            <a:off x="7008809" y="3338404"/>
            <a:ext cx="266100" cy="532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566" y="4093092"/>
            <a:ext cx="3654586" cy="10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129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</a:t>
            </a:r>
            <a:r>
              <a:rPr lang="en-US" altLang="zh-HK" dirty="0" err="1" smtClean="0"/>
              <a:t>attr</a:t>
            </a:r>
            <a:r>
              <a:rPr lang="en-US" altLang="zh-HK" dirty="0" smtClean="0"/>
              <a:t>)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HK" sz="1700" dirty="0"/>
              <a:t>This example shows getting the </a:t>
            </a:r>
            <a:r>
              <a:rPr lang="en-US" altLang="zh-HK" sz="1700" dirty="0" smtClean="0"/>
              <a:t>attribute </a:t>
            </a:r>
            <a:r>
              <a:rPr lang="en-US" altLang="zh-HK" sz="1700" dirty="0"/>
              <a:t>of </a:t>
            </a:r>
            <a:r>
              <a:rPr lang="en-US" altLang="zh-HK" sz="1700" dirty="0" smtClean="0"/>
              <a:t>HTML element</a:t>
            </a:r>
          </a:p>
          <a:p>
            <a:endParaRPr lang="en-US" altLang="zh-HK" sz="1600" dirty="0"/>
          </a:p>
          <a:p>
            <a:pPr marL="114300" indent="0">
              <a:buNone/>
            </a:pPr>
            <a:r>
              <a:rPr lang="en-US" altLang="zh-HK" sz="1600" dirty="0"/>
              <a:t>&lt;!DOCTYPE html&gt;</a:t>
            </a:r>
          </a:p>
          <a:p>
            <a:pPr marL="114300" indent="0">
              <a:buNone/>
            </a:pPr>
            <a:r>
              <a:rPr lang="en-US" altLang="zh-HK" sz="1600" dirty="0"/>
              <a:t>&lt;html&gt;</a:t>
            </a:r>
          </a:p>
          <a:p>
            <a:pPr marL="114300" indent="0">
              <a:buNone/>
            </a:pPr>
            <a:r>
              <a:rPr lang="en-US" altLang="zh-HK" sz="1600" dirty="0"/>
              <a:t>&lt;head&gt;</a:t>
            </a:r>
          </a:p>
          <a:p>
            <a:pPr marL="114300" indent="0">
              <a:buNone/>
            </a:pPr>
            <a:r>
              <a:rPr lang="en-US" altLang="zh-HK" sz="1600" dirty="0"/>
              <a:t>&lt;script </a:t>
            </a:r>
            <a:r>
              <a:rPr lang="en-US" altLang="zh-HK" sz="1600" dirty="0" err="1"/>
              <a:t>src</a:t>
            </a:r>
            <a:r>
              <a:rPr lang="en-US" altLang="zh-HK" sz="16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1600" dirty="0"/>
              <a:t>&lt;script&gt;</a:t>
            </a:r>
          </a:p>
          <a:p>
            <a:pPr marL="114300" indent="0">
              <a:buNone/>
            </a:pPr>
            <a:r>
              <a:rPr lang="en-US" altLang="zh-HK" sz="16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1600" dirty="0"/>
              <a:t>    $("button").click(function(){</a:t>
            </a:r>
          </a:p>
          <a:p>
            <a:pPr marL="114300" indent="0">
              <a:buNone/>
            </a:pPr>
            <a:r>
              <a:rPr lang="en-US" altLang="zh-HK" sz="1600" dirty="0"/>
              <a:t>        alert($("#website").</a:t>
            </a:r>
            <a:r>
              <a:rPr lang="en-US" altLang="zh-HK" sz="1600" dirty="0" err="1"/>
              <a:t>attr</a:t>
            </a:r>
            <a:r>
              <a:rPr lang="en-US" altLang="zh-HK" sz="1600" dirty="0"/>
              <a:t>("</a:t>
            </a:r>
            <a:r>
              <a:rPr lang="en-US" altLang="zh-HK" sz="1600" dirty="0" err="1"/>
              <a:t>href</a:t>
            </a:r>
            <a:r>
              <a:rPr lang="en-US" altLang="zh-HK" sz="1600" dirty="0"/>
              <a:t>"));</a:t>
            </a:r>
          </a:p>
          <a:p>
            <a:pPr marL="114300" indent="0">
              <a:buNone/>
            </a:pPr>
            <a:r>
              <a:rPr lang="en-US" altLang="zh-HK" sz="1600" dirty="0"/>
              <a:t>    });</a:t>
            </a:r>
          </a:p>
          <a:p>
            <a:pPr marL="114300" indent="0">
              <a:buNone/>
            </a:pPr>
            <a:r>
              <a:rPr lang="en-US" altLang="zh-HK" sz="1600" dirty="0"/>
              <a:t>});</a:t>
            </a:r>
          </a:p>
          <a:p>
            <a:pPr marL="114300" indent="0">
              <a:buNone/>
            </a:pPr>
            <a:r>
              <a:rPr lang="en-US" altLang="zh-HK" sz="1600" dirty="0"/>
              <a:t>&lt;/script&gt;</a:t>
            </a:r>
          </a:p>
          <a:p>
            <a:pPr marL="114300" indent="0">
              <a:buNone/>
            </a:pPr>
            <a:r>
              <a:rPr lang="en-US" altLang="zh-HK" sz="1600" dirty="0"/>
              <a:t>&lt;/head&gt;</a:t>
            </a:r>
          </a:p>
          <a:p>
            <a:pPr marL="114300" indent="0">
              <a:buNone/>
            </a:pPr>
            <a:r>
              <a:rPr lang="en-US" altLang="zh-HK" sz="1600" dirty="0"/>
              <a:t>&lt;body&gt;</a:t>
            </a:r>
          </a:p>
          <a:p>
            <a:pPr marL="114300" indent="0">
              <a:buNone/>
            </a:pPr>
            <a:endParaRPr lang="en-US" altLang="zh-HK" sz="1600" dirty="0"/>
          </a:p>
          <a:p>
            <a:pPr marL="114300" indent="0">
              <a:buNone/>
            </a:pPr>
            <a:r>
              <a:rPr lang="en-US" altLang="zh-HK" sz="1600" dirty="0"/>
              <a:t>&lt;p&gt;&lt;a </a:t>
            </a:r>
            <a:r>
              <a:rPr lang="en-US" altLang="zh-HK" sz="1600" dirty="0" err="1"/>
              <a:t>href</a:t>
            </a:r>
            <a:r>
              <a:rPr lang="en-US" altLang="zh-HK" sz="1600" dirty="0"/>
              <a:t>="http://www1.se.cuhk.edu.hk/~seem4540/" id="website"&gt;SEEM4540&lt;/a&gt;&lt;/p&gt;</a:t>
            </a:r>
          </a:p>
          <a:p>
            <a:endParaRPr lang="en-US" altLang="zh-HK" sz="1600" dirty="0"/>
          </a:p>
          <a:p>
            <a:pPr marL="114300" indent="0">
              <a:buNone/>
            </a:pPr>
            <a:r>
              <a:rPr lang="en-US" altLang="zh-HK" sz="1600" dirty="0"/>
              <a:t>&lt;button&gt;Show </a:t>
            </a:r>
            <a:r>
              <a:rPr lang="en-US" altLang="zh-HK" sz="1600" dirty="0" err="1"/>
              <a:t>href</a:t>
            </a:r>
            <a:r>
              <a:rPr lang="en-US" altLang="zh-HK" sz="1600" dirty="0"/>
              <a:t> Value&lt;/button&gt;</a:t>
            </a:r>
          </a:p>
          <a:p>
            <a:endParaRPr lang="en-US" altLang="zh-HK" sz="1600" dirty="0"/>
          </a:p>
          <a:p>
            <a:pPr marL="114300" indent="0">
              <a:buNone/>
            </a:pPr>
            <a:r>
              <a:rPr lang="en-US" altLang="zh-HK" sz="1600" dirty="0"/>
              <a:t>&lt;/body&gt;</a:t>
            </a:r>
          </a:p>
          <a:p>
            <a:pPr marL="114300" indent="0">
              <a:buNone/>
            </a:pPr>
            <a:r>
              <a:rPr lang="en-US" altLang="zh-HK" sz="1600" dirty="0"/>
              <a:t>&lt;/html&gt;</a:t>
            </a:r>
          </a:p>
          <a:p>
            <a:endParaRPr lang="en-US" altLang="zh-HK" sz="1600" dirty="0"/>
          </a:p>
          <a:p>
            <a:endParaRPr lang="zh-HK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33638"/>
            <a:ext cx="1676400" cy="904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>
          <a:xfrm>
            <a:off x="7105950" y="2918272"/>
            <a:ext cx="266100" cy="532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00325"/>
            <a:ext cx="3505200" cy="1026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065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4400" dirty="0"/>
              <a:t>Getting and Setting HTML using </a:t>
            </a:r>
            <a:r>
              <a:rPr lang="en-US" altLang="zh-HK" sz="4400" dirty="0" err="1"/>
              <a:t>jQuery</a:t>
            </a:r>
            <a:endParaRPr lang="zh-HK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600" dirty="0" smtClean="0"/>
              <a:t>To change the content of HTML, we can simply place what we want inside ()</a:t>
            </a:r>
          </a:p>
          <a:p>
            <a:endParaRPr lang="en-US" altLang="zh-HK" sz="2600" dirty="0"/>
          </a:p>
          <a:p>
            <a:r>
              <a:rPr lang="en-US" altLang="zh-HK" sz="2600" dirty="0" smtClean="0"/>
              <a:t>E.g.</a:t>
            </a:r>
          </a:p>
          <a:p>
            <a:pPr lvl="1"/>
            <a:r>
              <a:rPr lang="en-US" altLang="zh-HK" dirty="0"/>
              <a:t>$("#test").text</a:t>
            </a:r>
            <a:r>
              <a:rPr lang="en-US" altLang="zh-HK" dirty="0" smtClean="0"/>
              <a:t>(</a:t>
            </a:r>
            <a:r>
              <a:rPr lang="en-US" altLang="zh-HK" dirty="0"/>
              <a:t>"Hello world</a:t>
            </a:r>
            <a:r>
              <a:rPr lang="en-US" altLang="zh-HK" dirty="0" smtClean="0"/>
              <a:t>!");</a:t>
            </a:r>
          </a:p>
          <a:p>
            <a:pPr lvl="1"/>
            <a:r>
              <a:rPr lang="en-US" altLang="zh-HK" dirty="0"/>
              <a:t>$("#test").text</a:t>
            </a:r>
            <a:r>
              <a:rPr lang="en-US" altLang="zh-HK" dirty="0" smtClean="0"/>
              <a:t>("</a:t>
            </a:r>
            <a:r>
              <a:rPr lang="en-US" altLang="zh-HK" dirty="0"/>
              <a:t>&lt;b&gt;Hello world!&lt;/b&gt;</a:t>
            </a:r>
            <a:r>
              <a:rPr lang="en-US" altLang="zh-HK" dirty="0" smtClean="0"/>
              <a:t>");</a:t>
            </a:r>
            <a:endParaRPr lang="en-US" altLang="zh-HK" dirty="0"/>
          </a:p>
          <a:p>
            <a:pPr lvl="1"/>
            <a:r>
              <a:rPr lang="en-US" altLang="zh-HK" dirty="0" smtClean="0"/>
              <a:t>$("#website").</a:t>
            </a:r>
            <a:r>
              <a:rPr lang="en-US" altLang="zh-HK" dirty="0" err="1"/>
              <a:t>attr</a:t>
            </a:r>
            <a:r>
              <a:rPr lang="en-US" altLang="zh-HK" dirty="0"/>
              <a:t>("</a:t>
            </a:r>
            <a:r>
              <a:rPr lang="en-US" altLang="zh-HK" dirty="0" err="1"/>
              <a:t>href</a:t>
            </a:r>
            <a:r>
              <a:rPr lang="en-US" altLang="zh-HK" dirty="0"/>
              <a:t>", "http://www1.se.cuhk.edu.hk/~seem4540/?Lecture_Notes");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3402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(text/html/</a:t>
            </a:r>
            <a:r>
              <a:rPr lang="en-US" altLang="zh-HK" dirty="0" err="1" smtClean="0"/>
              <a:t>val</a:t>
            </a:r>
            <a:r>
              <a:rPr lang="en-US" altLang="zh-HK" dirty="0" smtClean="0"/>
              <a:t>)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fontScale="25000" lnSpcReduction="20000"/>
          </a:bodyPr>
          <a:lstStyle/>
          <a:p>
            <a:pPr marL="114300" indent="0">
              <a:buNone/>
            </a:pPr>
            <a:r>
              <a:rPr lang="en-US" altLang="zh-HK" sz="4400" dirty="0"/>
              <a:t>&lt;!DOCTYPE html&gt;</a:t>
            </a:r>
          </a:p>
          <a:p>
            <a:pPr marL="114300" indent="0">
              <a:buNone/>
            </a:pPr>
            <a:r>
              <a:rPr lang="en-US" altLang="zh-HK" sz="4400" dirty="0"/>
              <a:t>&lt;html&gt;</a:t>
            </a:r>
          </a:p>
          <a:p>
            <a:pPr marL="114300" indent="0">
              <a:buNone/>
            </a:pPr>
            <a:r>
              <a:rPr lang="en-US" altLang="zh-HK" sz="4400" dirty="0"/>
              <a:t>&lt;head&gt;</a:t>
            </a:r>
          </a:p>
          <a:p>
            <a:pPr marL="114300" indent="0">
              <a:buNone/>
            </a:pPr>
            <a:r>
              <a:rPr lang="en-US" altLang="zh-HK" sz="4400" dirty="0"/>
              <a:t>&lt;script </a:t>
            </a:r>
            <a:r>
              <a:rPr lang="en-US" altLang="zh-HK" sz="4400" dirty="0" err="1"/>
              <a:t>src</a:t>
            </a:r>
            <a:r>
              <a:rPr lang="en-US" altLang="zh-HK" sz="44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4400" dirty="0"/>
              <a:t>&lt;script&gt;</a:t>
            </a:r>
          </a:p>
          <a:p>
            <a:pPr marL="114300" indent="0">
              <a:buNone/>
            </a:pPr>
            <a:r>
              <a:rPr lang="en-US" altLang="zh-HK" sz="44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4400" dirty="0"/>
              <a:t>    $("#btn1").click(function(){</a:t>
            </a:r>
          </a:p>
          <a:p>
            <a:pPr marL="114300" indent="0">
              <a:buNone/>
            </a:pPr>
            <a:r>
              <a:rPr lang="en-US" altLang="zh-HK" sz="4400" dirty="0"/>
              <a:t>        $("#test1").text("Hello world!");</a:t>
            </a:r>
          </a:p>
          <a:p>
            <a:pPr marL="114300" indent="0">
              <a:buNone/>
            </a:pPr>
            <a:r>
              <a:rPr lang="en-US" altLang="zh-HK" sz="4400" dirty="0"/>
              <a:t>    });</a:t>
            </a:r>
          </a:p>
          <a:p>
            <a:pPr marL="114300" indent="0">
              <a:buNone/>
            </a:pPr>
            <a:r>
              <a:rPr lang="en-US" altLang="zh-HK" sz="4400" dirty="0"/>
              <a:t>    $("#btn2").click(function(){</a:t>
            </a:r>
          </a:p>
          <a:p>
            <a:pPr marL="114300" indent="0">
              <a:buNone/>
            </a:pPr>
            <a:r>
              <a:rPr lang="en-US" altLang="zh-HK" sz="4400" dirty="0"/>
              <a:t>        $("#test2").html("&lt;b&gt;Hello world!&lt;/b&gt;");</a:t>
            </a:r>
          </a:p>
          <a:p>
            <a:pPr marL="114300" indent="0">
              <a:buNone/>
            </a:pPr>
            <a:r>
              <a:rPr lang="en-US" altLang="zh-HK" sz="4400" dirty="0"/>
              <a:t>    });</a:t>
            </a:r>
          </a:p>
          <a:p>
            <a:pPr marL="114300" indent="0">
              <a:buNone/>
            </a:pPr>
            <a:r>
              <a:rPr lang="en-US" altLang="zh-HK" sz="4400" dirty="0"/>
              <a:t>    $("#btn3").click(function(){</a:t>
            </a:r>
          </a:p>
          <a:p>
            <a:pPr marL="114300" indent="0">
              <a:buNone/>
            </a:pPr>
            <a:r>
              <a:rPr lang="en-US" altLang="zh-HK" sz="4400" dirty="0"/>
              <a:t>        $("#test3").</a:t>
            </a:r>
            <a:r>
              <a:rPr lang="en-US" altLang="zh-HK" sz="4400" dirty="0" err="1"/>
              <a:t>val</a:t>
            </a:r>
            <a:r>
              <a:rPr lang="en-US" altLang="zh-HK" sz="4400" dirty="0"/>
              <a:t>("Dolly Duck");</a:t>
            </a:r>
          </a:p>
          <a:p>
            <a:pPr marL="114300" indent="0">
              <a:buNone/>
            </a:pPr>
            <a:r>
              <a:rPr lang="en-US" altLang="zh-HK" sz="4400" dirty="0"/>
              <a:t>    });</a:t>
            </a:r>
          </a:p>
          <a:p>
            <a:pPr marL="114300" indent="0">
              <a:buNone/>
            </a:pPr>
            <a:r>
              <a:rPr lang="en-US" altLang="zh-HK" sz="4400" dirty="0"/>
              <a:t>});</a:t>
            </a:r>
          </a:p>
          <a:p>
            <a:pPr marL="114300" indent="0">
              <a:buNone/>
            </a:pPr>
            <a:r>
              <a:rPr lang="en-US" altLang="zh-HK" sz="4400" dirty="0"/>
              <a:t>&lt;/script&gt;</a:t>
            </a:r>
          </a:p>
          <a:p>
            <a:pPr marL="114300" indent="0">
              <a:buNone/>
            </a:pPr>
            <a:r>
              <a:rPr lang="en-US" altLang="zh-HK" sz="4400" dirty="0"/>
              <a:t>&lt;/head&gt;</a:t>
            </a:r>
          </a:p>
          <a:p>
            <a:pPr marL="114300" indent="0">
              <a:buNone/>
            </a:pPr>
            <a:r>
              <a:rPr lang="en-US" altLang="zh-HK" sz="4400" dirty="0"/>
              <a:t>&lt;body&gt;</a:t>
            </a:r>
          </a:p>
          <a:p>
            <a:endParaRPr lang="en-US" altLang="zh-HK" sz="4400" dirty="0"/>
          </a:p>
          <a:p>
            <a:pPr marL="114300" indent="0">
              <a:buNone/>
            </a:pPr>
            <a:r>
              <a:rPr lang="en-US" altLang="zh-HK" sz="4400" dirty="0"/>
              <a:t>&lt;p id="test1"&gt;This is a paragraph.&lt;/p&gt;</a:t>
            </a:r>
          </a:p>
          <a:p>
            <a:pPr marL="114300" indent="0">
              <a:buNone/>
            </a:pPr>
            <a:r>
              <a:rPr lang="en-US" altLang="zh-HK" sz="4400" dirty="0"/>
              <a:t>&lt;p id="test2"&gt;This is another paragraph.&lt;/p&gt;</a:t>
            </a:r>
          </a:p>
          <a:p>
            <a:endParaRPr lang="en-US" altLang="zh-HK" sz="4400" dirty="0"/>
          </a:p>
          <a:p>
            <a:pPr marL="114300" indent="0">
              <a:buNone/>
            </a:pPr>
            <a:r>
              <a:rPr lang="en-US" altLang="zh-HK" sz="4400" dirty="0"/>
              <a:t>&lt;p&gt;Input field: &lt;input type="text" id="test3" value="Mickey Mouse"&gt;&lt;/p&gt;</a:t>
            </a:r>
          </a:p>
          <a:p>
            <a:endParaRPr lang="en-US" altLang="zh-HK" sz="4400" dirty="0"/>
          </a:p>
          <a:p>
            <a:pPr marL="114300" indent="0">
              <a:buNone/>
            </a:pPr>
            <a:r>
              <a:rPr lang="en-US" altLang="zh-HK" sz="4400" dirty="0"/>
              <a:t>&lt;button id="btn1"&gt;Set Text&lt;/button&gt;</a:t>
            </a:r>
          </a:p>
          <a:p>
            <a:pPr marL="114300" indent="0">
              <a:buNone/>
            </a:pPr>
            <a:r>
              <a:rPr lang="en-US" altLang="zh-HK" sz="4400" dirty="0"/>
              <a:t>&lt;button id="btn2"&gt;Set HTML&lt;/button&gt;</a:t>
            </a:r>
          </a:p>
          <a:p>
            <a:pPr marL="114300" indent="0">
              <a:buNone/>
            </a:pPr>
            <a:r>
              <a:rPr lang="en-US" altLang="zh-HK" sz="4400" dirty="0"/>
              <a:t>&lt;button id="btn3"&gt;Set Value&lt;/button&gt;</a:t>
            </a:r>
          </a:p>
          <a:p>
            <a:pPr marL="114300" indent="0">
              <a:buNone/>
            </a:pPr>
            <a:endParaRPr lang="en-US" altLang="zh-HK" sz="4400" dirty="0"/>
          </a:p>
          <a:p>
            <a:pPr marL="114300" indent="0">
              <a:buNone/>
            </a:pPr>
            <a:r>
              <a:rPr lang="en-US" altLang="zh-HK" sz="4400" dirty="0"/>
              <a:t>&lt;/body&gt;</a:t>
            </a:r>
          </a:p>
          <a:p>
            <a:pPr marL="114300" indent="0">
              <a:buNone/>
            </a:pPr>
            <a:r>
              <a:rPr lang="en-US" altLang="zh-HK" sz="4400" dirty="0"/>
              <a:t>&lt;/html&gt;</a:t>
            </a:r>
          </a:p>
          <a:p>
            <a:endParaRPr lang="zh-HK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69914"/>
            <a:ext cx="2743200" cy="1429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267200"/>
            <a:ext cx="2743200" cy="139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own Arrow 4"/>
          <p:cNvSpPr/>
          <p:nvPr/>
        </p:nvSpPr>
        <p:spPr>
          <a:xfrm>
            <a:off x="6648750" y="3352800"/>
            <a:ext cx="266100" cy="532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5499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 (</a:t>
            </a:r>
            <a:r>
              <a:rPr lang="en-US" altLang="zh-HK" dirty="0" err="1" smtClean="0"/>
              <a:t>attr</a:t>
            </a:r>
            <a:r>
              <a:rPr lang="en-US" altLang="zh-HK" dirty="0" smtClean="0"/>
              <a:t>)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altLang="zh-HK" sz="4900" dirty="0" smtClean="0"/>
              <a:t>For </a:t>
            </a:r>
            <a:r>
              <a:rPr lang="en-US" altLang="zh-HK" sz="4900" dirty="0" err="1" smtClean="0"/>
              <a:t>attr</a:t>
            </a:r>
            <a:r>
              <a:rPr lang="en-US" altLang="zh-HK" sz="4900" dirty="0" smtClean="0"/>
              <a:t>(), we can set multiple attributes at the same time</a:t>
            </a:r>
            <a:endParaRPr lang="en-US" altLang="zh-HK" sz="4900" dirty="0"/>
          </a:p>
          <a:p>
            <a:endParaRPr lang="en-US" altLang="zh-HK" dirty="0" smtClean="0"/>
          </a:p>
          <a:p>
            <a:pPr marL="114300" indent="0">
              <a:buNone/>
            </a:pPr>
            <a:endParaRPr lang="en-US" altLang="zh-HK" dirty="0"/>
          </a:p>
          <a:p>
            <a:pPr marL="114300" indent="0">
              <a:buNone/>
            </a:pPr>
            <a:r>
              <a:rPr lang="en-US" altLang="zh-HK" sz="5200" dirty="0" smtClean="0"/>
              <a:t>&lt;!</a:t>
            </a:r>
            <a:r>
              <a:rPr lang="en-US" altLang="zh-HK" sz="5200" dirty="0"/>
              <a:t>DOCTYPE html&gt;</a:t>
            </a:r>
          </a:p>
          <a:p>
            <a:pPr marL="114300" indent="0">
              <a:buNone/>
            </a:pPr>
            <a:r>
              <a:rPr lang="en-US" altLang="zh-HK" sz="5200" dirty="0"/>
              <a:t>&lt;html&gt;</a:t>
            </a:r>
          </a:p>
          <a:p>
            <a:pPr marL="114300" indent="0">
              <a:buNone/>
            </a:pPr>
            <a:r>
              <a:rPr lang="en-US" altLang="zh-HK" sz="5200" dirty="0"/>
              <a:t>&lt;head&gt;</a:t>
            </a:r>
          </a:p>
          <a:p>
            <a:pPr marL="114300" indent="0">
              <a:buNone/>
            </a:pPr>
            <a:r>
              <a:rPr lang="en-US" altLang="zh-HK" sz="5200" dirty="0"/>
              <a:t>&lt;script </a:t>
            </a:r>
            <a:r>
              <a:rPr lang="en-US" altLang="zh-HK" sz="5200" dirty="0" err="1"/>
              <a:t>src</a:t>
            </a:r>
            <a:r>
              <a:rPr lang="en-US" altLang="zh-HK" sz="5200" dirty="0"/>
              <a:t>="jquery-3.3.1.min.js"&gt;&lt;/script&gt;</a:t>
            </a:r>
          </a:p>
          <a:p>
            <a:pPr marL="114300" indent="0">
              <a:buNone/>
            </a:pPr>
            <a:r>
              <a:rPr lang="en-US" altLang="zh-HK" sz="5200" dirty="0"/>
              <a:t>&lt;script&gt;</a:t>
            </a:r>
          </a:p>
          <a:p>
            <a:pPr marL="114300" indent="0">
              <a:buNone/>
            </a:pPr>
            <a:r>
              <a:rPr lang="en-US" altLang="zh-HK" sz="5200" dirty="0"/>
              <a:t>$(document).ready(function(){</a:t>
            </a:r>
          </a:p>
          <a:p>
            <a:pPr marL="114300" indent="0">
              <a:buNone/>
            </a:pPr>
            <a:r>
              <a:rPr lang="en-US" altLang="zh-HK" sz="5200" dirty="0"/>
              <a:t>    $("button").click(function(){</a:t>
            </a:r>
          </a:p>
          <a:p>
            <a:pPr marL="114300" indent="0">
              <a:buNone/>
            </a:pPr>
            <a:r>
              <a:rPr lang="en-US" altLang="zh-HK" sz="5200" dirty="0"/>
              <a:t>    </a:t>
            </a:r>
            <a:r>
              <a:rPr lang="en-US" altLang="zh-HK" sz="5200" dirty="0" smtClean="0"/>
              <a:t>    $("#</a:t>
            </a:r>
            <a:r>
              <a:rPr lang="en-US" altLang="zh-HK" sz="5200" dirty="0"/>
              <a:t>website").</a:t>
            </a:r>
            <a:r>
              <a:rPr lang="en-US" altLang="zh-HK" sz="5200" dirty="0" err="1"/>
              <a:t>attr</a:t>
            </a:r>
            <a:r>
              <a:rPr lang="en-US" altLang="zh-HK" sz="5200" dirty="0"/>
              <a:t>({</a:t>
            </a:r>
          </a:p>
          <a:p>
            <a:pPr marL="114300" indent="0">
              <a:buNone/>
            </a:pPr>
            <a:r>
              <a:rPr lang="en-US" altLang="zh-HK" sz="5200" dirty="0"/>
              <a:t>            "</a:t>
            </a:r>
            <a:r>
              <a:rPr lang="en-US" altLang="zh-HK" sz="5200" dirty="0" err="1"/>
              <a:t>href</a:t>
            </a:r>
            <a:r>
              <a:rPr lang="en-US" altLang="zh-HK" sz="5200" dirty="0"/>
              <a:t>" : "http://www1.se.cuhk.edu.hk/~seem4540/?Lecture_Notes",</a:t>
            </a:r>
          </a:p>
          <a:p>
            <a:pPr marL="114300" indent="0">
              <a:buNone/>
            </a:pPr>
            <a:r>
              <a:rPr lang="en-US" altLang="zh-HK" sz="5200" dirty="0"/>
              <a:t>            "title" : "SEEM4540 Lecture Notes"</a:t>
            </a:r>
          </a:p>
          <a:p>
            <a:pPr marL="114300" indent="0">
              <a:buNone/>
            </a:pPr>
            <a:r>
              <a:rPr lang="en-US" altLang="zh-HK" sz="5200" dirty="0"/>
              <a:t>        });</a:t>
            </a:r>
          </a:p>
          <a:p>
            <a:pPr marL="114300" indent="0">
              <a:buNone/>
            </a:pPr>
            <a:r>
              <a:rPr lang="en-US" altLang="zh-HK" sz="5200" dirty="0"/>
              <a:t>    });</a:t>
            </a:r>
          </a:p>
          <a:p>
            <a:pPr marL="114300" indent="0">
              <a:buNone/>
            </a:pPr>
            <a:r>
              <a:rPr lang="en-US" altLang="zh-HK" sz="5200" dirty="0"/>
              <a:t>});</a:t>
            </a:r>
          </a:p>
          <a:p>
            <a:pPr marL="114300" indent="0">
              <a:buNone/>
            </a:pPr>
            <a:r>
              <a:rPr lang="en-US" altLang="zh-HK" sz="5200" dirty="0"/>
              <a:t>&lt;/script&gt;</a:t>
            </a:r>
          </a:p>
          <a:p>
            <a:pPr marL="114300" indent="0">
              <a:buNone/>
            </a:pPr>
            <a:r>
              <a:rPr lang="en-US" altLang="zh-HK" sz="5200" dirty="0"/>
              <a:t>&lt;/head&gt;</a:t>
            </a:r>
          </a:p>
          <a:p>
            <a:pPr marL="114300" indent="0">
              <a:buNone/>
            </a:pPr>
            <a:r>
              <a:rPr lang="en-US" altLang="zh-HK" sz="5200" dirty="0"/>
              <a:t>&lt;body&gt;</a:t>
            </a:r>
          </a:p>
          <a:p>
            <a:pPr marL="114300" indent="0">
              <a:buNone/>
            </a:pPr>
            <a:endParaRPr lang="en-US" altLang="zh-HK" sz="5200" dirty="0"/>
          </a:p>
          <a:p>
            <a:pPr marL="114300" indent="0">
              <a:buNone/>
            </a:pPr>
            <a:r>
              <a:rPr lang="en-US" altLang="zh-HK" sz="5200" dirty="0"/>
              <a:t>&lt;p&gt;&lt;a </a:t>
            </a:r>
            <a:r>
              <a:rPr lang="en-US" altLang="zh-HK" sz="5200" dirty="0" err="1"/>
              <a:t>href</a:t>
            </a:r>
            <a:r>
              <a:rPr lang="en-US" altLang="zh-HK" sz="5200" dirty="0"/>
              <a:t>="http://www1.se.cuhk.edu.hk/~seem4540/" title="SEEM4540 Home </a:t>
            </a:r>
            <a:r>
              <a:rPr lang="en-US" altLang="zh-HK" sz="5200" dirty="0" smtClean="0"/>
              <a:t>page" id</a:t>
            </a:r>
            <a:r>
              <a:rPr lang="en-US" altLang="zh-HK" sz="5200" dirty="0"/>
              <a:t>="website"&gt;SEEM4540&lt;/a&gt;&lt;/p&gt;</a:t>
            </a:r>
          </a:p>
          <a:p>
            <a:endParaRPr lang="en-US" altLang="zh-HK" sz="5200" dirty="0"/>
          </a:p>
          <a:p>
            <a:pPr marL="114300" indent="0">
              <a:buNone/>
            </a:pPr>
            <a:r>
              <a:rPr lang="en-US" altLang="zh-HK" sz="5200" dirty="0"/>
              <a:t>&lt;button&gt;Change </a:t>
            </a:r>
            <a:r>
              <a:rPr lang="en-US" altLang="zh-HK" sz="5200" dirty="0" err="1"/>
              <a:t>href</a:t>
            </a:r>
            <a:r>
              <a:rPr lang="en-US" altLang="zh-HK" sz="5200" dirty="0"/>
              <a:t> and title&lt;/button&gt;</a:t>
            </a:r>
          </a:p>
          <a:p>
            <a:endParaRPr lang="en-US" altLang="zh-HK" sz="5200" dirty="0"/>
          </a:p>
          <a:p>
            <a:pPr marL="114300" indent="0">
              <a:buNone/>
            </a:pPr>
            <a:r>
              <a:rPr lang="en-US" altLang="zh-HK" sz="5200" dirty="0"/>
              <a:t>&lt;/body&gt;</a:t>
            </a:r>
          </a:p>
          <a:p>
            <a:pPr marL="114300" indent="0">
              <a:buNone/>
            </a:pPr>
            <a:r>
              <a:rPr lang="en-US" altLang="zh-HK" sz="5200" dirty="0"/>
              <a:t>&lt;/html&gt;</a:t>
            </a:r>
          </a:p>
          <a:p>
            <a:pPr marL="114300" indent="0">
              <a:buNone/>
            </a:pPr>
            <a:r>
              <a:rPr lang="en-US" altLang="zh-HK" sz="2900" dirty="0"/>
              <a:t>	</a:t>
            </a:r>
            <a:endParaRPr lang="zh-HK" altLang="en-US" sz="29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237" y="2052536"/>
            <a:ext cx="2911205" cy="843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148" y="4114800"/>
            <a:ext cx="2797205" cy="870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own Arrow 4"/>
          <p:cNvSpPr/>
          <p:nvPr/>
        </p:nvSpPr>
        <p:spPr>
          <a:xfrm>
            <a:off x="6914850" y="3200400"/>
            <a:ext cx="266100" cy="532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00116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4400" dirty="0" smtClean="0"/>
              <a:t>Reference</a:t>
            </a:r>
            <a:endParaRPr lang="zh-HK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 err="1" smtClean="0"/>
              <a:t>jQuery</a:t>
            </a:r>
            <a:endParaRPr lang="en-US" altLang="zh-HK" dirty="0" smtClean="0"/>
          </a:p>
          <a:p>
            <a:pPr lvl="1"/>
            <a:r>
              <a:rPr lang="en-US" altLang="zh-HK" dirty="0">
                <a:hlinkClick r:id="rId2"/>
              </a:rPr>
              <a:t>https://www.w3schools.com/jquery</a:t>
            </a:r>
            <a:r>
              <a:rPr lang="en-US" altLang="zh-HK" dirty="0" smtClean="0">
                <a:hlinkClick r:id="rId2"/>
              </a:rPr>
              <a:t>/</a:t>
            </a:r>
            <a:endParaRPr lang="en-US" altLang="zh-HK" dirty="0" smtClean="0"/>
          </a:p>
        </p:txBody>
      </p:sp>
    </p:spTree>
    <p:extLst>
      <p:ext uri="{BB962C8B-B14F-4D97-AF65-F5344CB8AC3E}">
        <p14:creationId xmlns:p14="http://schemas.microsoft.com/office/powerpoint/2010/main" val="17978646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1193</TotalTime>
  <Words>2251</Words>
  <Application>Microsoft Office PowerPoint</Application>
  <PresentationFormat>On-screen Show (4:3)</PresentationFormat>
  <Paragraphs>509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新細明體</vt:lpstr>
      <vt:lpstr>Arial</vt:lpstr>
      <vt:lpstr>Calibri</vt:lpstr>
      <vt:lpstr>Cambria</vt:lpstr>
      <vt:lpstr>Adjacency</vt:lpstr>
      <vt:lpstr>SEEM4540 Tutorial 3</vt:lpstr>
      <vt:lpstr>What is jQuery</vt:lpstr>
      <vt:lpstr>Downloading and adding jQuery</vt:lpstr>
      <vt:lpstr>Downloading and adding jQuery</vt:lpstr>
      <vt:lpstr>Downloading and adding jQuery</vt:lpstr>
      <vt:lpstr>Downloading and adding jQuery</vt:lpstr>
      <vt:lpstr>Writing jQuery</vt:lpstr>
      <vt:lpstr>Writing jQuery</vt:lpstr>
      <vt:lpstr>jQuery Selectors</vt:lpstr>
      <vt:lpstr>jQuery Selectors</vt:lpstr>
      <vt:lpstr>Example</vt:lpstr>
      <vt:lpstr>jQuery Selectors</vt:lpstr>
      <vt:lpstr>Example</vt:lpstr>
      <vt:lpstr>jQuery Selectors</vt:lpstr>
      <vt:lpstr>Example</vt:lpstr>
      <vt:lpstr>jQuery Selectors</vt:lpstr>
      <vt:lpstr>jQuery Events</vt:lpstr>
      <vt:lpstr>jQuery Events</vt:lpstr>
      <vt:lpstr>jQuery Events</vt:lpstr>
      <vt:lpstr>Example (click)</vt:lpstr>
      <vt:lpstr>Example (dblclick)</vt:lpstr>
      <vt:lpstr>Example (mouseenter)</vt:lpstr>
      <vt:lpstr>Example (mouseleave)</vt:lpstr>
      <vt:lpstr>Example (mousedown) </vt:lpstr>
      <vt:lpstr>Example (mouseup)</vt:lpstr>
      <vt:lpstr>Example (on)</vt:lpstr>
      <vt:lpstr>jQuery Events</vt:lpstr>
      <vt:lpstr>Getting and Setting HTML using jQuery</vt:lpstr>
      <vt:lpstr>Example (text/html)</vt:lpstr>
      <vt:lpstr>Example (val)</vt:lpstr>
      <vt:lpstr>Example (attr)</vt:lpstr>
      <vt:lpstr>Getting and Setting HTML using jQuery</vt:lpstr>
      <vt:lpstr>Example (text/html/val)</vt:lpstr>
      <vt:lpstr>Example (attr)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 Wong Wai Chung</dc:creator>
  <cp:lastModifiedBy>Mr. Wong Wai Chung</cp:lastModifiedBy>
  <cp:revision>698</cp:revision>
  <dcterms:created xsi:type="dcterms:W3CDTF">2018-02-02T07:18:34Z</dcterms:created>
  <dcterms:modified xsi:type="dcterms:W3CDTF">2019-02-12T07:42:16Z</dcterms:modified>
</cp:coreProperties>
</file>