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2" r:id="rId1"/>
  </p:sldMasterIdLst>
  <p:notesMasterIdLst>
    <p:notesMasterId r:id="rId29"/>
  </p:notes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83" r:id="rId14"/>
    <p:sldId id="269" r:id="rId15"/>
    <p:sldId id="270" r:id="rId16"/>
    <p:sldId id="271" r:id="rId17"/>
    <p:sldId id="272" r:id="rId18"/>
    <p:sldId id="273" r:id="rId19"/>
    <p:sldId id="274" r:id="rId20"/>
    <p:sldId id="275" r:id="rId21"/>
    <p:sldId id="276" r:id="rId22"/>
    <p:sldId id="277" r:id="rId23"/>
    <p:sldId id="279" r:id="rId24"/>
    <p:sldId id="280" r:id="rId25"/>
    <p:sldId id="281" r:id="rId26"/>
    <p:sldId id="284" r:id="rId27"/>
    <p:sldId id="260"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E9639D4-E3E2-4D34-9284-5A2195B3D0D7}" styleName="浅色样式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9"/>
    <p:restoredTop sz="94694"/>
  </p:normalViewPr>
  <p:slideViewPr>
    <p:cSldViewPr snapToGrid="0" snapToObjects="1">
      <p:cViewPr varScale="1">
        <p:scale>
          <a:sx n="90" d="100"/>
          <a:sy n="90" d="100"/>
        </p:scale>
        <p:origin x="64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EBE6C8-BFCE-6447-9752-A245E5AA3C7E}" type="datetimeFigureOut">
              <a:rPr kumimoji="1" lang="zh-CN" altLang="en-US" smtClean="0"/>
              <a:t>2019/3/5</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9DF96A-3126-A243-BBBC-308EA7814044}" type="slidenum">
              <a:rPr kumimoji="1" lang="zh-CN" altLang="en-US" smtClean="0"/>
              <a:t>‹#›</a:t>
            </a:fld>
            <a:endParaRPr kumimoji="1" lang="zh-CN" altLang="en-US"/>
          </a:p>
        </p:txBody>
      </p:sp>
    </p:spTree>
    <p:extLst>
      <p:ext uri="{BB962C8B-B14F-4D97-AF65-F5344CB8AC3E}">
        <p14:creationId xmlns:p14="http://schemas.microsoft.com/office/powerpoint/2010/main" val="1683722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0"/>
          </p:nvPr>
        </p:nvSpPr>
        <p:spPr/>
        <p:txBody>
          <a:bodyPr/>
          <a:lstStyle/>
          <a:p>
            <a:fld id="{949DF96A-3126-A243-BBBC-308EA7814044}" type="slidenum">
              <a:rPr kumimoji="1" lang="zh-CN" altLang="en-US" smtClean="0"/>
              <a:t>1</a:t>
            </a:fld>
            <a:endParaRPr kumimoji="1" lang="zh-CN" altLang="en-US"/>
          </a:p>
        </p:txBody>
      </p:sp>
    </p:spTree>
    <p:extLst>
      <p:ext uri="{BB962C8B-B14F-4D97-AF65-F5344CB8AC3E}">
        <p14:creationId xmlns:p14="http://schemas.microsoft.com/office/powerpoint/2010/main" val="781008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0"/>
          </p:nvPr>
        </p:nvSpPr>
        <p:spPr/>
        <p:txBody>
          <a:bodyPr/>
          <a:lstStyle/>
          <a:p>
            <a:fld id="{949DF96A-3126-A243-BBBC-308EA7814044}" type="slidenum">
              <a:rPr kumimoji="1" lang="zh-CN" altLang="en-US" smtClean="0"/>
              <a:t>13</a:t>
            </a:fld>
            <a:endParaRPr kumimoji="1" lang="zh-CN" altLang="en-US"/>
          </a:p>
        </p:txBody>
      </p:sp>
    </p:spTree>
    <p:extLst>
      <p:ext uri="{BB962C8B-B14F-4D97-AF65-F5344CB8AC3E}">
        <p14:creationId xmlns:p14="http://schemas.microsoft.com/office/powerpoint/2010/main" val="927889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5C156EF3-506C-E049-97B7-457A3ED1423D}" type="datetime1">
              <a:rPr lang="zh-CN" altLang="en-US" smtClean="0"/>
              <a:t>2019/3/5</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smtClean="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9781336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A89F847F-77D3-FA44-AD20-8C1918196FA2}" type="datetime1">
              <a:rPr lang="zh-CN" altLang="en-US" smtClean="0"/>
              <a:t>2019/3/5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712328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2FE5EB16-7A69-AD4A-92FD-9AB57760BF1A}" type="datetime1">
              <a:rPr lang="zh-CN" altLang="en-US" smtClean="0"/>
              <a:t>2019/3/5</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66909886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zh-CN" altLang="en-US"/>
              <a:t>单击此处编辑母版标题样式</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117ADA41-9E4F-4444-9317-C422908C5DE5}" type="datetime1">
              <a:rPr lang="zh-CN" altLang="en-US" smtClean="0"/>
              <a:t>2019/3/5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320298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F366B9EE-1CE2-E748-A3FE-12BE2850613C}" type="datetime1">
              <a:rPr lang="zh-CN" altLang="en-US" smtClean="0"/>
              <a:t>2019/3/5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13138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9DB62031-3DE9-6D46-8971-5E0E259B1242}" type="datetime1">
              <a:rPr lang="zh-CN" altLang="en-US" smtClean="0"/>
              <a:t>2019/3/5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579414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47E673-1F8D-B842-BE0F-37196A00B1A7}" type="datetime1">
              <a:rPr lang="zh-CN" altLang="en-US" smtClean="0"/>
              <a:t>2019/3/5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67569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zh-CN" altLang="en-US"/>
              <a:t>单击此处编辑母版标题样式</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4B8A03E2-96E2-834F-BDB7-D035729049A9}" type="datetime1">
              <a:rPr lang="zh-CN" altLang="en-US" smtClean="0"/>
              <a:t>2019/3/5</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87777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A961E800-24CF-3D45-9A9A-592B969CF63A}" type="datetime1">
              <a:rPr lang="zh-CN" altLang="en-US" smtClean="0"/>
              <a:t>2019/3/5</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25414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D5F4A1D7-E891-6F4B-A521-2C4253E712AE}" type="datetime1">
              <a:rPr lang="zh-CN" altLang="en-US" smtClean="0"/>
              <a:t>2019/3/5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97626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EA27BBD8-E5D8-1C42-BF6B-E0B94CEA55E0}" type="datetime1">
              <a:rPr lang="zh-CN" altLang="en-US" smtClean="0"/>
              <a:t>2019/3/5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249261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06553C55-358F-0F46-BEF7-F3461CD7FB62}" type="datetime1">
              <a:rPr lang="zh-CN" altLang="en-US" smtClean="0"/>
              <a:t>2019/3/5</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smtClean="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4448199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hf hdr="0" ft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w3schools.com/sq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phpliteadmin.org/demo/"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hyperlink" Target="https://www.w3schools.com/sql/trysql.asp?filename=trysql_select_column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w3schools.com/sql/trysql.asp?filename=trysql_select_distinct"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w3schools.com/sql/trysql.asp?filename=trysql_select_where"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w3schools.com/sql/trysql.asp?filename=trysql_select_where_and"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w3schools.com/sql/trysql.asp?filename=trysql_select_orderby"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w3schools.com/sql/trysql.asp?filename=trysql_insert_colname"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w3schools.com/sql/trysql.asp?filename=trysql_update_2"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w3schools.com/sql/trysql.asp?filename=trysql_delete"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hyperlink" Target="https://www.w3schools.com/sql/trysql.asp?filename=trysql_select_count"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w3schools.com/sql/trysql.asp?filename=trysql_select_like"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hyperlink" Target="https://www.w3schools.com/sql/trysql.asp?filename=trysql_create_table"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www.w3schools.com/sql/trysql.asp?filename=trysql_drop_table"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kumimoji="1" lang="en-US" altLang="zh-CN" dirty="0"/>
              <a:t>SQL Review</a:t>
            </a:r>
            <a:endParaRPr kumimoji="1" lang="zh-CN" altLang="en-US" dirty="0"/>
          </a:p>
        </p:txBody>
      </p:sp>
      <p:sp>
        <p:nvSpPr>
          <p:cNvPr id="3" name="副标题 2"/>
          <p:cNvSpPr>
            <a:spLocks noGrp="1"/>
          </p:cNvSpPr>
          <p:nvPr>
            <p:ph type="subTitle" idx="1"/>
          </p:nvPr>
        </p:nvSpPr>
        <p:spPr/>
        <p:txBody>
          <a:bodyPr>
            <a:normAutofit/>
          </a:bodyPr>
          <a:lstStyle/>
          <a:p>
            <a:r>
              <a:rPr kumimoji="1" lang="en-US" altLang="zh-CN" dirty="0"/>
              <a:t>FU</a:t>
            </a:r>
            <a:r>
              <a:rPr kumimoji="1" lang="zh-CN" altLang="en-US" dirty="0"/>
              <a:t> </a:t>
            </a:r>
            <a:r>
              <a:rPr kumimoji="1" lang="en-US" altLang="zh-CN" dirty="0" err="1"/>
              <a:t>Zihao</a:t>
            </a:r>
            <a:endParaRPr kumimoji="1" lang="en-US" altLang="zh-CN" dirty="0"/>
          </a:p>
          <a:p>
            <a:r>
              <a:rPr kumimoji="1" lang="en-US" altLang="zh-CN" dirty="0"/>
              <a:t>2019.03</a:t>
            </a:r>
            <a:endParaRPr kumimoji="1" lang="zh-CN" altLang="en-US" dirty="0"/>
          </a:p>
        </p:txBody>
      </p:sp>
      <p:sp>
        <p:nvSpPr>
          <p:cNvPr id="4" name="幻灯片编号占位符 3"/>
          <p:cNvSpPr>
            <a:spLocks noGrp="1"/>
          </p:cNvSpPr>
          <p:nvPr>
            <p:ph type="sldNum" sz="quarter" idx="12"/>
          </p:nvPr>
        </p:nvSpPr>
        <p:spPr/>
        <p:txBody>
          <a:bodyPr/>
          <a:lstStyle/>
          <a:p>
            <a:fld id="{69E57DC2-970A-4B3E-BB1C-7A09969E49DF}" type="slidenum">
              <a:rPr lang="en-US" smtClean="0"/>
              <a:pPr/>
              <a:t>1</a:t>
            </a:fld>
            <a:endParaRPr lang="en-US" dirty="0"/>
          </a:p>
        </p:txBody>
      </p:sp>
    </p:spTree>
    <p:extLst>
      <p:ext uri="{BB962C8B-B14F-4D97-AF65-F5344CB8AC3E}">
        <p14:creationId xmlns:p14="http://schemas.microsoft.com/office/powerpoint/2010/main" val="836142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Contents</a:t>
            </a:r>
            <a:endParaRPr kumimoji="1" lang="zh-CN" altLang="en-US" dirty="0"/>
          </a:p>
        </p:txBody>
      </p:sp>
      <p:sp>
        <p:nvSpPr>
          <p:cNvPr id="3" name="内容占位符 2"/>
          <p:cNvSpPr>
            <a:spLocks noGrp="1"/>
          </p:cNvSpPr>
          <p:nvPr>
            <p:ph idx="1"/>
          </p:nvPr>
        </p:nvSpPr>
        <p:spPr/>
        <p:txBody>
          <a:bodyPr/>
          <a:lstStyle/>
          <a:p>
            <a:r>
              <a:rPr kumimoji="1" lang="en-US" altLang="zh-CN" dirty="0"/>
              <a:t>Database and SQL</a:t>
            </a:r>
          </a:p>
          <a:p>
            <a:r>
              <a:rPr kumimoji="1" lang="en-US" altLang="zh-CN" dirty="0"/>
              <a:t>Some useful tools to practice with SQL</a:t>
            </a:r>
          </a:p>
          <a:p>
            <a:r>
              <a:rPr kumimoji="1" lang="en-US" altLang="zh-CN" dirty="0"/>
              <a:t>Some Basic operations in SQL</a:t>
            </a:r>
          </a:p>
          <a:p>
            <a:r>
              <a:rPr kumimoji="1" lang="en-US" altLang="zh-CN" dirty="0"/>
              <a:t>Some Advanced operations in SQL</a:t>
            </a:r>
          </a:p>
          <a:p>
            <a:r>
              <a:rPr kumimoji="1" lang="en-US" altLang="zh-CN" dirty="0"/>
              <a:t>Table Management commands in SQL</a:t>
            </a:r>
          </a:p>
          <a:p>
            <a:endParaRPr kumimoji="1" lang="zh-CN" altLang="en-US" dirty="0"/>
          </a:p>
        </p:txBody>
      </p:sp>
      <p:sp>
        <p:nvSpPr>
          <p:cNvPr id="4" name="幻灯片编号占位符 3"/>
          <p:cNvSpPr>
            <a:spLocks noGrp="1"/>
          </p:cNvSpPr>
          <p:nvPr>
            <p:ph type="sldNum" sz="quarter" idx="12"/>
          </p:nvPr>
        </p:nvSpPr>
        <p:spPr/>
        <p:txBody>
          <a:bodyPr/>
          <a:lstStyle/>
          <a:p>
            <a:fld id="{69E57DC2-970A-4B3E-BB1C-7A09969E49DF}" type="slidenum">
              <a:rPr lang="en-US" smtClean="0"/>
              <a:t>2</a:t>
            </a:fld>
            <a:endParaRPr lang="en-US" dirty="0"/>
          </a:p>
        </p:txBody>
      </p:sp>
    </p:spTree>
    <p:extLst>
      <p:ext uri="{BB962C8B-B14F-4D97-AF65-F5344CB8AC3E}">
        <p14:creationId xmlns:p14="http://schemas.microsoft.com/office/powerpoint/2010/main" val="399372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71600" y="2643196"/>
            <a:ext cx="9601200" cy="1485900"/>
          </a:xfrm>
        </p:spPr>
        <p:txBody>
          <a:bodyPr/>
          <a:lstStyle/>
          <a:p>
            <a:pPr algn="ctr"/>
            <a:r>
              <a:rPr kumimoji="1" lang="en-US" altLang="zh-CN" b="1" dirty="0"/>
              <a:t>Database and SQL</a:t>
            </a:r>
            <a:endParaRPr kumimoji="1" lang="zh-CN" altLang="en-US" b="1" dirty="0"/>
          </a:p>
        </p:txBody>
      </p:sp>
      <p:sp>
        <p:nvSpPr>
          <p:cNvPr id="3" name="幻灯片编号占位符 2"/>
          <p:cNvSpPr>
            <a:spLocks noGrp="1"/>
          </p:cNvSpPr>
          <p:nvPr>
            <p:ph type="sldNum" sz="quarter" idx="12"/>
          </p:nvPr>
        </p:nvSpPr>
        <p:spPr/>
        <p:txBody>
          <a:bodyPr/>
          <a:lstStyle/>
          <a:p>
            <a:fld id="{69E57DC2-970A-4B3E-BB1C-7A09969E49DF}" type="slidenum">
              <a:rPr lang="en-US" smtClean="0"/>
              <a:t>3</a:t>
            </a:fld>
            <a:endParaRPr lang="en-US" dirty="0"/>
          </a:p>
        </p:txBody>
      </p:sp>
    </p:spTree>
    <p:extLst>
      <p:ext uri="{BB962C8B-B14F-4D97-AF65-F5344CB8AC3E}">
        <p14:creationId xmlns:p14="http://schemas.microsoft.com/office/powerpoint/2010/main" val="461625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Database</a:t>
            </a:r>
            <a:endParaRPr kumimoji="1" lang="zh-CN" altLang="en-US" dirty="0"/>
          </a:p>
        </p:txBody>
      </p:sp>
      <p:sp>
        <p:nvSpPr>
          <p:cNvPr id="3" name="内容占位符 2"/>
          <p:cNvSpPr>
            <a:spLocks noGrp="1"/>
          </p:cNvSpPr>
          <p:nvPr>
            <p:ph idx="1"/>
          </p:nvPr>
        </p:nvSpPr>
        <p:spPr/>
        <p:txBody>
          <a:bodyPr/>
          <a:lstStyle/>
          <a:p>
            <a:r>
              <a:rPr kumimoji="1" lang="en-US" altLang="zh-CN" dirty="0"/>
              <a:t>A database is a collection of information that is organized so that it can be easily accessed, managed and updated.</a:t>
            </a:r>
          </a:p>
          <a:p>
            <a:r>
              <a:rPr kumimoji="1" lang="en-US" altLang="zh-CN" dirty="0"/>
              <a:t>Data is organized into rows, columns and tables, and it is indexed to make it easier to find relevant information. Data gets updated, expanded and deleted as new information is added. Databases process workloads to create and update themselves, querying the data they contain and running applications against it.</a:t>
            </a:r>
            <a:endParaRPr kumimoji="1" lang="zh-CN" altLang="en-US" dirty="0"/>
          </a:p>
        </p:txBody>
      </p:sp>
      <p:pic>
        <p:nvPicPr>
          <p:cNvPr id="5" name="图片 4"/>
          <p:cNvPicPr>
            <a:picLocks noChangeAspect="1"/>
          </p:cNvPicPr>
          <p:nvPr/>
        </p:nvPicPr>
        <p:blipFill>
          <a:blip r:embed="rId2"/>
          <a:stretch>
            <a:fillRect/>
          </a:stretch>
        </p:blipFill>
        <p:spPr>
          <a:xfrm>
            <a:off x="9580912" y="4672012"/>
            <a:ext cx="1876076" cy="1885950"/>
          </a:xfrm>
          <a:prstGeom prst="rect">
            <a:avLst/>
          </a:prstGeom>
        </p:spPr>
      </p:pic>
      <p:sp>
        <p:nvSpPr>
          <p:cNvPr id="4" name="幻灯片编号占位符 3"/>
          <p:cNvSpPr>
            <a:spLocks noGrp="1"/>
          </p:cNvSpPr>
          <p:nvPr>
            <p:ph type="sldNum" sz="quarter" idx="12"/>
          </p:nvPr>
        </p:nvSpPr>
        <p:spPr/>
        <p:txBody>
          <a:bodyPr/>
          <a:lstStyle/>
          <a:p>
            <a:fld id="{69E57DC2-970A-4B3E-BB1C-7A09969E49DF}" type="slidenum">
              <a:rPr lang="en-US" smtClean="0"/>
              <a:t>4</a:t>
            </a:fld>
            <a:endParaRPr lang="en-US" dirty="0"/>
          </a:p>
        </p:txBody>
      </p:sp>
    </p:spTree>
    <p:extLst>
      <p:ext uri="{BB962C8B-B14F-4D97-AF65-F5344CB8AC3E}">
        <p14:creationId xmlns:p14="http://schemas.microsoft.com/office/powerpoint/2010/main" val="1442983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SQL (</a:t>
            </a:r>
            <a:r>
              <a:rPr lang="en-US" altLang="zh-CN" dirty="0"/>
              <a:t>Standard Query Language</a:t>
            </a:r>
            <a:r>
              <a:rPr kumimoji="1" lang="en-US" altLang="zh-CN" dirty="0"/>
              <a:t>)</a:t>
            </a:r>
            <a:endParaRPr kumimoji="1" lang="zh-CN" altLang="en-US" dirty="0"/>
          </a:p>
        </p:txBody>
      </p:sp>
      <p:sp>
        <p:nvSpPr>
          <p:cNvPr id="3" name="内容占位符 2"/>
          <p:cNvSpPr>
            <a:spLocks noGrp="1"/>
          </p:cNvSpPr>
          <p:nvPr>
            <p:ph idx="1"/>
          </p:nvPr>
        </p:nvSpPr>
        <p:spPr/>
        <p:txBody>
          <a:bodyPr/>
          <a:lstStyle/>
          <a:p>
            <a:r>
              <a:rPr kumimoji="1" lang="en-US" altLang="zh-CN" dirty="0"/>
              <a:t>SQL is a standard language for storing, manipulating and retrieving data in databases. </a:t>
            </a:r>
          </a:p>
          <a:p>
            <a:r>
              <a:rPr lang="en-US" altLang="zh-CN" dirty="0"/>
              <a:t>SQL is not a programming language, but is a language to communicate</a:t>
            </a:r>
            <a:br>
              <a:rPr lang="en-US" altLang="zh-CN" dirty="0"/>
            </a:br>
            <a:r>
              <a:rPr lang="en-US" altLang="zh-CN" dirty="0"/>
              <a:t>with a Database Management System (DBMS)</a:t>
            </a:r>
            <a:endParaRPr kumimoji="1" lang="en-US" altLang="zh-CN" dirty="0"/>
          </a:p>
          <a:p>
            <a:r>
              <a:rPr kumimoji="1" lang="en-US" altLang="zh-CN" dirty="0"/>
              <a:t>You can use it in almost all kinds of programming languages such as C++, Python, PHP, </a:t>
            </a:r>
            <a:r>
              <a:rPr kumimoji="1" lang="en-US" altLang="zh-CN" dirty="0" err="1"/>
              <a:t>javascript</a:t>
            </a:r>
            <a:r>
              <a:rPr kumimoji="1" lang="en-US" altLang="zh-CN" dirty="0"/>
              <a:t>, etc.</a:t>
            </a:r>
          </a:p>
          <a:p>
            <a:r>
              <a:rPr kumimoji="1" lang="en-US" altLang="zh-CN" dirty="0"/>
              <a:t>It helps users to focus on their own task rather than dealing with data format, parallel processing, and data sharing.</a:t>
            </a:r>
            <a:endParaRPr kumimoji="1" lang="zh-CN" altLang="en-US" dirty="0"/>
          </a:p>
        </p:txBody>
      </p:sp>
      <p:sp>
        <p:nvSpPr>
          <p:cNvPr id="4" name="幻灯片编号占位符 3"/>
          <p:cNvSpPr>
            <a:spLocks noGrp="1"/>
          </p:cNvSpPr>
          <p:nvPr>
            <p:ph type="sldNum" sz="quarter" idx="12"/>
          </p:nvPr>
        </p:nvSpPr>
        <p:spPr/>
        <p:txBody>
          <a:bodyPr/>
          <a:lstStyle/>
          <a:p>
            <a:fld id="{69E57DC2-970A-4B3E-BB1C-7A09969E49DF}" type="slidenum">
              <a:rPr lang="en-US" smtClean="0"/>
              <a:t>5</a:t>
            </a:fld>
            <a:endParaRPr lang="en-US" dirty="0"/>
          </a:p>
        </p:txBody>
      </p:sp>
    </p:spTree>
    <p:extLst>
      <p:ext uri="{BB962C8B-B14F-4D97-AF65-F5344CB8AC3E}">
        <p14:creationId xmlns:p14="http://schemas.microsoft.com/office/powerpoint/2010/main" val="29945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71600" y="2643196"/>
            <a:ext cx="9601200" cy="1485900"/>
          </a:xfrm>
        </p:spPr>
        <p:txBody>
          <a:bodyPr/>
          <a:lstStyle/>
          <a:p>
            <a:pPr algn="ctr"/>
            <a:r>
              <a:rPr kumimoji="1" lang="en-US" altLang="zh-CN" b="1" dirty="0"/>
              <a:t>Some useful tools to practice with SQL</a:t>
            </a:r>
            <a:endParaRPr kumimoji="1" lang="zh-CN" altLang="en-US" b="1" dirty="0"/>
          </a:p>
        </p:txBody>
      </p:sp>
      <p:sp>
        <p:nvSpPr>
          <p:cNvPr id="3" name="幻灯片编号占位符 2"/>
          <p:cNvSpPr>
            <a:spLocks noGrp="1"/>
          </p:cNvSpPr>
          <p:nvPr>
            <p:ph type="sldNum" sz="quarter" idx="12"/>
          </p:nvPr>
        </p:nvSpPr>
        <p:spPr/>
        <p:txBody>
          <a:bodyPr/>
          <a:lstStyle/>
          <a:p>
            <a:fld id="{69E57DC2-970A-4B3E-BB1C-7A09969E49DF}" type="slidenum">
              <a:rPr lang="en-US" smtClean="0"/>
              <a:t>6</a:t>
            </a:fld>
            <a:endParaRPr lang="en-US" dirty="0"/>
          </a:p>
        </p:txBody>
      </p:sp>
    </p:spTree>
    <p:extLst>
      <p:ext uri="{BB962C8B-B14F-4D97-AF65-F5344CB8AC3E}">
        <p14:creationId xmlns:p14="http://schemas.microsoft.com/office/powerpoint/2010/main" val="479150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w3schools</a:t>
            </a:r>
            <a:endParaRPr kumimoji="1" lang="zh-CN" altLang="en-US" dirty="0"/>
          </a:p>
        </p:txBody>
      </p:sp>
      <p:sp>
        <p:nvSpPr>
          <p:cNvPr id="3" name="内容占位符 2"/>
          <p:cNvSpPr>
            <a:spLocks noGrp="1"/>
          </p:cNvSpPr>
          <p:nvPr>
            <p:ph idx="1"/>
          </p:nvPr>
        </p:nvSpPr>
        <p:spPr/>
        <p:txBody>
          <a:bodyPr/>
          <a:lstStyle/>
          <a:p>
            <a:r>
              <a:rPr kumimoji="1" lang="en-US" altLang="zh-CN" dirty="0"/>
              <a:t>Provide a simple and easy to use interface to practice with SQL commands</a:t>
            </a:r>
          </a:p>
          <a:p>
            <a:r>
              <a:rPr kumimoji="1" lang="en-US" altLang="zh-CN" dirty="0"/>
              <a:t>Pre defined several table and we do not need to upload our own data</a:t>
            </a:r>
          </a:p>
          <a:p>
            <a:r>
              <a:rPr kumimoji="1" lang="en-US" altLang="zh-CN" dirty="0"/>
              <a:t>Give some simple but illustrative examples to help user to learn</a:t>
            </a:r>
          </a:p>
          <a:p>
            <a:r>
              <a:rPr kumimoji="1" lang="en-US" altLang="zh-CN" dirty="0"/>
              <a:t>Have a try: </a:t>
            </a:r>
            <a:r>
              <a:rPr kumimoji="1" lang="en-US" altLang="zh-CN" dirty="0">
                <a:hlinkClick r:id="rId2"/>
              </a:rPr>
              <a:t>https://www.w3schools.com/sql/</a:t>
            </a:r>
            <a:r>
              <a:rPr kumimoji="1" lang="en-US" altLang="zh-CN" dirty="0"/>
              <a:t> </a:t>
            </a:r>
            <a:endParaRPr kumimoji="1" lang="zh-CN" altLang="en-US" dirty="0"/>
          </a:p>
        </p:txBody>
      </p:sp>
      <p:pic>
        <p:nvPicPr>
          <p:cNvPr id="4" name="图片 3"/>
          <p:cNvPicPr>
            <a:picLocks noChangeAspect="1"/>
          </p:cNvPicPr>
          <p:nvPr/>
        </p:nvPicPr>
        <p:blipFill>
          <a:blip r:embed="rId3"/>
          <a:stretch>
            <a:fillRect/>
          </a:stretch>
        </p:blipFill>
        <p:spPr>
          <a:xfrm>
            <a:off x="6600825" y="4105073"/>
            <a:ext cx="5434012" cy="2500339"/>
          </a:xfrm>
          <a:prstGeom prst="rect">
            <a:avLst/>
          </a:prstGeom>
        </p:spPr>
      </p:pic>
      <p:sp>
        <p:nvSpPr>
          <p:cNvPr id="5" name="幻灯片编号占位符 4"/>
          <p:cNvSpPr>
            <a:spLocks noGrp="1"/>
          </p:cNvSpPr>
          <p:nvPr>
            <p:ph type="sldNum" sz="quarter" idx="12"/>
          </p:nvPr>
        </p:nvSpPr>
        <p:spPr/>
        <p:txBody>
          <a:bodyPr/>
          <a:lstStyle/>
          <a:p>
            <a:fld id="{69E57DC2-970A-4B3E-BB1C-7A09969E49DF}" type="slidenum">
              <a:rPr lang="en-US" smtClean="0"/>
              <a:t>7</a:t>
            </a:fld>
            <a:endParaRPr lang="en-US" dirty="0"/>
          </a:p>
        </p:txBody>
      </p:sp>
    </p:spTree>
    <p:extLst>
      <p:ext uri="{BB962C8B-B14F-4D97-AF65-F5344CB8AC3E}">
        <p14:creationId xmlns:p14="http://schemas.microsoft.com/office/powerpoint/2010/main" val="29479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err="1"/>
              <a:t>phpliteadmin</a:t>
            </a:r>
            <a:endParaRPr kumimoji="1" lang="zh-CN" altLang="en-US" dirty="0"/>
          </a:p>
        </p:txBody>
      </p:sp>
      <p:sp>
        <p:nvSpPr>
          <p:cNvPr id="3" name="内容占位符 2"/>
          <p:cNvSpPr>
            <a:spLocks noGrp="1"/>
          </p:cNvSpPr>
          <p:nvPr>
            <p:ph idx="1"/>
          </p:nvPr>
        </p:nvSpPr>
        <p:spPr/>
        <p:txBody>
          <a:bodyPr/>
          <a:lstStyle/>
          <a:p>
            <a:r>
              <a:rPr kumimoji="1" lang="en-US" altLang="zh-CN" dirty="0"/>
              <a:t>Powerful than w3school</a:t>
            </a:r>
          </a:p>
          <a:p>
            <a:r>
              <a:rPr kumimoji="1" lang="en-US" altLang="zh-CN" dirty="0"/>
              <a:t>Provide user interface to manipulate data</a:t>
            </a:r>
          </a:p>
          <a:p>
            <a:r>
              <a:rPr kumimoji="1" lang="en-US" altLang="zh-CN" dirty="0"/>
              <a:t>Can upload user’s own data and provide a simple edit GUI</a:t>
            </a:r>
          </a:p>
          <a:p>
            <a:r>
              <a:rPr kumimoji="1" lang="en-US" altLang="zh-CN" dirty="0"/>
              <a:t>Have a try: </a:t>
            </a:r>
            <a:r>
              <a:rPr kumimoji="1" lang="en-US" altLang="zh-CN" dirty="0">
                <a:hlinkClick r:id="rId2"/>
              </a:rPr>
              <a:t>https://www.phpliteadmin.org/demo/</a:t>
            </a:r>
            <a:r>
              <a:rPr kumimoji="1" lang="en-US" altLang="zh-CN" dirty="0"/>
              <a:t> </a:t>
            </a:r>
            <a:endParaRPr kumimoji="1" lang="zh-CN" altLang="en-US" dirty="0"/>
          </a:p>
        </p:txBody>
      </p:sp>
      <p:pic>
        <p:nvPicPr>
          <p:cNvPr id="4" name="图片 3"/>
          <p:cNvPicPr>
            <a:picLocks noChangeAspect="1"/>
          </p:cNvPicPr>
          <p:nvPr/>
        </p:nvPicPr>
        <p:blipFill>
          <a:blip r:embed="rId3"/>
          <a:stretch>
            <a:fillRect/>
          </a:stretch>
        </p:blipFill>
        <p:spPr>
          <a:xfrm>
            <a:off x="6127322" y="4000499"/>
            <a:ext cx="5964662" cy="2786062"/>
          </a:xfrm>
          <a:prstGeom prst="rect">
            <a:avLst/>
          </a:prstGeom>
        </p:spPr>
      </p:pic>
      <p:sp>
        <p:nvSpPr>
          <p:cNvPr id="5" name="幻灯片编号占位符 4"/>
          <p:cNvSpPr>
            <a:spLocks noGrp="1"/>
          </p:cNvSpPr>
          <p:nvPr>
            <p:ph type="sldNum" sz="quarter" idx="12"/>
          </p:nvPr>
        </p:nvSpPr>
        <p:spPr/>
        <p:txBody>
          <a:bodyPr/>
          <a:lstStyle/>
          <a:p>
            <a:fld id="{69E57DC2-970A-4B3E-BB1C-7A09969E49DF}" type="slidenum">
              <a:rPr lang="en-US" smtClean="0"/>
              <a:t>8</a:t>
            </a:fld>
            <a:endParaRPr lang="en-US" dirty="0"/>
          </a:p>
        </p:txBody>
      </p:sp>
    </p:spTree>
    <p:extLst>
      <p:ext uri="{BB962C8B-B14F-4D97-AF65-F5344CB8AC3E}">
        <p14:creationId xmlns:p14="http://schemas.microsoft.com/office/powerpoint/2010/main" val="779205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MySQL</a:t>
            </a:r>
            <a:endParaRPr kumimoji="1" lang="zh-CN" altLang="en-US" dirty="0"/>
          </a:p>
        </p:txBody>
      </p:sp>
      <p:sp>
        <p:nvSpPr>
          <p:cNvPr id="3" name="内容占位符 2"/>
          <p:cNvSpPr>
            <a:spLocks noGrp="1"/>
          </p:cNvSpPr>
          <p:nvPr>
            <p:ph idx="1"/>
          </p:nvPr>
        </p:nvSpPr>
        <p:spPr/>
        <p:txBody>
          <a:bodyPr/>
          <a:lstStyle/>
          <a:p>
            <a:r>
              <a:rPr kumimoji="1" lang="en-US" altLang="zh-CN" dirty="0"/>
              <a:t>Powerful and can handle huge amount of data</a:t>
            </a:r>
          </a:p>
          <a:p>
            <a:r>
              <a:rPr kumimoji="1" lang="en-US" altLang="zh-CN" dirty="0"/>
              <a:t>Widely used in a lot of </a:t>
            </a:r>
            <a:r>
              <a:rPr lang="en-US" altLang="zh-CN" dirty="0"/>
              <a:t>contemporary </a:t>
            </a:r>
            <a:r>
              <a:rPr kumimoji="1" lang="en-US" altLang="zh-CN" dirty="0"/>
              <a:t>information systems</a:t>
            </a:r>
          </a:p>
          <a:p>
            <a:r>
              <a:rPr lang="en" altLang="zh-CN" dirty="0"/>
              <a:t>You can access SEEM department MariaDB (you may consider as another branch of MySQL). Please refer to your project account memo for detail</a:t>
            </a:r>
          </a:p>
        </p:txBody>
      </p:sp>
      <p:pic>
        <p:nvPicPr>
          <p:cNvPr id="4" name="图片 3"/>
          <p:cNvPicPr>
            <a:picLocks noChangeAspect="1"/>
          </p:cNvPicPr>
          <p:nvPr/>
        </p:nvPicPr>
        <p:blipFill>
          <a:blip r:embed="rId2"/>
          <a:stretch>
            <a:fillRect/>
          </a:stretch>
        </p:blipFill>
        <p:spPr>
          <a:xfrm>
            <a:off x="7046913" y="3944938"/>
            <a:ext cx="4699000" cy="2540000"/>
          </a:xfrm>
          <a:prstGeom prst="rect">
            <a:avLst/>
          </a:prstGeom>
        </p:spPr>
      </p:pic>
      <p:sp>
        <p:nvSpPr>
          <p:cNvPr id="5" name="幻灯片编号占位符 4"/>
          <p:cNvSpPr>
            <a:spLocks noGrp="1"/>
          </p:cNvSpPr>
          <p:nvPr>
            <p:ph type="sldNum" sz="quarter" idx="12"/>
          </p:nvPr>
        </p:nvSpPr>
        <p:spPr/>
        <p:txBody>
          <a:bodyPr/>
          <a:lstStyle/>
          <a:p>
            <a:fld id="{69E57DC2-970A-4B3E-BB1C-7A09969E49DF}" type="slidenum">
              <a:rPr lang="en-US" smtClean="0"/>
              <a:t>9</a:t>
            </a:fld>
            <a:endParaRPr lang="en-US" dirty="0"/>
          </a:p>
        </p:txBody>
      </p:sp>
    </p:spTree>
    <p:extLst>
      <p:ext uri="{BB962C8B-B14F-4D97-AF65-F5344CB8AC3E}">
        <p14:creationId xmlns:p14="http://schemas.microsoft.com/office/powerpoint/2010/main" val="199431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71600" y="2643196"/>
            <a:ext cx="9601200" cy="1485900"/>
          </a:xfrm>
        </p:spPr>
        <p:txBody>
          <a:bodyPr/>
          <a:lstStyle/>
          <a:p>
            <a:pPr algn="ctr"/>
            <a:r>
              <a:rPr kumimoji="1" lang="en-US" altLang="zh-CN" b="1" dirty="0"/>
              <a:t>Some Basic operations in SQL</a:t>
            </a:r>
            <a:endParaRPr kumimoji="1" lang="zh-CN" altLang="en-US" b="1" dirty="0"/>
          </a:p>
        </p:txBody>
      </p:sp>
      <p:sp>
        <p:nvSpPr>
          <p:cNvPr id="3" name="幻灯片编号占位符 2"/>
          <p:cNvSpPr>
            <a:spLocks noGrp="1"/>
          </p:cNvSpPr>
          <p:nvPr>
            <p:ph type="sldNum" sz="quarter" idx="12"/>
          </p:nvPr>
        </p:nvSpPr>
        <p:spPr/>
        <p:txBody>
          <a:bodyPr/>
          <a:lstStyle/>
          <a:p>
            <a:fld id="{69E57DC2-970A-4B3E-BB1C-7A09969E49DF}" type="slidenum">
              <a:rPr lang="en-US" smtClean="0"/>
              <a:t>10</a:t>
            </a:fld>
            <a:endParaRPr lang="en-US" dirty="0"/>
          </a:p>
        </p:txBody>
      </p:sp>
    </p:spTree>
    <p:extLst>
      <p:ext uri="{BB962C8B-B14F-4D97-AF65-F5344CB8AC3E}">
        <p14:creationId xmlns:p14="http://schemas.microsoft.com/office/powerpoint/2010/main" val="1310646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br>
              <a:rPr kumimoji="1" lang="en-US" altLang="zh-CN" dirty="0"/>
            </a:br>
            <a:r>
              <a:rPr kumimoji="1" lang="en-US" altLang="zh-CN" dirty="0"/>
              <a:t>Select </a:t>
            </a:r>
            <a:endParaRPr kumimoji="1" lang="zh-CN" altLang="en-US" dirty="0"/>
          </a:p>
        </p:txBody>
      </p:sp>
      <p:sp>
        <p:nvSpPr>
          <p:cNvPr id="3" name="内容占位符 2"/>
          <p:cNvSpPr>
            <a:spLocks noGrp="1"/>
          </p:cNvSpPr>
          <p:nvPr>
            <p:ph idx="1"/>
          </p:nvPr>
        </p:nvSpPr>
        <p:spPr/>
        <p:txBody>
          <a:bodyPr/>
          <a:lstStyle/>
          <a:p>
            <a:r>
              <a:rPr kumimoji="1" lang="en-US" altLang="zh-CN" dirty="0"/>
              <a:t>Select operation can get some columns from the database with respect to some conditions</a:t>
            </a:r>
          </a:p>
          <a:p>
            <a:r>
              <a:rPr kumimoji="1" lang="en-US" altLang="zh-CN" dirty="0"/>
              <a:t>Usage:</a:t>
            </a:r>
          </a:p>
          <a:p>
            <a:pPr marL="0" indent="0" algn="ctr">
              <a:buNone/>
            </a:pPr>
            <a:r>
              <a:rPr lang="en-US" altLang="zh-CN" dirty="0"/>
              <a:t>SELECT </a:t>
            </a:r>
            <a:r>
              <a:rPr lang="en-US" altLang="zh-CN" i="1" dirty="0"/>
              <a:t>column1</a:t>
            </a:r>
            <a:r>
              <a:rPr lang="en-US" altLang="zh-CN" dirty="0"/>
              <a:t>,</a:t>
            </a:r>
            <a:r>
              <a:rPr lang="en-US" altLang="zh-CN" i="1" dirty="0"/>
              <a:t> column2, ...</a:t>
            </a:r>
            <a:br>
              <a:rPr lang="en-US" altLang="zh-CN" dirty="0"/>
            </a:br>
            <a:r>
              <a:rPr lang="en-US" altLang="zh-CN" dirty="0"/>
              <a:t>FROM </a:t>
            </a:r>
            <a:r>
              <a:rPr lang="en-US" altLang="zh-CN" i="1" dirty="0" err="1"/>
              <a:t>table_name</a:t>
            </a:r>
            <a:r>
              <a:rPr lang="en-US" altLang="zh-CN" dirty="0"/>
              <a:t>;</a:t>
            </a:r>
          </a:p>
          <a:p>
            <a:r>
              <a:rPr kumimoji="1" lang="en-US" altLang="zh-CN" dirty="0"/>
              <a:t>Practice: </a:t>
            </a:r>
            <a:r>
              <a:rPr kumimoji="1" lang="en-US" altLang="zh-CN" dirty="0">
                <a:hlinkClick r:id="rId2"/>
              </a:rPr>
              <a:t>https://www.w3schools.com/sql/trysql.asp?filename=trysql_select_columns</a:t>
            </a:r>
            <a:r>
              <a:rPr kumimoji="1" lang="en-US" altLang="zh-CN" dirty="0"/>
              <a:t> </a:t>
            </a:r>
          </a:p>
        </p:txBody>
      </p:sp>
      <p:sp>
        <p:nvSpPr>
          <p:cNvPr id="4" name="幻灯片编号占位符 3"/>
          <p:cNvSpPr>
            <a:spLocks noGrp="1"/>
          </p:cNvSpPr>
          <p:nvPr>
            <p:ph type="sldNum" sz="quarter" idx="12"/>
          </p:nvPr>
        </p:nvSpPr>
        <p:spPr/>
        <p:txBody>
          <a:bodyPr/>
          <a:lstStyle/>
          <a:p>
            <a:fld id="{69E57DC2-970A-4B3E-BB1C-7A09969E49DF}" type="slidenum">
              <a:rPr lang="en-US" smtClean="0"/>
              <a:t>11</a:t>
            </a:fld>
            <a:endParaRPr lang="en-US" dirty="0"/>
          </a:p>
        </p:txBody>
      </p:sp>
    </p:spTree>
    <p:extLst>
      <p:ext uri="{BB962C8B-B14F-4D97-AF65-F5344CB8AC3E}">
        <p14:creationId xmlns:p14="http://schemas.microsoft.com/office/powerpoint/2010/main" val="1300029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br>
              <a:rPr kumimoji="1" lang="en-US" altLang="zh-CN" dirty="0"/>
            </a:br>
            <a:r>
              <a:rPr kumimoji="1" lang="en-US" altLang="zh-CN" dirty="0"/>
              <a:t>Select Distinct </a:t>
            </a:r>
            <a:endParaRPr kumimoji="1" lang="zh-CN" altLang="en-US" dirty="0"/>
          </a:p>
        </p:txBody>
      </p:sp>
      <p:sp>
        <p:nvSpPr>
          <p:cNvPr id="3" name="内容占位符 2"/>
          <p:cNvSpPr>
            <a:spLocks noGrp="1"/>
          </p:cNvSpPr>
          <p:nvPr>
            <p:ph idx="1"/>
          </p:nvPr>
        </p:nvSpPr>
        <p:spPr/>
        <p:txBody>
          <a:bodyPr/>
          <a:lstStyle/>
          <a:p>
            <a:r>
              <a:rPr kumimoji="1" lang="en-US" altLang="zh-CN" dirty="0"/>
              <a:t>We can remove </a:t>
            </a:r>
            <a:r>
              <a:rPr kumimoji="1" lang="en-US" altLang="zh-CN" dirty="0" err="1"/>
              <a:t>dumplicate</a:t>
            </a:r>
            <a:r>
              <a:rPr kumimoji="1" lang="en-US" altLang="zh-CN" dirty="0"/>
              <a:t> rows with distinct keywords</a:t>
            </a:r>
          </a:p>
          <a:p>
            <a:r>
              <a:rPr kumimoji="1" lang="en-US" altLang="zh-CN" dirty="0"/>
              <a:t>Usage:</a:t>
            </a:r>
          </a:p>
          <a:p>
            <a:pPr marL="0" indent="0" algn="ctr">
              <a:buNone/>
            </a:pPr>
            <a:r>
              <a:rPr lang="en-US" altLang="zh-CN" dirty="0"/>
              <a:t>SELECT DISTINCT </a:t>
            </a:r>
            <a:r>
              <a:rPr lang="en-US" altLang="zh-CN" i="1" dirty="0"/>
              <a:t>column1</a:t>
            </a:r>
            <a:r>
              <a:rPr lang="en-US" altLang="zh-CN" dirty="0"/>
              <a:t>,</a:t>
            </a:r>
            <a:r>
              <a:rPr lang="en-US" altLang="zh-CN" i="1" dirty="0"/>
              <a:t> column2, ...</a:t>
            </a:r>
            <a:br>
              <a:rPr lang="en-US" altLang="zh-CN" dirty="0"/>
            </a:br>
            <a:r>
              <a:rPr lang="en-US" altLang="zh-CN" dirty="0"/>
              <a:t>FROM </a:t>
            </a:r>
            <a:r>
              <a:rPr lang="en-US" altLang="zh-CN" i="1" dirty="0" err="1"/>
              <a:t>table_name</a:t>
            </a:r>
            <a:r>
              <a:rPr lang="en-US" altLang="zh-CN" dirty="0"/>
              <a:t>; </a:t>
            </a:r>
          </a:p>
          <a:p>
            <a:r>
              <a:rPr kumimoji="1" lang="en-US" altLang="zh-CN" dirty="0"/>
              <a:t>Practice: </a:t>
            </a:r>
            <a:r>
              <a:rPr kumimoji="1" lang="en-US" altLang="zh-CN" dirty="0">
                <a:hlinkClick r:id="rId2"/>
              </a:rPr>
              <a:t>https://www.w3schools.com/sql/trysql.asp?filename=trysql_select_distinct</a:t>
            </a:r>
            <a:r>
              <a:rPr kumimoji="1" lang="en-US" altLang="zh-CN" dirty="0"/>
              <a:t> </a:t>
            </a:r>
          </a:p>
        </p:txBody>
      </p:sp>
      <p:sp>
        <p:nvSpPr>
          <p:cNvPr id="4" name="幻灯片编号占位符 3"/>
          <p:cNvSpPr>
            <a:spLocks noGrp="1"/>
          </p:cNvSpPr>
          <p:nvPr>
            <p:ph type="sldNum" sz="quarter" idx="12"/>
          </p:nvPr>
        </p:nvSpPr>
        <p:spPr/>
        <p:txBody>
          <a:bodyPr/>
          <a:lstStyle/>
          <a:p>
            <a:fld id="{69E57DC2-970A-4B3E-BB1C-7A09969E49DF}" type="slidenum">
              <a:rPr lang="en-US" smtClean="0"/>
              <a:t>12</a:t>
            </a:fld>
            <a:endParaRPr lang="en-US" dirty="0"/>
          </a:p>
        </p:txBody>
      </p:sp>
    </p:spTree>
    <p:extLst>
      <p:ext uri="{BB962C8B-B14F-4D97-AF65-F5344CB8AC3E}">
        <p14:creationId xmlns:p14="http://schemas.microsoft.com/office/powerpoint/2010/main" val="941966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br>
              <a:rPr kumimoji="1" lang="en-US" altLang="zh-CN" dirty="0"/>
            </a:br>
            <a:r>
              <a:rPr kumimoji="1" lang="en-US" altLang="zh-CN" dirty="0"/>
              <a:t>Select Distinct </a:t>
            </a:r>
            <a:endParaRPr kumimoji="1" lang="zh-CN" altLang="en-US" dirty="0"/>
          </a:p>
        </p:txBody>
      </p:sp>
      <p:sp>
        <p:nvSpPr>
          <p:cNvPr id="3" name="内容占位符 2"/>
          <p:cNvSpPr>
            <a:spLocks noGrp="1"/>
          </p:cNvSpPr>
          <p:nvPr>
            <p:ph idx="1"/>
          </p:nvPr>
        </p:nvSpPr>
        <p:spPr>
          <a:xfrm>
            <a:off x="1371600" y="2351723"/>
            <a:ext cx="9601200" cy="3581400"/>
          </a:xfrm>
        </p:spPr>
        <p:txBody>
          <a:bodyPr/>
          <a:lstStyle/>
          <a:p>
            <a:r>
              <a:rPr lang="en-US" altLang="zh-CN" dirty="0"/>
              <a:t>if you have multiple columns, then the distinct mean the whole row but NOT any one single column.</a:t>
            </a:r>
          </a:p>
          <a:p>
            <a:pPr marL="0" indent="0" algn="ctr">
              <a:buNone/>
            </a:pPr>
            <a:r>
              <a:rPr kumimoji="1" lang="en-US" altLang="zh-CN" dirty="0"/>
              <a:t>select distinct id, name from data</a:t>
            </a:r>
          </a:p>
        </p:txBody>
      </p:sp>
      <p:graphicFrame>
        <p:nvGraphicFramePr>
          <p:cNvPr id="4" name="内容占位符 3"/>
          <p:cNvGraphicFramePr>
            <a:graphicFrameLocks/>
          </p:cNvGraphicFramePr>
          <p:nvPr>
            <p:extLst>
              <p:ext uri="{D42A27DB-BD31-4B8C-83A1-F6EECF244321}">
                <p14:modId xmlns:p14="http://schemas.microsoft.com/office/powerpoint/2010/main" val="1363367874"/>
              </p:ext>
            </p:extLst>
          </p:nvPr>
        </p:nvGraphicFramePr>
        <p:xfrm>
          <a:off x="1705568" y="3557588"/>
          <a:ext cx="2528889" cy="1483360"/>
        </p:xfrm>
        <a:graphic>
          <a:graphicData uri="http://schemas.openxmlformats.org/drawingml/2006/table">
            <a:tbl>
              <a:tblPr firstRow="1" bandRow="1">
                <a:tableStyleId>{69012ECD-51FC-41F1-AA8D-1B2483CD663E}</a:tableStyleId>
              </a:tblPr>
              <a:tblGrid>
                <a:gridCol w="842963">
                  <a:extLst>
                    <a:ext uri="{9D8B030D-6E8A-4147-A177-3AD203B41FA5}">
                      <a16:colId xmlns:a16="http://schemas.microsoft.com/office/drawing/2014/main" val="20000"/>
                    </a:ext>
                  </a:extLst>
                </a:gridCol>
                <a:gridCol w="842963">
                  <a:extLst>
                    <a:ext uri="{9D8B030D-6E8A-4147-A177-3AD203B41FA5}">
                      <a16:colId xmlns:a16="http://schemas.microsoft.com/office/drawing/2014/main" val="20001"/>
                    </a:ext>
                  </a:extLst>
                </a:gridCol>
                <a:gridCol w="842963">
                  <a:extLst>
                    <a:ext uri="{9D8B030D-6E8A-4147-A177-3AD203B41FA5}">
                      <a16:colId xmlns:a16="http://schemas.microsoft.com/office/drawing/2014/main" val="20002"/>
                    </a:ext>
                  </a:extLst>
                </a:gridCol>
              </a:tblGrid>
              <a:tr h="370840">
                <a:tc>
                  <a:txBody>
                    <a:bodyPr/>
                    <a:lstStyle/>
                    <a:p>
                      <a:r>
                        <a:rPr lang="en-US" altLang="zh-CN" dirty="0"/>
                        <a:t>id</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lang="en-US" altLang="zh-CN" dirty="0"/>
                        <a:t>name</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lang="en-US" altLang="zh-CN" dirty="0"/>
                        <a:t>goods</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r>
                        <a:rPr lang="en-US" altLang="zh-CN" dirty="0"/>
                        <a:t>0</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lang="en-US" altLang="zh-CN" dirty="0"/>
                        <a:t>Alice</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lang="en-US" altLang="zh-CN" dirty="0"/>
                        <a:t>apple</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r>
                        <a:rPr lang="en-US" altLang="zh-CN" dirty="0"/>
                        <a:t>0</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lang="en-US" altLang="zh-CN" dirty="0"/>
                        <a:t>Alice</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lang="en-US" altLang="zh-CN" dirty="0"/>
                        <a:t>pear</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r>
                        <a:rPr lang="en-US" altLang="zh-CN" dirty="0"/>
                        <a:t>1</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lang="en-US" altLang="zh-CN" dirty="0"/>
                        <a:t>Bob</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lang="en-US" altLang="zh-CN" dirty="0"/>
                        <a:t>cherry</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5" name="内容占位符 3"/>
          <p:cNvGraphicFramePr>
            <a:graphicFrameLocks/>
          </p:cNvGraphicFramePr>
          <p:nvPr>
            <p:extLst>
              <p:ext uri="{D42A27DB-BD31-4B8C-83A1-F6EECF244321}">
                <p14:modId xmlns:p14="http://schemas.microsoft.com/office/powerpoint/2010/main" val="1377187990"/>
              </p:ext>
            </p:extLst>
          </p:nvPr>
        </p:nvGraphicFramePr>
        <p:xfrm>
          <a:off x="5329237" y="3586163"/>
          <a:ext cx="1685926" cy="1483360"/>
        </p:xfrm>
        <a:graphic>
          <a:graphicData uri="http://schemas.openxmlformats.org/drawingml/2006/table">
            <a:tbl>
              <a:tblPr firstRow="1" bandRow="1">
                <a:tableStyleId>{69012ECD-51FC-41F1-AA8D-1B2483CD663E}</a:tableStyleId>
              </a:tblPr>
              <a:tblGrid>
                <a:gridCol w="842963">
                  <a:extLst>
                    <a:ext uri="{9D8B030D-6E8A-4147-A177-3AD203B41FA5}">
                      <a16:colId xmlns:a16="http://schemas.microsoft.com/office/drawing/2014/main" val="20000"/>
                    </a:ext>
                  </a:extLst>
                </a:gridCol>
                <a:gridCol w="842963">
                  <a:extLst>
                    <a:ext uri="{9D8B030D-6E8A-4147-A177-3AD203B41FA5}">
                      <a16:colId xmlns:a16="http://schemas.microsoft.com/office/drawing/2014/main" val="20001"/>
                    </a:ext>
                  </a:extLst>
                </a:gridCol>
              </a:tblGrid>
              <a:tr h="370840">
                <a:tc>
                  <a:txBody>
                    <a:bodyPr/>
                    <a:lstStyle/>
                    <a:p>
                      <a:r>
                        <a:rPr lang="en-US" altLang="zh-CN" dirty="0"/>
                        <a:t>id</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lang="en-US" altLang="zh-CN" dirty="0"/>
                        <a:t>name</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r>
                        <a:rPr lang="en-US" altLang="zh-CN" dirty="0"/>
                        <a:t>0</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lang="en-US" altLang="zh-CN" dirty="0"/>
                        <a:t>Alice</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r>
                        <a:rPr lang="en-US" altLang="zh-CN" dirty="0"/>
                        <a:t>0</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lang="en-US" altLang="zh-CN" dirty="0"/>
                        <a:t>Alice</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r>
                        <a:rPr lang="en-US" altLang="zh-CN" dirty="0"/>
                        <a:t>1</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lang="en-US" altLang="zh-CN" dirty="0"/>
                        <a:t>Bob</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6" name="内容占位符 3"/>
          <p:cNvGraphicFramePr>
            <a:graphicFrameLocks/>
          </p:cNvGraphicFramePr>
          <p:nvPr>
            <p:extLst>
              <p:ext uri="{D42A27DB-BD31-4B8C-83A1-F6EECF244321}">
                <p14:modId xmlns:p14="http://schemas.microsoft.com/office/powerpoint/2010/main" val="580448907"/>
              </p:ext>
            </p:extLst>
          </p:nvPr>
        </p:nvGraphicFramePr>
        <p:xfrm>
          <a:off x="8109943" y="3557588"/>
          <a:ext cx="1685926" cy="1112520"/>
        </p:xfrm>
        <a:graphic>
          <a:graphicData uri="http://schemas.openxmlformats.org/drawingml/2006/table">
            <a:tbl>
              <a:tblPr firstRow="1" bandRow="1">
                <a:tableStyleId>{69012ECD-51FC-41F1-AA8D-1B2483CD663E}</a:tableStyleId>
              </a:tblPr>
              <a:tblGrid>
                <a:gridCol w="842963">
                  <a:extLst>
                    <a:ext uri="{9D8B030D-6E8A-4147-A177-3AD203B41FA5}">
                      <a16:colId xmlns:a16="http://schemas.microsoft.com/office/drawing/2014/main" val="20000"/>
                    </a:ext>
                  </a:extLst>
                </a:gridCol>
                <a:gridCol w="842963">
                  <a:extLst>
                    <a:ext uri="{9D8B030D-6E8A-4147-A177-3AD203B41FA5}">
                      <a16:colId xmlns:a16="http://schemas.microsoft.com/office/drawing/2014/main" val="20001"/>
                    </a:ext>
                  </a:extLst>
                </a:gridCol>
              </a:tblGrid>
              <a:tr h="370840">
                <a:tc>
                  <a:txBody>
                    <a:bodyPr/>
                    <a:lstStyle/>
                    <a:p>
                      <a:r>
                        <a:rPr lang="en-US" altLang="zh-CN" dirty="0"/>
                        <a:t>id</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lang="en-US" altLang="zh-CN" dirty="0"/>
                        <a:t>name</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r>
                        <a:rPr lang="en-US" altLang="zh-CN" dirty="0"/>
                        <a:t>0</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lang="en-US" altLang="zh-CN" dirty="0"/>
                        <a:t>Alice</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r>
                        <a:rPr lang="en-US" altLang="zh-CN" dirty="0"/>
                        <a:t>1</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lang="en-US" altLang="zh-CN" dirty="0"/>
                        <a:t>Bob</a:t>
                      </a:r>
                      <a:endParaRPr lang="zh-CN"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7" name="右箭头 6"/>
          <p:cNvSpPr/>
          <p:nvPr/>
        </p:nvSpPr>
        <p:spPr>
          <a:xfrm>
            <a:off x="4555925" y="4142423"/>
            <a:ext cx="451843" cy="370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右箭头 7"/>
          <p:cNvSpPr/>
          <p:nvPr/>
        </p:nvSpPr>
        <p:spPr>
          <a:xfrm>
            <a:off x="7336631" y="4142423"/>
            <a:ext cx="451843" cy="370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幻灯片编号占位符 8"/>
          <p:cNvSpPr>
            <a:spLocks noGrp="1"/>
          </p:cNvSpPr>
          <p:nvPr>
            <p:ph type="sldNum" sz="quarter" idx="12"/>
          </p:nvPr>
        </p:nvSpPr>
        <p:spPr/>
        <p:txBody>
          <a:bodyPr/>
          <a:lstStyle/>
          <a:p>
            <a:fld id="{69E57DC2-970A-4B3E-BB1C-7A09969E49DF}" type="slidenum">
              <a:rPr lang="en-US" smtClean="0"/>
              <a:t>13</a:t>
            </a:fld>
            <a:endParaRPr lang="en-US" dirty="0"/>
          </a:p>
        </p:txBody>
      </p:sp>
    </p:spTree>
    <p:extLst>
      <p:ext uri="{BB962C8B-B14F-4D97-AF65-F5344CB8AC3E}">
        <p14:creationId xmlns:p14="http://schemas.microsoft.com/office/powerpoint/2010/main" val="1319406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br>
              <a:rPr kumimoji="1" lang="en-US" altLang="zh-CN" dirty="0"/>
            </a:br>
            <a:r>
              <a:rPr kumimoji="1" lang="en-US" altLang="zh-CN" dirty="0"/>
              <a:t>Select Where</a:t>
            </a:r>
            <a:endParaRPr kumimoji="1" lang="zh-CN" altLang="en-US" dirty="0"/>
          </a:p>
        </p:txBody>
      </p:sp>
      <p:sp>
        <p:nvSpPr>
          <p:cNvPr id="3" name="内容占位符 2"/>
          <p:cNvSpPr>
            <a:spLocks noGrp="1"/>
          </p:cNvSpPr>
          <p:nvPr>
            <p:ph idx="1"/>
          </p:nvPr>
        </p:nvSpPr>
        <p:spPr/>
        <p:txBody>
          <a:bodyPr/>
          <a:lstStyle/>
          <a:p>
            <a:r>
              <a:rPr kumimoji="1" lang="en-US" altLang="zh-CN" dirty="0"/>
              <a:t>We can select data if they fulfil some specified conditions</a:t>
            </a:r>
          </a:p>
          <a:p>
            <a:r>
              <a:rPr kumimoji="1" lang="en-US" altLang="zh-CN" dirty="0"/>
              <a:t>Usage:</a:t>
            </a:r>
          </a:p>
          <a:p>
            <a:pPr marL="0" indent="0" algn="ctr">
              <a:buNone/>
            </a:pPr>
            <a:r>
              <a:rPr lang="en-US" altLang="zh-CN" dirty="0"/>
              <a:t>SELECT </a:t>
            </a:r>
            <a:r>
              <a:rPr lang="en-US" altLang="zh-CN" i="1" dirty="0"/>
              <a:t>column1</a:t>
            </a:r>
            <a:r>
              <a:rPr lang="en-US" altLang="zh-CN" dirty="0"/>
              <a:t>,</a:t>
            </a:r>
            <a:r>
              <a:rPr lang="en-US" altLang="zh-CN" i="1" dirty="0"/>
              <a:t> column2, ...</a:t>
            </a:r>
            <a:br>
              <a:rPr lang="en-US" altLang="zh-CN" dirty="0"/>
            </a:br>
            <a:r>
              <a:rPr lang="en-US" altLang="zh-CN" dirty="0"/>
              <a:t>FROM </a:t>
            </a:r>
            <a:r>
              <a:rPr lang="en-US" altLang="zh-CN" i="1" dirty="0" err="1"/>
              <a:t>table_name</a:t>
            </a:r>
            <a:br>
              <a:rPr lang="en-US" altLang="zh-CN" dirty="0"/>
            </a:br>
            <a:r>
              <a:rPr lang="en-US" altLang="zh-CN" dirty="0"/>
              <a:t>WHERE </a:t>
            </a:r>
            <a:r>
              <a:rPr lang="en-US" altLang="zh-CN" i="1" dirty="0"/>
              <a:t>condition</a:t>
            </a:r>
            <a:r>
              <a:rPr lang="en-US" altLang="zh-CN" dirty="0"/>
              <a:t>;</a:t>
            </a:r>
          </a:p>
          <a:p>
            <a:r>
              <a:rPr kumimoji="1" lang="en-US" altLang="zh-CN" dirty="0"/>
              <a:t>Practice: </a:t>
            </a:r>
            <a:r>
              <a:rPr kumimoji="1" lang="en-US" altLang="zh-CN" dirty="0">
                <a:hlinkClick r:id="rId2"/>
              </a:rPr>
              <a:t>https://www.w3schools.com/sql/trysql.asp?filename=trysql_select_where</a:t>
            </a:r>
            <a:r>
              <a:rPr kumimoji="1" lang="en-US" altLang="zh-CN" dirty="0"/>
              <a:t> </a:t>
            </a:r>
          </a:p>
        </p:txBody>
      </p:sp>
      <p:sp>
        <p:nvSpPr>
          <p:cNvPr id="4" name="幻灯片编号占位符 3"/>
          <p:cNvSpPr>
            <a:spLocks noGrp="1"/>
          </p:cNvSpPr>
          <p:nvPr>
            <p:ph type="sldNum" sz="quarter" idx="12"/>
          </p:nvPr>
        </p:nvSpPr>
        <p:spPr/>
        <p:txBody>
          <a:bodyPr/>
          <a:lstStyle/>
          <a:p>
            <a:fld id="{69E57DC2-970A-4B3E-BB1C-7A09969E49DF}" type="slidenum">
              <a:rPr lang="en-US" smtClean="0"/>
              <a:t>14</a:t>
            </a:fld>
            <a:endParaRPr lang="en-US" dirty="0"/>
          </a:p>
        </p:txBody>
      </p:sp>
    </p:spTree>
    <p:extLst>
      <p:ext uri="{BB962C8B-B14F-4D97-AF65-F5344CB8AC3E}">
        <p14:creationId xmlns:p14="http://schemas.microsoft.com/office/powerpoint/2010/main" val="1803514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br>
              <a:rPr kumimoji="1" lang="en-US" altLang="zh-CN" dirty="0"/>
            </a:br>
            <a:r>
              <a:rPr kumimoji="1" lang="en-US" altLang="zh-CN" dirty="0"/>
              <a:t>Select with AND, OR and NOT Operators</a:t>
            </a:r>
            <a:endParaRPr kumimoji="1" lang="zh-CN" altLang="en-US" dirty="0"/>
          </a:p>
        </p:txBody>
      </p:sp>
      <p:sp>
        <p:nvSpPr>
          <p:cNvPr id="3" name="内容占位符 2"/>
          <p:cNvSpPr>
            <a:spLocks noGrp="1"/>
          </p:cNvSpPr>
          <p:nvPr>
            <p:ph idx="1"/>
          </p:nvPr>
        </p:nvSpPr>
        <p:spPr/>
        <p:txBody>
          <a:bodyPr/>
          <a:lstStyle/>
          <a:p>
            <a:r>
              <a:rPr kumimoji="1" lang="en-US" altLang="zh-CN" dirty="0"/>
              <a:t>We can use “and”, “or”, “not” in where conditions</a:t>
            </a:r>
          </a:p>
          <a:p>
            <a:r>
              <a:rPr kumimoji="1" lang="en-US" altLang="zh-CN" dirty="0"/>
              <a:t>Usage:</a:t>
            </a:r>
          </a:p>
          <a:p>
            <a:pPr marL="0" indent="0" algn="ctr">
              <a:buNone/>
            </a:pPr>
            <a:r>
              <a:rPr lang="en-US" altLang="zh-CN" dirty="0"/>
              <a:t>SELECT </a:t>
            </a:r>
            <a:r>
              <a:rPr lang="en-US" altLang="zh-CN" i="1" dirty="0"/>
              <a:t>column1</a:t>
            </a:r>
            <a:r>
              <a:rPr lang="en-US" altLang="zh-CN" dirty="0"/>
              <a:t>,</a:t>
            </a:r>
            <a:r>
              <a:rPr lang="en-US" altLang="zh-CN" i="1" dirty="0"/>
              <a:t> column2, ...</a:t>
            </a:r>
            <a:br>
              <a:rPr lang="en-US" altLang="zh-CN" dirty="0"/>
            </a:br>
            <a:r>
              <a:rPr lang="en-US" altLang="zh-CN" dirty="0"/>
              <a:t>FROM </a:t>
            </a:r>
            <a:r>
              <a:rPr lang="en-US" altLang="zh-CN" i="1" dirty="0" err="1"/>
              <a:t>table_name</a:t>
            </a:r>
            <a:br>
              <a:rPr lang="en-US" altLang="zh-CN" dirty="0"/>
            </a:br>
            <a:r>
              <a:rPr lang="en-US" altLang="zh-CN" dirty="0"/>
              <a:t>WHERE </a:t>
            </a:r>
            <a:r>
              <a:rPr lang="en-US" altLang="zh-CN" i="1" dirty="0"/>
              <a:t>condition1</a:t>
            </a:r>
            <a:r>
              <a:rPr lang="en-US" altLang="zh-CN" dirty="0"/>
              <a:t> AND </a:t>
            </a:r>
            <a:r>
              <a:rPr lang="en-US" altLang="zh-CN" i="1" dirty="0"/>
              <a:t>condition2</a:t>
            </a:r>
            <a:r>
              <a:rPr lang="en-US" altLang="zh-CN" dirty="0"/>
              <a:t> AND </a:t>
            </a:r>
            <a:r>
              <a:rPr lang="en-US" altLang="zh-CN" i="1" dirty="0"/>
              <a:t>condition3 ...</a:t>
            </a:r>
            <a:r>
              <a:rPr lang="en-US" altLang="zh-CN" dirty="0"/>
              <a:t>;</a:t>
            </a:r>
          </a:p>
          <a:p>
            <a:r>
              <a:rPr kumimoji="1" lang="en-US" altLang="zh-CN" dirty="0"/>
              <a:t>Practice: </a:t>
            </a:r>
            <a:r>
              <a:rPr kumimoji="1" lang="en-US" altLang="zh-CN" dirty="0">
                <a:hlinkClick r:id="rId2"/>
              </a:rPr>
              <a:t>https://www.w3schools.com/sql/trysql.asp?filename=trysql_select_where_and</a:t>
            </a:r>
            <a:r>
              <a:rPr kumimoji="1" lang="en-US" altLang="zh-CN" dirty="0"/>
              <a:t> </a:t>
            </a:r>
          </a:p>
        </p:txBody>
      </p:sp>
      <p:sp>
        <p:nvSpPr>
          <p:cNvPr id="4" name="幻灯片编号占位符 3"/>
          <p:cNvSpPr>
            <a:spLocks noGrp="1"/>
          </p:cNvSpPr>
          <p:nvPr>
            <p:ph type="sldNum" sz="quarter" idx="12"/>
          </p:nvPr>
        </p:nvSpPr>
        <p:spPr/>
        <p:txBody>
          <a:bodyPr/>
          <a:lstStyle/>
          <a:p>
            <a:fld id="{69E57DC2-970A-4B3E-BB1C-7A09969E49DF}" type="slidenum">
              <a:rPr lang="en-US" smtClean="0"/>
              <a:t>15</a:t>
            </a:fld>
            <a:endParaRPr lang="en-US" dirty="0"/>
          </a:p>
        </p:txBody>
      </p:sp>
    </p:spTree>
    <p:extLst>
      <p:ext uri="{BB962C8B-B14F-4D97-AF65-F5344CB8AC3E}">
        <p14:creationId xmlns:p14="http://schemas.microsoft.com/office/powerpoint/2010/main" val="820212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br>
              <a:rPr kumimoji="1" lang="en-US" altLang="zh-CN" dirty="0"/>
            </a:br>
            <a:r>
              <a:rPr kumimoji="1" lang="en-US" altLang="zh-CN" dirty="0"/>
              <a:t>Select with Order by</a:t>
            </a:r>
            <a:endParaRPr kumimoji="1" lang="zh-CN" altLang="en-US" dirty="0"/>
          </a:p>
        </p:txBody>
      </p:sp>
      <p:sp>
        <p:nvSpPr>
          <p:cNvPr id="3" name="内容占位符 2"/>
          <p:cNvSpPr>
            <a:spLocks noGrp="1"/>
          </p:cNvSpPr>
          <p:nvPr>
            <p:ph idx="1"/>
          </p:nvPr>
        </p:nvSpPr>
        <p:spPr/>
        <p:txBody>
          <a:bodyPr/>
          <a:lstStyle/>
          <a:p>
            <a:r>
              <a:rPr kumimoji="1" lang="en-US" altLang="zh-CN" dirty="0"/>
              <a:t>We can use “order by” to sort the results</a:t>
            </a:r>
          </a:p>
          <a:p>
            <a:r>
              <a:rPr kumimoji="1" lang="en-US" altLang="zh-CN" dirty="0"/>
              <a:t>Usage:</a:t>
            </a:r>
          </a:p>
          <a:p>
            <a:pPr marL="0" indent="0" algn="ctr">
              <a:buNone/>
            </a:pPr>
            <a:r>
              <a:rPr lang="en-US" altLang="zh-CN" dirty="0"/>
              <a:t>SELECT </a:t>
            </a:r>
            <a:r>
              <a:rPr lang="en-US" altLang="zh-CN" i="1" dirty="0"/>
              <a:t>column1</a:t>
            </a:r>
            <a:r>
              <a:rPr lang="en-US" altLang="zh-CN" dirty="0"/>
              <a:t>,</a:t>
            </a:r>
            <a:r>
              <a:rPr lang="en-US" altLang="zh-CN" i="1" dirty="0"/>
              <a:t> column2, ...</a:t>
            </a:r>
            <a:br>
              <a:rPr lang="en-US" altLang="zh-CN" dirty="0"/>
            </a:br>
            <a:r>
              <a:rPr lang="en-US" altLang="zh-CN" dirty="0"/>
              <a:t>FROM </a:t>
            </a:r>
            <a:r>
              <a:rPr lang="en-US" altLang="zh-CN" i="1" dirty="0" err="1"/>
              <a:t>table_name</a:t>
            </a:r>
            <a:br>
              <a:rPr lang="en-US" altLang="zh-CN" dirty="0"/>
            </a:br>
            <a:r>
              <a:rPr lang="en-US" altLang="zh-CN" dirty="0"/>
              <a:t>ORDER BY </a:t>
            </a:r>
            <a:r>
              <a:rPr lang="en-US" altLang="zh-CN" i="1" dirty="0"/>
              <a:t>column1, column2, ... </a:t>
            </a:r>
            <a:r>
              <a:rPr lang="en-US" altLang="zh-CN" dirty="0"/>
              <a:t>ASC|DESC;</a:t>
            </a:r>
            <a:endParaRPr kumimoji="1" lang="en-US" altLang="zh-CN" dirty="0"/>
          </a:p>
          <a:p>
            <a:r>
              <a:rPr kumimoji="1" lang="en-US" altLang="zh-CN" dirty="0"/>
              <a:t>Practice: </a:t>
            </a:r>
            <a:r>
              <a:rPr kumimoji="1" lang="en-US" altLang="zh-CN" dirty="0">
                <a:hlinkClick r:id="rId2"/>
              </a:rPr>
              <a:t>https://www.w3schools.com/sql/trysql.asp?filename=trysql_select_orderby</a:t>
            </a:r>
            <a:r>
              <a:rPr kumimoji="1" lang="en-US" altLang="zh-CN" dirty="0"/>
              <a:t> </a:t>
            </a:r>
          </a:p>
        </p:txBody>
      </p:sp>
      <p:sp>
        <p:nvSpPr>
          <p:cNvPr id="4" name="幻灯片编号占位符 3"/>
          <p:cNvSpPr>
            <a:spLocks noGrp="1"/>
          </p:cNvSpPr>
          <p:nvPr>
            <p:ph type="sldNum" sz="quarter" idx="12"/>
          </p:nvPr>
        </p:nvSpPr>
        <p:spPr/>
        <p:txBody>
          <a:bodyPr/>
          <a:lstStyle/>
          <a:p>
            <a:fld id="{69E57DC2-970A-4B3E-BB1C-7A09969E49DF}" type="slidenum">
              <a:rPr lang="en-US" smtClean="0"/>
              <a:t>16</a:t>
            </a:fld>
            <a:endParaRPr lang="en-US" dirty="0"/>
          </a:p>
        </p:txBody>
      </p:sp>
    </p:spTree>
    <p:extLst>
      <p:ext uri="{BB962C8B-B14F-4D97-AF65-F5344CB8AC3E}">
        <p14:creationId xmlns:p14="http://schemas.microsoft.com/office/powerpoint/2010/main" val="1308423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br>
              <a:rPr kumimoji="1" lang="en-US" altLang="zh-CN" dirty="0"/>
            </a:br>
            <a:r>
              <a:rPr kumimoji="1" lang="en-US" altLang="zh-CN" dirty="0"/>
              <a:t>Insert Into</a:t>
            </a:r>
            <a:endParaRPr kumimoji="1" lang="zh-CN" altLang="en-US" dirty="0"/>
          </a:p>
        </p:txBody>
      </p:sp>
      <p:sp>
        <p:nvSpPr>
          <p:cNvPr id="3" name="内容占位符 2"/>
          <p:cNvSpPr>
            <a:spLocks noGrp="1"/>
          </p:cNvSpPr>
          <p:nvPr>
            <p:ph idx="1"/>
          </p:nvPr>
        </p:nvSpPr>
        <p:spPr/>
        <p:txBody>
          <a:bodyPr/>
          <a:lstStyle/>
          <a:p>
            <a:r>
              <a:rPr kumimoji="1" lang="en-US" altLang="zh-CN" dirty="0"/>
              <a:t>We can use “Insert into” to add one line into the database</a:t>
            </a:r>
          </a:p>
          <a:p>
            <a:r>
              <a:rPr kumimoji="1" lang="en-US" altLang="zh-CN" dirty="0"/>
              <a:t>Usage:</a:t>
            </a:r>
          </a:p>
          <a:p>
            <a:pPr marL="0" indent="0" algn="ctr">
              <a:buNone/>
            </a:pPr>
            <a:r>
              <a:rPr lang="en-US" altLang="zh-CN" dirty="0"/>
              <a:t>INSERT INTO </a:t>
            </a:r>
            <a:r>
              <a:rPr lang="en-US" altLang="zh-CN" i="1" dirty="0" err="1"/>
              <a:t>table_name</a:t>
            </a:r>
            <a:r>
              <a:rPr lang="en-US" altLang="zh-CN" dirty="0"/>
              <a:t> (</a:t>
            </a:r>
            <a:r>
              <a:rPr lang="en-US" altLang="zh-CN" i="1" dirty="0"/>
              <a:t>column1</a:t>
            </a:r>
            <a:r>
              <a:rPr lang="en-US" altLang="zh-CN" dirty="0"/>
              <a:t>,</a:t>
            </a:r>
            <a:r>
              <a:rPr lang="en-US" altLang="zh-CN" i="1" dirty="0"/>
              <a:t> column2</a:t>
            </a:r>
            <a:r>
              <a:rPr lang="en-US" altLang="zh-CN" dirty="0"/>
              <a:t>,</a:t>
            </a:r>
            <a:r>
              <a:rPr lang="en-US" altLang="zh-CN" i="1" dirty="0"/>
              <a:t> column3</a:t>
            </a:r>
            <a:r>
              <a:rPr lang="en-US" altLang="zh-CN" dirty="0"/>
              <a:t>, ...)</a:t>
            </a:r>
            <a:br>
              <a:rPr lang="en-US" altLang="zh-CN" dirty="0"/>
            </a:br>
            <a:r>
              <a:rPr lang="en-US" altLang="zh-CN" dirty="0"/>
              <a:t>VALUES (</a:t>
            </a:r>
            <a:r>
              <a:rPr lang="en-US" altLang="zh-CN" i="1" dirty="0"/>
              <a:t>value1</a:t>
            </a:r>
            <a:r>
              <a:rPr lang="en-US" altLang="zh-CN" dirty="0"/>
              <a:t>,</a:t>
            </a:r>
            <a:r>
              <a:rPr lang="en-US" altLang="zh-CN" i="1" dirty="0"/>
              <a:t> value2</a:t>
            </a:r>
            <a:r>
              <a:rPr lang="en-US" altLang="zh-CN" dirty="0"/>
              <a:t>,</a:t>
            </a:r>
            <a:r>
              <a:rPr lang="en-US" altLang="zh-CN" i="1" dirty="0"/>
              <a:t> value3</a:t>
            </a:r>
            <a:r>
              <a:rPr lang="en-US" altLang="zh-CN" dirty="0"/>
              <a:t>, ...);</a:t>
            </a:r>
            <a:endParaRPr kumimoji="1" lang="en-US" altLang="zh-CN" dirty="0"/>
          </a:p>
          <a:p>
            <a:r>
              <a:rPr kumimoji="1" lang="en-US" altLang="zh-CN" dirty="0"/>
              <a:t>Practice: </a:t>
            </a:r>
            <a:r>
              <a:rPr kumimoji="1" lang="en-US" altLang="zh-CN" dirty="0">
                <a:hlinkClick r:id="rId2"/>
              </a:rPr>
              <a:t>https://www.w3schools.com/sql/trysql.asp?filename=trysql_insert_colname</a:t>
            </a:r>
            <a:r>
              <a:rPr kumimoji="1" lang="en-US" altLang="zh-CN" dirty="0"/>
              <a:t>  </a:t>
            </a:r>
          </a:p>
        </p:txBody>
      </p:sp>
      <p:sp>
        <p:nvSpPr>
          <p:cNvPr id="4" name="幻灯片编号占位符 3"/>
          <p:cNvSpPr>
            <a:spLocks noGrp="1"/>
          </p:cNvSpPr>
          <p:nvPr>
            <p:ph type="sldNum" sz="quarter" idx="12"/>
          </p:nvPr>
        </p:nvSpPr>
        <p:spPr/>
        <p:txBody>
          <a:bodyPr/>
          <a:lstStyle/>
          <a:p>
            <a:fld id="{69E57DC2-970A-4B3E-BB1C-7A09969E49DF}" type="slidenum">
              <a:rPr lang="en-US" smtClean="0"/>
              <a:t>17</a:t>
            </a:fld>
            <a:endParaRPr lang="en-US" dirty="0"/>
          </a:p>
        </p:txBody>
      </p:sp>
    </p:spTree>
    <p:extLst>
      <p:ext uri="{BB962C8B-B14F-4D97-AF65-F5344CB8AC3E}">
        <p14:creationId xmlns:p14="http://schemas.microsoft.com/office/powerpoint/2010/main" val="1207239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br>
              <a:rPr kumimoji="1" lang="en-US" altLang="zh-CN" dirty="0"/>
            </a:br>
            <a:r>
              <a:rPr kumimoji="1" lang="en-US" altLang="zh-CN" dirty="0"/>
              <a:t>Update</a:t>
            </a:r>
            <a:endParaRPr kumimoji="1" lang="zh-CN" altLang="en-US" dirty="0"/>
          </a:p>
        </p:txBody>
      </p:sp>
      <p:sp>
        <p:nvSpPr>
          <p:cNvPr id="3" name="内容占位符 2"/>
          <p:cNvSpPr>
            <a:spLocks noGrp="1"/>
          </p:cNvSpPr>
          <p:nvPr>
            <p:ph idx="1"/>
          </p:nvPr>
        </p:nvSpPr>
        <p:spPr/>
        <p:txBody>
          <a:bodyPr/>
          <a:lstStyle/>
          <a:p>
            <a:r>
              <a:rPr kumimoji="1" lang="en-US" altLang="zh-CN" dirty="0"/>
              <a:t>We can modify the existing records in a table by update statement</a:t>
            </a:r>
          </a:p>
          <a:p>
            <a:r>
              <a:rPr kumimoji="1" lang="en-US" altLang="zh-CN" dirty="0"/>
              <a:t>Usage:</a:t>
            </a:r>
          </a:p>
          <a:p>
            <a:pPr marL="0" indent="0" algn="ctr">
              <a:buNone/>
            </a:pPr>
            <a:r>
              <a:rPr lang="en-US" altLang="zh-CN" dirty="0"/>
              <a:t>UPDATE </a:t>
            </a:r>
            <a:r>
              <a:rPr lang="en-US" altLang="zh-CN" i="1" dirty="0" err="1"/>
              <a:t>table_name</a:t>
            </a:r>
            <a:br>
              <a:rPr lang="en-US" altLang="zh-CN" dirty="0"/>
            </a:br>
            <a:r>
              <a:rPr lang="en-US" altLang="zh-CN" dirty="0"/>
              <a:t>SET </a:t>
            </a:r>
            <a:r>
              <a:rPr lang="en-US" altLang="zh-CN" i="1" dirty="0"/>
              <a:t>column1 </a:t>
            </a:r>
            <a:r>
              <a:rPr lang="en-US" altLang="zh-CN" dirty="0"/>
              <a:t>=</a:t>
            </a:r>
            <a:r>
              <a:rPr lang="en-US" altLang="zh-CN" i="1" dirty="0"/>
              <a:t> value1</a:t>
            </a:r>
            <a:r>
              <a:rPr lang="en-US" altLang="zh-CN" dirty="0"/>
              <a:t>,</a:t>
            </a:r>
            <a:r>
              <a:rPr lang="en-US" altLang="zh-CN" i="1" dirty="0"/>
              <a:t> column2 </a:t>
            </a:r>
            <a:r>
              <a:rPr lang="en-US" altLang="zh-CN" dirty="0"/>
              <a:t>=</a:t>
            </a:r>
            <a:r>
              <a:rPr lang="en-US" altLang="zh-CN" i="1" dirty="0"/>
              <a:t> value2</a:t>
            </a:r>
            <a:r>
              <a:rPr lang="en-US" altLang="zh-CN" dirty="0"/>
              <a:t>, ...</a:t>
            </a:r>
            <a:br>
              <a:rPr lang="en-US" altLang="zh-CN" dirty="0"/>
            </a:br>
            <a:r>
              <a:rPr lang="en-US" altLang="zh-CN" dirty="0"/>
              <a:t>WHERE </a:t>
            </a:r>
            <a:r>
              <a:rPr lang="en-US" altLang="zh-CN" i="1" dirty="0"/>
              <a:t>condition</a:t>
            </a:r>
            <a:r>
              <a:rPr lang="en-US" altLang="zh-CN" dirty="0"/>
              <a:t>;</a:t>
            </a:r>
            <a:endParaRPr kumimoji="1" lang="en-US" altLang="zh-CN" dirty="0"/>
          </a:p>
          <a:p>
            <a:r>
              <a:rPr kumimoji="1" lang="en-US" altLang="zh-CN" dirty="0"/>
              <a:t>Practice: </a:t>
            </a:r>
            <a:r>
              <a:rPr kumimoji="1" lang="en-US" altLang="zh-CN" dirty="0">
                <a:hlinkClick r:id="rId2"/>
              </a:rPr>
              <a:t>https://www.w3schools.com/sql/trysql.asp?filename=trysql_update_2</a:t>
            </a:r>
            <a:r>
              <a:rPr kumimoji="1" lang="en-US" altLang="zh-CN" dirty="0"/>
              <a:t>   </a:t>
            </a:r>
          </a:p>
        </p:txBody>
      </p:sp>
      <p:sp>
        <p:nvSpPr>
          <p:cNvPr id="4" name="幻灯片编号占位符 3"/>
          <p:cNvSpPr>
            <a:spLocks noGrp="1"/>
          </p:cNvSpPr>
          <p:nvPr>
            <p:ph type="sldNum" sz="quarter" idx="12"/>
          </p:nvPr>
        </p:nvSpPr>
        <p:spPr/>
        <p:txBody>
          <a:bodyPr/>
          <a:lstStyle/>
          <a:p>
            <a:fld id="{69E57DC2-970A-4B3E-BB1C-7A09969E49DF}" type="slidenum">
              <a:rPr lang="en-US" smtClean="0"/>
              <a:t>18</a:t>
            </a:fld>
            <a:endParaRPr lang="en-US" dirty="0"/>
          </a:p>
        </p:txBody>
      </p:sp>
    </p:spTree>
    <p:extLst>
      <p:ext uri="{BB962C8B-B14F-4D97-AF65-F5344CB8AC3E}">
        <p14:creationId xmlns:p14="http://schemas.microsoft.com/office/powerpoint/2010/main" val="944279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br>
              <a:rPr kumimoji="1" lang="en-US" altLang="zh-CN" dirty="0"/>
            </a:br>
            <a:r>
              <a:rPr kumimoji="1" lang="en-US" altLang="zh-CN" dirty="0"/>
              <a:t>Delete</a:t>
            </a:r>
            <a:endParaRPr kumimoji="1" lang="zh-CN" altLang="en-US" dirty="0"/>
          </a:p>
        </p:txBody>
      </p:sp>
      <p:sp>
        <p:nvSpPr>
          <p:cNvPr id="3" name="内容占位符 2"/>
          <p:cNvSpPr>
            <a:spLocks noGrp="1"/>
          </p:cNvSpPr>
          <p:nvPr>
            <p:ph idx="1"/>
          </p:nvPr>
        </p:nvSpPr>
        <p:spPr/>
        <p:txBody>
          <a:bodyPr/>
          <a:lstStyle/>
          <a:p>
            <a:r>
              <a:rPr kumimoji="1" lang="en-US" altLang="zh-CN" dirty="0"/>
              <a:t>We can delete existing records in a table by delete statement</a:t>
            </a:r>
          </a:p>
          <a:p>
            <a:r>
              <a:rPr kumimoji="1" lang="en-US" altLang="zh-CN" dirty="0"/>
              <a:t>Usage:</a:t>
            </a:r>
          </a:p>
          <a:p>
            <a:pPr marL="0" indent="0" algn="ctr">
              <a:buNone/>
            </a:pPr>
            <a:r>
              <a:rPr lang="en-US" altLang="zh-CN" dirty="0"/>
              <a:t>DELETE FROM </a:t>
            </a:r>
            <a:r>
              <a:rPr lang="en-US" altLang="zh-CN" i="1" dirty="0" err="1"/>
              <a:t>table_name</a:t>
            </a:r>
            <a:br>
              <a:rPr lang="en-US" altLang="zh-CN" dirty="0"/>
            </a:br>
            <a:r>
              <a:rPr lang="en-US" altLang="zh-CN" dirty="0"/>
              <a:t>WHERE </a:t>
            </a:r>
            <a:r>
              <a:rPr lang="en-US" altLang="zh-CN" i="1" dirty="0"/>
              <a:t>condition</a:t>
            </a:r>
            <a:r>
              <a:rPr lang="en-US" altLang="zh-CN" dirty="0"/>
              <a:t>;</a:t>
            </a:r>
            <a:endParaRPr kumimoji="1" lang="en-US" altLang="zh-CN" dirty="0"/>
          </a:p>
          <a:p>
            <a:r>
              <a:rPr kumimoji="1" lang="en-US" altLang="zh-CN" dirty="0"/>
              <a:t>Practice: </a:t>
            </a:r>
            <a:r>
              <a:rPr kumimoji="1" lang="en-US" altLang="zh-CN" dirty="0">
                <a:hlinkClick r:id="rId2"/>
              </a:rPr>
              <a:t>https://www.w3schools.com/sql/trysql.asp?filename=trysql_delete</a:t>
            </a:r>
            <a:r>
              <a:rPr kumimoji="1" lang="en-US" altLang="zh-CN" dirty="0"/>
              <a:t> </a:t>
            </a:r>
          </a:p>
        </p:txBody>
      </p:sp>
      <p:sp>
        <p:nvSpPr>
          <p:cNvPr id="4" name="幻灯片编号占位符 3"/>
          <p:cNvSpPr>
            <a:spLocks noGrp="1"/>
          </p:cNvSpPr>
          <p:nvPr>
            <p:ph type="sldNum" sz="quarter" idx="12"/>
          </p:nvPr>
        </p:nvSpPr>
        <p:spPr/>
        <p:txBody>
          <a:bodyPr/>
          <a:lstStyle/>
          <a:p>
            <a:fld id="{69E57DC2-970A-4B3E-BB1C-7A09969E49DF}" type="slidenum">
              <a:rPr lang="en-US" smtClean="0"/>
              <a:t>19</a:t>
            </a:fld>
            <a:endParaRPr lang="en-US" dirty="0"/>
          </a:p>
        </p:txBody>
      </p:sp>
    </p:spTree>
    <p:extLst>
      <p:ext uri="{BB962C8B-B14F-4D97-AF65-F5344CB8AC3E}">
        <p14:creationId xmlns:p14="http://schemas.microsoft.com/office/powerpoint/2010/main" val="1803143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71600" y="2643196"/>
            <a:ext cx="9601200" cy="1485900"/>
          </a:xfrm>
        </p:spPr>
        <p:txBody>
          <a:bodyPr/>
          <a:lstStyle/>
          <a:p>
            <a:pPr algn="ctr"/>
            <a:r>
              <a:rPr kumimoji="1" lang="en-US" altLang="zh-CN" b="1" dirty="0"/>
              <a:t>Some Advanced operations in SQL</a:t>
            </a:r>
            <a:endParaRPr kumimoji="1" lang="zh-CN" altLang="en-US" b="1" dirty="0"/>
          </a:p>
        </p:txBody>
      </p:sp>
      <p:sp>
        <p:nvSpPr>
          <p:cNvPr id="3" name="幻灯片编号占位符 2"/>
          <p:cNvSpPr>
            <a:spLocks noGrp="1"/>
          </p:cNvSpPr>
          <p:nvPr>
            <p:ph type="sldNum" sz="quarter" idx="12"/>
          </p:nvPr>
        </p:nvSpPr>
        <p:spPr/>
        <p:txBody>
          <a:bodyPr/>
          <a:lstStyle/>
          <a:p>
            <a:fld id="{69E57DC2-970A-4B3E-BB1C-7A09969E49DF}" type="slidenum">
              <a:rPr lang="en-US" smtClean="0"/>
              <a:t>20</a:t>
            </a:fld>
            <a:endParaRPr lang="en-US" dirty="0"/>
          </a:p>
        </p:txBody>
      </p:sp>
    </p:spTree>
    <p:extLst>
      <p:ext uri="{BB962C8B-B14F-4D97-AF65-F5344CB8AC3E}">
        <p14:creationId xmlns:p14="http://schemas.microsoft.com/office/powerpoint/2010/main" val="1255806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br>
              <a:rPr kumimoji="1" lang="en-US" altLang="zh-CN" dirty="0"/>
            </a:br>
            <a:r>
              <a:rPr lang="en-US" altLang="zh-CN" dirty="0"/>
              <a:t>COUNT(), AVG() and SUM() Functions</a:t>
            </a:r>
            <a:br>
              <a:rPr lang="en-US" altLang="zh-CN" dirty="0"/>
            </a:br>
            <a:endParaRPr kumimoji="1" lang="zh-CN" altLang="en-US" dirty="0"/>
          </a:p>
        </p:txBody>
      </p:sp>
      <p:sp>
        <p:nvSpPr>
          <p:cNvPr id="3" name="内容占位符 2"/>
          <p:cNvSpPr>
            <a:spLocks noGrp="1"/>
          </p:cNvSpPr>
          <p:nvPr>
            <p:ph idx="1"/>
          </p:nvPr>
        </p:nvSpPr>
        <p:spPr/>
        <p:txBody>
          <a:bodyPr/>
          <a:lstStyle/>
          <a:p>
            <a:r>
              <a:rPr kumimoji="1" lang="en-US" altLang="zh-CN" dirty="0"/>
              <a:t>We can use COUNT, AVG, SUM function to get the </a:t>
            </a:r>
            <a:r>
              <a:rPr kumimoji="1" lang="en-US" altLang="zh-CN" dirty="0" err="1"/>
              <a:t>cooresponding</a:t>
            </a:r>
            <a:r>
              <a:rPr kumimoji="1" lang="en-US" altLang="zh-CN" dirty="0"/>
              <a:t> </a:t>
            </a:r>
            <a:r>
              <a:rPr lang="en-US" altLang="zh-CN" dirty="0"/>
              <a:t>statistics of the table</a:t>
            </a:r>
            <a:endParaRPr kumimoji="1" lang="en-US" altLang="zh-CN" dirty="0"/>
          </a:p>
          <a:p>
            <a:r>
              <a:rPr kumimoji="1" lang="en-US" altLang="zh-CN" dirty="0"/>
              <a:t>Usage:</a:t>
            </a:r>
          </a:p>
          <a:p>
            <a:pPr marL="0" indent="0" algn="ctr">
              <a:buNone/>
            </a:pPr>
            <a:r>
              <a:rPr lang="en-US" altLang="zh-CN" dirty="0"/>
              <a:t>SELECT COUNT(</a:t>
            </a:r>
            <a:r>
              <a:rPr lang="en-US" altLang="zh-CN" i="1" dirty="0" err="1"/>
              <a:t>column_name</a:t>
            </a:r>
            <a:r>
              <a:rPr lang="en-US" altLang="zh-CN" dirty="0"/>
              <a:t>)</a:t>
            </a:r>
            <a:br>
              <a:rPr lang="en-US" altLang="zh-CN" dirty="0"/>
            </a:br>
            <a:r>
              <a:rPr lang="en-US" altLang="zh-CN" dirty="0"/>
              <a:t>FROM </a:t>
            </a:r>
            <a:r>
              <a:rPr lang="en-US" altLang="zh-CN" i="1" dirty="0" err="1"/>
              <a:t>table_name</a:t>
            </a:r>
            <a:br>
              <a:rPr lang="en-US" altLang="zh-CN" dirty="0"/>
            </a:br>
            <a:r>
              <a:rPr lang="en-US" altLang="zh-CN" dirty="0"/>
              <a:t>WHERE </a:t>
            </a:r>
            <a:r>
              <a:rPr lang="en-US" altLang="zh-CN" i="1" dirty="0"/>
              <a:t>condition</a:t>
            </a:r>
            <a:r>
              <a:rPr lang="en-US" altLang="zh-CN" dirty="0"/>
              <a:t>;</a:t>
            </a:r>
            <a:endParaRPr kumimoji="1" lang="en-US" altLang="zh-CN" dirty="0"/>
          </a:p>
          <a:p>
            <a:r>
              <a:rPr kumimoji="1" lang="en-US" altLang="zh-CN" dirty="0"/>
              <a:t>Practice: </a:t>
            </a:r>
            <a:r>
              <a:rPr kumimoji="1" lang="en-US" altLang="zh-CN" dirty="0">
                <a:hlinkClick r:id="rId2"/>
              </a:rPr>
              <a:t>https://www.w3schools.com/sql/trysql.asp?filename=trysql_select_count</a:t>
            </a:r>
            <a:r>
              <a:rPr kumimoji="1" lang="en-US" altLang="zh-CN" dirty="0"/>
              <a:t> </a:t>
            </a:r>
          </a:p>
        </p:txBody>
      </p:sp>
      <p:sp>
        <p:nvSpPr>
          <p:cNvPr id="4" name="幻灯片编号占位符 3"/>
          <p:cNvSpPr>
            <a:spLocks noGrp="1"/>
          </p:cNvSpPr>
          <p:nvPr>
            <p:ph type="sldNum" sz="quarter" idx="12"/>
          </p:nvPr>
        </p:nvSpPr>
        <p:spPr/>
        <p:txBody>
          <a:bodyPr/>
          <a:lstStyle/>
          <a:p>
            <a:fld id="{69E57DC2-970A-4B3E-BB1C-7A09969E49DF}" type="slidenum">
              <a:rPr lang="en-US" smtClean="0"/>
              <a:t>21</a:t>
            </a:fld>
            <a:endParaRPr lang="en-US" dirty="0"/>
          </a:p>
        </p:txBody>
      </p:sp>
    </p:spTree>
    <p:extLst>
      <p:ext uri="{BB962C8B-B14F-4D97-AF65-F5344CB8AC3E}">
        <p14:creationId xmlns:p14="http://schemas.microsoft.com/office/powerpoint/2010/main" val="3732922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br>
              <a:rPr kumimoji="1" lang="en-US" altLang="zh-CN" dirty="0"/>
            </a:br>
            <a:r>
              <a:rPr lang="en-US" altLang="zh-CN" dirty="0"/>
              <a:t>LIKE Operator</a:t>
            </a:r>
            <a:br>
              <a:rPr lang="en-US" altLang="zh-CN" dirty="0"/>
            </a:br>
            <a:br>
              <a:rPr lang="en-US" altLang="zh-CN" dirty="0"/>
            </a:br>
            <a:endParaRPr kumimoji="1" lang="zh-CN" altLang="en-US" dirty="0"/>
          </a:p>
        </p:txBody>
      </p:sp>
      <p:sp>
        <p:nvSpPr>
          <p:cNvPr id="3" name="内容占位符 2"/>
          <p:cNvSpPr>
            <a:spLocks noGrp="1"/>
          </p:cNvSpPr>
          <p:nvPr>
            <p:ph idx="1"/>
          </p:nvPr>
        </p:nvSpPr>
        <p:spPr/>
        <p:txBody>
          <a:bodyPr/>
          <a:lstStyle/>
          <a:p>
            <a:r>
              <a:rPr kumimoji="1" lang="en-US" altLang="zh-CN" dirty="0"/>
              <a:t>We can use LIKE</a:t>
            </a:r>
            <a:r>
              <a:rPr lang="en-US" altLang="zh-CN" dirty="0"/>
              <a:t> to search for a specified pattern in a column the table</a:t>
            </a:r>
            <a:endParaRPr kumimoji="1" lang="en-US" altLang="zh-CN" dirty="0"/>
          </a:p>
          <a:p>
            <a:r>
              <a:rPr kumimoji="1" lang="en-US" altLang="zh-CN" dirty="0"/>
              <a:t>Usage:</a:t>
            </a:r>
          </a:p>
          <a:p>
            <a:pPr marL="0" indent="0" algn="ctr">
              <a:buNone/>
            </a:pPr>
            <a:r>
              <a:rPr lang="en-US" altLang="zh-CN" dirty="0"/>
              <a:t>SELECT </a:t>
            </a:r>
            <a:r>
              <a:rPr lang="en-US" altLang="zh-CN" i="1" dirty="0"/>
              <a:t>column1, column2, ...</a:t>
            </a:r>
            <a:br>
              <a:rPr lang="en-US" altLang="zh-CN" dirty="0"/>
            </a:br>
            <a:r>
              <a:rPr lang="en-US" altLang="zh-CN" dirty="0"/>
              <a:t>FROM </a:t>
            </a:r>
            <a:r>
              <a:rPr lang="en-US" altLang="zh-CN" i="1" dirty="0" err="1"/>
              <a:t>table_name</a:t>
            </a:r>
            <a:br>
              <a:rPr lang="en-US" altLang="zh-CN" dirty="0"/>
            </a:br>
            <a:r>
              <a:rPr lang="en-US" altLang="zh-CN" dirty="0"/>
              <a:t>WHERE </a:t>
            </a:r>
            <a:r>
              <a:rPr lang="en-US" altLang="zh-CN" i="1" dirty="0" err="1"/>
              <a:t>columnN</a:t>
            </a:r>
            <a:r>
              <a:rPr lang="en-US" altLang="zh-CN" dirty="0"/>
              <a:t> LIKE </a:t>
            </a:r>
            <a:r>
              <a:rPr lang="en-US" altLang="zh-CN" i="1" dirty="0"/>
              <a:t>pattern</a:t>
            </a:r>
            <a:r>
              <a:rPr lang="en-US" altLang="zh-CN" dirty="0"/>
              <a:t>;</a:t>
            </a:r>
            <a:endParaRPr kumimoji="1" lang="en-US" altLang="zh-CN" dirty="0"/>
          </a:p>
          <a:p>
            <a:r>
              <a:rPr kumimoji="1" lang="en-US" altLang="zh-CN" dirty="0"/>
              <a:t>Practice: </a:t>
            </a:r>
            <a:r>
              <a:rPr kumimoji="1" lang="en-US" altLang="zh-CN" dirty="0">
                <a:hlinkClick r:id="rId2"/>
              </a:rPr>
              <a:t>https://www.w3schools.com/sql/trysql.asp?filename=trysql_select_like</a:t>
            </a:r>
            <a:r>
              <a:rPr kumimoji="1" lang="en-US" altLang="zh-CN" dirty="0"/>
              <a:t> </a:t>
            </a:r>
          </a:p>
        </p:txBody>
      </p:sp>
      <p:sp>
        <p:nvSpPr>
          <p:cNvPr id="4" name="幻灯片编号占位符 3"/>
          <p:cNvSpPr>
            <a:spLocks noGrp="1"/>
          </p:cNvSpPr>
          <p:nvPr>
            <p:ph type="sldNum" sz="quarter" idx="12"/>
          </p:nvPr>
        </p:nvSpPr>
        <p:spPr/>
        <p:txBody>
          <a:bodyPr/>
          <a:lstStyle/>
          <a:p>
            <a:fld id="{69E57DC2-970A-4B3E-BB1C-7A09969E49DF}" type="slidenum">
              <a:rPr lang="en-US" smtClean="0"/>
              <a:t>22</a:t>
            </a:fld>
            <a:endParaRPr lang="en-US" dirty="0"/>
          </a:p>
        </p:txBody>
      </p:sp>
    </p:spTree>
    <p:extLst>
      <p:ext uri="{BB962C8B-B14F-4D97-AF65-F5344CB8AC3E}">
        <p14:creationId xmlns:p14="http://schemas.microsoft.com/office/powerpoint/2010/main" val="13558582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71600" y="2643196"/>
            <a:ext cx="9601200" cy="1485900"/>
          </a:xfrm>
        </p:spPr>
        <p:txBody>
          <a:bodyPr/>
          <a:lstStyle/>
          <a:p>
            <a:pPr algn="ctr"/>
            <a:r>
              <a:rPr kumimoji="1" lang="en-US" altLang="zh-CN" b="1" dirty="0"/>
              <a:t>Table Management commands in SQL</a:t>
            </a:r>
            <a:endParaRPr kumimoji="1" lang="zh-CN" altLang="en-US" b="1" dirty="0"/>
          </a:p>
        </p:txBody>
      </p:sp>
      <p:sp>
        <p:nvSpPr>
          <p:cNvPr id="3" name="幻灯片编号占位符 2"/>
          <p:cNvSpPr>
            <a:spLocks noGrp="1"/>
          </p:cNvSpPr>
          <p:nvPr>
            <p:ph type="sldNum" sz="quarter" idx="12"/>
          </p:nvPr>
        </p:nvSpPr>
        <p:spPr/>
        <p:txBody>
          <a:bodyPr/>
          <a:lstStyle/>
          <a:p>
            <a:fld id="{69E57DC2-970A-4B3E-BB1C-7A09969E49DF}" type="slidenum">
              <a:rPr lang="en-US" smtClean="0"/>
              <a:t>23</a:t>
            </a:fld>
            <a:endParaRPr lang="en-US" dirty="0"/>
          </a:p>
        </p:txBody>
      </p:sp>
    </p:spTree>
    <p:extLst>
      <p:ext uri="{BB962C8B-B14F-4D97-AF65-F5344CB8AC3E}">
        <p14:creationId xmlns:p14="http://schemas.microsoft.com/office/powerpoint/2010/main" val="8596809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Create Table</a:t>
            </a:r>
            <a:endParaRPr kumimoji="1" lang="zh-CN" altLang="en-US" dirty="0"/>
          </a:p>
        </p:txBody>
      </p:sp>
      <p:sp>
        <p:nvSpPr>
          <p:cNvPr id="3" name="内容占位符 2"/>
          <p:cNvSpPr>
            <a:spLocks noGrp="1"/>
          </p:cNvSpPr>
          <p:nvPr>
            <p:ph idx="1"/>
          </p:nvPr>
        </p:nvSpPr>
        <p:spPr/>
        <p:txBody>
          <a:bodyPr/>
          <a:lstStyle/>
          <a:p>
            <a:r>
              <a:rPr kumimoji="1" lang="en-US" altLang="zh-CN" dirty="0"/>
              <a:t>We can use “Create Table”</a:t>
            </a:r>
            <a:r>
              <a:rPr lang="en-US" altLang="zh-CN" dirty="0"/>
              <a:t> to create a new table in a database</a:t>
            </a:r>
            <a:endParaRPr kumimoji="1" lang="en-US" altLang="zh-CN" dirty="0"/>
          </a:p>
          <a:p>
            <a:r>
              <a:rPr kumimoji="1" lang="en-US" altLang="zh-CN" dirty="0"/>
              <a:t>Usage:</a:t>
            </a:r>
          </a:p>
          <a:p>
            <a:pPr marL="0" indent="0" algn="ctr">
              <a:buNone/>
            </a:pPr>
            <a:r>
              <a:rPr lang="en-US" altLang="zh-CN" dirty="0"/>
              <a:t>CREATE TABLE </a:t>
            </a:r>
            <a:r>
              <a:rPr lang="en-US" altLang="zh-CN" i="1" dirty="0" err="1"/>
              <a:t>table_name</a:t>
            </a:r>
            <a:r>
              <a:rPr lang="en-US" altLang="zh-CN" i="1" dirty="0"/>
              <a:t> </a:t>
            </a:r>
            <a:r>
              <a:rPr lang="en-US" altLang="zh-CN" dirty="0"/>
              <a:t>(</a:t>
            </a:r>
            <a:br>
              <a:rPr lang="en-US" altLang="zh-CN" dirty="0"/>
            </a:br>
            <a:r>
              <a:rPr lang="en-US" altLang="zh-CN" i="1" dirty="0"/>
              <a:t>    column1 </a:t>
            </a:r>
            <a:r>
              <a:rPr lang="en-US" altLang="zh-CN" i="1" dirty="0" err="1"/>
              <a:t>datatype</a:t>
            </a:r>
            <a:r>
              <a:rPr lang="en-US" altLang="zh-CN" dirty="0"/>
              <a:t>,</a:t>
            </a:r>
            <a:br>
              <a:rPr lang="en-US" altLang="zh-CN" dirty="0"/>
            </a:br>
            <a:r>
              <a:rPr lang="en-US" altLang="zh-CN" i="1" dirty="0"/>
              <a:t>    column2 </a:t>
            </a:r>
            <a:r>
              <a:rPr lang="en-US" altLang="zh-CN" i="1" dirty="0" err="1"/>
              <a:t>datatype</a:t>
            </a:r>
            <a:r>
              <a:rPr lang="en-US" altLang="zh-CN" dirty="0"/>
              <a:t>,</a:t>
            </a:r>
            <a:br>
              <a:rPr lang="en-US" altLang="zh-CN" dirty="0"/>
            </a:br>
            <a:r>
              <a:rPr lang="en-US" altLang="zh-CN" i="1" dirty="0"/>
              <a:t>    column3 </a:t>
            </a:r>
            <a:r>
              <a:rPr lang="en-US" altLang="zh-CN" i="1" dirty="0" err="1"/>
              <a:t>datatype</a:t>
            </a:r>
            <a:r>
              <a:rPr lang="en-US" altLang="zh-CN" dirty="0"/>
              <a:t>,</a:t>
            </a:r>
            <a:br>
              <a:rPr lang="en-US" altLang="zh-CN" dirty="0"/>
            </a:br>
            <a:r>
              <a:rPr lang="en-US" altLang="zh-CN" dirty="0"/>
              <a:t>   ....</a:t>
            </a:r>
            <a:br>
              <a:rPr lang="en-US" altLang="zh-CN" dirty="0"/>
            </a:br>
            <a:r>
              <a:rPr lang="en-US" altLang="zh-CN" dirty="0"/>
              <a:t>);</a:t>
            </a:r>
            <a:endParaRPr kumimoji="1" lang="en-US" altLang="zh-CN" dirty="0"/>
          </a:p>
          <a:p>
            <a:r>
              <a:rPr kumimoji="1" lang="en-US" altLang="zh-CN" dirty="0"/>
              <a:t>Practice: </a:t>
            </a:r>
            <a:r>
              <a:rPr kumimoji="1" lang="en-US" altLang="zh-CN" dirty="0">
                <a:hlinkClick r:id="rId2"/>
              </a:rPr>
              <a:t>https://www.w3schools.com/sql/trysql.asp?filename=trysql_create_table</a:t>
            </a:r>
            <a:r>
              <a:rPr kumimoji="1" lang="en-US" altLang="zh-CN" dirty="0"/>
              <a:t> </a:t>
            </a:r>
          </a:p>
        </p:txBody>
      </p:sp>
      <p:sp>
        <p:nvSpPr>
          <p:cNvPr id="4" name="幻灯片编号占位符 3"/>
          <p:cNvSpPr>
            <a:spLocks noGrp="1"/>
          </p:cNvSpPr>
          <p:nvPr>
            <p:ph type="sldNum" sz="quarter" idx="12"/>
          </p:nvPr>
        </p:nvSpPr>
        <p:spPr/>
        <p:txBody>
          <a:bodyPr/>
          <a:lstStyle/>
          <a:p>
            <a:fld id="{69E57DC2-970A-4B3E-BB1C-7A09969E49DF}" type="slidenum">
              <a:rPr lang="en-US" smtClean="0"/>
              <a:t>24</a:t>
            </a:fld>
            <a:endParaRPr lang="en-US" dirty="0"/>
          </a:p>
        </p:txBody>
      </p:sp>
    </p:spTree>
    <p:extLst>
      <p:ext uri="{BB962C8B-B14F-4D97-AF65-F5344CB8AC3E}">
        <p14:creationId xmlns:p14="http://schemas.microsoft.com/office/powerpoint/2010/main" val="59001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Drop Table</a:t>
            </a:r>
            <a:endParaRPr kumimoji="1" lang="zh-CN" altLang="en-US" dirty="0"/>
          </a:p>
        </p:txBody>
      </p:sp>
      <p:sp>
        <p:nvSpPr>
          <p:cNvPr id="3" name="内容占位符 2"/>
          <p:cNvSpPr>
            <a:spLocks noGrp="1"/>
          </p:cNvSpPr>
          <p:nvPr>
            <p:ph idx="1"/>
          </p:nvPr>
        </p:nvSpPr>
        <p:spPr/>
        <p:txBody>
          <a:bodyPr/>
          <a:lstStyle/>
          <a:p>
            <a:r>
              <a:rPr kumimoji="1" lang="en-US" altLang="zh-CN" dirty="0"/>
              <a:t>We can use “Drop Table”</a:t>
            </a:r>
            <a:r>
              <a:rPr lang="en-US" altLang="zh-CN" dirty="0"/>
              <a:t> to drop a table in a database</a:t>
            </a:r>
            <a:endParaRPr kumimoji="1" lang="en-US" altLang="zh-CN" dirty="0"/>
          </a:p>
          <a:p>
            <a:r>
              <a:rPr kumimoji="1" lang="en-US" altLang="zh-CN" dirty="0"/>
              <a:t>Usage:</a:t>
            </a:r>
          </a:p>
          <a:p>
            <a:pPr marL="0" indent="0" algn="ctr">
              <a:buNone/>
            </a:pPr>
            <a:r>
              <a:rPr lang="en-US" altLang="zh-CN" dirty="0"/>
              <a:t>DROP TABLE </a:t>
            </a:r>
            <a:r>
              <a:rPr lang="en-US" altLang="zh-CN" i="1" dirty="0" err="1"/>
              <a:t>table_name</a:t>
            </a:r>
            <a:r>
              <a:rPr lang="en-US" altLang="zh-CN" dirty="0"/>
              <a:t>;</a:t>
            </a:r>
            <a:endParaRPr kumimoji="1" lang="en-US" altLang="zh-CN" dirty="0"/>
          </a:p>
          <a:p>
            <a:r>
              <a:rPr kumimoji="1" lang="en-US" altLang="zh-CN" dirty="0"/>
              <a:t>Practice: </a:t>
            </a:r>
            <a:r>
              <a:rPr kumimoji="1" lang="en-US" altLang="zh-CN" dirty="0">
                <a:hlinkClick r:id="rId2"/>
              </a:rPr>
              <a:t>https://www.w3schools.com/sql/trysql.asp?filename=trysql_drop_table</a:t>
            </a:r>
            <a:r>
              <a:rPr kumimoji="1" lang="en-US" altLang="zh-CN" dirty="0"/>
              <a:t> </a:t>
            </a:r>
          </a:p>
        </p:txBody>
      </p:sp>
      <p:sp>
        <p:nvSpPr>
          <p:cNvPr id="4" name="幻灯片编号占位符 3"/>
          <p:cNvSpPr>
            <a:spLocks noGrp="1"/>
          </p:cNvSpPr>
          <p:nvPr>
            <p:ph type="sldNum" sz="quarter" idx="12"/>
          </p:nvPr>
        </p:nvSpPr>
        <p:spPr/>
        <p:txBody>
          <a:bodyPr/>
          <a:lstStyle/>
          <a:p>
            <a:fld id="{69E57DC2-970A-4B3E-BB1C-7A09969E49DF}" type="slidenum">
              <a:rPr lang="en-US" smtClean="0"/>
              <a:t>25</a:t>
            </a:fld>
            <a:endParaRPr lang="en-US" dirty="0"/>
          </a:p>
        </p:txBody>
      </p:sp>
    </p:spTree>
    <p:extLst>
      <p:ext uri="{BB962C8B-B14F-4D97-AF65-F5344CB8AC3E}">
        <p14:creationId xmlns:p14="http://schemas.microsoft.com/office/powerpoint/2010/main" val="957983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Create Index</a:t>
            </a:r>
            <a:endParaRPr kumimoji="1" lang="zh-CN" altLang="en-US" dirty="0"/>
          </a:p>
        </p:txBody>
      </p:sp>
      <p:sp>
        <p:nvSpPr>
          <p:cNvPr id="3" name="内容占位符 2"/>
          <p:cNvSpPr>
            <a:spLocks noGrp="1"/>
          </p:cNvSpPr>
          <p:nvPr>
            <p:ph idx="1"/>
          </p:nvPr>
        </p:nvSpPr>
        <p:spPr/>
        <p:txBody>
          <a:bodyPr/>
          <a:lstStyle/>
          <a:p>
            <a:r>
              <a:rPr kumimoji="1" lang="en-US" altLang="zh-CN" dirty="0"/>
              <a:t>We can use “Create Index”</a:t>
            </a:r>
            <a:r>
              <a:rPr lang="en-US" altLang="zh-CN" dirty="0"/>
              <a:t> to create indexes in tables</a:t>
            </a:r>
          </a:p>
          <a:p>
            <a:r>
              <a:rPr lang="en-US" altLang="zh-CN" dirty="0"/>
              <a:t>Indexes are used to retrieve data from the database very fast. The users cannot see the indexes, they are just used to speed up searches/queries.</a:t>
            </a:r>
            <a:endParaRPr kumimoji="1" lang="en-US" altLang="zh-CN" dirty="0"/>
          </a:p>
          <a:p>
            <a:r>
              <a:rPr kumimoji="1" lang="en-US" altLang="zh-CN" dirty="0"/>
              <a:t>Usage:</a:t>
            </a:r>
          </a:p>
          <a:p>
            <a:pPr marL="0" indent="0" algn="ctr">
              <a:buNone/>
            </a:pPr>
            <a:r>
              <a:rPr lang="en-US" altLang="zh-CN" dirty="0"/>
              <a:t>CREATE INDEX </a:t>
            </a:r>
            <a:r>
              <a:rPr lang="en-US" altLang="zh-CN" i="1" dirty="0" err="1"/>
              <a:t>index_name</a:t>
            </a:r>
            <a:br>
              <a:rPr lang="en-US" altLang="zh-CN" dirty="0"/>
            </a:br>
            <a:r>
              <a:rPr lang="en-US" altLang="zh-CN" dirty="0"/>
              <a:t>ON </a:t>
            </a:r>
            <a:r>
              <a:rPr lang="en-US" altLang="zh-CN" i="1" dirty="0" err="1"/>
              <a:t>table_name</a:t>
            </a:r>
            <a:r>
              <a:rPr lang="en-US" altLang="zh-CN" dirty="0"/>
              <a:t> (</a:t>
            </a:r>
            <a:r>
              <a:rPr lang="en-US" altLang="zh-CN" i="1" dirty="0"/>
              <a:t>column1</a:t>
            </a:r>
            <a:r>
              <a:rPr lang="en-US" altLang="zh-CN" dirty="0"/>
              <a:t>, </a:t>
            </a:r>
            <a:r>
              <a:rPr lang="en-US" altLang="zh-CN" i="1" dirty="0"/>
              <a:t>column2</a:t>
            </a:r>
            <a:r>
              <a:rPr lang="en-US" altLang="zh-CN" dirty="0"/>
              <a:t>, ...);</a:t>
            </a:r>
            <a:endParaRPr kumimoji="1" lang="en-US" altLang="zh-CN" dirty="0"/>
          </a:p>
        </p:txBody>
      </p:sp>
      <p:sp>
        <p:nvSpPr>
          <p:cNvPr id="4" name="幻灯片编号占位符 3"/>
          <p:cNvSpPr>
            <a:spLocks noGrp="1"/>
          </p:cNvSpPr>
          <p:nvPr>
            <p:ph type="sldNum" sz="quarter" idx="12"/>
          </p:nvPr>
        </p:nvSpPr>
        <p:spPr/>
        <p:txBody>
          <a:bodyPr/>
          <a:lstStyle/>
          <a:p>
            <a:fld id="{69E57DC2-970A-4B3E-BB1C-7A09969E49DF}" type="slidenum">
              <a:rPr lang="en-US" smtClean="0"/>
              <a:t>26</a:t>
            </a:fld>
            <a:endParaRPr lang="en-US" dirty="0"/>
          </a:p>
        </p:txBody>
      </p:sp>
    </p:spTree>
    <p:extLst>
      <p:ext uri="{BB962C8B-B14F-4D97-AF65-F5344CB8AC3E}">
        <p14:creationId xmlns:p14="http://schemas.microsoft.com/office/powerpoint/2010/main" val="12675287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References</a:t>
            </a:r>
            <a:endParaRPr kumimoji="1" lang="zh-CN" altLang="en-US" dirty="0"/>
          </a:p>
        </p:txBody>
      </p:sp>
      <p:sp>
        <p:nvSpPr>
          <p:cNvPr id="3" name="内容占位符 2"/>
          <p:cNvSpPr>
            <a:spLocks noGrp="1"/>
          </p:cNvSpPr>
          <p:nvPr>
            <p:ph idx="1"/>
          </p:nvPr>
        </p:nvSpPr>
        <p:spPr/>
        <p:txBody>
          <a:bodyPr/>
          <a:lstStyle/>
          <a:p>
            <a:r>
              <a:rPr kumimoji="1" lang="en-US" altLang="zh-CN" dirty="0"/>
              <a:t>[1] https://www.w3schools.com/</a:t>
            </a:r>
            <a:r>
              <a:rPr kumimoji="1" lang="en-US" altLang="zh-CN" dirty="0" err="1"/>
              <a:t>sql</a:t>
            </a:r>
            <a:r>
              <a:rPr kumimoji="1" lang="en-US" altLang="zh-CN" dirty="0"/>
              <a:t>/</a:t>
            </a:r>
          </a:p>
          <a:p>
            <a:r>
              <a:rPr kumimoji="1" lang="en-US" altLang="zh-CN" dirty="0"/>
              <a:t>[2] http://</a:t>
            </a:r>
            <a:r>
              <a:rPr kumimoji="1" lang="en-US" altLang="zh-CN" dirty="0" err="1"/>
              <a:t>searchsqlserver.techtarget.com</a:t>
            </a:r>
            <a:r>
              <a:rPr kumimoji="1" lang="en-US" altLang="zh-CN" dirty="0"/>
              <a:t>/definition/database</a:t>
            </a:r>
            <a:endParaRPr kumimoji="1" lang="zh-CN" altLang="en-US" dirty="0"/>
          </a:p>
        </p:txBody>
      </p:sp>
      <p:sp>
        <p:nvSpPr>
          <p:cNvPr id="4" name="幻灯片编号占位符 3"/>
          <p:cNvSpPr>
            <a:spLocks noGrp="1"/>
          </p:cNvSpPr>
          <p:nvPr>
            <p:ph type="sldNum" sz="quarter" idx="12"/>
          </p:nvPr>
        </p:nvSpPr>
        <p:spPr/>
        <p:txBody>
          <a:bodyPr/>
          <a:lstStyle/>
          <a:p>
            <a:fld id="{69E57DC2-970A-4B3E-BB1C-7A09969E49DF}" type="slidenum">
              <a:rPr lang="en-US" smtClean="0"/>
              <a:t>27</a:t>
            </a:fld>
            <a:endParaRPr lang="en-US" dirty="0"/>
          </a:p>
        </p:txBody>
      </p:sp>
    </p:spTree>
    <p:extLst>
      <p:ext uri="{BB962C8B-B14F-4D97-AF65-F5344CB8AC3E}">
        <p14:creationId xmlns:p14="http://schemas.microsoft.com/office/powerpoint/2010/main" val="1349699254"/>
      </p:ext>
    </p:extLst>
  </p:cSld>
  <p:clrMapOvr>
    <a:masterClrMapping/>
  </p:clrMapOvr>
</p:sld>
</file>

<file path=ppt/theme/theme1.xml><?xml version="1.0" encoding="utf-8"?>
<a:theme xmlns:a="http://schemas.openxmlformats.org/drawingml/2006/main" name="裁剪">
  <a:themeElements>
    <a:clrScheme name="裁剪">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裁剪">
      <a:majorFont>
        <a:latin typeface="Franklin Gothic Book" panose="020B0503020102020204"/>
        <a:ea typeface=""/>
        <a:cs typeface=""/>
      </a:majorFont>
      <a:minorFont>
        <a:latin typeface="Franklin Gothic Book" panose="020B0503020102020204"/>
        <a:ea typeface=""/>
        <a:cs typeface=""/>
      </a:minorFont>
    </a:fontScheme>
    <a:fmtScheme name="裁剪">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Crop</Template>
  <TotalTime>106</TotalTime>
  <Words>580</Words>
  <Application>Microsoft Macintosh PowerPoint</Application>
  <PresentationFormat>宽屏</PresentationFormat>
  <Paragraphs>162</Paragraphs>
  <Slides>27</Slides>
  <Notes>2</Notes>
  <HiddenSlides>0</HiddenSlides>
  <MMClips>0</MMClips>
  <ScaleCrop>false</ScaleCrop>
  <HeadingPairs>
    <vt:vector size="6" baseType="variant">
      <vt:variant>
        <vt:lpstr>已用的字体</vt:lpstr>
      </vt:variant>
      <vt:variant>
        <vt:i4>2</vt:i4>
      </vt:variant>
      <vt:variant>
        <vt:lpstr>主题</vt:lpstr>
      </vt:variant>
      <vt:variant>
        <vt:i4>1</vt:i4>
      </vt:variant>
      <vt:variant>
        <vt:lpstr>幻灯片标题</vt:lpstr>
      </vt:variant>
      <vt:variant>
        <vt:i4>27</vt:i4>
      </vt:variant>
    </vt:vector>
  </HeadingPairs>
  <TitlesOfParts>
    <vt:vector size="30" baseType="lpstr">
      <vt:lpstr>DengXian</vt:lpstr>
      <vt:lpstr>Franklin Gothic Book</vt:lpstr>
      <vt:lpstr>裁剪</vt:lpstr>
      <vt:lpstr>SQL Review</vt:lpstr>
      <vt:lpstr>Contents</vt:lpstr>
      <vt:lpstr>Database and SQL</vt:lpstr>
      <vt:lpstr>Database</vt:lpstr>
      <vt:lpstr>SQL (Standard Query Language)</vt:lpstr>
      <vt:lpstr>Some useful tools to practice with SQL</vt:lpstr>
      <vt:lpstr>w3schools</vt:lpstr>
      <vt:lpstr>phpliteadmin</vt:lpstr>
      <vt:lpstr>MySQL</vt:lpstr>
      <vt:lpstr>Some Basic operations in SQL</vt:lpstr>
      <vt:lpstr> Select </vt:lpstr>
      <vt:lpstr> Select Distinct </vt:lpstr>
      <vt:lpstr> Select Distinct </vt:lpstr>
      <vt:lpstr> Select Where</vt:lpstr>
      <vt:lpstr> Select with AND, OR and NOT Operators</vt:lpstr>
      <vt:lpstr> Select with Order by</vt:lpstr>
      <vt:lpstr> Insert Into</vt:lpstr>
      <vt:lpstr> Update</vt:lpstr>
      <vt:lpstr> Delete</vt:lpstr>
      <vt:lpstr>Some Advanced operations in SQL</vt:lpstr>
      <vt:lpstr> COUNT(), AVG() and SUM() Functions </vt:lpstr>
      <vt:lpstr> LIKE Operator  </vt:lpstr>
      <vt:lpstr>Table Management commands in SQL</vt:lpstr>
      <vt:lpstr>Create Table</vt:lpstr>
      <vt:lpstr>Drop Table</vt:lpstr>
      <vt:lpstr>Create Index</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SQL Review</dc:title>
  <dc:creator>Microsoft Office 用户</dc:creator>
  <cp:lastModifiedBy>FU, Zihao</cp:lastModifiedBy>
  <cp:revision>18</cp:revision>
  <dcterms:created xsi:type="dcterms:W3CDTF">2018-03-04T08:02:11Z</dcterms:created>
  <dcterms:modified xsi:type="dcterms:W3CDTF">2019-03-05T08:55:37Z</dcterms:modified>
</cp:coreProperties>
</file>