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7" r:id="rId2"/>
    <p:sldId id="364" r:id="rId3"/>
    <p:sldId id="367" r:id="rId4"/>
    <p:sldId id="368" r:id="rId5"/>
    <p:sldId id="369" r:id="rId6"/>
    <p:sldId id="264" r:id="rId7"/>
    <p:sldId id="307" r:id="rId8"/>
    <p:sldId id="306" r:id="rId9"/>
    <p:sldId id="308" r:id="rId10"/>
    <p:sldId id="370" r:id="rId11"/>
    <p:sldId id="384" r:id="rId12"/>
    <p:sldId id="302" r:id="rId13"/>
    <p:sldId id="372" r:id="rId14"/>
    <p:sldId id="309" r:id="rId15"/>
    <p:sldId id="310" r:id="rId16"/>
    <p:sldId id="373" r:id="rId17"/>
    <p:sldId id="311" r:id="rId18"/>
    <p:sldId id="312" r:id="rId19"/>
    <p:sldId id="261" r:id="rId20"/>
    <p:sldId id="263" r:id="rId21"/>
    <p:sldId id="303" r:id="rId22"/>
    <p:sldId id="262" r:id="rId23"/>
    <p:sldId id="304" r:id="rId24"/>
    <p:sldId id="371" r:id="rId25"/>
    <p:sldId id="374" r:id="rId26"/>
    <p:sldId id="375" r:id="rId27"/>
    <p:sldId id="315" r:id="rId28"/>
    <p:sldId id="376" r:id="rId29"/>
    <p:sldId id="377" r:id="rId30"/>
    <p:sldId id="268" r:id="rId31"/>
    <p:sldId id="313" r:id="rId32"/>
    <p:sldId id="379" r:id="rId33"/>
    <p:sldId id="270" r:id="rId34"/>
    <p:sldId id="381" r:id="rId35"/>
    <p:sldId id="382" r:id="rId36"/>
    <p:sldId id="383" r:id="rId37"/>
    <p:sldId id="305" r:id="rId38"/>
    <p:sldId id="366" r:id="rId39"/>
  </p:sldIdLst>
  <p:sldSz cx="9144000" cy="6858000" type="screen4x3"/>
  <p:notesSz cx="6781800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7B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2" autoAdjust="0"/>
    <p:restoredTop sz="99676" autoAdjust="0"/>
  </p:normalViewPr>
  <p:slideViewPr>
    <p:cSldViewPr snapToGrid="0" snapToObjects="1">
      <p:cViewPr varScale="1">
        <p:scale>
          <a:sx n="112" d="100"/>
          <a:sy n="112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0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SEEM 4610 Supply Chain Management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2BBD7-01AD-4DF7-AF77-84500238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969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E9A62-707C-4D77-8011-48D391F6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73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E9A62-707C-4D77-8011-48D391F670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B78A66FC-8230-48E1-A24A-E21C5897D85D}" type="slidenum">
              <a:rPr lang="en-US" sz="1000" smtClean="0">
                <a:latin typeface="Times New Roman" pitchFamily="18" charset="0"/>
                <a:ea typeface="ＭＳ Ｐゴシック"/>
                <a:cs typeface="ＭＳ Ｐゴシック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0888"/>
            <a:ext cx="4945063" cy="37099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2" tIns="46036" rIns="92072" bIns="4603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638" fontAlgn="base">
              <a:spcBef>
                <a:spcPct val="0"/>
              </a:spcBef>
              <a:spcAft>
                <a:spcPct val="0"/>
              </a:spcAft>
            </a:pPr>
            <a:fld id="{C56381D9-FCDC-483A-95B7-7A2F61F4C3EC}" type="slidenum">
              <a:rPr lang="en-US" sz="1000" smtClean="0">
                <a:latin typeface="Times New Roman" pitchFamily="18" charset="0"/>
                <a:ea typeface="ＭＳ Ｐゴシック"/>
                <a:cs typeface="ＭＳ Ｐゴシック"/>
              </a:rPr>
              <a:pPr defTabSz="909638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00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0888"/>
            <a:ext cx="4945063" cy="37099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2" tIns="46036" rIns="92072" bIns="4603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Notes: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SEEM 4610 Supply Chain Management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5654675" y="468313"/>
            <a:ext cx="1381125" cy="282575"/>
            <a:chOff x="6693632" y="1852698"/>
            <a:chExt cx="1380564" cy="283882"/>
          </a:xfrm>
        </p:grpSpPr>
        <p:sp>
          <p:nvSpPr>
            <p:cNvPr id="4" name="Rectangle 10"/>
            <p:cNvSpPr/>
            <p:nvPr userDrawn="1"/>
          </p:nvSpPr>
          <p:spPr>
            <a:xfrm>
              <a:off x="6693632" y="1852698"/>
              <a:ext cx="284048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11"/>
            <p:cNvSpPr/>
            <p:nvPr userDrawn="1"/>
          </p:nvSpPr>
          <p:spPr>
            <a:xfrm>
              <a:off x="7242684" y="1852698"/>
              <a:ext cx="282460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12"/>
            <p:cNvSpPr/>
            <p:nvPr userDrawn="1"/>
          </p:nvSpPr>
          <p:spPr>
            <a:xfrm>
              <a:off x="7790149" y="1852698"/>
              <a:ext cx="284047" cy="283882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457200" y="5357813"/>
            <a:ext cx="84455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</a:rPr>
              <a:t>PowerPoint presentation to accompany</a:t>
            </a:r>
          </a:p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</a:rPr>
              <a:t>Chopra and Meindl Supply Chain Management, 5e</a:t>
            </a:r>
          </a:p>
          <a:p>
            <a:pPr defTabSz="914400">
              <a:defRPr/>
            </a:pPr>
            <a:r>
              <a:rPr lang="en-US" sz="2000" b="1" i="1">
                <a:solidFill>
                  <a:srgbClr val="7B7B7B"/>
                </a:solidFill>
              </a:rPr>
              <a:t>Global Edition</a:t>
            </a: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A97F0ECC-7C5B-476F-9053-731849890344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7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698E9553-9725-49A0-BA59-534CBE4978C6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18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0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>
            <a:spLocks noChangeArrowheads="1"/>
          </p:cNvSpPr>
          <p:nvPr userDrawn="1"/>
        </p:nvSpPr>
        <p:spPr bwMode="auto">
          <a:xfrm>
            <a:off x="4465638" y="6651625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1-</a:t>
            </a:r>
            <a:fld id="{451B8E16-DD59-4F88-94D6-4AC0D2C60312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2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4" name="Rectangle 17"/>
          <p:cNvSpPr>
            <a:spLocks noChangeArrowheads="1"/>
          </p:cNvSpPr>
          <p:nvPr userDrawn="1"/>
        </p:nvSpPr>
        <p:spPr bwMode="gray">
          <a:xfrm>
            <a:off x="0" y="6400800"/>
            <a:ext cx="9144000" cy="479425"/>
          </a:xfrm>
          <a:prstGeom prst="rect">
            <a:avLst/>
          </a:prstGeom>
          <a:solidFill>
            <a:srgbClr val="FF553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pic>
        <p:nvPicPr>
          <p:cNvPr id="25" name="Picture 19" descr="Pearson_Strap_Bound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9081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9"/>
          <p:cNvSpPr txBox="1">
            <a:spLocks noChangeArrowheads="1"/>
          </p:cNvSpPr>
          <p:nvPr userDrawn="1"/>
        </p:nvSpPr>
        <p:spPr bwMode="auto">
          <a:xfrm>
            <a:off x="4322763" y="6651625"/>
            <a:ext cx="568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cs typeface="Helvetica" pitchFamily="34" charset="0"/>
              </a:rPr>
              <a:t>11-</a:t>
            </a:r>
            <a:fld id="{33B45522-078B-4B35-ADE2-1498784A8594}" type="slidenum">
              <a:rPr lang="en-US" sz="900">
                <a:solidFill>
                  <a:schemeClr val="bg1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  <a:cs typeface="Helvetica" pitchFamily="34" charset="0"/>
            </a:endParaRPr>
          </a:p>
        </p:txBody>
      </p:sp>
      <p:pic>
        <p:nvPicPr>
          <p:cNvPr id="27" name="Picture 18" descr="Pearson_Bound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364288"/>
            <a:ext cx="165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6"/>
          <p:cNvSpPr txBox="1">
            <a:spLocks noChangeArrowheads="1"/>
          </p:cNvSpPr>
          <p:nvPr userDrawn="1"/>
        </p:nvSpPr>
        <p:spPr bwMode="auto">
          <a:xfrm>
            <a:off x="1858963" y="6400800"/>
            <a:ext cx="5629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i="1">
                <a:solidFill>
                  <a:schemeClr val="bg1"/>
                </a:solidFill>
              </a:rPr>
              <a:t>Copyright ©2013 Pearson Education.</a:t>
            </a: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7071" y="2376204"/>
            <a:ext cx="4876800" cy="4091608"/>
          </a:xfrm>
        </p:spPr>
        <p:txBody>
          <a:bodyPr anchor="t" anchorCtr="1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E7DAF5B5-4943-4051-BDA1-84A6428EEA35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715B6E0A-0C86-4794-9A5D-89370448F641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4" y="228600"/>
            <a:ext cx="801581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67150"/>
            <a:ext cx="792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Janny Leung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Inventory EOQ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C5991E-D5B8-4B3A-96E5-A5C79E08F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4" y="228600"/>
            <a:ext cx="801581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67150"/>
            <a:ext cx="79248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Janny Leung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Inventory EOQ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956D1F-21C6-4F91-A239-451915295B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45B23665-B770-468A-B871-2837FF61536D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F06A6142-0532-4A1C-ACD6-F4F042F32AFB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A015D8C4-8FE6-428F-8093-C83773457518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F2018479-7807-4E59-83B3-BA49A5D39625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8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C8F3C880-D6BB-48F4-9832-D2BCF2B7DAB3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4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BD736CAB-2C65-45F1-B1AC-D77900F87DA6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3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2D49D6C2-FE76-4E71-8FB2-16A0E913DE10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BB587B31-2D08-45CB-A5F7-9F0AA0F987CD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6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5050" y="6629400"/>
            <a:ext cx="488950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7B7B7B"/>
                </a:solidFill>
                <a:cs typeface="Helvetica" pitchFamily="34" charset="0"/>
              </a:rPr>
              <a:t>11-</a:t>
            </a:r>
            <a:fld id="{3A3F789A-E44C-46A6-A688-3E125E9E26C5}" type="slidenum">
              <a:rPr lang="en-US" sz="900">
                <a:solidFill>
                  <a:srgbClr val="7B7B7B"/>
                </a:solidFill>
                <a:cs typeface="Helvetica" pitchFamily="34" charset="0"/>
              </a:rPr>
              <a:pPr>
                <a:defRPr/>
              </a:pPr>
              <a:t>‹#›</a:t>
            </a:fld>
            <a:endParaRPr lang="en-US" sz="900">
              <a:solidFill>
                <a:srgbClr val="7B7B7B"/>
              </a:solidFill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51625"/>
            <a:ext cx="2071688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>
                <a:solidFill>
                  <a:srgbClr val="7B7B7B"/>
                </a:solidFill>
              </a:rPr>
              <a:t>Copyright ©2013 Pearson Education.</a:t>
            </a:r>
            <a:endParaRPr lang="en-US" sz="900">
              <a:solidFill>
                <a:srgbClr val="7B7B7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SzPct val="15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5776913" y="985838"/>
            <a:ext cx="1200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4338" name="Title 2"/>
          <p:cNvSpPr>
            <a:spLocks noGrp="1"/>
          </p:cNvSpPr>
          <p:nvPr>
            <p:ph type="ctrTitle"/>
          </p:nvPr>
        </p:nvSpPr>
        <p:spPr>
          <a:xfrm>
            <a:off x="3814763" y="2236788"/>
            <a:ext cx="5468937" cy="4090987"/>
          </a:xfrm>
        </p:spPr>
        <p:txBody>
          <a:bodyPr/>
          <a:lstStyle/>
          <a:p>
            <a:pPr eaLnBrk="1" hangingPunct="1"/>
            <a:r>
              <a:rPr lang="en-US" smtClean="0"/>
              <a:t>Managing Economies of Scale in a Supply Chain: Cycle Inventory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292100"/>
            <a:ext cx="3832225" cy="4856163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EC785744-BEF4-437A-979A-E5EEEA8236B3}" type="slidenum">
              <a:rPr lang="en-US"/>
              <a:pPr algn="r"/>
              <a:t>10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667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Inventory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1" y="1538287"/>
            <a:ext cx="7776633" cy="464462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i="1"/>
              <a:t>Set of policies and controls that monitor levels of inventory (for all items)</a:t>
            </a:r>
            <a:endParaRPr lang="en-US" sz="2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/>
              <a:t>.</a:t>
            </a: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determine what levels should be maintained</a:t>
            </a:r>
          </a:p>
          <a:p>
            <a:pPr>
              <a:lnSpc>
                <a:spcPct val="80000"/>
              </a:lnSpc>
            </a:pPr>
            <a:r>
              <a:rPr lang="en-US" sz="2800"/>
              <a:t>when stock should be replenished</a:t>
            </a:r>
          </a:p>
          <a:p>
            <a:pPr>
              <a:lnSpc>
                <a:spcPct val="80000"/>
              </a:lnSpc>
            </a:pPr>
            <a:r>
              <a:rPr lang="en-US" sz="2800"/>
              <a:t>how large an order should be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i="1"/>
          </a:p>
          <a:p>
            <a:pPr>
              <a:lnSpc>
                <a:spcPct val="80000"/>
              </a:lnSpc>
            </a:pPr>
            <a:r>
              <a:rPr lang="en-US" sz="2800"/>
              <a:t>keep track of orders sent and received</a:t>
            </a:r>
          </a:p>
          <a:p>
            <a:pPr>
              <a:lnSpc>
                <a:spcPct val="80000"/>
              </a:lnSpc>
            </a:pPr>
            <a:r>
              <a:rPr lang="en-US" sz="2800"/>
              <a:t>reconcile records with physical inventory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66384" y="5086350"/>
            <a:ext cx="5213349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724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89860EAD-7B14-4359-894B-3C1D658CFD8D}" type="slidenum">
              <a:rPr lang="en-US"/>
              <a:pPr algn="r"/>
              <a:t>11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800" dirty="0"/>
              <a:t>Economic Order Quantity (EOQ)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¨"/>
            </a:pPr>
            <a:r>
              <a:rPr lang="en-US" dirty="0"/>
              <a:t>Assumptions:</a:t>
            </a:r>
          </a:p>
          <a:p>
            <a:pPr lvl="1"/>
            <a:r>
              <a:rPr lang="en-US" dirty="0"/>
              <a:t>demand rate constant</a:t>
            </a:r>
          </a:p>
          <a:p>
            <a:pPr lvl="1"/>
            <a:r>
              <a:rPr lang="en-US" dirty="0"/>
              <a:t>instantaneous replenishment</a:t>
            </a:r>
          </a:p>
          <a:p>
            <a:pPr lvl="1"/>
            <a:r>
              <a:rPr lang="en-US" dirty="0"/>
              <a:t>price per item independent of order size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shortage or backorders allowed</a:t>
            </a:r>
            <a:endParaRPr lang="en-US" dirty="0"/>
          </a:p>
          <a:p>
            <a:pPr>
              <a:buFont typeface="Monotype Sorts" pitchFamily="2" charset="2"/>
              <a:buChar char="¨"/>
            </a:pPr>
            <a:r>
              <a:rPr lang="en-US" dirty="0"/>
              <a:t>Questions:</a:t>
            </a:r>
          </a:p>
          <a:p>
            <a:pPr lvl="1"/>
            <a:r>
              <a:rPr lang="en-US" dirty="0"/>
              <a:t>When to order?</a:t>
            </a:r>
          </a:p>
          <a:p>
            <a:pPr lvl="1"/>
            <a:r>
              <a:rPr lang="en-US" dirty="0"/>
              <a:t>How much to order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9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Inventory Profile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92200" y="568960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11-1</a:t>
            </a:r>
          </a:p>
        </p:txBody>
      </p:sp>
      <p:pic>
        <p:nvPicPr>
          <p:cNvPr id="17411" name="Picture 5" descr="FG_11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1882775"/>
            <a:ext cx="6802438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54E5BE-FD08-4977-9279-5DA09FB20432}" type="slidenum">
              <a:rPr lang="en-US"/>
              <a:pPr algn="r"/>
              <a:t>13</a:t>
            </a:fld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400" b="1"/>
              <a:t>EOQ Model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5000" y="2457450"/>
            <a:ext cx="7874000" cy="37254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Notation: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D = demand rate per unit time (year)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C = cost per unit item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S =  </a:t>
            </a:r>
            <a:r>
              <a:rPr lang="en-US" sz="2800" dirty="0" smtClean="0"/>
              <a:t>fixed setup/order cost per order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H = holding cost per unit item per unit time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h = inventory holding percentage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b="1" dirty="0"/>
              <a:t>(H = </a:t>
            </a:r>
            <a:r>
              <a:rPr lang="en-US" sz="2800" b="1" dirty="0" err="1"/>
              <a:t>hC</a:t>
            </a:r>
            <a:r>
              <a:rPr lang="en-US" sz="2800" b="1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3333CC"/>
                </a:solidFill>
              </a:rPr>
              <a:t>Q = quantity to be </a:t>
            </a:r>
            <a:r>
              <a:rPr lang="en-US" sz="2800" dirty="0" smtClean="0">
                <a:solidFill>
                  <a:srgbClr val="3333CC"/>
                </a:solidFill>
              </a:rPr>
              <a:t>ordered</a:t>
            </a:r>
            <a:endParaRPr lang="en-US" sz="2800" dirty="0">
              <a:solidFill>
                <a:srgbClr val="3333CC"/>
              </a:solidFill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857251" y="1322785"/>
            <a:ext cx="7342717" cy="1535907"/>
            <a:chOff x="335" y="778"/>
            <a:chExt cx="3469" cy="1290"/>
          </a:xfrm>
        </p:grpSpPr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384" y="1680"/>
              <a:ext cx="3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1152" y="864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35" y="778"/>
              <a:ext cx="652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Inventory</a:t>
              </a:r>
            </a:p>
            <a:p>
              <a:pPr algn="ctr"/>
              <a:r>
                <a:rPr lang="en-US" sz="2400">
                  <a:latin typeface="Times New Roman" pitchFamily="18" charset="0"/>
                </a:rPr>
                <a:t>level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3416" y="1680"/>
              <a:ext cx="3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059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Economies of Scale</a:t>
            </a:r>
            <a:br>
              <a:rPr lang="en-US"/>
            </a:br>
            <a:r>
              <a:rPr lang="en-US"/>
              <a:t>to Exploit Fixed Costs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841500"/>
            <a:ext cx="7696200" cy="2311400"/>
          </a:xfrm>
        </p:spPr>
        <p:txBody>
          <a:bodyPr/>
          <a:lstStyle/>
          <a:p>
            <a:pPr eaLnBrk="1" hangingPunct="1"/>
            <a:r>
              <a:rPr lang="en-US" smtClean="0"/>
              <a:t>Minimize</a:t>
            </a:r>
          </a:p>
          <a:p>
            <a:pPr lvl="1" eaLnBrk="1" hangingPunct="1"/>
            <a:r>
              <a:rPr lang="en-US" smtClean="0"/>
              <a:t>Annual material cost</a:t>
            </a:r>
          </a:p>
          <a:p>
            <a:pPr lvl="1" eaLnBrk="1" hangingPunct="1"/>
            <a:r>
              <a:rPr lang="en-US" smtClean="0"/>
              <a:t>Annual ordering cost</a:t>
            </a:r>
          </a:p>
          <a:p>
            <a:pPr lvl="1" eaLnBrk="1" hangingPunct="1"/>
            <a:r>
              <a:rPr lang="en-US" smtClean="0"/>
              <a:t>Annual holding cost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 Sizing for a Single Product </a:t>
            </a:r>
          </a:p>
        </p:txBody>
      </p:sp>
      <p:graphicFrame>
        <p:nvGraphicFramePr>
          <p:cNvPr id="4" name="Object 1113"/>
          <p:cNvGraphicFramePr>
            <a:graphicFrameLocks noChangeAspect="1"/>
          </p:cNvGraphicFramePr>
          <p:nvPr/>
        </p:nvGraphicFramePr>
        <p:xfrm>
          <a:off x="2806700" y="1670050"/>
          <a:ext cx="353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8" name="Equation" r:id="rId3" imgW="3519720" imgH="283320" progId="Equation.3">
                  <p:embed/>
                </p:oleObj>
              </mc:Choice>
              <mc:Fallback>
                <p:oleObj name="Equation" r:id="rId3" imgW="3519720" imgH="283320" progId="Equation.3">
                  <p:embed/>
                  <p:pic>
                    <p:nvPicPr>
                      <p:cNvPr id="0" name="Picture 1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1670050"/>
                        <a:ext cx="3530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14"/>
          <p:cNvGraphicFramePr>
            <a:graphicFrameLocks noChangeAspect="1"/>
          </p:cNvGraphicFramePr>
          <p:nvPr/>
        </p:nvGraphicFramePr>
        <p:xfrm>
          <a:off x="2476500" y="2105025"/>
          <a:ext cx="419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9" name="Equation" r:id="rId5" imgW="4178160" imgH="822600" progId="Equation.3">
                  <p:embed/>
                </p:oleObj>
              </mc:Choice>
              <mc:Fallback>
                <p:oleObj name="Equation" r:id="rId5" imgW="4178160" imgH="822600" progId="Equation.3">
                  <p:embed/>
                  <p:pic>
                    <p:nvPicPr>
                      <p:cNvPr id="0" name="Picture 1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05025"/>
                        <a:ext cx="419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15"/>
          <p:cNvGraphicFramePr>
            <a:graphicFrameLocks noChangeAspect="1"/>
          </p:cNvGraphicFramePr>
          <p:nvPr/>
        </p:nvGraphicFramePr>
        <p:xfrm>
          <a:off x="2622550" y="3086100"/>
          <a:ext cx="3898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0" name="Equation" r:id="rId7" imgW="3885480" imgH="886680" progId="Equation.3">
                  <p:embed/>
                </p:oleObj>
              </mc:Choice>
              <mc:Fallback>
                <p:oleObj name="Equation" r:id="rId7" imgW="3885480" imgH="886680" progId="Equation.3">
                  <p:embed/>
                  <p:pic>
                    <p:nvPicPr>
                      <p:cNvPr id="0" name="Picture 1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3086100"/>
                        <a:ext cx="3898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16"/>
          <p:cNvGraphicFramePr>
            <a:graphicFrameLocks noChangeAspect="1"/>
          </p:cNvGraphicFramePr>
          <p:nvPr/>
        </p:nvGraphicFramePr>
        <p:xfrm>
          <a:off x="2038350" y="4130675"/>
          <a:ext cx="5067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1" name="Equation" r:id="rId9" imgW="5055840" imgH="886680" progId="Equation.3">
                  <p:embed/>
                </p:oleObj>
              </mc:Choice>
              <mc:Fallback>
                <p:oleObj name="Equation" r:id="rId9" imgW="5055840" imgH="886680" progId="Equation.3">
                  <p:embed/>
                  <p:pic>
                    <p:nvPicPr>
                      <p:cNvPr id="0" name="Picture 1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4130675"/>
                        <a:ext cx="5067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17"/>
          <p:cNvGraphicFramePr>
            <a:graphicFrameLocks noChangeAspect="1"/>
          </p:cNvGraphicFramePr>
          <p:nvPr/>
        </p:nvGraphicFramePr>
        <p:xfrm>
          <a:off x="1644650" y="5175250"/>
          <a:ext cx="5854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2" name="Equation" r:id="rId11" imgW="5842080" imgH="886680" progId="Equation.3">
                  <p:embed/>
                </p:oleObj>
              </mc:Choice>
              <mc:Fallback>
                <p:oleObj name="Equation" r:id="rId11" imgW="5842080" imgH="886680" progId="Equation.3">
                  <p:embed/>
                  <p:pic>
                    <p:nvPicPr>
                      <p:cNvPr id="0" name="Picture 1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5175250"/>
                        <a:ext cx="5854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4829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8E38A5AA-8CDD-4ECF-8505-69D1B60759B2}" type="slidenum">
              <a:rPr lang="en-US"/>
              <a:pPr algn="r"/>
              <a:t>16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600" b="1"/>
              <a:t> </a:t>
            </a:r>
            <a:br>
              <a:rPr lang="en-US" sz="3600" b="1"/>
            </a:br>
            <a:endParaRPr lang="en-US" sz="36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552450"/>
            <a:ext cx="82042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dirty="0"/>
              <a:t>Total Cost (per unit time)</a:t>
            </a:r>
          </a:p>
          <a:p>
            <a:pPr>
              <a:buFontTx/>
              <a:buNone/>
            </a:pPr>
            <a:r>
              <a:rPr lang="en-US" dirty="0"/>
              <a:t>	= </a:t>
            </a:r>
            <a:r>
              <a:rPr lang="en-US" sz="2800" dirty="0"/>
              <a:t>purchase cost  + ordering cost </a:t>
            </a:r>
            <a:r>
              <a:rPr lang="en-US" sz="2800" dirty="0" smtClean="0"/>
              <a:t>+ </a:t>
            </a:r>
            <a:r>
              <a:rPr lang="en-US" sz="2800" dirty="0"/>
              <a:t>holding cost</a:t>
            </a:r>
          </a:p>
          <a:p>
            <a:pPr>
              <a:buFontTx/>
              <a:buNone/>
            </a:pPr>
            <a:endParaRPr lang="en-US" sz="900" dirty="0"/>
          </a:p>
          <a:p>
            <a:pPr algn="ctr">
              <a:buFontTx/>
              <a:buNone/>
            </a:pPr>
            <a:r>
              <a:rPr lang="en-US" dirty="0"/>
              <a:t>TC = DC + SD/Q  + HQ/2</a:t>
            </a:r>
          </a:p>
          <a:p>
            <a:pPr>
              <a:buFontTx/>
              <a:buNone/>
            </a:pPr>
            <a:r>
              <a:rPr lang="en-US" i="1" dirty="0"/>
              <a:t>Best Q?</a:t>
            </a:r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endParaRPr lang="en-US" i="1" dirty="0"/>
          </a:p>
          <a:p>
            <a:pPr>
              <a:buFontTx/>
              <a:buNone/>
            </a:pPr>
            <a:r>
              <a:rPr lang="en-US" i="1" dirty="0" smtClean="0"/>
              <a:t>or</a:t>
            </a:r>
            <a:endParaRPr lang="en-US" i="1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495801" y="3352800"/>
          <a:ext cx="150284" cy="15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6" name="Equation" r:id="rId3" imgW="114120" imgH="203040" progId="Equation.3">
                  <p:embed/>
                </p:oleObj>
              </mc:Choice>
              <mc:Fallback>
                <p:oleObj name="Equation" r:id="rId3" imgW="114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352800"/>
                        <a:ext cx="150284" cy="151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23882"/>
              </p:ext>
            </p:extLst>
          </p:nvPr>
        </p:nvGraphicFramePr>
        <p:xfrm>
          <a:off x="2040467" y="3354917"/>
          <a:ext cx="5892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7" name="Equation" r:id="rId5" imgW="1562040" imgH="660240" progId="Equation.3">
                  <p:embed/>
                </p:oleObj>
              </mc:Choice>
              <mc:Fallback>
                <p:oleObj name="Equation" r:id="rId5" imgW="15620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467" y="3354917"/>
                        <a:ext cx="5892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29976"/>
              </p:ext>
            </p:extLst>
          </p:nvPr>
        </p:nvGraphicFramePr>
        <p:xfrm>
          <a:off x="3325285" y="4873625"/>
          <a:ext cx="2641600" cy="89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8" name="Equation" r:id="rId7" imgW="736560" imgH="444240" progId="Equation.3">
                  <p:embed/>
                </p:oleObj>
              </mc:Choice>
              <mc:Fallback>
                <p:oleObj name="Equation" r:id="rId7" imgW="736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285" y="4873625"/>
                        <a:ext cx="2641600" cy="8941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48158" y="4844455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EOQ</a:t>
            </a:r>
            <a:endParaRPr lang="en-GB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96494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 Sizing for a Single Product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1735138"/>
            <a:ext cx="60737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92200" y="568960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Figure 11-2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72933" y="4385733"/>
            <a:ext cx="16934" cy="1109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 Sizing for a Single Product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7400" y="1790700"/>
            <a:ext cx="7067550" cy="1663700"/>
            <a:chOff x="787400" y="1790700"/>
            <a:chExt cx="7066906" cy="1663700"/>
          </a:xfrm>
        </p:grpSpPr>
        <p:graphicFrame>
          <p:nvGraphicFramePr>
            <p:cNvPr id="73151" name="Object 447"/>
            <p:cNvGraphicFramePr>
              <a:graphicFrameLocks noChangeAspect="1"/>
            </p:cNvGraphicFramePr>
            <p:nvPr/>
          </p:nvGraphicFramePr>
          <p:xfrm>
            <a:off x="2679700" y="2590800"/>
            <a:ext cx="378460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89" name="Equation" r:id="rId3" imgW="3775680" imgH="849960" progId="Equation.3">
                    <p:embed/>
                  </p:oleObj>
                </mc:Choice>
                <mc:Fallback>
                  <p:oleObj name="Equation" r:id="rId3" imgW="3775680" imgH="849960" progId="Equation.3">
                    <p:embed/>
                    <p:pic>
                      <p:nvPicPr>
                        <p:cNvPr id="0" name="Picture 4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9700" y="2590800"/>
                          <a:ext cx="3784600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157" name="TextBox 2"/>
            <p:cNvSpPr txBox="1">
              <a:spLocks noChangeArrowheads="1"/>
            </p:cNvSpPr>
            <p:nvPr/>
          </p:nvSpPr>
          <p:spPr bwMode="auto">
            <a:xfrm>
              <a:off x="787400" y="1790700"/>
              <a:ext cx="7066906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buSzPct val="150000"/>
                <a:buFont typeface="Arial" charset="0"/>
                <a:buChar char="•"/>
              </a:pPr>
              <a:r>
                <a:rPr lang="en-US" sz="3200"/>
                <a:t>The </a:t>
              </a:r>
              <a:r>
                <a:rPr lang="en-US" sz="3200" i="1"/>
                <a:t>economic order quantity </a:t>
              </a:r>
              <a:r>
                <a:rPr lang="en-US" sz="3200"/>
                <a:t>(</a:t>
              </a:r>
              <a:r>
                <a:rPr lang="en-US" sz="3200" i="1"/>
                <a:t>EOQ</a:t>
              </a:r>
              <a:r>
                <a:rPr lang="en-US" sz="3200"/>
                <a:t>)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87400" y="3898900"/>
            <a:ext cx="6254750" cy="1781175"/>
            <a:chOff x="787400" y="3898900"/>
            <a:chExt cx="6254229" cy="1781175"/>
          </a:xfrm>
        </p:grpSpPr>
        <p:graphicFrame>
          <p:nvGraphicFramePr>
            <p:cNvPr id="73152" name="Object 448"/>
            <p:cNvGraphicFramePr>
              <a:graphicFrameLocks noChangeAspect="1"/>
            </p:cNvGraphicFramePr>
            <p:nvPr/>
          </p:nvGraphicFramePr>
          <p:xfrm>
            <a:off x="3435350" y="4778375"/>
            <a:ext cx="227330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90" name="Equation" r:id="rId5" imgW="2258280" imgH="886680" progId="Equation.3">
                    <p:embed/>
                  </p:oleObj>
                </mc:Choice>
                <mc:Fallback>
                  <p:oleObj name="Equation" r:id="rId5" imgW="2258280" imgH="886680" progId="Equation.3">
                    <p:embed/>
                    <p:pic>
                      <p:nvPicPr>
                        <p:cNvPr id="0" name="Picture 4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350" y="4778375"/>
                          <a:ext cx="2273300" cy="901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156" name="TextBox 8"/>
            <p:cNvSpPr txBox="1">
              <a:spLocks noChangeArrowheads="1"/>
            </p:cNvSpPr>
            <p:nvPr/>
          </p:nvSpPr>
          <p:spPr bwMode="auto">
            <a:xfrm>
              <a:off x="787400" y="3898900"/>
              <a:ext cx="6254229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buSzPct val="150000"/>
                <a:buFont typeface="Arial" charset="0"/>
                <a:buChar char="•"/>
              </a:pPr>
              <a:r>
                <a:rPr lang="en-US" sz="3200"/>
                <a:t>The optimal ordering frequency</a:t>
              </a:r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Role of Cycle Inventory</a:t>
            </a:r>
            <a:br>
              <a:rPr lang="en-US"/>
            </a:br>
            <a:r>
              <a:rPr lang="en-US"/>
              <a:t>in a Supply Chain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968500"/>
            <a:ext cx="8242300" cy="4622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i="1" dirty="0" smtClean="0"/>
              <a:t>Lot</a:t>
            </a:r>
            <a:r>
              <a:rPr lang="en-US" dirty="0" smtClean="0"/>
              <a:t> or </a:t>
            </a:r>
            <a:r>
              <a:rPr lang="en-US" i="1" dirty="0"/>
              <a:t>batch size </a:t>
            </a:r>
            <a:r>
              <a:rPr lang="en-US" dirty="0"/>
              <a:t>is the quantity that a stage of a supply chain either produces or purchases at a </a:t>
            </a:r>
            <a:r>
              <a:rPr lang="en-US" dirty="0" smtClean="0"/>
              <a:t>time</a:t>
            </a:r>
            <a:endParaRPr lang="en-US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i="1" dirty="0"/>
              <a:t>Cycle inventory </a:t>
            </a:r>
            <a:r>
              <a:rPr lang="en-US" dirty="0"/>
              <a:t>is the average inventory in a supply chain due to either production or purchases in lot sizes that are larger than those demanded by the </a:t>
            </a:r>
            <a:r>
              <a:rPr lang="en-US" dirty="0" smtClean="0"/>
              <a:t>customer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/>
              <a:t>		Q: </a:t>
            </a:r>
            <a:r>
              <a:rPr lang="en-US" dirty="0"/>
              <a:t>Quantity in a lot or batch </a:t>
            </a:r>
            <a:r>
              <a:rPr lang="en-US" dirty="0" smtClean="0"/>
              <a:t>size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D: Demand </a:t>
            </a:r>
            <a:r>
              <a:rPr lang="en-US" dirty="0"/>
              <a:t>per unit </a:t>
            </a:r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dirty="0"/>
              <a:t>Balance the appropriate costs to choose the optimal lot size and cycle inventory in a supply chain.</a:t>
            </a:r>
          </a:p>
          <a:p>
            <a:pPr marL="514350" indent="-514350" eaLnBrk="1" fontAlgn="auto" hangingPunct="1">
              <a:spcBef>
                <a:spcPts val="0"/>
              </a:spcBef>
              <a:buSzPct val="100000"/>
              <a:buFont typeface="+mj-lt"/>
              <a:buAutoNum type="arabicPeriod"/>
              <a:defRPr/>
            </a:pPr>
            <a:r>
              <a:rPr lang="en-US" dirty="0" smtClean="0"/>
              <a:t>Identify </a:t>
            </a:r>
            <a:r>
              <a:rPr lang="en-US" dirty="0"/>
              <a:t>managerial levers that reduce lot size and cycle inventory in a supply chain without increasing cost</a:t>
            </a:r>
            <a:r>
              <a:rPr lang="en-US" dirty="0" smtClean="0"/>
              <a:t>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Role of Cycle Inventory</a:t>
            </a:r>
            <a:br>
              <a:rPr lang="en-US"/>
            </a:br>
            <a:r>
              <a:rPr lang="en-US"/>
              <a:t>in a Supply Chain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612900"/>
            <a:ext cx="7899400" cy="49911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800" i="1" dirty="0" smtClean="0"/>
              <a:t>Average </a:t>
            </a:r>
            <a:r>
              <a:rPr lang="en-US" sz="2800" i="1" dirty="0"/>
              <a:t>price paid per unit purchased </a:t>
            </a:r>
            <a:r>
              <a:rPr lang="en-US" sz="2800" dirty="0"/>
              <a:t>is a key cost in the lot-sizing </a:t>
            </a:r>
            <a:r>
              <a:rPr lang="en-US" sz="2800" dirty="0" smtClean="0"/>
              <a:t>decision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800" dirty="0" smtClean="0"/>
              <a:t>		Material </a:t>
            </a:r>
            <a:r>
              <a:rPr lang="en-US" sz="2800" dirty="0"/>
              <a:t>cost = </a:t>
            </a:r>
            <a:r>
              <a:rPr lang="en-US" sz="2800" i="1" dirty="0" smtClean="0">
                <a:latin typeface="Times New Roman"/>
                <a:cs typeface="Times New Roman"/>
              </a:rPr>
              <a:t>C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800" i="1" dirty="0"/>
              <a:t>F</a:t>
            </a:r>
            <a:r>
              <a:rPr lang="en-US" sz="2800" i="1" dirty="0" smtClean="0"/>
              <a:t>ixed </a:t>
            </a:r>
            <a:r>
              <a:rPr lang="en-US" sz="2800" i="1" dirty="0"/>
              <a:t>ordering cost </a:t>
            </a:r>
            <a:r>
              <a:rPr lang="en-US" sz="2800" dirty="0"/>
              <a:t>includes all costs that do not vary with the size of the order but are incurred each time an order is </a:t>
            </a:r>
            <a:r>
              <a:rPr lang="en-US" sz="2800" dirty="0" smtClean="0"/>
              <a:t>placed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800" dirty="0" smtClean="0"/>
              <a:t>		Fixed </a:t>
            </a:r>
            <a:r>
              <a:rPr lang="en-US" sz="2800" dirty="0"/>
              <a:t>ordering cost = </a:t>
            </a:r>
            <a:r>
              <a:rPr lang="en-US" sz="2800" i="1" dirty="0" smtClean="0">
                <a:latin typeface="Times New Roman"/>
                <a:cs typeface="Times New Roman"/>
              </a:rPr>
              <a:t>S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800" i="1" dirty="0"/>
              <a:t>Holding cost </a:t>
            </a:r>
            <a:r>
              <a:rPr lang="en-US" sz="2800" dirty="0"/>
              <a:t>is the cost of carrying one unit in inventory for a specified period of </a:t>
            </a:r>
            <a:r>
              <a:rPr lang="en-US" sz="2800" dirty="0" smtClean="0"/>
              <a:t>time</a:t>
            </a:r>
          </a:p>
          <a:p>
            <a:pPr marL="0" indent="0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sz="2800" dirty="0" smtClean="0"/>
              <a:t>		Holding </a:t>
            </a:r>
            <a:r>
              <a:rPr lang="en-US" sz="2800" dirty="0"/>
              <a:t>cost = 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dirty="0"/>
              <a:t> = </a:t>
            </a:r>
            <a:r>
              <a:rPr lang="en-US" sz="2800" i="1" dirty="0" err="1" smtClean="0">
                <a:latin typeface="Times New Roman"/>
                <a:cs typeface="Times New Roman"/>
              </a:rPr>
              <a:t>hC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Role of Cycle Inventory</a:t>
            </a:r>
            <a:br>
              <a:rPr lang="en-US"/>
            </a:br>
            <a:r>
              <a:rPr lang="en-US"/>
              <a:t>in a Supply Chain</a:t>
            </a:r>
          </a:p>
        </p:txBody>
      </p:sp>
      <p:graphicFrame>
        <p:nvGraphicFramePr>
          <p:cNvPr id="3" name="Object 713"/>
          <p:cNvGraphicFramePr>
            <a:graphicFrameLocks noChangeAspect="1"/>
          </p:cNvGraphicFramePr>
          <p:nvPr/>
        </p:nvGraphicFramePr>
        <p:xfrm>
          <a:off x="2495550" y="1911350"/>
          <a:ext cx="3962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" name="Equation" r:id="rId3" imgW="3949560" imgH="758520" progId="Equation.3">
                  <p:embed/>
                </p:oleObj>
              </mc:Choice>
              <mc:Fallback>
                <p:oleObj name="Equation" r:id="rId3" imgW="3949560" imgH="758520" progId="Equation.3">
                  <p:embed/>
                  <p:pic>
                    <p:nvPicPr>
                      <p:cNvPr id="0" name="Picture 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911350"/>
                        <a:ext cx="39624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14"/>
          <p:cNvGraphicFramePr>
            <a:graphicFrameLocks noChangeAspect="1"/>
          </p:cNvGraphicFramePr>
          <p:nvPr/>
        </p:nvGraphicFramePr>
        <p:xfrm>
          <a:off x="1917700" y="3162300"/>
          <a:ext cx="530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" name="Equation" r:id="rId5" imgW="5293440" imgH="822600" progId="Equation.3">
                  <p:embed/>
                </p:oleObj>
              </mc:Choice>
              <mc:Fallback>
                <p:oleObj name="Equation" r:id="rId5" imgW="5293440" imgH="822600" progId="Equation.3">
                  <p:embed/>
                  <p:pic>
                    <p:nvPicPr>
                      <p:cNvPr id="0" name="Picture 7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3162300"/>
                        <a:ext cx="5308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733550" y="4540250"/>
            <a:ext cx="5670550" cy="1187450"/>
            <a:chOff x="444500" y="3594100"/>
            <a:chExt cx="5670550" cy="1187626"/>
          </a:xfrm>
        </p:grpSpPr>
        <p:sp>
          <p:nvSpPr>
            <p:cNvPr id="1742" name="TextBox 7"/>
            <p:cNvSpPr txBox="1">
              <a:spLocks noChangeArrowheads="1"/>
            </p:cNvSpPr>
            <p:nvPr/>
          </p:nvSpPr>
          <p:spPr bwMode="auto">
            <a:xfrm>
              <a:off x="444500" y="3594100"/>
              <a:ext cx="2743200" cy="118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Average flow time resulting from cycle inventory</a:t>
              </a:r>
            </a:p>
          </p:txBody>
        </p:sp>
        <p:graphicFrame>
          <p:nvGraphicFramePr>
            <p:cNvPr id="1739" name="Object 715"/>
            <p:cNvGraphicFramePr>
              <a:graphicFrameLocks noChangeAspect="1"/>
            </p:cNvGraphicFramePr>
            <p:nvPr/>
          </p:nvGraphicFramePr>
          <p:xfrm>
            <a:off x="3028950" y="3765550"/>
            <a:ext cx="3086100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6" name="Equation" r:id="rId7" imgW="3071880" imgH="758520" progId="Equation.3">
                    <p:embed/>
                  </p:oleObj>
                </mc:Choice>
                <mc:Fallback>
                  <p:oleObj name="Equation" r:id="rId7" imgW="3071880" imgH="758520" progId="Equation.3">
                    <p:embed/>
                    <p:pic>
                      <p:nvPicPr>
                        <p:cNvPr id="0" name="Picture 7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8950" y="3765550"/>
                          <a:ext cx="3086100" cy="77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Role of Cycle Inventory</a:t>
            </a:r>
            <a:br>
              <a:rPr lang="en-US"/>
            </a:br>
            <a:r>
              <a:rPr lang="en-US"/>
              <a:t>in a Supply Chain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2006600"/>
            <a:ext cx="7378700" cy="4203700"/>
          </a:xfrm>
        </p:spPr>
        <p:txBody>
          <a:bodyPr/>
          <a:lstStyle/>
          <a:p>
            <a:pPr eaLnBrk="1" hangingPunct="1"/>
            <a:r>
              <a:rPr lang="en-US" smtClean="0"/>
              <a:t>Lower cycle inventory has</a:t>
            </a:r>
            <a:endParaRPr lang="en-US" sz="2800" smtClean="0"/>
          </a:p>
          <a:p>
            <a:pPr lvl="1" eaLnBrk="1" hangingPunct="1"/>
            <a:r>
              <a:rPr lang="en-US" smtClean="0"/>
              <a:t>Shorter average flow time</a:t>
            </a:r>
          </a:p>
          <a:p>
            <a:pPr lvl="1" eaLnBrk="1" hangingPunct="1"/>
            <a:r>
              <a:rPr lang="en-US" smtClean="0"/>
              <a:t>Lower working capital requirements</a:t>
            </a:r>
          </a:p>
          <a:p>
            <a:pPr lvl="1" eaLnBrk="1" hangingPunct="1"/>
            <a:r>
              <a:rPr lang="en-US" smtClean="0"/>
              <a:t>Lower inventory holding costs</a:t>
            </a:r>
          </a:p>
          <a:p>
            <a:pPr eaLnBrk="1" hangingPunct="1"/>
            <a:r>
              <a:rPr lang="en-US" sz="2800" smtClean="0"/>
              <a:t>Cycle inventory is held to</a:t>
            </a:r>
          </a:p>
          <a:p>
            <a:pPr lvl="1" eaLnBrk="1" hangingPunct="1"/>
            <a:r>
              <a:rPr lang="en-US" sz="2400" smtClean="0"/>
              <a:t>Take advantage of economies of scale</a:t>
            </a:r>
          </a:p>
          <a:p>
            <a:pPr lvl="1" eaLnBrk="1" hangingPunct="1"/>
            <a:r>
              <a:rPr lang="en-US" sz="2400" smtClean="0"/>
              <a:t>Reduce costs in the supply chain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Role of Cycle Inventory</a:t>
            </a:r>
            <a:br>
              <a:rPr lang="en-US"/>
            </a:br>
            <a:r>
              <a:rPr lang="en-US"/>
              <a:t>in a Supply Chain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651000"/>
            <a:ext cx="7924800" cy="4902200"/>
          </a:xfrm>
        </p:spPr>
        <p:txBody>
          <a:bodyPr/>
          <a:lstStyle/>
          <a:p>
            <a:pPr eaLnBrk="1" hangingPunct="1"/>
            <a:r>
              <a:rPr lang="en-US" sz="2800" smtClean="0"/>
              <a:t>Primary role of cycle inventory is to allow different stages to purchase product in lot sizes that minimize the sum of material, ordering, and holding costs</a:t>
            </a:r>
          </a:p>
          <a:p>
            <a:pPr eaLnBrk="1" hangingPunct="1"/>
            <a:r>
              <a:rPr lang="en-US" sz="2800" smtClean="0"/>
              <a:t>Ideally, cycle inventory decisions should consider costs across the entire supply chain</a:t>
            </a:r>
          </a:p>
          <a:p>
            <a:pPr eaLnBrk="1" hangingPunct="1"/>
            <a:r>
              <a:rPr lang="en-US" sz="2800" smtClean="0"/>
              <a:t>In practice, each stage generally makes its own supply chain decisions</a:t>
            </a:r>
          </a:p>
          <a:p>
            <a:pPr eaLnBrk="1" hangingPunct="1"/>
            <a:r>
              <a:rPr lang="en-US" sz="2800" smtClean="0"/>
              <a:t>Increases total cycle inventory and total costs in the supply chain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89860EAD-7B14-4359-894B-3C1D658CFD8D}" type="slidenum">
              <a:rPr lang="en-US"/>
              <a:pPr algn="r"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800" dirty="0"/>
              <a:t>Economic Order Quantity (EOQ) Model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¨"/>
            </a:pPr>
            <a:r>
              <a:rPr lang="en-US" dirty="0"/>
              <a:t>Assumptions:</a:t>
            </a:r>
          </a:p>
          <a:p>
            <a:pPr lvl="1"/>
            <a:r>
              <a:rPr lang="en-US" dirty="0"/>
              <a:t>demand rate constant</a:t>
            </a:r>
          </a:p>
          <a:p>
            <a:pPr lvl="1"/>
            <a:r>
              <a:rPr lang="en-US" dirty="0"/>
              <a:t>instantaneous replenishment</a:t>
            </a:r>
          </a:p>
          <a:p>
            <a:pPr lvl="1"/>
            <a:r>
              <a:rPr lang="en-US" dirty="0"/>
              <a:t>price per item independent of order size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shortage or backorders allowed</a:t>
            </a:r>
            <a:endParaRPr lang="en-US" dirty="0"/>
          </a:p>
          <a:p>
            <a:pPr>
              <a:buFont typeface="Monotype Sorts" pitchFamily="2" charset="2"/>
              <a:buChar char="¨"/>
            </a:pPr>
            <a:r>
              <a:rPr lang="en-US" dirty="0"/>
              <a:t>Questions:</a:t>
            </a:r>
          </a:p>
          <a:p>
            <a:pPr lvl="1"/>
            <a:r>
              <a:rPr lang="en-US" dirty="0"/>
              <a:t>When to order?</a:t>
            </a:r>
          </a:p>
          <a:p>
            <a:pPr lvl="1"/>
            <a:r>
              <a:rPr lang="en-US" dirty="0"/>
              <a:t>How much to order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92967" y="245086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698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9568E81A-3D78-4CDE-8985-7C0A20C639D1}" type="slidenum">
              <a:rPr lang="en-US"/>
              <a:pPr/>
              <a:t>25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400"/>
              <a:t>Basic Fixed-Order Quantity Model with Lead Time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7" y="1593056"/>
            <a:ext cx="7607300" cy="44112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ctr">
              <a:buFont typeface="Wingdings" pitchFamily="2" charset="2"/>
              <a:buNone/>
            </a:pPr>
            <a:r>
              <a:rPr lang="en-US"/>
              <a:t>Order when inventory drops to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 = DL where L = lead time</a:t>
            </a:r>
          </a:p>
        </p:txBody>
      </p:sp>
      <p:grpSp>
        <p:nvGrpSpPr>
          <p:cNvPr id="14382" name="Group 46"/>
          <p:cNvGrpSpPr>
            <a:grpSpLocks/>
          </p:cNvGrpSpPr>
          <p:nvPr/>
        </p:nvGrpSpPr>
        <p:grpSpPr bwMode="auto">
          <a:xfrm>
            <a:off x="203200" y="3086101"/>
            <a:ext cx="8534400" cy="3293268"/>
            <a:chOff x="96" y="2592"/>
            <a:chExt cx="4032" cy="2766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720" y="2592"/>
              <a:ext cx="3408" cy="18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1056" y="3411"/>
              <a:ext cx="768" cy="1053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2" name="AutoShape 6"/>
            <p:cNvSpPr>
              <a:spLocks noChangeArrowheads="1"/>
            </p:cNvSpPr>
            <p:nvPr/>
          </p:nvSpPr>
          <p:spPr bwMode="auto">
            <a:xfrm>
              <a:off x="1824" y="3411"/>
              <a:ext cx="768" cy="1053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3360" y="3411"/>
              <a:ext cx="768" cy="1053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2592" y="3411"/>
              <a:ext cx="768" cy="1053"/>
            </a:xfrm>
            <a:prstGeom prst="rtTriangl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V="1">
              <a:off x="720" y="4080"/>
              <a:ext cx="3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1584" y="456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536" y="412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1824" y="446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352" y="456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2304" y="412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2592" y="446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3120" y="4560"/>
              <a:ext cx="2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3072" y="412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3360" y="446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2" name="AutoShape 26"/>
            <p:cNvSpPr>
              <a:spLocks/>
            </p:cNvSpPr>
            <p:nvPr/>
          </p:nvSpPr>
          <p:spPr bwMode="auto">
            <a:xfrm>
              <a:off x="927" y="3408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720" y="3744"/>
              <a:ext cx="19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4366" name="AutoShape 30"/>
            <p:cNvSpPr>
              <a:spLocks/>
            </p:cNvSpPr>
            <p:nvPr/>
          </p:nvSpPr>
          <p:spPr bwMode="auto">
            <a:xfrm>
              <a:off x="1695" y="3408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1488" y="3744"/>
              <a:ext cx="19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4369" name="AutoShape 33"/>
            <p:cNvSpPr>
              <a:spLocks/>
            </p:cNvSpPr>
            <p:nvPr/>
          </p:nvSpPr>
          <p:spPr bwMode="auto">
            <a:xfrm>
              <a:off x="2463" y="3408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2256" y="3744"/>
              <a:ext cx="19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4372" name="AutoShape 36"/>
            <p:cNvSpPr>
              <a:spLocks/>
            </p:cNvSpPr>
            <p:nvPr/>
          </p:nvSpPr>
          <p:spPr bwMode="auto">
            <a:xfrm>
              <a:off x="3231" y="3408"/>
              <a:ext cx="96" cy="1008"/>
            </a:xfrm>
            <a:prstGeom prst="leftBrace">
              <a:avLst>
                <a:gd name="adj1" fmla="val 875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3024" y="3744"/>
              <a:ext cx="19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96" y="3120"/>
              <a:ext cx="484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Number</a:t>
              </a:r>
            </a:p>
            <a:p>
              <a:r>
                <a:rPr lang="en-US" sz="2000">
                  <a:latin typeface="Times New Roman" pitchFamily="18" charset="0"/>
                </a:rPr>
                <a:t>of units</a:t>
              </a:r>
            </a:p>
            <a:p>
              <a:r>
                <a:rPr lang="en-US" sz="2000">
                  <a:latin typeface="Times New Roman" pitchFamily="18" charset="0"/>
                </a:rPr>
                <a:t>on hand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422" y="3984"/>
              <a:ext cx="1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4377" name="Text Box 41"/>
            <p:cNvSpPr txBox="1">
              <a:spLocks noChangeArrowheads="1"/>
            </p:cNvSpPr>
            <p:nvPr/>
          </p:nvSpPr>
          <p:spPr bwMode="auto">
            <a:xfrm>
              <a:off x="2102" y="4970"/>
              <a:ext cx="3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720" y="4080"/>
              <a:ext cx="3408" cy="38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495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3751CDDD-B86D-44BE-B80C-463E3DF5B315}" type="slidenum">
              <a:rPr lang="en-US"/>
              <a:pPr/>
              <a:t>26</a:t>
            </a:fld>
            <a:endParaRPr lang="en-US"/>
          </a:p>
        </p:txBody>
      </p:sp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Inventory position =</a:t>
            </a:r>
            <a:br>
              <a:rPr lang="en-US" sz="3400"/>
            </a:br>
            <a:r>
              <a:rPr lang="en-US" sz="3400"/>
              <a:t>on-hand + on-order inventory</a:t>
            </a:r>
            <a:endParaRPr lang="en-US"/>
          </a:p>
        </p:txBody>
      </p:sp>
      <p:sp>
        <p:nvSpPr>
          <p:cNvPr id="20522" name="Line 1066"/>
          <p:cNvSpPr>
            <a:spLocks noChangeShapeType="1"/>
          </p:cNvSpPr>
          <p:nvPr/>
        </p:nvSpPr>
        <p:spPr bwMode="auto">
          <a:xfrm>
            <a:off x="812800" y="5200650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23" name="Line 1067"/>
          <p:cNvSpPr>
            <a:spLocks noChangeShapeType="1"/>
          </p:cNvSpPr>
          <p:nvPr/>
        </p:nvSpPr>
        <p:spPr bwMode="auto">
          <a:xfrm>
            <a:off x="812800" y="491490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536" name="Group 1080"/>
          <p:cNvGrpSpPr>
            <a:grpSpLocks/>
          </p:cNvGrpSpPr>
          <p:nvPr/>
        </p:nvGrpSpPr>
        <p:grpSpPr bwMode="auto">
          <a:xfrm>
            <a:off x="304800" y="2171700"/>
            <a:ext cx="8432800" cy="3548063"/>
            <a:chOff x="144" y="1824"/>
            <a:chExt cx="3984" cy="2980"/>
          </a:xfrm>
        </p:grpSpPr>
        <p:grpSp>
          <p:nvGrpSpPr>
            <p:cNvPr id="20520" name="Group 1064"/>
            <p:cNvGrpSpPr>
              <a:grpSpLocks/>
            </p:cNvGrpSpPr>
            <p:nvPr/>
          </p:nvGrpSpPr>
          <p:grpSpPr bwMode="auto">
            <a:xfrm>
              <a:off x="720" y="3504"/>
              <a:ext cx="2592" cy="864"/>
              <a:chOff x="720" y="3600"/>
              <a:chExt cx="2304" cy="672"/>
            </a:xfrm>
          </p:grpSpPr>
          <p:grpSp>
            <p:nvGrpSpPr>
              <p:cNvPr id="20493" name="Group 1037"/>
              <p:cNvGrpSpPr>
                <a:grpSpLocks/>
              </p:cNvGrpSpPr>
              <p:nvPr/>
            </p:nvGrpSpPr>
            <p:grpSpPr bwMode="auto">
              <a:xfrm>
                <a:off x="1872" y="3600"/>
                <a:ext cx="576" cy="672"/>
                <a:chOff x="672" y="1920"/>
                <a:chExt cx="576" cy="672"/>
              </a:xfrm>
            </p:grpSpPr>
            <p:sp>
              <p:nvSpPr>
                <p:cNvPr id="20494" name="Line 103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576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495" name="Line 1039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499" name="Group 1043"/>
              <p:cNvGrpSpPr>
                <a:grpSpLocks/>
              </p:cNvGrpSpPr>
              <p:nvPr/>
            </p:nvGrpSpPr>
            <p:grpSpPr bwMode="auto">
              <a:xfrm>
                <a:off x="2448" y="3600"/>
                <a:ext cx="576" cy="672"/>
                <a:chOff x="672" y="1920"/>
                <a:chExt cx="576" cy="672"/>
              </a:xfrm>
            </p:grpSpPr>
            <p:sp>
              <p:nvSpPr>
                <p:cNvPr id="20500" name="Line 1044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576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01" name="Line 104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02" name="Group 1046"/>
              <p:cNvGrpSpPr>
                <a:grpSpLocks/>
              </p:cNvGrpSpPr>
              <p:nvPr/>
            </p:nvGrpSpPr>
            <p:grpSpPr bwMode="auto">
              <a:xfrm>
                <a:off x="1296" y="3600"/>
                <a:ext cx="576" cy="672"/>
                <a:chOff x="672" y="1920"/>
                <a:chExt cx="576" cy="672"/>
              </a:xfrm>
            </p:grpSpPr>
            <p:sp>
              <p:nvSpPr>
                <p:cNvPr id="20503" name="Line 104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576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04" name="Line 104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05" name="Group 1049"/>
              <p:cNvGrpSpPr>
                <a:grpSpLocks/>
              </p:cNvGrpSpPr>
              <p:nvPr/>
            </p:nvGrpSpPr>
            <p:grpSpPr bwMode="auto">
              <a:xfrm>
                <a:off x="720" y="3600"/>
                <a:ext cx="576" cy="672"/>
                <a:chOff x="672" y="1920"/>
                <a:chExt cx="576" cy="672"/>
              </a:xfrm>
            </p:grpSpPr>
            <p:sp>
              <p:nvSpPr>
                <p:cNvPr id="20506" name="Line 105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576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07" name="Line 1051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0535" name="Group 1079"/>
            <p:cNvGrpSpPr>
              <a:grpSpLocks/>
            </p:cNvGrpSpPr>
            <p:nvPr/>
          </p:nvGrpSpPr>
          <p:grpSpPr bwMode="auto">
            <a:xfrm>
              <a:off x="624" y="2160"/>
              <a:ext cx="2784" cy="960"/>
              <a:chOff x="576" y="2160"/>
              <a:chExt cx="2784" cy="960"/>
            </a:xfrm>
          </p:grpSpPr>
          <p:grpSp>
            <p:nvGrpSpPr>
              <p:cNvPr id="20508" name="Group 1052"/>
              <p:cNvGrpSpPr>
                <a:grpSpLocks/>
              </p:cNvGrpSpPr>
              <p:nvPr/>
            </p:nvGrpSpPr>
            <p:grpSpPr bwMode="auto">
              <a:xfrm>
                <a:off x="1968" y="2160"/>
                <a:ext cx="696" cy="960"/>
                <a:chOff x="672" y="1920"/>
                <a:chExt cx="576" cy="672"/>
              </a:xfrm>
            </p:grpSpPr>
            <p:sp>
              <p:nvSpPr>
                <p:cNvPr id="20509" name="Line 1053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576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10" name="Line 1054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11" name="Group 1055"/>
              <p:cNvGrpSpPr>
                <a:grpSpLocks/>
              </p:cNvGrpSpPr>
              <p:nvPr/>
            </p:nvGrpSpPr>
            <p:grpSpPr bwMode="auto">
              <a:xfrm>
                <a:off x="2664" y="2160"/>
                <a:ext cx="696" cy="960"/>
                <a:chOff x="672" y="1920"/>
                <a:chExt cx="576" cy="672"/>
              </a:xfrm>
            </p:grpSpPr>
            <p:sp>
              <p:nvSpPr>
                <p:cNvPr id="20512" name="Line 1056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576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13" name="Line 105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0514" name="Group 1058"/>
              <p:cNvGrpSpPr>
                <a:grpSpLocks/>
              </p:cNvGrpSpPr>
              <p:nvPr/>
            </p:nvGrpSpPr>
            <p:grpSpPr bwMode="auto">
              <a:xfrm>
                <a:off x="1272" y="2160"/>
                <a:ext cx="696" cy="960"/>
                <a:chOff x="672" y="1920"/>
                <a:chExt cx="576" cy="672"/>
              </a:xfrm>
            </p:grpSpPr>
            <p:sp>
              <p:nvSpPr>
                <p:cNvPr id="20515" name="Line 1059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576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516" name="Line 106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6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0518" name="Line 1062"/>
              <p:cNvSpPr>
                <a:spLocks noChangeShapeType="1"/>
              </p:cNvSpPr>
              <p:nvPr/>
            </p:nvSpPr>
            <p:spPr bwMode="auto">
              <a:xfrm>
                <a:off x="576" y="2160"/>
                <a:ext cx="696" cy="9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0524" name="AutoShape 1068"/>
            <p:cNvSpPr>
              <a:spLocks/>
            </p:cNvSpPr>
            <p:nvPr/>
          </p:nvSpPr>
          <p:spPr bwMode="auto">
            <a:xfrm>
              <a:off x="3168" y="1824"/>
              <a:ext cx="864" cy="543"/>
            </a:xfrm>
            <a:prstGeom prst="borderCallout2">
              <a:avLst>
                <a:gd name="adj1" fmla="val 17477"/>
                <a:gd name="adj2" fmla="val -5556"/>
                <a:gd name="adj3" fmla="val 17477"/>
                <a:gd name="adj4" fmla="val -29167"/>
                <a:gd name="adj5" fmla="val 97574"/>
                <a:gd name="adj6" fmla="val -5289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inventory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position</a:t>
              </a:r>
            </a:p>
          </p:txBody>
        </p:sp>
        <p:sp>
          <p:nvSpPr>
            <p:cNvPr id="20525" name="AutoShape 1069"/>
            <p:cNvSpPr>
              <a:spLocks/>
            </p:cNvSpPr>
            <p:nvPr/>
          </p:nvSpPr>
          <p:spPr bwMode="auto">
            <a:xfrm>
              <a:off x="3264" y="3140"/>
              <a:ext cx="864" cy="543"/>
            </a:xfrm>
            <a:prstGeom prst="borderCallout2">
              <a:avLst>
                <a:gd name="adj1" fmla="val 17477"/>
                <a:gd name="adj2" fmla="val -5556"/>
                <a:gd name="adj3" fmla="val 17477"/>
                <a:gd name="adj4" fmla="val -29167"/>
                <a:gd name="adj5" fmla="val 97574"/>
                <a:gd name="adj6" fmla="val -52894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on-hand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inventory</a:t>
              </a:r>
            </a:p>
          </p:txBody>
        </p:sp>
        <p:sp>
          <p:nvSpPr>
            <p:cNvPr id="20527" name="Text Box 1071"/>
            <p:cNvSpPr txBox="1">
              <a:spLocks noChangeArrowheads="1"/>
            </p:cNvSpPr>
            <p:nvPr/>
          </p:nvSpPr>
          <p:spPr bwMode="auto">
            <a:xfrm>
              <a:off x="144" y="3962"/>
              <a:ext cx="1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0528" name="Line 1072"/>
            <p:cNvSpPr>
              <a:spLocks noChangeShapeType="1"/>
            </p:cNvSpPr>
            <p:nvPr/>
          </p:nvSpPr>
          <p:spPr bwMode="auto">
            <a:xfrm>
              <a:off x="1200" y="456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29" name="Line 1073"/>
            <p:cNvSpPr>
              <a:spLocks noChangeShapeType="1"/>
            </p:cNvSpPr>
            <p:nvPr/>
          </p:nvSpPr>
          <p:spPr bwMode="auto">
            <a:xfrm flipH="1">
              <a:off x="1776" y="4560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0" name="Text Box 1074"/>
            <p:cNvSpPr txBox="1">
              <a:spLocks noChangeArrowheads="1"/>
            </p:cNvSpPr>
            <p:nvPr/>
          </p:nvSpPr>
          <p:spPr bwMode="auto">
            <a:xfrm>
              <a:off x="1488" y="4416"/>
              <a:ext cx="17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20531" name="Line 1075"/>
            <p:cNvSpPr>
              <a:spLocks noChangeShapeType="1"/>
            </p:cNvSpPr>
            <p:nvPr/>
          </p:nvSpPr>
          <p:spPr bwMode="auto">
            <a:xfrm>
              <a:off x="1200" y="44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32" name="Line 1076"/>
            <p:cNvSpPr>
              <a:spLocks noChangeShapeType="1"/>
            </p:cNvSpPr>
            <p:nvPr/>
          </p:nvSpPr>
          <p:spPr bwMode="auto">
            <a:xfrm>
              <a:off x="2016" y="44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97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Production Lot Sizing</a:t>
            </a:r>
          </a:p>
        </p:txBody>
      </p:sp>
      <p:sp>
        <p:nvSpPr>
          <p:cNvPr id="8356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01800"/>
          </a:xfrm>
        </p:spPr>
        <p:txBody>
          <a:bodyPr/>
          <a:lstStyle/>
          <a:p>
            <a:pPr eaLnBrk="1" hangingPunct="1"/>
            <a:r>
              <a:rPr lang="en-US" sz="2800" smtClean="0"/>
              <a:t>The entire lot does not arrive at the same time</a:t>
            </a:r>
          </a:p>
          <a:p>
            <a:pPr eaLnBrk="1" hangingPunct="1"/>
            <a:r>
              <a:rPr lang="en-US" sz="2800" smtClean="0"/>
              <a:t>Production occurs at a specified rate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smtClean="0"/>
              <a:t>Inventory builds up at a rate of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smtClean="0"/>
              <a:t> </a:t>
            </a:r>
            <a:r>
              <a:rPr lang="en-US" sz="2800" smtClean="0"/>
              <a:t>–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621"/>
          <p:cNvGraphicFramePr>
            <a:graphicFrameLocks noChangeAspect="1"/>
          </p:cNvGraphicFramePr>
          <p:nvPr/>
        </p:nvGraphicFramePr>
        <p:xfrm>
          <a:off x="3244850" y="3441700"/>
          <a:ext cx="2654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2" name="Equation" r:id="rId3" imgW="2642040" imgH="905040" progId="Equation.3">
                  <p:embed/>
                </p:oleObj>
              </mc:Choice>
              <mc:Fallback>
                <p:oleObj name="Equation" r:id="rId3" imgW="2642040" imgH="905040" progId="Equation.3">
                  <p:embed/>
                  <p:pic>
                    <p:nvPicPr>
                      <p:cNvPr id="0" name="Picture 6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441700"/>
                        <a:ext cx="26543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76300" y="4584700"/>
            <a:ext cx="2608263" cy="1530350"/>
            <a:chOff x="876300" y="4445000"/>
            <a:chExt cx="2608771" cy="1530350"/>
          </a:xfrm>
        </p:grpSpPr>
        <p:graphicFrame>
          <p:nvGraphicFramePr>
            <p:cNvPr id="83566" name="Object 622"/>
            <p:cNvGraphicFramePr>
              <a:graphicFrameLocks noChangeAspect="1"/>
            </p:cNvGraphicFramePr>
            <p:nvPr/>
          </p:nvGraphicFramePr>
          <p:xfrm>
            <a:off x="1631950" y="5073650"/>
            <a:ext cx="92710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623" name="Equation" r:id="rId5" imgW="914040" imgH="886680" progId="Equation.3">
                    <p:embed/>
                  </p:oleObj>
                </mc:Choice>
                <mc:Fallback>
                  <p:oleObj name="Equation" r:id="rId5" imgW="914040" imgH="886680" progId="Equation.3">
                    <p:embed/>
                    <p:pic>
                      <p:nvPicPr>
                        <p:cNvPr id="0" name="Picture 6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950" y="5073650"/>
                          <a:ext cx="927100" cy="901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573" name="TextBox 6"/>
            <p:cNvSpPr txBox="1">
              <a:spLocks noChangeArrowheads="1"/>
            </p:cNvSpPr>
            <p:nvPr/>
          </p:nvSpPr>
          <p:spPr bwMode="auto">
            <a:xfrm>
              <a:off x="876300" y="4445000"/>
              <a:ext cx="260877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Annual setup cost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372100" y="4584700"/>
            <a:ext cx="2847975" cy="1530350"/>
            <a:chOff x="5372100" y="4584700"/>
            <a:chExt cx="2847677" cy="1530350"/>
          </a:xfrm>
        </p:grpSpPr>
        <p:graphicFrame>
          <p:nvGraphicFramePr>
            <p:cNvPr id="83567" name="Object 623"/>
            <p:cNvGraphicFramePr>
              <a:graphicFrameLocks noChangeAspect="1"/>
            </p:cNvGraphicFramePr>
            <p:nvPr/>
          </p:nvGraphicFramePr>
          <p:xfrm>
            <a:off x="5613400" y="5187950"/>
            <a:ext cx="2425700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624" name="Equation" r:id="rId7" imgW="2413440" imgH="914040" progId="Equation.3">
                    <p:embed/>
                  </p:oleObj>
                </mc:Choice>
                <mc:Fallback>
                  <p:oleObj name="Equation" r:id="rId7" imgW="2413440" imgH="914040" progId="Equation.3">
                    <p:embed/>
                    <p:pic>
                      <p:nvPicPr>
                        <p:cNvPr id="0" name="Picture 6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3400" y="5187950"/>
                          <a:ext cx="2425700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572" name="TextBox 7"/>
            <p:cNvSpPr txBox="1">
              <a:spLocks noChangeArrowheads="1"/>
            </p:cNvSpPr>
            <p:nvPr/>
          </p:nvSpPr>
          <p:spPr bwMode="auto">
            <a:xfrm>
              <a:off x="5372100" y="4584700"/>
              <a:ext cx="284767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Annual holding cost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F59D-5162-491C-ABB3-27AF21700DFB}" type="slidenum">
              <a:rPr lang="en-US"/>
              <a:pPr/>
              <a:t>28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3429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Production lot sizing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14450"/>
            <a:ext cx="7772400" cy="20002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2800"/>
              <a:t>p = replenishment rate</a:t>
            </a:r>
          </a:p>
          <a:p>
            <a:r>
              <a:rPr lang="en-US" sz="2800"/>
              <a:t>d = demand rate</a:t>
            </a:r>
          </a:p>
        </p:txBody>
      </p:sp>
      <p:grpSp>
        <p:nvGrpSpPr>
          <p:cNvPr id="15403" name="Group 43"/>
          <p:cNvGrpSpPr>
            <a:grpSpLocks/>
          </p:cNvGrpSpPr>
          <p:nvPr/>
        </p:nvGrpSpPr>
        <p:grpSpPr bwMode="auto">
          <a:xfrm>
            <a:off x="203200" y="2228851"/>
            <a:ext cx="8534400" cy="2163366"/>
            <a:chOff x="96" y="1872"/>
            <a:chExt cx="4032" cy="1817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672" y="1920"/>
              <a:ext cx="3456" cy="1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6" name="AutoShape 6"/>
            <p:cNvSpPr>
              <a:spLocks noChangeArrowheads="1"/>
            </p:cNvSpPr>
            <p:nvPr/>
          </p:nvSpPr>
          <p:spPr bwMode="auto">
            <a:xfrm>
              <a:off x="912" y="2483"/>
              <a:ext cx="1458" cy="733"/>
            </a:xfrm>
            <a:prstGeom prst="triangle">
              <a:avLst>
                <a:gd name="adj" fmla="val 3333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2334" y="2483"/>
              <a:ext cx="1458" cy="733"/>
            </a:xfrm>
            <a:prstGeom prst="triangle">
              <a:avLst>
                <a:gd name="adj" fmla="val 3333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672" y="2976"/>
              <a:ext cx="34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V="1">
              <a:off x="3792" y="2976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 flipV="1">
              <a:off x="672" y="2976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672" y="1872"/>
              <a:ext cx="566" cy="1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Buildup =</a:t>
              </a:r>
            </a:p>
            <a:p>
              <a:r>
                <a:rPr lang="en-US">
                  <a:latin typeface="Times New Roman" pitchFamily="18" charset="0"/>
                </a:rPr>
                <a:t>Production</a:t>
              </a:r>
            </a:p>
            <a:p>
              <a:r>
                <a:rPr lang="en-US">
                  <a:latin typeface="Times New Roman" pitchFamily="18" charset="0"/>
                </a:rPr>
                <a:t>rate minus</a:t>
              </a:r>
            </a:p>
            <a:p>
              <a:r>
                <a:rPr lang="en-US">
                  <a:latin typeface="Times New Roman" pitchFamily="18" charset="0"/>
                </a:rPr>
                <a:t>usage rate</a:t>
              </a:r>
            </a:p>
            <a:p>
              <a:r>
                <a:rPr lang="en-US" i="1">
                  <a:latin typeface="Times New Roman" pitchFamily="18" charset="0"/>
                </a:rPr>
                <a:t>(p-d)</a:t>
              </a:r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912" y="2784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1488" y="1920"/>
              <a:ext cx="61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Production</a:t>
              </a:r>
            </a:p>
            <a:p>
              <a:r>
                <a:rPr lang="en-US">
                  <a:latin typeface="Times New Roman" pitchFamily="18" charset="0"/>
                </a:rPr>
                <a:t>taking place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2352" y="2112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1920" y="2304"/>
              <a:ext cx="76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732" y="2380"/>
              <a:ext cx="360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Usage</a:t>
              </a:r>
            </a:p>
            <a:p>
              <a:r>
                <a:rPr lang="en-US">
                  <a:latin typeface="Times New Roman" pitchFamily="18" charset="0"/>
                </a:rPr>
                <a:t>rate </a:t>
              </a:r>
              <a:r>
                <a:rPr lang="en-US" i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 flipH="1">
              <a:off x="1632" y="2592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 flipH="1" flipV="1">
              <a:off x="2352" y="2160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V="1">
              <a:off x="2832" y="249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2256" y="2592"/>
              <a:ext cx="166" cy="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Q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86" name="Text Box 26"/>
            <p:cNvSpPr txBox="1">
              <a:spLocks noChangeArrowheads="1"/>
            </p:cNvSpPr>
            <p:nvPr/>
          </p:nvSpPr>
          <p:spPr bwMode="auto">
            <a:xfrm>
              <a:off x="3221" y="1968"/>
              <a:ext cx="751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No production;</a:t>
              </a:r>
            </a:p>
            <a:p>
              <a:pPr algn="ctr"/>
              <a:r>
                <a:rPr lang="en-US">
                  <a:latin typeface="Times New Roman" pitchFamily="18" charset="0"/>
                </a:rPr>
                <a:t>usage only</a:t>
              </a:r>
              <a:endParaRPr lang="en-US" i="1">
                <a:latin typeface="Times New Roman" pitchFamily="18" charset="0"/>
              </a:endParaRPr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 flipH="1">
              <a:off x="3024" y="2256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397" name="Group 37"/>
            <p:cNvGrpSpPr>
              <a:grpSpLocks/>
            </p:cNvGrpSpPr>
            <p:nvPr/>
          </p:nvGrpSpPr>
          <p:grpSpPr bwMode="auto">
            <a:xfrm>
              <a:off x="3504" y="3024"/>
              <a:ext cx="336" cy="652"/>
              <a:chOff x="3504" y="3072"/>
              <a:chExt cx="336" cy="652"/>
            </a:xfrm>
          </p:grpSpPr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3552" y="3336"/>
                <a:ext cx="288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L</a:t>
                </a:r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/>
            </p:nvSpPr>
            <p:spPr bwMode="auto">
              <a:xfrm>
                <a:off x="3504" y="3072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/>
            </p:nvSpPr>
            <p:spPr bwMode="auto">
              <a:xfrm>
                <a:off x="3792" y="3312"/>
                <a:ext cx="0" cy="3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396" name="Text Box 36"/>
            <p:cNvSpPr txBox="1">
              <a:spLocks noChangeArrowheads="1"/>
            </p:cNvSpPr>
            <p:nvPr/>
          </p:nvSpPr>
          <p:spPr bwMode="auto">
            <a:xfrm>
              <a:off x="96" y="2160"/>
              <a:ext cx="445" cy="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Number</a:t>
              </a:r>
            </a:p>
            <a:p>
              <a:r>
                <a:rPr lang="en-US">
                  <a:latin typeface="Times New Roman" pitchFamily="18" charset="0"/>
                </a:rPr>
                <a:t>of units</a:t>
              </a:r>
            </a:p>
            <a:p>
              <a:r>
                <a:rPr lang="en-US">
                  <a:latin typeface="Times New Roman" pitchFamily="18" charset="0"/>
                </a:rPr>
                <a:t>on hand</a:t>
              </a:r>
            </a:p>
            <a:p>
              <a:endParaRPr lang="en-US">
                <a:latin typeface="Times New Roman" pitchFamily="18" charset="0"/>
              </a:endParaRPr>
            </a:p>
            <a:p>
              <a:r>
                <a:rPr lang="en-US">
                  <a:latin typeface="Times New Roman" pitchFamily="18" charset="0"/>
                </a:rPr>
                <a:t>          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5398" name="Group 38"/>
            <p:cNvGrpSpPr>
              <a:grpSpLocks/>
            </p:cNvGrpSpPr>
            <p:nvPr/>
          </p:nvGrpSpPr>
          <p:grpSpPr bwMode="auto">
            <a:xfrm>
              <a:off x="2064" y="3037"/>
              <a:ext cx="336" cy="652"/>
              <a:chOff x="3504" y="3072"/>
              <a:chExt cx="336" cy="652"/>
            </a:xfrm>
          </p:grpSpPr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>
                <a:off x="3552" y="3336"/>
                <a:ext cx="288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Times New Roman" pitchFamily="18" charset="0"/>
                  </a:rPr>
                  <a:t>L</a:t>
                </a:r>
              </a:p>
            </p:txBody>
          </p:sp>
          <p:sp>
            <p:nvSpPr>
              <p:cNvPr id="15400" name="Line 40"/>
              <p:cNvSpPr>
                <a:spLocks noChangeShapeType="1"/>
              </p:cNvSpPr>
              <p:nvPr/>
            </p:nvSpPr>
            <p:spPr bwMode="auto">
              <a:xfrm>
                <a:off x="3504" y="3072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>
                <a:off x="3792" y="3312"/>
                <a:ext cx="0" cy="3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5402" name="Rectangle 42"/>
            <p:cNvSpPr>
              <a:spLocks noChangeArrowheads="1"/>
            </p:cNvSpPr>
            <p:nvPr/>
          </p:nvSpPr>
          <p:spPr bwMode="auto">
            <a:xfrm>
              <a:off x="672" y="2976"/>
              <a:ext cx="3456" cy="2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2133600" y="4457701"/>
          <a:ext cx="5588000" cy="140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name="Equation" r:id="rId4" imgW="2133360" imgH="952200" progId="Equation.3">
                  <p:embed/>
                </p:oleObj>
              </mc:Choice>
              <mc:Fallback>
                <p:oleObj name="Equation" r:id="rId4" imgW="213336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57701"/>
                        <a:ext cx="5588000" cy="1403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35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2B78B5FA-6A4C-402E-9D59-AC9835560EF4}" type="slidenum">
              <a:rPr lang="en-US"/>
              <a:pPr/>
              <a:t>29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EOQ vs. JIT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EOQ:</a:t>
            </a:r>
          </a:p>
          <a:p>
            <a:pPr lvl="1"/>
            <a:r>
              <a:rPr lang="en-US"/>
              <a:t>order quantity set according to EOQ formula</a:t>
            </a:r>
          </a:p>
          <a:p>
            <a:r>
              <a:rPr lang="en-US"/>
              <a:t>JIT:</a:t>
            </a:r>
          </a:p>
          <a:p>
            <a:pPr lvl="1"/>
            <a:r>
              <a:rPr lang="en-US"/>
              <a:t>reduce inventory as much as possible</a:t>
            </a:r>
          </a:p>
          <a:p>
            <a:r>
              <a:rPr lang="en-US" i="1"/>
              <a:t>Who is right? Who is wrong?</a:t>
            </a:r>
          </a:p>
          <a:p>
            <a:r>
              <a:rPr lang="en-US" i="1"/>
              <a:t>What is the “right” order quantity?</a:t>
            </a:r>
          </a:p>
          <a:p>
            <a:r>
              <a:rPr lang="en-US" i="1"/>
              <a:t>What is the “true” cost of inventory?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33" y="228600"/>
            <a:ext cx="7882467" cy="656035"/>
          </a:xfrm>
        </p:spPr>
        <p:txBody>
          <a:bodyPr/>
          <a:lstStyle/>
          <a:p>
            <a:r>
              <a:rPr lang="en-GB"/>
              <a:t>Inventory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2367" y="1484710"/>
            <a:ext cx="7488767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i="1" dirty="0"/>
              <a:t>Stock of items or resources used in an </a:t>
            </a:r>
            <a:r>
              <a:rPr lang="en-GB" i="1" dirty="0" smtClean="0"/>
              <a:t>organisation</a:t>
            </a:r>
            <a:endParaRPr lang="en-GB" i="1" dirty="0"/>
          </a:p>
          <a:p>
            <a:pPr>
              <a:buFont typeface="Wingdings" pitchFamily="2" charset="2"/>
              <a:buNone/>
            </a:pPr>
            <a:r>
              <a:rPr lang="en-GB" dirty="0"/>
              <a:t>Manufacturing inventory refers to materials that contribute or become part of a firm’s product output.</a:t>
            </a:r>
          </a:p>
          <a:p>
            <a:r>
              <a:rPr lang="en-GB" dirty="0"/>
              <a:t>Raw materials</a:t>
            </a:r>
          </a:p>
          <a:p>
            <a:r>
              <a:rPr lang="en-GB" dirty="0"/>
              <a:t>Component parts or supplies</a:t>
            </a:r>
          </a:p>
          <a:p>
            <a:r>
              <a:rPr lang="en-GB" dirty="0"/>
              <a:t>Work-in-process</a:t>
            </a:r>
          </a:p>
          <a:p>
            <a:r>
              <a:rPr lang="en-GB" dirty="0"/>
              <a:t>Finished goods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41298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/>
              <a:t>EOQ Example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866900"/>
            <a:ext cx="7772400" cy="1981200"/>
          </a:xfrm>
        </p:spPr>
        <p:txBody>
          <a:bodyPr lIns="92075" tIns="46038" rIns="92075" bIns="46038"/>
          <a:lstStyle/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Annual demand,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smtClean="0"/>
              <a:t> = 1,000 x 12 = 12,000 units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Order cost per lot,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smtClean="0"/>
              <a:t> =</a:t>
            </a:r>
            <a:r>
              <a:rPr lang="en-US" sz="2400" smtClean="0"/>
              <a:t> $4,000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Unit cost per computer,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smtClean="0"/>
              <a:t> =</a:t>
            </a:r>
            <a:r>
              <a:rPr lang="en-US" sz="2400" smtClean="0"/>
              <a:t> $500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400" smtClean="0"/>
              <a:t>Holding cost per year as a fraction of unit cost,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smtClean="0"/>
              <a:t> =</a:t>
            </a:r>
            <a:r>
              <a:rPr lang="en-US" sz="2400" smtClean="0"/>
              <a:t> 0.2</a:t>
            </a:r>
          </a:p>
        </p:txBody>
      </p:sp>
      <p:graphicFrame>
        <p:nvGraphicFramePr>
          <p:cNvPr id="2" name="Object 227"/>
          <p:cNvGraphicFramePr>
            <a:graphicFrameLocks noChangeAspect="1"/>
          </p:cNvGraphicFramePr>
          <p:nvPr/>
        </p:nvGraphicFramePr>
        <p:xfrm>
          <a:off x="1143000" y="4013200"/>
          <a:ext cx="685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" name="Equation" r:id="rId4" imgW="6847920" imgH="849960" progId="Equation.3">
                  <p:embed/>
                </p:oleObj>
              </mc:Choice>
              <mc:Fallback>
                <p:oleObj name="Equation" r:id="rId4" imgW="6847920" imgH="849960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13200"/>
                        <a:ext cx="6858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93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smtClean="0"/>
              <a:t>EOQ Example</a:t>
            </a:r>
          </a:p>
        </p:txBody>
      </p:sp>
      <p:graphicFrame>
        <p:nvGraphicFramePr>
          <p:cNvPr id="4" name="Object 861"/>
          <p:cNvGraphicFramePr>
            <a:graphicFrameLocks noChangeAspect="1"/>
          </p:cNvGraphicFramePr>
          <p:nvPr/>
        </p:nvGraphicFramePr>
        <p:xfrm>
          <a:off x="2311400" y="1898650"/>
          <a:ext cx="4521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5" name="Equation" r:id="rId4" imgW="4507200" imgH="758520" progId="Equation.3">
                  <p:embed/>
                </p:oleObj>
              </mc:Choice>
              <mc:Fallback>
                <p:oleObj name="Equation" r:id="rId4" imgW="4507200" imgH="758520" progId="Equation.3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898650"/>
                        <a:ext cx="4521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62"/>
          <p:cNvGraphicFramePr>
            <a:graphicFrameLocks noChangeAspect="1"/>
          </p:cNvGraphicFramePr>
          <p:nvPr/>
        </p:nvGraphicFramePr>
        <p:xfrm>
          <a:off x="1879600" y="2865438"/>
          <a:ext cx="538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6" name="Equation" r:id="rId6" imgW="5375880" imgH="822600" progId="Equation.3">
                  <p:embed/>
                </p:oleObj>
              </mc:Choice>
              <mc:Fallback>
                <p:oleObj name="Equation" r:id="rId6" imgW="5375880" imgH="822600" progId="Equation.3">
                  <p:embed/>
                  <p:pic>
                    <p:nvPicPr>
                      <p:cNvPr id="0" name="Picture 8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865438"/>
                        <a:ext cx="538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63"/>
          <p:cNvGraphicFramePr>
            <a:graphicFrameLocks noChangeAspect="1"/>
          </p:cNvGraphicFramePr>
          <p:nvPr/>
        </p:nvGraphicFramePr>
        <p:xfrm>
          <a:off x="546100" y="3897313"/>
          <a:ext cx="8051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7" name="Equation" r:id="rId8" imgW="8036280" imgH="886680" progId="Equation.3">
                  <p:embed/>
                </p:oleObj>
              </mc:Choice>
              <mc:Fallback>
                <p:oleObj name="Equation" r:id="rId8" imgW="8036280" imgH="886680" progId="Equation.3">
                  <p:embed/>
                  <p:pic>
                    <p:nvPicPr>
                      <p:cNvPr id="0" name="Picture 8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897313"/>
                        <a:ext cx="8051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64"/>
          <p:cNvGraphicFramePr>
            <a:graphicFrameLocks noChangeAspect="1"/>
          </p:cNvGraphicFramePr>
          <p:nvPr/>
        </p:nvGraphicFramePr>
        <p:xfrm>
          <a:off x="927100" y="4991100"/>
          <a:ext cx="7289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8" name="Equation" r:id="rId10" imgW="7277400" imgH="804240" progId="Equation.3">
                  <p:embed/>
                </p:oleObj>
              </mc:Choice>
              <mc:Fallback>
                <p:oleObj name="Equation" r:id="rId10" imgW="7277400" imgH="804240" progId="Equation.3">
                  <p:embed/>
                  <p:pic>
                    <p:nvPicPr>
                      <p:cNvPr id="0" name="Picture 8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991100"/>
                        <a:ext cx="72898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b"/>
          <a:lstStyle/>
          <a:p>
            <a:r>
              <a:rPr lang="en-US" dirty="0">
                <a:solidFill>
                  <a:schemeClr val="folHlink"/>
                </a:solidFill>
              </a:rPr>
              <a:t>Example </a:t>
            </a:r>
            <a:r>
              <a:rPr lang="en-US" dirty="0" smtClean="0">
                <a:solidFill>
                  <a:schemeClr val="folHlink"/>
                </a:solidFill>
              </a:rPr>
              <a:t>(</a:t>
            </a:r>
            <a:r>
              <a:rPr lang="en-US" dirty="0">
                <a:solidFill>
                  <a:schemeClr val="folHlink"/>
                </a:solidFill>
              </a:rPr>
              <a:t>continued)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382000" cy="41148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3333CC"/>
                </a:solidFill>
              </a:rPr>
              <a:t>Suppose </a:t>
            </a:r>
            <a:r>
              <a:rPr lang="en-US" sz="2400" dirty="0">
                <a:solidFill>
                  <a:srgbClr val="3333CC"/>
                </a:solidFill>
              </a:rPr>
              <a:t>lot size is reduced to Q=200, which would reduce flow time: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Annual ordering and holding cost =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= (12000/200)(4000) + (200/2)(0.2)(500) 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= $240,000 + $10,000 = $250,000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To make it economically feasible to reduce lot size, the fixed cost associated with each lot would have to be reduced</a:t>
            </a:r>
          </a:p>
        </p:txBody>
      </p:sp>
    </p:spTree>
    <p:extLst>
      <p:ext uri="{BB962C8B-B14F-4D97-AF65-F5344CB8AC3E}">
        <p14:creationId xmlns:p14="http://schemas.microsoft.com/office/powerpoint/2010/main" val="212754036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Lot Size and Ordering Cost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66" y="1430338"/>
            <a:ext cx="7548033" cy="1058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If the lot size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/>
              <a:t>* = 200, how much should the ordering cost be reduced?</a:t>
            </a:r>
            <a:endParaRPr lang="en-US" sz="1800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4100" y="2356767"/>
            <a:ext cx="70866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4305300" algn="r"/>
                <a:tab pos="4483100" algn="l"/>
              </a:tabLst>
            </a:pPr>
            <a:r>
              <a:rPr lang="ro-RO" sz="2000" dirty="0"/>
              <a:t>Desired lot size,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o-RO" sz="2000" i="1" dirty="0"/>
              <a:t>* =</a:t>
            </a:r>
            <a:r>
              <a:rPr lang="ro-RO" sz="2000" dirty="0"/>
              <a:t> 200</a:t>
            </a:r>
          </a:p>
          <a:p>
            <a:pPr>
              <a:spcAft>
                <a:spcPts val="600"/>
              </a:spcAft>
              <a:tabLst>
                <a:tab pos="4305300" algn="r"/>
                <a:tab pos="4483100" algn="l"/>
              </a:tabLst>
            </a:pPr>
            <a:r>
              <a:rPr lang="ro-RO" sz="2000" dirty="0"/>
              <a:t>Annual demand, </a:t>
            </a:r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2000" i="1" dirty="0"/>
              <a:t> =</a:t>
            </a:r>
            <a:r>
              <a:rPr lang="ro-RO" sz="2000" dirty="0"/>
              <a:t> 1,000 × 12 = 12,000 units</a:t>
            </a:r>
          </a:p>
          <a:p>
            <a:pPr>
              <a:spcAft>
                <a:spcPts val="600"/>
              </a:spcAft>
              <a:tabLst>
                <a:tab pos="4305300" algn="r"/>
                <a:tab pos="4483100" algn="l"/>
              </a:tabLst>
            </a:pPr>
            <a:r>
              <a:rPr lang="en-US" sz="2000" dirty="0"/>
              <a:t>Unit cost per computer,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dirty="0"/>
              <a:t> =</a:t>
            </a:r>
            <a:r>
              <a:rPr lang="en-US" sz="2000" dirty="0"/>
              <a:t> $500</a:t>
            </a:r>
          </a:p>
          <a:p>
            <a:pPr>
              <a:spcAft>
                <a:spcPts val="600"/>
              </a:spcAft>
              <a:tabLst>
                <a:tab pos="4305300" algn="r"/>
                <a:tab pos="4483100" algn="l"/>
              </a:tabLst>
            </a:pPr>
            <a:r>
              <a:rPr lang="en-US" sz="2000" dirty="0"/>
              <a:t>Holding cost per year as a fraction of inventory value,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dirty="0"/>
              <a:t> =</a:t>
            </a:r>
            <a:r>
              <a:rPr lang="en-US" sz="2000" dirty="0"/>
              <a:t> </a:t>
            </a:r>
            <a:r>
              <a:rPr lang="en-US" sz="2000" dirty="0" smtClean="0"/>
              <a:t>0.2</a:t>
            </a:r>
          </a:p>
          <a:p>
            <a:pPr>
              <a:spcAft>
                <a:spcPts val="600"/>
              </a:spcAft>
              <a:tabLst>
                <a:tab pos="4305300" algn="r"/>
                <a:tab pos="4483100" algn="l"/>
              </a:tabLst>
            </a:pPr>
            <a:r>
              <a:rPr lang="en-US" sz="2000" dirty="0"/>
              <a:t>Use EOQ equation and solve for S:</a:t>
            </a:r>
          </a:p>
          <a:p>
            <a:pPr>
              <a:spcAft>
                <a:spcPts val="600"/>
              </a:spcAft>
              <a:tabLst>
                <a:tab pos="4305300" algn="r"/>
                <a:tab pos="4483100" algn="l"/>
              </a:tabLst>
            </a:pPr>
            <a:endParaRPr lang="en-US" sz="2000" dirty="0"/>
          </a:p>
        </p:txBody>
      </p:sp>
      <p:graphicFrame>
        <p:nvGraphicFramePr>
          <p:cNvPr id="3" name="Objec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16382"/>
              </p:ext>
            </p:extLst>
          </p:nvPr>
        </p:nvGraphicFramePr>
        <p:xfrm>
          <a:off x="2243665" y="4472517"/>
          <a:ext cx="5105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6" name="Equation" r:id="rId3" imgW="5092560" imgH="813600" progId="Equation.3">
                  <p:embed/>
                </p:oleObj>
              </mc:Choice>
              <mc:Fallback>
                <p:oleObj name="Equation" r:id="rId3" imgW="5092560" imgH="813600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65" y="4472517"/>
                        <a:ext cx="5105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42999" y="5583535"/>
            <a:ext cx="7306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</a:rPr>
              <a:t>To reduce optimal lot size by a factor of k, the fixed order cost must be reduced by a factor of k</a:t>
            </a:r>
            <a:r>
              <a:rPr lang="en-US" sz="2400" baseline="30000" dirty="0">
                <a:solidFill>
                  <a:srgbClr val="CC0000"/>
                </a:solidFill>
              </a:rPr>
              <a:t>2</a:t>
            </a:r>
            <a:r>
              <a:rPr lang="en-US" sz="2000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 algn="r"/>
            <a:fld id="{4EA0B54F-36BF-4014-8764-D1156481540C}" type="slidenum">
              <a:rPr lang="en-US"/>
              <a:pPr algn="r"/>
              <a:t>34</a:t>
            </a:fld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Inventory Pooling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happens to the optimal order quantity when the demand rate doubles? Triples?</a:t>
            </a:r>
          </a:p>
          <a:p>
            <a:endParaRPr lang="en-US"/>
          </a:p>
          <a:p>
            <a:endParaRPr lang="en-US"/>
          </a:p>
          <a:p>
            <a:pPr>
              <a:buFont typeface="Wingdings" pitchFamily="2" charset="2"/>
              <a:buNone/>
            </a:pPr>
            <a:r>
              <a:rPr lang="en-US" i="1"/>
              <a:t>Consequences?</a:t>
            </a:r>
          </a:p>
          <a:p>
            <a:r>
              <a:rPr lang="en-US" sz="2800"/>
              <a:t>Large supermarkets vs. mom-&amp;-pop stores</a:t>
            </a:r>
          </a:p>
          <a:p>
            <a:r>
              <a:rPr lang="en-US" sz="2800"/>
              <a:t>“backup” agreements between stores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743200" y="3200400"/>
          <a:ext cx="3454400" cy="7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7" name="Equation" r:id="rId3" imgW="685800" imgH="266400" progId="Equation.3">
                  <p:embed/>
                </p:oleObj>
              </mc:Choice>
              <mc:Fallback>
                <p:oleObj name="Equation" r:id="rId3" imgW="685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00400"/>
                        <a:ext cx="3454400" cy="7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1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Global Supply/Distribution Chains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43100"/>
            <a:ext cx="7772400" cy="4114800"/>
          </a:xfrm>
        </p:spPr>
        <p:txBody>
          <a:bodyPr/>
          <a:lstStyle/>
          <a:p>
            <a:r>
              <a:rPr lang="en-US"/>
              <a:t>Decentralized System: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Centralized System:</a:t>
            </a:r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2336800" y="3314700"/>
            <a:ext cx="3759200" cy="742950"/>
            <a:chOff x="864" y="2160"/>
            <a:chExt cx="1776" cy="624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864" y="2256"/>
              <a:ext cx="3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 flipV="1">
              <a:off x="1248" y="2256"/>
              <a:ext cx="105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1248" y="2544"/>
              <a:ext cx="110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2304" y="216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2352" y="2496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749301" y="3028950"/>
            <a:ext cx="112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Factory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807200" y="2888456"/>
            <a:ext cx="1276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Retailers</a:t>
            </a:r>
          </a:p>
        </p:txBody>
      </p: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2540000" y="2514600"/>
            <a:ext cx="3759200" cy="742950"/>
            <a:chOff x="960" y="2256"/>
            <a:chExt cx="1776" cy="624"/>
          </a:xfrm>
        </p:grpSpPr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V="1">
              <a:off x="1344" y="2352"/>
              <a:ext cx="105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1344" y="2640"/>
              <a:ext cx="110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2400" y="2256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2448" y="2592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960" y="2352"/>
              <a:ext cx="3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1625600" y="4743450"/>
            <a:ext cx="5384800" cy="1485900"/>
            <a:chOff x="912" y="3840"/>
            <a:chExt cx="2544" cy="1248"/>
          </a:xfrm>
        </p:grpSpPr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2016" y="4272"/>
              <a:ext cx="384" cy="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912" y="4272"/>
              <a:ext cx="3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1296" y="446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 flipV="1">
              <a:off x="2400" y="4080"/>
              <a:ext cx="67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>
              <a:off x="2400" y="4512"/>
              <a:ext cx="72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 flipV="1">
              <a:off x="2400" y="4320"/>
              <a:ext cx="76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2" name="Line 24"/>
            <p:cNvSpPr>
              <a:spLocks noChangeShapeType="1"/>
            </p:cNvSpPr>
            <p:nvPr/>
          </p:nvSpPr>
          <p:spPr bwMode="auto">
            <a:xfrm>
              <a:off x="2400" y="4608"/>
              <a:ext cx="67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3" name="Oval 25"/>
            <p:cNvSpPr>
              <a:spLocks noChangeArrowheads="1"/>
            </p:cNvSpPr>
            <p:nvPr/>
          </p:nvSpPr>
          <p:spPr bwMode="auto">
            <a:xfrm>
              <a:off x="3024" y="384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4" name="Oval 26"/>
            <p:cNvSpPr>
              <a:spLocks noChangeArrowheads="1"/>
            </p:cNvSpPr>
            <p:nvPr/>
          </p:nvSpPr>
          <p:spPr bwMode="auto">
            <a:xfrm>
              <a:off x="3168" y="412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3120" y="4464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3072" y="480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1469987" y="5253335"/>
            <a:ext cx="112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Factory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3900562" y="5291667"/>
            <a:ext cx="93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Depot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7112000" y="5257800"/>
            <a:ext cx="1276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Retailers</a:t>
            </a:r>
          </a:p>
        </p:txBody>
      </p:sp>
    </p:spTree>
    <p:extLst>
      <p:ext uri="{BB962C8B-B14F-4D97-AF65-F5344CB8AC3E}">
        <p14:creationId xmlns:p14="http://schemas.microsoft.com/office/powerpoint/2010/main" val="26181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Janny Leung</a:t>
            </a: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Inventory EOQ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ACB6BF7-8898-42ED-924D-138DDFFEE132}" type="slidenum">
              <a:rPr lang="en-US"/>
              <a:pPr algn="r"/>
              <a:t>36</a:t>
            </a:fld>
            <a:endParaRPr lang="en-US" dirty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Products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EOQ system requires </a:t>
            </a:r>
            <a:r>
              <a:rPr lang="en-US" sz="2800">
                <a:solidFill>
                  <a:srgbClr val="CC0000"/>
                </a:solidFill>
              </a:rPr>
              <a:t>constant monitoring</a:t>
            </a:r>
          </a:p>
          <a:p>
            <a:r>
              <a:rPr lang="en-US" sz="2800"/>
              <a:t>Ordering cycle may be different for different products</a:t>
            </a:r>
          </a:p>
          <a:p>
            <a:r>
              <a:rPr lang="en-US" sz="2800"/>
              <a:t>Delivery cost to different retailers in same region may be shared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CC0000"/>
              </a:solidFill>
            </a:endParaRPr>
          </a:p>
        </p:txBody>
      </p:sp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1691217" y="4455319"/>
            <a:ext cx="5384800" cy="1485900"/>
            <a:chOff x="912" y="3840"/>
            <a:chExt cx="2544" cy="1248"/>
          </a:xfrm>
        </p:grpSpPr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2016" y="4272"/>
              <a:ext cx="384" cy="3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912" y="4272"/>
              <a:ext cx="3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1296" y="4464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1" name="Line 9"/>
            <p:cNvSpPr>
              <a:spLocks noChangeShapeType="1"/>
            </p:cNvSpPr>
            <p:nvPr/>
          </p:nvSpPr>
          <p:spPr bwMode="auto">
            <a:xfrm flipV="1">
              <a:off x="2400" y="4080"/>
              <a:ext cx="67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2" name="Line 10"/>
            <p:cNvSpPr>
              <a:spLocks noChangeShapeType="1"/>
            </p:cNvSpPr>
            <p:nvPr/>
          </p:nvSpPr>
          <p:spPr bwMode="auto">
            <a:xfrm>
              <a:off x="2400" y="4512"/>
              <a:ext cx="72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3" name="Line 11"/>
            <p:cNvSpPr>
              <a:spLocks noChangeShapeType="1"/>
            </p:cNvSpPr>
            <p:nvPr/>
          </p:nvSpPr>
          <p:spPr bwMode="auto">
            <a:xfrm flipV="1">
              <a:off x="2400" y="4320"/>
              <a:ext cx="76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4" name="Line 12"/>
            <p:cNvSpPr>
              <a:spLocks noChangeShapeType="1"/>
            </p:cNvSpPr>
            <p:nvPr/>
          </p:nvSpPr>
          <p:spPr bwMode="auto">
            <a:xfrm>
              <a:off x="2400" y="4608"/>
              <a:ext cx="67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5" name="Oval 13"/>
            <p:cNvSpPr>
              <a:spLocks noChangeArrowheads="1"/>
            </p:cNvSpPr>
            <p:nvPr/>
          </p:nvSpPr>
          <p:spPr bwMode="auto">
            <a:xfrm>
              <a:off x="3024" y="384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6" name="Oval 14"/>
            <p:cNvSpPr>
              <a:spLocks noChangeArrowheads="1"/>
            </p:cNvSpPr>
            <p:nvPr/>
          </p:nvSpPr>
          <p:spPr bwMode="auto">
            <a:xfrm>
              <a:off x="3168" y="4128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7" name="Oval 15"/>
            <p:cNvSpPr>
              <a:spLocks noChangeArrowheads="1"/>
            </p:cNvSpPr>
            <p:nvPr/>
          </p:nvSpPr>
          <p:spPr bwMode="auto">
            <a:xfrm>
              <a:off x="3120" y="4464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28" name="Oval 16"/>
            <p:cNvSpPr>
              <a:spLocks noChangeArrowheads="1"/>
            </p:cNvSpPr>
            <p:nvPr/>
          </p:nvSpPr>
          <p:spPr bwMode="auto">
            <a:xfrm>
              <a:off x="3072" y="480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11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Role of Cycle Inventory</a:t>
            </a:r>
            <a:br>
              <a:rPr lang="en-US"/>
            </a:br>
            <a:r>
              <a:rPr lang="en-US"/>
              <a:t>in a Supply Chain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841500"/>
            <a:ext cx="7924800" cy="4292600"/>
          </a:xfrm>
        </p:spPr>
        <p:txBody>
          <a:bodyPr/>
          <a:lstStyle/>
          <a:p>
            <a:pPr eaLnBrk="1" hangingPunct="1"/>
            <a:r>
              <a:rPr lang="en-US" smtClean="0"/>
              <a:t>Economies of scale exploited in three typical situations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mtClean="0"/>
              <a:t>A fixed cost is incurred each time an order is placed or produced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mtClean="0"/>
              <a:t>The supplier offers price discounts based on the quantity purchased per lot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mtClean="0"/>
              <a:t>The supplier offers short-term price discounts or holds trade promotions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5" name="Picture 4" descr="copy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3225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6" name="Rectangle 5"/>
          <p:cNvSpPr>
            <a:spLocks noChangeArrowheads="1"/>
          </p:cNvSpPr>
          <p:nvPr/>
        </p:nvSpPr>
        <p:spPr bwMode="auto">
          <a:xfrm>
            <a:off x="762000" y="4492625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447675"/>
            <a:ext cx="7772400" cy="12382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/>
              <a:t>Purpose of Inventory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714500"/>
            <a:ext cx="7543800" cy="466486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Monotype Sorts" pitchFamily="2" charset="2"/>
              <a:buChar char="©"/>
            </a:pPr>
            <a:r>
              <a:rPr lang="en-US"/>
              <a:t>meet variation in product demand</a:t>
            </a:r>
          </a:p>
          <a:p>
            <a:pPr>
              <a:buFont typeface="Monotype Sorts" pitchFamily="2" charset="2"/>
              <a:buChar char="©"/>
            </a:pPr>
            <a:r>
              <a:rPr lang="en-US"/>
              <a:t>provide safeguard for variation in raw material delivery </a:t>
            </a:r>
          </a:p>
          <a:p>
            <a:pPr>
              <a:buFont typeface="Monotype Sorts" pitchFamily="2" charset="2"/>
              <a:buChar char="©"/>
            </a:pPr>
            <a:r>
              <a:rPr lang="en-US"/>
              <a:t>maintain independence of operations</a:t>
            </a:r>
          </a:p>
          <a:p>
            <a:pPr>
              <a:buFont typeface="Monotype Sorts" pitchFamily="2" charset="2"/>
              <a:buChar char="©"/>
            </a:pPr>
            <a:r>
              <a:rPr lang="en-US"/>
              <a:t>allow flexibility in production scheduling</a:t>
            </a:r>
          </a:p>
          <a:p>
            <a:pPr>
              <a:buFont typeface="Monotype Sorts" pitchFamily="2" charset="2"/>
              <a:buChar char="©"/>
            </a:pPr>
            <a:r>
              <a:rPr lang="en-US"/>
              <a:t>take advantage of quantity discounts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22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3800"/>
              <a:t>Inventory Costs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1600200"/>
            <a:ext cx="4233333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handling</a:t>
            </a:r>
          </a:p>
          <a:p>
            <a:pPr lvl="1"/>
            <a:r>
              <a:rPr lang="en-US" dirty="0"/>
              <a:t>insurance and taxes</a:t>
            </a:r>
          </a:p>
          <a:p>
            <a:pPr lvl="1"/>
            <a:r>
              <a:rPr lang="en-US" dirty="0"/>
              <a:t>pilferage and breakage</a:t>
            </a:r>
          </a:p>
          <a:p>
            <a:pPr lvl="1"/>
            <a:r>
              <a:rPr lang="en-US" dirty="0"/>
              <a:t>obsolescence and depreciation</a:t>
            </a:r>
          </a:p>
          <a:p>
            <a:pPr lvl="1"/>
            <a:r>
              <a:rPr lang="en-US" dirty="0"/>
              <a:t>opportunity </a:t>
            </a:r>
            <a:r>
              <a:rPr lang="en-US" dirty="0" smtClean="0"/>
              <a:t>cost  </a:t>
            </a:r>
            <a:r>
              <a:rPr lang="en-US" dirty="0"/>
              <a:t>of </a:t>
            </a:r>
            <a:r>
              <a:rPr lang="en-US" dirty="0" smtClean="0"/>
              <a:t>capital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0532" y="1600200"/>
            <a:ext cx="3996267" cy="4525963"/>
          </a:xfrm>
        </p:spPr>
        <p:txBody>
          <a:bodyPr/>
          <a:lstStyle/>
          <a:p>
            <a:pPr lvl="1"/>
            <a:r>
              <a:rPr lang="en-US" dirty="0">
                <a:solidFill>
                  <a:srgbClr val="3333CC"/>
                </a:solidFill>
              </a:rPr>
              <a:t>order processing</a:t>
            </a:r>
          </a:p>
          <a:p>
            <a:pPr lvl="1"/>
            <a:r>
              <a:rPr lang="en-US" dirty="0">
                <a:solidFill>
                  <a:srgbClr val="3333CC"/>
                </a:solidFill>
              </a:rPr>
              <a:t>shipping and receiving</a:t>
            </a:r>
          </a:p>
          <a:p>
            <a:pPr lvl="1"/>
            <a:r>
              <a:rPr lang="en-US" dirty="0">
                <a:solidFill>
                  <a:srgbClr val="3333CC"/>
                </a:solidFill>
              </a:rPr>
              <a:t>production setup / </a:t>
            </a:r>
            <a:r>
              <a:rPr lang="en-US" dirty="0" smtClean="0">
                <a:solidFill>
                  <a:srgbClr val="3333CC"/>
                </a:solidFill>
              </a:rPr>
              <a:t>changeover</a:t>
            </a:r>
          </a:p>
          <a:p>
            <a:pPr lvl="1"/>
            <a:endParaRPr lang="en-US" dirty="0">
              <a:solidFill>
                <a:srgbClr val="3333CC"/>
              </a:solidFill>
            </a:endParaRPr>
          </a:p>
          <a:p>
            <a:pPr lvl="1"/>
            <a:r>
              <a:rPr lang="en-US" dirty="0">
                <a:solidFill>
                  <a:srgbClr val="CC0000"/>
                </a:solidFill>
              </a:rPr>
              <a:t>lost sales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backorders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lateness penalties</a:t>
            </a:r>
            <a:endParaRPr lang="en-US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546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Estimating Cycle Inventory Related Costs in Practice</a:t>
            </a:r>
          </a:p>
        </p:txBody>
      </p:sp>
      <p:sp>
        <p:nvSpPr>
          <p:cNvPr id="9457" name="Content Placeholder 2"/>
          <p:cNvSpPr>
            <a:spLocks noGrp="1"/>
          </p:cNvSpPr>
          <p:nvPr>
            <p:ph idx="1"/>
          </p:nvPr>
        </p:nvSpPr>
        <p:spPr>
          <a:xfrm>
            <a:off x="939800" y="1600200"/>
            <a:ext cx="7105650" cy="1320800"/>
          </a:xfrm>
        </p:spPr>
        <p:txBody>
          <a:bodyPr/>
          <a:lstStyle/>
          <a:p>
            <a:pPr eaLnBrk="1" hangingPunct="1"/>
            <a:r>
              <a:rPr lang="en-US" smtClean="0"/>
              <a:t>Inventory Holding Cost</a:t>
            </a:r>
          </a:p>
          <a:p>
            <a:pPr lvl="1" eaLnBrk="1" hangingPunct="1"/>
            <a:r>
              <a:rPr lang="en-US" smtClean="0"/>
              <a:t>Cost of capital</a:t>
            </a:r>
          </a:p>
        </p:txBody>
      </p:sp>
      <p:graphicFrame>
        <p:nvGraphicFramePr>
          <p:cNvPr id="2" name="Object 239"/>
          <p:cNvGraphicFramePr>
            <a:graphicFrameLocks noChangeAspect="1"/>
          </p:cNvGraphicFramePr>
          <p:nvPr/>
        </p:nvGraphicFramePr>
        <p:xfrm>
          <a:off x="1581150" y="2736850"/>
          <a:ext cx="5981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4" name="Equation" r:id="rId3" imgW="5970240" imgH="758520" progId="Equation.3">
                  <p:embed/>
                </p:oleObj>
              </mc:Choice>
              <mc:Fallback>
                <p:oleObj name="Equation" r:id="rId3" imgW="5970240" imgH="758520" progId="Equation.3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736850"/>
                        <a:ext cx="59817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12900" y="3619500"/>
            <a:ext cx="6048375" cy="2657475"/>
            <a:chOff x="1612900" y="3949700"/>
            <a:chExt cx="6048643" cy="2657928"/>
          </a:xfrm>
        </p:grpSpPr>
        <p:sp>
          <p:nvSpPr>
            <p:cNvPr id="9459" name="TextBox 2"/>
            <p:cNvSpPr txBox="1">
              <a:spLocks noChangeArrowheads="1"/>
            </p:cNvSpPr>
            <p:nvPr/>
          </p:nvSpPr>
          <p:spPr bwMode="auto">
            <a:xfrm>
              <a:off x="1612900" y="3949700"/>
              <a:ext cx="876339" cy="39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where</a:t>
              </a:r>
            </a:p>
          </p:txBody>
        </p:sp>
        <p:sp>
          <p:nvSpPr>
            <p:cNvPr id="9460" name="TextBox 4"/>
            <p:cNvSpPr txBox="1">
              <a:spLocks noChangeArrowheads="1"/>
            </p:cNvSpPr>
            <p:nvPr/>
          </p:nvSpPr>
          <p:spPr bwMode="auto">
            <a:xfrm>
              <a:off x="2025668" y="4381574"/>
              <a:ext cx="5635875" cy="2226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tabLst>
                  <a:tab pos="533400" algn="r"/>
                  <a:tab pos="723900" algn="l"/>
                </a:tabLst>
              </a:pPr>
              <a:r>
                <a:rPr lang="en-US" sz="2000"/>
                <a:t>	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/>
                <a:t>	= amount of equity</a:t>
              </a:r>
            </a:p>
            <a:p>
              <a:pPr>
                <a:tabLst>
                  <a:tab pos="533400" algn="r"/>
                  <a:tab pos="723900" algn="l"/>
                </a:tabLst>
              </a:pPr>
              <a:r>
                <a:rPr lang="en-US" sz="2000"/>
                <a:t>	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/>
                <a:t>	= amount of debt</a:t>
              </a:r>
            </a:p>
            <a:p>
              <a:pPr>
                <a:tabLst>
                  <a:tab pos="533400" algn="r"/>
                  <a:tab pos="723900" algn="l"/>
                </a:tabLst>
              </a:pPr>
              <a:r>
                <a:rPr lang="en-US" sz="2000"/>
                <a:t>	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i="1" baseline="-2500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/>
                <a:t>	= risk-free rate of return</a:t>
              </a:r>
            </a:p>
            <a:p>
              <a:pPr>
                <a:tabLst>
                  <a:tab pos="533400" algn="r"/>
                  <a:tab pos="723900" algn="l"/>
                </a:tabLst>
              </a:pPr>
              <a:r>
                <a:rPr lang="en-US" sz="2000"/>
                <a:t>	</a:t>
              </a:r>
              <a:r>
                <a:rPr lang="en-US" sz="2000" i="1">
                  <a:latin typeface="Symbol" pitchFamily="18" charset="2"/>
                </a:rPr>
                <a:t>b</a:t>
              </a:r>
              <a:r>
                <a:rPr lang="en-US" sz="2000"/>
                <a:t>	= the firm’s beta</a:t>
              </a:r>
            </a:p>
            <a:p>
              <a:pPr>
                <a:tabLst>
                  <a:tab pos="533400" algn="r"/>
                  <a:tab pos="723900" algn="l"/>
                </a:tabLst>
              </a:pPr>
              <a:r>
                <a:rPr lang="en-US" sz="2000"/>
                <a:t>	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MRP</a:t>
              </a:r>
              <a:r>
                <a:rPr lang="en-US" sz="2000"/>
                <a:t>	= market risk premium</a:t>
              </a:r>
            </a:p>
            <a:p>
              <a:pPr>
                <a:tabLst>
                  <a:tab pos="533400" algn="r"/>
                  <a:tab pos="723900" algn="l"/>
                </a:tabLst>
              </a:pPr>
              <a:r>
                <a:rPr lang="en-US" sz="2000"/>
                <a:t>	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i="1" baseline="-2500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000"/>
                <a:t>	= rate at which the firm can borrow money</a:t>
              </a:r>
            </a:p>
            <a:p>
              <a:pPr>
                <a:tabLst>
                  <a:tab pos="533400" algn="r"/>
                  <a:tab pos="723900" algn="l"/>
                </a:tabLst>
              </a:pPr>
              <a:r>
                <a:rPr lang="en-US" sz="2000"/>
                <a:t>	</a:t>
              </a:r>
              <a:r>
                <a:rPr lang="en-US" sz="20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/>
                <a:t>	= tax rate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21" name="TextBox 3"/>
          <p:cNvSpPr txBox="1">
            <a:spLocks noChangeArrowheads="1"/>
          </p:cNvSpPr>
          <p:nvPr/>
        </p:nvSpPr>
        <p:spPr bwMode="auto">
          <a:xfrm>
            <a:off x="939800" y="1600200"/>
            <a:ext cx="46323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SzPct val="150000"/>
              <a:buFont typeface="Arial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Inventory Holding Cost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–"/>
            </a:pPr>
            <a:r>
              <a:rPr lang="en-US" sz="2800">
                <a:solidFill>
                  <a:srgbClr val="000000"/>
                </a:solidFill>
              </a:rPr>
              <a:t>Cost of capital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Estimating Cycle Inventory Related Costs in Practice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12950" y="2979738"/>
            <a:ext cx="5118100" cy="1166812"/>
            <a:chOff x="2012950" y="2980035"/>
            <a:chExt cx="5118100" cy="1166515"/>
          </a:xfrm>
        </p:grpSpPr>
        <p:graphicFrame>
          <p:nvGraphicFramePr>
            <p:cNvPr id="67820" name="Object 236"/>
            <p:cNvGraphicFramePr>
              <a:graphicFrameLocks noChangeAspect="1"/>
            </p:cNvGraphicFramePr>
            <p:nvPr/>
          </p:nvGraphicFramePr>
          <p:xfrm>
            <a:off x="2012950" y="3803650"/>
            <a:ext cx="5118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39" name="Equation" r:id="rId3" imgW="5101560" imgH="329040" progId="Equation.3">
                    <p:embed/>
                  </p:oleObj>
                </mc:Choice>
                <mc:Fallback>
                  <p:oleObj name="Equation" r:id="rId3" imgW="5101560" imgH="329040" progId="Equation.3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950" y="3803650"/>
                          <a:ext cx="51181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824" name="TextBox 7"/>
            <p:cNvSpPr txBox="1">
              <a:spLocks noChangeArrowheads="1"/>
            </p:cNvSpPr>
            <p:nvPr/>
          </p:nvSpPr>
          <p:spPr bwMode="auto">
            <a:xfrm>
              <a:off x="2641600" y="2980035"/>
              <a:ext cx="3827463" cy="457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Adjusted for pre-tax setting</a:t>
              </a:r>
            </a:p>
          </p:txBody>
        </p:sp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Estimating Cycle Inventory Related Costs in Practice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965200" y="1854200"/>
            <a:ext cx="7378700" cy="3860800"/>
          </a:xfrm>
        </p:spPr>
        <p:txBody>
          <a:bodyPr/>
          <a:lstStyle/>
          <a:p>
            <a:pPr eaLnBrk="1" hangingPunct="1"/>
            <a:r>
              <a:rPr lang="en-US" dirty="0" smtClean="0"/>
              <a:t>Inventory Holding Cost</a:t>
            </a:r>
          </a:p>
          <a:p>
            <a:pPr lvl="1" eaLnBrk="1" hangingPunct="1"/>
            <a:r>
              <a:rPr lang="en-US" dirty="0" smtClean="0"/>
              <a:t>Obsolescence cost</a:t>
            </a:r>
          </a:p>
          <a:p>
            <a:pPr lvl="1" eaLnBrk="1" hangingPunct="1"/>
            <a:r>
              <a:rPr lang="en-US" dirty="0" smtClean="0"/>
              <a:t>Handling cost</a:t>
            </a:r>
          </a:p>
          <a:p>
            <a:pPr lvl="1" eaLnBrk="1" hangingPunct="1"/>
            <a:r>
              <a:rPr lang="en-US" dirty="0" smtClean="0"/>
              <a:t>Storage/Occupancy cost</a:t>
            </a:r>
          </a:p>
          <a:p>
            <a:pPr lvl="1" eaLnBrk="1" hangingPunct="1"/>
            <a:r>
              <a:rPr lang="en-US" dirty="0" smtClean="0"/>
              <a:t>Miscellaneous costs</a:t>
            </a:r>
          </a:p>
          <a:p>
            <a:pPr lvl="2" eaLnBrk="1" hangingPunct="1"/>
            <a:r>
              <a:rPr lang="en-US" dirty="0" smtClean="0"/>
              <a:t>Theft, security, damage, tax, insurance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Estimating Cycle Inventory Related Costs in Practice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965200" y="1854200"/>
            <a:ext cx="7378700" cy="3860800"/>
          </a:xfrm>
        </p:spPr>
        <p:txBody>
          <a:bodyPr/>
          <a:lstStyle/>
          <a:p>
            <a:pPr eaLnBrk="1" hangingPunct="1"/>
            <a:r>
              <a:rPr lang="en-US" smtClean="0"/>
              <a:t>Ordering Cost</a:t>
            </a:r>
          </a:p>
          <a:p>
            <a:pPr lvl="1" eaLnBrk="1" hangingPunct="1"/>
            <a:r>
              <a:rPr lang="en-US" smtClean="0"/>
              <a:t>Buyer time</a:t>
            </a:r>
          </a:p>
          <a:p>
            <a:pPr lvl="1" eaLnBrk="1" hangingPunct="1"/>
            <a:r>
              <a:rPr lang="en-US" smtClean="0"/>
              <a:t>Transportation costs</a:t>
            </a:r>
          </a:p>
          <a:p>
            <a:pPr lvl="1" eaLnBrk="1" hangingPunct="1"/>
            <a:r>
              <a:rPr lang="en-US" smtClean="0"/>
              <a:t>Receiving costs</a:t>
            </a:r>
          </a:p>
          <a:p>
            <a:pPr lvl="1" eaLnBrk="1" hangingPunct="1"/>
            <a:r>
              <a:rPr lang="en-US" smtClean="0"/>
              <a:t>Other costs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1281</Words>
  <Application>Microsoft Office PowerPoint</Application>
  <PresentationFormat>On-screen Show (4:3)</PresentationFormat>
  <Paragraphs>299</Paragraphs>
  <Slides>38</Slides>
  <Notes>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1_Office Theme</vt:lpstr>
      <vt:lpstr>Equation</vt:lpstr>
      <vt:lpstr>Managing Economies of Scale in a Supply Chain: Cycle Inventory</vt:lpstr>
      <vt:lpstr>Learning Objectives</vt:lpstr>
      <vt:lpstr>Inventory</vt:lpstr>
      <vt:lpstr>Purpose of Inventory</vt:lpstr>
      <vt:lpstr>Inventory Costs</vt:lpstr>
      <vt:lpstr>Estimating Cycle Inventory Related Costs in Practice</vt:lpstr>
      <vt:lpstr>Estimating Cycle Inventory Related Costs in Practice</vt:lpstr>
      <vt:lpstr>Estimating Cycle Inventory Related Costs in Practice</vt:lpstr>
      <vt:lpstr>Estimating Cycle Inventory Related Costs in Practice</vt:lpstr>
      <vt:lpstr>Inventory System</vt:lpstr>
      <vt:lpstr>Economic Order Quantity (EOQ) Model</vt:lpstr>
      <vt:lpstr>Inventory Profile</vt:lpstr>
      <vt:lpstr>EOQ Model</vt:lpstr>
      <vt:lpstr>Economies of Scale to Exploit Fixed Costs</vt:lpstr>
      <vt:lpstr>Lot Sizing for a Single Product </vt:lpstr>
      <vt:lpstr>  </vt:lpstr>
      <vt:lpstr>Lot Sizing for a Single Product </vt:lpstr>
      <vt:lpstr>Lot Sizing for a Single Product </vt:lpstr>
      <vt:lpstr>Role of Cycle Inventory in a Supply Chain</vt:lpstr>
      <vt:lpstr>Role of Cycle Inventory in a Supply Chain</vt:lpstr>
      <vt:lpstr>Role of Cycle Inventory in a Supply Chain</vt:lpstr>
      <vt:lpstr>Role of Cycle Inventory in a Supply Chain</vt:lpstr>
      <vt:lpstr>Role of Cycle Inventory in a Supply Chain</vt:lpstr>
      <vt:lpstr>Economic Order Quantity (EOQ) Model</vt:lpstr>
      <vt:lpstr>Basic Fixed-Order Quantity Model with Lead Time</vt:lpstr>
      <vt:lpstr>Inventory position = on-hand + on-order inventory</vt:lpstr>
      <vt:lpstr>Production Lot Sizing</vt:lpstr>
      <vt:lpstr>Production lot sizing</vt:lpstr>
      <vt:lpstr>EOQ vs. JIT</vt:lpstr>
      <vt:lpstr>EOQ Example</vt:lpstr>
      <vt:lpstr>EOQ Example</vt:lpstr>
      <vt:lpstr>Example (continued)</vt:lpstr>
      <vt:lpstr>Lot Size and Ordering Cost</vt:lpstr>
      <vt:lpstr>Inventory Pooling</vt:lpstr>
      <vt:lpstr>Global Supply/Distribution Chains</vt:lpstr>
      <vt:lpstr>Multiple Products</vt:lpstr>
      <vt:lpstr>Role of Cycle Inventory in a Supply Chain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Chopra and Meindl PPts</dc:title>
  <dc:subject>Chapter 11 – Managing Economies of Scale in a Supply Chain: Cycle Inventory</dc:subject>
  <dc:creator>Jeff Heyl</dc:creator>
  <cp:keywords/>
  <dc:description/>
  <cp:lastModifiedBy>Janny M.Y. Leung</cp:lastModifiedBy>
  <cp:revision>246</cp:revision>
  <cp:lastPrinted>2012-10-03T09:58:40Z</cp:lastPrinted>
  <dcterms:created xsi:type="dcterms:W3CDTF">2012-01-08T09:40:37Z</dcterms:created>
  <dcterms:modified xsi:type="dcterms:W3CDTF">2012-10-03T13:00:16Z</dcterms:modified>
  <cp:category/>
</cp:coreProperties>
</file>