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57" r:id="rId2"/>
    <p:sldId id="364" r:id="rId3"/>
    <p:sldId id="367" r:id="rId4"/>
    <p:sldId id="368" r:id="rId5"/>
    <p:sldId id="302" r:id="rId6"/>
    <p:sldId id="311" r:id="rId7"/>
    <p:sldId id="312" r:id="rId8"/>
    <p:sldId id="371" r:id="rId9"/>
    <p:sldId id="370" r:id="rId10"/>
    <p:sldId id="372" r:id="rId11"/>
    <p:sldId id="272" r:id="rId12"/>
    <p:sldId id="373" r:id="rId13"/>
    <p:sldId id="274" r:id="rId14"/>
    <p:sldId id="316" r:id="rId15"/>
    <p:sldId id="374" r:id="rId16"/>
    <p:sldId id="275" r:id="rId17"/>
    <p:sldId id="317" r:id="rId18"/>
    <p:sldId id="318" r:id="rId19"/>
    <p:sldId id="319" r:id="rId20"/>
    <p:sldId id="320" r:id="rId21"/>
    <p:sldId id="276" r:id="rId22"/>
    <p:sldId id="321" r:id="rId23"/>
    <p:sldId id="322" r:id="rId24"/>
    <p:sldId id="375" r:id="rId25"/>
    <p:sldId id="323" r:id="rId26"/>
    <p:sldId id="365" r:id="rId27"/>
    <p:sldId id="324" r:id="rId28"/>
    <p:sldId id="325" r:id="rId29"/>
    <p:sldId id="326" r:id="rId30"/>
    <p:sldId id="328" r:id="rId31"/>
    <p:sldId id="327" r:id="rId32"/>
    <p:sldId id="376" r:id="rId33"/>
    <p:sldId id="377" r:id="rId34"/>
    <p:sldId id="299" r:id="rId35"/>
    <p:sldId id="358" r:id="rId36"/>
    <p:sldId id="360" r:id="rId37"/>
    <p:sldId id="362" r:id="rId38"/>
    <p:sldId id="359" r:id="rId39"/>
    <p:sldId id="361" r:id="rId40"/>
    <p:sldId id="301" r:id="rId41"/>
    <p:sldId id="363" r:id="rId42"/>
    <p:sldId id="378" r:id="rId43"/>
    <p:sldId id="366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7B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692" autoAdjust="0"/>
    <p:restoredTop sz="99676" autoAdjust="0"/>
  </p:normalViewPr>
  <p:slideViewPr>
    <p:cSldViewPr snapToGrid="0" snapToObjects="1">
      <p:cViewPr varScale="1">
        <p:scale>
          <a:sx n="112" d="100"/>
          <a:sy n="11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1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26FA6D-F797-445D-A37F-834B037E7B39}" type="datetimeFigureOut">
              <a:rPr lang="en-US"/>
              <a:pPr>
                <a:defRPr/>
              </a:pPr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E9A62-707C-4D77-8011-48D391F6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4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7661"/>
            <a:ext cx="2971800" cy="45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93" tIns="0" rIns="19193" bIns="0" anchor="b"/>
          <a:lstStyle>
            <a:lvl1pPr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128FD84-76B4-4EE0-85E9-12B259E315DD}" type="slidenum">
              <a:rPr lang="en-US" sz="1000" i="1"/>
              <a:pPr algn="r"/>
              <a:t>15</a:t>
            </a:fld>
            <a:endParaRPr lang="en-US" sz="1000" i="1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0563"/>
            <a:ext cx="4554537" cy="34178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831"/>
            <a:ext cx="5029200" cy="4115661"/>
          </a:xfrm>
        </p:spPr>
        <p:txBody>
          <a:bodyPr lIns="92766" tIns="46383" rIns="92766" bIns="46383"/>
          <a:lstStyle/>
          <a:p>
            <a:r>
              <a:rPr lang="en-US"/>
              <a:t>Notes: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5932BA09-F9A7-45DA-85DA-7C76CCF8A843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3AA250AB-B3C5-45AC-9A8C-18385D5AADFA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256372E1-6A79-4CE8-8A91-071F8DAACF3D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5AF77137-17C7-4A69-A540-BE435D526DA8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3F3A4BF3-C214-47F6-972D-AFF3A89BB668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5654675" y="468313"/>
            <a:ext cx="1381125" cy="282575"/>
            <a:chOff x="6693632" y="1852698"/>
            <a:chExt cx="1380564" cy="283882"/>
          </a:xfrm>
        </p:grpSpPr>
        <p:sp>
          <p:nvSpPr>
            <p:cNvPr id="4" name="Rectangle 10"/>
            <p:cNvSpPr/>
            <p:nvPr userDrawn="1"/>
          </p:nvSpPr>
          <p:spPr>
            <a:xfrm>
              <a:off x="6693632" y="1852698"/>
              <a:ext cx="284048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11"/>
            <p:cNvSpPr/>
            <p:nvPr userDrawn="1"/>
          </p:nvSpPr>
          <p:spPr>
            <a:xfrm>
              <a:off x="7242684" y="1852698"/>
              <a:ext cx="282460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12"/>
            <p:cNvSpPr/>
            <p:nvPr userDrawn="1"/>
          </p:nvSpPr>
          <p:spPr>
            <a:xfrm>
              <a:off x="7790149" y="1852698"/>
              <a:ext cx="284047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57200" y="5357813"/>
            <a:ext cx="84455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</a:rPr>
              <a:t>PowerPoint presentation to accompany</a:t>
            </a:r>
          </a:p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</a:rPr>
              <a:t>Chopra and Meindl Supply Chain Management, 5e</a:t>
            </a:r>
          </a:p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</a:rPr>
              <a:t>Global Edition</a:t>
            </a: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A97F0ECC-7C5B-476F-9053-731849890344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698E9553-9725-49A0-BA59-534CBE4978C6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18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451B8E16-DD59-4F88-94D6-4AC0D2C60312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2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4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25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9"/>
          <p:cNvSpPr txBox="1">
            <a:spLocks noChangeArrowheads="1"/>
          </p:cNvSpPr>
          <p:nvPr userDrawn="1"/>
        </p:nvSpPr>
        <p:spPr bwMode="auto">
          <a:xfrm>
            <a:off x="4322763" y="6651625"/>
            <a:ext cx="568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11-</a:t>
            </a:r>
            <a:fld id="{33B45522-078B-4B35-ADE2-1498784A8594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7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071" y="2376204"/>
            <a:ext cx="4876800" cy="4091608"/>
          </a:xfrm>
        </p:spPr>
        <p:txBody>
          <a:bodyPr anchor="t" anchorCtr="1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E7DAF5B5-4943-4051-BDA1-84A6428EEA3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715B6E0A-0C86-4794-9A5D-89370448F641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4" y="228600"/>
            <a:ext cx="801581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67150"/>
            <a:ext cx="792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Janny Leung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Inventory EOQ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4B5059-7BDE-4AB7-92C4-2C38B5AAF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45B23665-B770-468A-B871-2837FF61536D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F06A6142-0532-4A1C-ACD6-F4F042F32AFB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A015D8C4-8FE6-428F-8093-C83773457518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F2018479-7807-4E59-83B3-BA49A5D3962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C8F3C880-D6BB-48F4-9832-D2BCF2B7DAB3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4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BD736CAB-2C65-45F1-B1AC-D77900F87DA6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3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2D49D6C2-FE76-4E71-8FB2-16A0E913DE10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BB587B31-2D08-45CB-A5F7-9F0AA0F987CD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3A3F789A-E44C-46A6-A688-3E125E9E26C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SzPct val="15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5776913" y="985838"/>
            <a:ext cx="1200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4338" name="Title 2"/>
          <p:cNvSpPr>
            <a:spLocks noGrp="1"/>
          </p:cNvSpPr>
          <p:nvPr>
            <p:ph type="ctrTitle"/>
          </p:nvPr>
        </p:nvSpPr>
        <p:spPr>
          <a:xfrm>
            <a:off x="3814763" y="2236788"/>
            <a:ext cx="5468937" cy="4090987"/>
          </a:xfrm>
        </p:spPr>
        <p:txBody>
          <a:bodyPr/>
          <a:lstStyle/>
          <a:p>
            <a:pPr eaLnBrk="1" hangingPunct="1"/>
            <a:r>
              <a:rPr lang="en-US" smtClean="0"/>
              <a:t>Managing Economies of Scale in a Supply Chain: Cycle Inventory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292100"/>
            <a:ext cx="3832225" cy="4856163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r>
              <a:rPr lang="en-US" sz="3800">
                <a:solidFill>
                  <a:schemeClr val="folHlink"/>
                </a:solidFill>
              </a:rPr>
              <a:t>Aggregating Multiple Products in a Single Order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3466" y="1417637"/>
            <a:ext cx="7907867" cy="4890029"/>
          </a:xfrm>
        </p:spPr>
        <p:txBody>
          <a:bodyPr lIns="90488" tIns="44450" rIns="90488" bIns="44450"/>
          <a:lstStyle/>
          <a:p>
            <a:r>
              <a:rPr lang="en-US" sz="2400" dirty="0"/>
              <a:t>Transportation is a significant contributor to the fixed cost per order</a:t>
            </a:r>
          </a:p>
          <a:p>
            <a:r>
              <a:rPr lang="en-US" sz="2400" dirty="0"/>
              <a:t>Can possibly combine shipments of different products from the same supplier</a:t>
            </a:r>
          </a:p>
          <a:p>
            <a:pPr lvl="1"/>
            <a:r>
              <a:rPr lang="en-US" sz="2000" dirty="0" smtClean="0"/>
              <a:t>reduced </a:t>
            </a:r>
            <a:r>
              <a:rPr lang="en-US" sz="2000" dirty="0"/>
              <a:t>overall fixed cost</a:t>
            </a:r>
          </a:p>
          <a:p>
            <a:pPr lvl="1"/>
            <a:r>
              <a:rPr lang="en-US" sz="2000" dirty="0"/>
              <a:t>shared over more than one product</a:t>
            </a:r>
          </a:p>
          <a:p>
            <a:pPr lvl="1"/>
            <a:r>
              <a:rPr lang="en-US" sz="2000" dirty="0"/>
              <a:t>effective fixed cost is reduced for each product</a:t>
            </a:r>
          </a:p>
          <a:p>
            <a:pPr lvl="1"/>
            <a:r>
              <a:rPr lang="en-US" sz="2000" dirty="0"/>
              <a:t>lot size for each product can be reduced</a:t>
            </a:r>
            <a:endParaRPr lang="en-US" sz="2400" dirty="0"/>
          </a:p>
          <a:p>
            <a:r>
              <a:rPr lang="en-US" sz="2400" dirty="0"/>
              <a:t>Can also have a single delivery coming from multiple suppliers or a single truck delivering to multiple </a:t>
            </a:r>
            <a:r>
              <a:rPr lang="en-US" sz="2400" dirty="0" smtClean="0"/>
              <a:t>retailers</a:t>
            </a:r>
          </a:p>
          <a:p>
            <a:pPr lvl="1"/>
            <a:r>
              <a:rPr lang="en-US" sz="2000" dirty="0"/>
              <a:t>Receiving and loading costs </a:t>
            </a:r>
            <a:r>
              <a:rPr lang="en-US" sz="2000" dirty="0" smtClean="0"/>
              <a:t>reduced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</a:rPr>
              <a:t>10-</a:t>
            </a:r>
            <a:fld id="{7E039D4E-6A60-4AD0-9257-BAEBDC2FDC2F}" type="slidenum">
              <a:rPr lang="en-US" sz="1200">
                <a:solidFill>
                  <a:srgbClr val="000000"/>
                </a:solidFill>
                <a:latin typeface="Arial" charset="0"/>
              </a:rPr>
              <a:pPr algn="r"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2768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Aggregating Multiple Products</a:t>
            </a:r>
            <a:br>
              <a:rPr lang="en-US"/>
            </a:br>
            <a:r>
              <a:rPr lang="en-US"/>
              <a:t>in a Single Order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06034"/>
            <a:ext cx="8153400" cy="4622800"/>
          </a:xfrm>
        </p:spPr>
        <p:txBody>
          <a:bodyPr/>
          <a:lstStyle/>
          <a:p>
            <a:pPr eaLnBrk="1" hangingPunct="1"/>
            <a:r>
              <a:rPr lang="en-US" sz="2800" dirty="0"/>
              <a:t>Aggregating across products, retailers, or suppliers in a single order allows for a reduction in lot size for individual products because fixed ordering and transportation costs are now spread across multiple products, retailers, or suppliers</a:t>
            </a:r>
            <a:endParaRPr lang="en-US" dirty="0"/>
          </a:p>
          <a:p>
            <a:pPr eaLnBrk="1" hangingPunct="1"/>
            <a:r>
              <a:rPr lang="en-US" sz="2800" dirty="0" smtClean="0"/>
              <a:t>Savings </a:t>
            </a:r>
            <a:r>
              <a:rPr lang="en-US" sz="2800" dirty="0" smtClean="0"/>
              <a:t>in transportation costs</a:t>
            </a:r>
          </a:p>
          <a:p>
            <a:pPr lvl="1" eaLnBrk="1" hangingPunct="1"/>
            <a:r>
              <a:rPr lang="en-US" sz="2400" dirty="0" smtClean="0"/>
              <a:t>Reduces fixed cost for each product</a:t>
            </a:r>
          </a:p>
          <a:p>
            <a:pPr lvl="1" eaLnBrk="1" hangingPunct="1"/>
            <a:r>
              <a:rPr lang="en-US" sz="2400" dirty="0" smtClean="0"/>
              <a:t>Lot size for each product can be reduced</a:t>
            </a:r>
          </a:p>
          <a:p>
            <a:pPr lvl="1" eaLnBrk="1" hangingPunct="1"/>
            <a:r>
              <a:rPr lang="en-US" sz="2400" dirty="0" smtClean="0"/>
              <a:t>Cycle inventory is </a:t>
            </a:r>
            <a:r>
              <a:rPr lang="en-US" sz="2400" dirty="0" smtClean="0"/>
              <a:t>reduced</a:t>
            </a:r>
            <a:endParaRPr lang="en-US" sz="3200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</a:rPr>
              <a:t>10-</a:t>
            </a:r>
            <a:fld id="{4C074A6D-0A62-4B75-93D8-8E883C8A9F5E}" type="slidenum">
              <a:rPr lang="en-US" sz="1200">
                <a:solidFill>
                  <a:srgbClr val="000000"/>
                </a:solidFill>
                <a:latin typeface="Arial" charset="0"/>
              </a:rPr>
              <a:pPr algn="r"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r>
              <a:rPr lang="en-US">
                <a:solidFill>
                  <a:srgbClr val="3333CC"/>
                </a:solidFill>
              </a:rPr>
              <a:t>Lot Sizing with Multiple</a:t>
            </a:r>
            <a:br>
              <a:rPr lang="en-US">
                <a:solidFill>
                  <a:srgbClr val="3333CC"/>
                </a:solidFill>
              </a:rPr>
            </a:br>
            <a:r>
              <a:rPr lang="en-US">
                <a:solidFill>
                  <a:srgbClr val="3333CC"/>
                </a:solidFill>
              </a:rPr>
              <a:t>Products or Customers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382000" cy="4114800"/>
          </a:xfrm>
        </p:spPr>
        <p:txBody>
          <a:bodyPr lIns="90488" tIns="44450" rIns="90488" bIns="44450"/>
          <a:lstStyle/>
          <a:p>
            <a:r>
              <a:rPr lang="en-US" sz="2400" dirty="0"/>
              <a:t>In practice, the fixed ordering cost is dependent at least in part on the variety associated with an order of multiple models</a:t>
            </a:r>
          </a:p>
          <a:p>
            <a:pPr lvl="1"/>
            <a:r>
              <a:rPr lang="en-US" sz="2400" dirty="0"/>
              <a:t> A portion of the cost is related to transportation (independent of variety)</a:t>
            </a:r>
          </a:p>
          <a:p>
            <a:pPr lvl="1"/>
            <a:r>
              <a:rPr lang="en-US" sz="2400" dirty="0"/>
              <a:t>A portion of the cost is related to loading and receiving   (</a:t>
            </a:r>
            <a:r>
              <a:rPr lang="en-US" sz="2400" b="1" u="sng" dirty="0"/>
              <a:t>not</a:t>
            </a:r>
            <a:r>
              <a:rPr lang="en-US" sz="2400" dirty="0"/>
              <a:t> independent of variety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69199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Lot Sizing with Multiple</a:t>
            </a:r>
            <a:br>
              <a:rPr lang="en-US" dirty="0"/>
            </a:br>
            <a:r>
              <a:rPr lang="en-US" dirty="0"/>
              <a:t>Products or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700" y="1689100"/>
            <a:ext cx="7810500" cy="465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600"/>
              </a:spcAft>
              <a:buSzPct val="150000"/>
              <a:buFont typeface="Arial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Ordering, transportation, and receiving costs grow with the variety of products or pickup points</a:t>
            </a:r>
          </a:p>
          <a:p>
            <a:pPr marL="355600" indent="-355600" fontAlgn="auto">
              <a:spcBef>
                <a:spcPts val="0"/>
              </a:spcBef>
              <a:spcAft>
                <a:spcPts val="600"/>
              </a:spcAft>
              <a:buSzPct val="150000"/>
              <a:buFont typeface="Arial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Lot sizes and ordering policy that minimize total cost</a:t>
            </a:r>
          </a:p>
          <a:p>
            <a:pPr marL="812800" indent="-812800" fontAlgn="auto">
              <a:spcBef>
                <a:spcPts val="0"/>
              </a:spcBef>
              <a:spcAft>
                <a:spcPts val="600"/>
              </a:spcAft>
              <a:tabLst>
                <a:tab pos="622300" algn="r"/>
              </a:tabLst>
              <a:defRPr/>
            </a:pPr>
            <a:r>
              <a:rPr lang="en-US" i="1" dirty="0">
                <a:latin typeface="+mn-lt"/>
                <a:cs typeface="+mn-cs"/>
              </a:rPr>
              <a:t>	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i="1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+mn-lt"/>
                <a:cs typeface="+mn-cs"/>
              </a:rPr>
              <a:t>:	Annual demand for product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</a:p>
          <a:p>
            <a:pPr marL="812800" indent="-812800" fontAlgn="auto">
              <a:spcBef>
                <a:spcPts val="0"/>
              </a:spcBef>
              <a:spcAft>
                <a:spcPts val="600"/>
              </a:spcAft>
              <a:tabLst>
                <a:tab pos="622300" algn="r"/>
              </a:tabLst>
              <a:defRPr/>
            </a:pPr>
            <a:r>
              <a:rPr lang="en-US" sz="2400" i="1" dirty="0">
                <a:latin typeface="+mn-lt"/>
                <a:cs typeface="+mn-cs"/>
              </a:rPr>
              <a:t>	</a:t>
            </a:r>
            <a:r>
              <a:rPr lang="en-US" sz="2400" i="1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+mn-lt"/>
                <a:cs typeface="+mn-cs"/>
              </a:rPr>
              <a:t>:	Order cost incurred each time an order is placed, independent of the variety of products in the order </a:t>
            </a:r>
          </a:p>
          <a:p>
            <a:pPr marL="812800" indent="-812800" fontAlgn="auto">
              <a:spcBef>
                <a:spcPts val="0"/>
              </a:spcBef>
              <a:spcAft>
                <a:spcPts val="600"/>
              </a:spcAft>
              <a:tabLst>
                <a:tab pos="622300" algn="r"/>
              </a:tabLst>
              <a:defRPr/>
            </a:pPr>
            <a:r>
              <a:rPr lang="en-US" sz="2400" i="1" dirty="0">
                <a:latin typeface="+mn-lt"/>
                <a:cs typeface="+mn-cs"/>
              </a:rPr>
              <a:t>	</a:t>
            </a:r>
            <a:r>
              <a:rPr lang="en-US" sz="2400" i="1" dirty="0" err="1">
                <a:latin typeface="Times New Roman"/>
                <a:cs typeface="Times New Roman"/>
              </a:rPr>
              <a:t>s</a:t>
            </a:r>
            <a:r>
              <a:rPr lang="en-US" sz="2400" i="1" baseline="-25000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+mn-lt"/>
                <a:cs typeface="+mn-cs"/>
              </a:rPr>
              <a:t>:	Additional order cost incurred if product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i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is included in the order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Lot Sizing with Multiple</a:t>
            </a:r>
            <a:br>
              <a:rPr lang="en-US" dirty="0"/>
            </a:br>
            <a:r>
              <a:rPr lang="en-US" dirty="0"/>
              <a:t>Products or Customers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52600"/>
            <a:ext cx="7861300" cy="4546600"/>
          </a:xfrm>
        </p:spPr>
        <p:txBody>
          <a:bodyPr/>
          <a:lstStyle/>
          <a:p>
            <a:pPr eaLnBrk="1" hangingPunct="1"/>
            <a:r>
              <a:rPr lang="en-US" smtClean="0"/>
              <a:t>Three approaches</a:t>
            </a:r>
          </a:p>
          <a:p>
            <a:pPr marL="857250" lvl="1" indent="-457200" eaLnBrk="1" hangingPunct="1">
              <a:buFont typeface="Arial" charset="0"/>
              <a:buAutoNum type="arabicPeriod"/>
            </a:pPr>
            <a:r>
              <a:rPr lang="en-US" smtClean="0"/>
              <a:t>Each product manager orders his or her model independently</a:t>
            </a:r>
          </a:p>
          <a:p>
            <a:pPr marL="857250" lvl="1" indent="-457200" eaLnBrk="1" hangingPunct="1">
              <a:buFont typeface="Arial" charset="0"/>
              <a:buAutoNum type="arabicPeriod"/>
            </a:pPr>
            <a:r>
              <a:rPr lang="en-US" smtClean="0"/>
              <a:t>The product managers jointly order every product in each lot</a:t>
            </a:r>
          </a:p>
          <a:p>
            <a:pPr marL="857250" lvl="1" indent="-457200" eaLnBrk="1" hangingPunct="1">
              <a:buFont typeface="Arial" charset="0"/>
              <a:buAutoNum type="arabicPeriod"/>
            </a:pPr>
            <a:r>
              <a:rPr lang="en-US" smtClean="0"/>
              <a:t>Product managers order jointly but not every order contains every product; that is, each lot contains a selected subset of the products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4770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</a:rPr>
              <a:t>10-</a:t>
            </a:r>
            <a:fld id="{8D0BB961-A2B7-4A7E-B138-7CACE815A6AE}" type="slidenum">
              <a:rPr lang="en-US" sz="1200">
                <a:solidFill>
                  <a:srgbClr val="000000"/>
                </a:solidFill>
                <a:latin typeface="Arial" charset="0"/>
              </a:rPr>
              <a:pPr algn="r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r>
              <a:rPr lang="en-US">
                <a:solidFill>
                  <a:srgbClr val="3333CC"/>
                </a:solidFill>
              </a:rPr>
              <a:t>Delivery Options</a:t>
            </a:r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848600" cy="4114800"/>
          </a:xfrm>
        </p:spPr>
        <p:txBody>
          <a:bodyPr lIns="90488" tIns="44450" rIns="90488" bIns="44450"/>
          <a:lstStyle/>
          <a:p>
            <a:pPr>
              <a:lnSpc>
                <a:spcPct val="140000"/>
              </a:lnSpc>
            </a:pPr>
            <a:r>
              <a:rPr lang="en-US"/>
              <a:t>No Aggregation: Each product ordered separately</a:t>
            </a:r>
          </a:p>
          <a:p>
            <a:pPr>
              <a:lnSpc>
                <a:spcPct val="140000"/>
              </a:lnSpc>
            </a:pPr>
            <a:r>
              <a:rPr lang="en-US"/>
              <a:t>Complete Aggregation: All products delivered on each truck</a:t>
            </a:r>
          </a:p>
          <a:p>
            <a:pPr>
              <a:lnSpc>
                <a:spcPct val="140000"/>
              </a:lnSpc>
            </a:pPr>
            <a:r>
              <a:rPr lang="en-US"/>
              <a:t>Tailored Aggregation: Selected subsets of products on each truck</a:t>
            </a:r>
          </a:p>
        </p:txBody>
      </p:sp>
    </p:spTree>
    <p:extLst>
      <p:ext uri="{BB962C8B-B14F-4D97-AF65-F5344CB8AC3E}">
        <p14:creationId xmlns:p14="http://schemas.microsoft.com/office/powerpoint/2010/main" val="14407328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Multiple </a:t>
            </a:r>
            <a:r>
              <a:rPr lang="en-US" dirty="0" smtClean="0"/>
              <a:t>Products </a:t>
            </a:r>
            <a:r>
              <a:rPr lang="en-US" dirty="0"/>
              <a:t>Ordered and Delivered Independently</a:t>
            </a:r>
          </a:p>
        </p:txBody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44550" y="1803400"/>
            <a:ext cx="7727950" cy="45847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 smtClean="0"/>
              <a:t>Demand 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D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L</a:t>
            </a:r>
            <a:r>
              <a:rPr lang="en-US" sz="2800" i="1" dirty="0" smtClean="0"/>
              <a:t> </a:t>
            </a:r>
            <a:r>
              <a:rPr lang="en-US" sz="2800" dirty="0"/>
              <a:t>= 12,000/</a:t>
            </a:r>
            <a:r>
              <a:rPr lang="en-US" sz="2800" dirty="0" err="1" smtClean="0"/>
              <a:t>yr</a:t>
            </a:r>
            <a:r>
              <a:rPr lang="en-US" sz="2800" dirty="0"/>
              <a:t>, </a:t>
            </a:r>
            <a:r>
              <a:rPr lang="en-US" sz="2800" i="1" dirty="0" err="1">
                <a:latin typeface="Times New Roman"/>
                <a:cs typeface="Times New Roman"/>
              </a:rPr>
              <a:t>D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i="1" dirty="0"/>
              <a:t> </a:t>
            </a:r>
            <a:r>
              <a:rPr lang="en-US" sz="2800" dirty="0"/>
              <a:t>= 1,200/</a:t>
            </a:r>
            <a:r>
              <a:rPr lang="en-US" sz="2800" dirty="0" err="1" smtClean="0"/>
              <a:t>yr</a:t>
            </a:r>
            <a:r>
              <a:rPr lang="en-US" sz="2800" dirty="0"/>
              <a:t>, 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H</a:t>
            </a:r>
            <a:r>
              <a:rPr lang="en-US" sz="2800" i="1" dirty="0"/>
              <a:t> </a:t>
            </a:r>
            <a:r>
              <a:rPr lang="en-US" sz="2800" dirty="0"/>
              <a:t>= 120/</a:t>
            </a:r>
            <a:r>
              <a:rPr lang="en-US" sz="2800" dirty="0" err="1" smtClean="0"/>
              <a:t>yr</a:t>
            </a:r>
            <a:endParaRPr lang="en-US" sz="2800" dirty="0"/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/>
              <a:t>Common order </a:t>
            </a:r>
            <a:r>
              <a:rPr lang="en-US" sz="2800" dirty="0" smtClean="0"/>
              <a:t>cost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S</a:t>
            </a:r>
            <a:r>
              <a:rPr lang="en-US" sz="2800" i="1" dirty="0" smtClean="0"/>
              <a:t> </a:t>
            </a:r>
            <a:r>
              <a:rPr lang="en-US" sz="2800" dirty="0"/>
              <a:t>= $4,000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/>
              <a:t>Product-specific order </a:t>
            </a:r>
            <a:r>
              <a:rPr lang="en-US" sz="2800" dirty="0" smtClean="0"/>
              <a:t>cost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i="1" dirty="0" err="1" smtClean="0">
                <a:latin typeface="Times New Roman"/>
                <a:cs typeface="Times New Roman"/>
              </a:rPr>
              <a:t>s</a:t>
            </a:r>
            <a:r>
              <a:rPr lang="en-US" sz="2800" i="1" baseline="-25000" dirty="0" err="1" smtClean="0">
                <a:latin typeface="Times New Roman"/>
                <a:cs typeface="Times New Roman"/>
              </a:rPr>
              <a:t>L</a:t>
            </a:r>
            <a:r>
              <a:rPr lang="en-US" sz="2800" i="1" dirty="0" smtClean="0"/>
              <a:t> </a:t>
            </a:r>
            <a:r>
              <a:rPr lang="en-US" sz="2800" i="1" dirty="0"/>
              <a:t>=</a:t>
            </a:r>
            <a:r>
              <a:rPr lang="en-US" sz="2800" dirty="0"/>
              <a:t> $1,000, </a:t>
            </a:r>
            <a:r>
              <a:rPr lang="en-US" sz="2800" i="1" dirty="0" err="1">
                <a:latin typeface="Times New Roman"/>
                <a:cs typeface="Times New Roman"/>
              </a:rPr>
              <a:t>s</a:t>
            </a:r>
            <a:r>
              <a:rPr lang="en-US" sz="2800" i="1" baseline="-25000" dirty="0" err="1">
                <a:latin typeface="Times New Roman"/>
                <a:cs typeface="Times New Roman"/>
              </a:rPr>
              <a:t>M</a:t>
            </a:r>
            <a:r>
              <a:rPr lang="en-US" sz="2800" i="1" dirty="0"/>
              <a:t> </a:t>
            </a:r>
            <a:r>
              <a:rPr lang="en-US" sz="2800" dirty="0"/>
              <a:t>= $1,000, </a:t>
            </a:r>
            <a:r>
              <a:rPr lang="en-US" sz="2800" i="1" dirty="0" err="1">
                <a:latin typeface="Times New Roman"/>
                <a:cs typeface="Times New Roman"/>
              </a:rPr>
              <a:t>s</a:t>
            </a:r>
            <a:r>
              <a:rPr lang="en-US" sz="2800" i="1" baseline="-25000" dirty="0" err="1">
                <a:latin typeface="Times New Roman"/>
                <a:cs typeface="Times New Roman"/>
              </a:rPr>
              <a:t>H</a:t>
            </a:r>
            <a:r>
              <a:rPr lang="en-US" sz="2800" i="1" dirty="0"/>
              <a:t> =</a:t>
            </a:r>
            <a:r>
              <a:rPr lang="en-US" sz="2800" dirty="0"/>
              <a:t> $1,000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/>
              <a:t>Holding </a:t>
            </a:r>
            <a:r>
              <a:rPr lang="en-US" sz="2800" dirty="0" smtClean="0"/>
              <a:t>cost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US" sz="2800" i="1" dirty="0" smtClean="0">
                <a:latin typeface="Times New Roman"/>
                <a:cs typeface="Times New Roman"/>
              </a:rPr>
              <a:t>h</a:t>
            </a:r>
            <a:r>
              <a:rPr lang="en-US" sz="2800" i="1" dirty="0" smtClean="0"/>
              <a:t> </a:t>
            </a:r>
            <a:r>
              <a:rPr lang="en-US" sz="2800" i="1" dirty="0"/>
              <a:t>=</a:t>
            </a:r>
            <a:r>
              <a:rPr lang="en-US" sz="2800" dirty="0"/>
              <a:t> 0.2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it-IT" sz="2800" dirty="0"/>
              <a:t>Unit </a:t>
            </a:r>
            <a:r>
              <a:rPr lang="it-IT" sz="2800" dirty="0" err="1" smtClean="0"/>
              <a:t>cost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>	</a:t>
            </a:r>
            <a:r>
              <a:rPr lang="it-IT" sz="2800" i="1" dirty="0" smtClean="0">
                <a:latin typeface="Times New Roman"/>
                <a:cs typeface="Times New Roman"/>
              </a:rPr>
              <a:t>C</a:t>
            </a:r>
            <a:r>
              <a:rPr lang="it-IT" sz="2800" i="1" baseline="-25000" dirty="0" smtClean="0">
                <a:latin typeface="Times New Roman"/>
                <a:cs typeface="Times New Roman"/>
              </a:rPr>
              <a:t>L</a:t>
            </a:r>
            <a:r>
              <a:rPr lang="it-IT" sz="2800" i="1" dirty="0" smtClean="0"/>
              <a:t> </a:t>
            </a:r>
            <a:r>
              <a:rPr lang="it-IT" sz="2800" i="1" dirty="0"/>
              <a:t>=</a:t>
            </a:r>
            <a:r>
              <a:rPr lang="it-IT" sz="2800" dirty="0"/>
              <a:t> $500, </a:t>
            </a:r>
            <a:r>
              <a:rPr lang="it-IT" sz="2800" i="1" dirty="0">
                <a:latin typeface="Times New Roman"/>
                <a:cs typeface="Times New Roman"/>
              </a:rPr>
              <a:t>C</a:t>
            </a:r>
            <a:r>
              <a:rPr lang="it-IT" sz="2800" i="1" baseline="-25000" dirty="0">
                <a:latin typeface="Times New Roman"/>
                <a:cs typeface="Times New Roman"/>
              </a:rPr>
              <a:t>M</a:t>
            </a:r>
            <a:r>
              <a:rPr lang="it-IT" sz="2800" i="1" dirty="0"/>
              <a:t> =</a:t>
            </a:r>
            <a:r>
              <a:rPr lang="it-IT" sz="2800" dirty="0"/>
              <a:t> $500, </a:t>
            </a:r>
            <a:r>
              <a:rPr lang="it-IT" sz="2800" i="1" dirty="0">
                <a:latin typeface="Times New Roman"/>
                <a:cs typeface="Times New Roman"/>
              </a:rPr>
              <a:t>C</a:t>
            </a:r>
            <a:r>
              <a:rPr lang="it-IT" sz="2800" i="1" baseline="-25000" dirty="0">
                <a:latin typeface="Times New Roman"/>
                <a:cs typeface="Times New Roman"/>
              </a:rPr>
              <a:t>H</a:t>
            </a:r>
            <a:r>
              <a:rPr lang="it-IT" sz="2800" i="1" dirty="0"/>
              <a:t> =</a:t>
            </a:r>
            <a:r>
              <a:rPr lang="it-IT" sz="2800" dirty="0"/>
              <a:t> $</a:t>
            </a:r>
            <a:r>
              <a:rPr lang="it-IT" sz="2800" dirty="0" smtClean="0"/>
              <a:t>500</a:t>
            </a:r>
            <a:endParaRPr lang="en-US" sz="28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Multiple </a:t>
            </a:r>
            <a:r>
              <a:rPr lang="en-US" dirty="0" smtClean="0"/>
              <a:t>Products </a:t>
            </a:r>
            <a:r>
              <a:rPr lang="en-US" dirty="0"/>
              <a:t>Ordered and Delivered Independently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6600" y="1752600"/>
          <a:ext cx="76708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6851"/>
                <a:gridCol w="1747983"/>
                <a:gridCol w="1747983"/>
                <a:gridCol w="1747983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Heavypro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 per year</a:t>
                      </a:r>
                      <a:endParaRPr lang="en-US" sz="18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en-US" sz="18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1,200</a:t>
                      </a:r>
                      <a:endParaRPr lang="en-US" sz="18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18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Fixed cost/order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$5,000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$5,000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$5,000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Optimal order size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inventory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548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holding cost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$54,772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$17,321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$5,477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Order frequency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11.0/year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3.5/year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1.1/year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ordering cost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$54,772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$17,321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$5,477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flow time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 weeks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 weeks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23.7 weeks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cost</a:t>
                      </a:r>
                      <a:endParaRPr lang="en-US" sz="1800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$109,544</a:t>
                      </a:r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$34,642</a:t>
                      </a:r>
                      <a:endParaRPr lang="en-US" sz="1800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$10,954</a:t>
                      </a:r>
                      <a:endParaRPr lang="en-US" sz="1800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18375" y="565785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11-1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5778500"/>
            <a:ext cx="447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>
              <a:buSzPct val="150000"/>
              <a:buFont typeface="Arial" charset="0"/>
              <a:buChar char="•"/>
            </a:pPr>
            <a:r>
              <a:rPr lang="en-US" sz="2400"/>
              <a:t> Total annual cost = $155,140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Ordered and Delivered Jointly</a:t>
            </a:r>
            <a:endParaRPr lang="en-US" dirty="0"/>
          </a:p>
        </p:txBody>
      </p:sp>
      <p:graphicFrame>
        <p:nvGraphicFramePr>
          <p:cNvPr id="5" name="Object 1144"/>
          <p:cNvGraphicFramePr>
            <a:graphicFrameLocks noChangeAspect="1"/>
          </p:cNvGraphicFramePr>
          <p:nvPr/>
        </p:nvGraphicFramePr>
        <p:xfrm>
          <a:off x="1339850" y="2578100"/>
          <a:ext cx="6464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6" name="Equation" r:id="rId3" imgW="6454800" imgH="776880" progId="Equation.3">
                  <p:embed/>
                </p:oleObj>
              </mc:Choice>
              <mc:Fallback>
                <p:oleObj name="Equation" r:id="rId3" imgW="6454800" imgH="776880" progId="Equation.3">
                  <p:embed/>
                  <p:pic>
                    <p:nvPicPr>
                      <p:cNvPr id="0" name="Picture 1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578100"/>
                        <a:ext cx="6464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16000" y="1828800"/>
            <a:ext cx="7118350" cy="444500"/>
            <a:chOff x="1016000" y="1828800"/>
            <a:chExt cx="7118350" cy="444500"/>
          </a:xfrm>
        </p:grpSpPr>
        <p:graphicFrame>
          <p:nvGraphicFramePr>
            <p:cNvPr id="158841" name="Object 1145"/>
            <p:cNvGraphicFramePr>
              <a:graphicFrameLocks noChangeAspect="1"/>
            </p:cNvGraphicFramePr>
            <p:nvPr/>
          </p:nvGraphicFramePr>
          <p:xfrm>
            <a:off x="1016000" y="1828800"/>
            <a:ext cx="25146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907" name="Equation" r:id="rId5" imgW="2504880" imgH="429480" progId="Equation.3">
                    <p:embed/>
                  </p:oleObj>
                </mc:Choice>
                <mc:Fallback>
                  <p:oleObj name="Equation" r:id="rId5" imgW="2504880" imgH="429480" progId="Equation.3">
                    <p:embed/>
                    <p:pic>
                      <p:nvPicPr>
                        <p:cNvPr id="0" name="Picture 1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000" y="1828800"/>
                          <a:ext cx="25146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842" name="Object 1146"/>
            <p:cNvGraphicFramePr>
              <a:graphicFrameLocks noChangeAspect="1"/>
            </p:cNvGraphicFramePr>
            <p:nvPr/>
          </p:nvGraphicFramePr>
          <p:xfrm>
            <a:off x="4819650" y="1873250"/>
            <a:ext cx="3314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908" name="Equation" r:id="rId7" imgW="3300480" imgH="283320" progId="Equation.3">
                    <p:embed/>
                  </p:oleObj>
                </mc:Choice>
                <mc:Fallback>
                  <p:oleObj name="Equation" r:id="rId7" imgW="3300480" imgH="283320" progId="Equation.3">
                    <p:embed/>
                    <p:pic>
                      <p:nvPicPr>
                        <p:cNvPr id="0" name="Picture 1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650" y="1873250"/>
                          <a:ext cx="33147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1147"/>
          <p:cNvGraphicFramePr>
            <a:graphicFrameLocks noChangeAspect="1"/>
          </p:cNvGraphicFramePr>
          <p:nvPr/>
        </p:nvGraphicFramePr>
        <p:xfrm>
          <a:off x="1244600" y="3670300"/>
          <a:ext cx="695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9" name="Equation" r:id="rId9" imgW="6948360" imgH="776880" progId="Equation.3">
                  <p:embed/>
                </p:oleObj>
              </mc:Choice>
              <mc:Fallback>
                <p:oleObj name="Equation" r:id="rId9" imgW="6948360" imgH="776880" progId="Equation.3">
                  <p:embed/>
                  <p:pic>
                    <p:nvPicPr>
                      <p:cNvPr id="0" name="Picture 1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670300"/>
                        <a:ext cx="6959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48"/>
          <p:cNvGraphicFramePr>
            <a:graphicFrameLocks noChangeAspect="1"/>
          </p:cNvGraphicFramePr>
          <p:nvPr/>
        </p:nvGraphicFramePr>
        <p:xfrm>
          <a:off x="812800" y="5080000"/>
          <a:ext cx="421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0" name="Equation" r:id="rId11" imgW="4205520" imgH="877680" progId="Equation.3">
                  <p:embed/>
                </p:oleObj>
              </mc:Choice>
              <mc:Fallback>
                <p:oleObj name="Equation" r:id="rId11" imgW="4205520" imgH="877680" progId="Equation.3">
                  <p:embed/>
                  <p:pic>
                    <p:nvPicPr>
                      <p:cNvPr id="0" name="Picture 1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080000"/>
                        <a:ext cx="4216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49"/>
          <p:cNvGraphicFramePr>
            <a:graphicFrameLocks noChangeAspect="1"/>
          </p:cNvGraphicFramePr>
          <p:nvPr/>
        </p:nvGraphicFramePr>
        <p:xfrm>
          <a:off x="5994400" y="4927600"/>
          <a:ext cx="2209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1" name="Equation" r:id="rId13" imgW="2194200" imgH="1032840" progId="Equation.3">
                  <p:embed/>
                </p:oleObj>
              </mc:Choice>
              <mc:Fallback>
                <p:oleObj name="Equation" r:id="rId13" imgW="2194200" imgH="1032840" progId="Equation.3">
                  <p:embed/>
                  <p:pic>
                    <p:nvPicPr>
                      <p:cNvPr id="0" name="Picture 1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4927600"/>
                        <a:ext cx="22098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Products Ordered and Delivered Jointly</a:t>
            </a:r>
          </a:p>
        </p:txBody>
      </p:sp>
      <p:graphicFrame>
        <p:nvGraphicFramePr>
          <p:cNvPr id="4" name="Object 385"/>
          <p:cNvGraphicFramePr>
            <a:graphicFrameLocks noChangeAspect="1"/>
          </p:cNvGraphicFramePr>
          <p:nvPr/>
        </p:nvGraphicFramePr>
        <p:xfrm>
          <a:off x="2063750" y="2190750"/>
          <a:ext cx="501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5" name="Equation" r:id="rId3" imgW="5001120" imgH="429480" progId="Equation.3">
                  <p:embed/>
                </p:oleObj>
              </mc:Choice>
              <mc:Fallback>
                <p:oleObj name="Equation" r:id="rId3" imgW="5001120" imgH="429480" progId="Equation.3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190750"/>
                        <a:ext cx="5016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6"/>
          <p:cNvGraphicFramePr>
            <a:graphicFrameLocks noChangeAspect="1"/>
          </p:cNvGraphicFramePr>
          <p:nvPr/>
        </p:nvGraphicFramePr>
        <p:xfrm>
          <a:off x="1263650" y="2978150"/>
          <a:ext cx="661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6" name="Equation" r:id="rId5" imgW="6600960" imgH="886680" progId="Equation.3">
                  <p:embed/>
                </p:oleObj>
              </mc:Choice>
              <mc:Fallback>
                <p:oleObj name="Equation" r:id="rId5" imgW="6600960" imgH="886680" progId="Equation.3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978150"/>
                        <a:ext cx="661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4800" y="42529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/>
              <a:t>Annual order cost = 9.75 x 7,000 = $68,250</a:t>
            </a:r>
            <a:endParaRPr 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0100" y="5024438"/>
            <a:ext cx="772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336800" algn="l"/>
              </a:tabLst>
            </a:pPr>
            <a:r>
              <a:rPr lang="en-US" sz="2400"/>
              <a:t>Annual ordering </a:t>
            </a:r>
          </a:p>
          <a:p>
            <a:pPr>
              <a:tabLst>
                <a:tab pos="2336800" algn="l"/>
              </a:tabLst>
            </a:pPr>
            <a:r>
              <a:rPr lang="en-US" sz="2400"/>
              <a:t>and holding cost	= $61,512 + $6,151 + $615 + $68,250 </a:t>
            </a:r>
          </a:p>
          <a:p>
            <a:pPr>
              <a:tabLst>
                <a:tab pos="2336800" algn="l"/>
              </a:tabLst>
            </a:pPr>
            <a:r>
              <a:rPr lang="en-US" sz="2400"/>
              <a:t>	= $136,528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/>
              <a:t>Balance the appropriate costs to choose the optimal lot size and cycle inventory in a supply chain.</a:t>
            </a:r>
          </a:p>
          <a:p>
            <a:pPr marL="514350" indent="-514350" eaLnBrk="1" fontAlgn="auto" hangingPunct="1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 smtClean="0"/>
              <a:t>Identify </a:t>
            </a:r>
            <a:r>
              <a:rPr lang="en-US" dirty="0"/>
              <a:t>managerial levers that reduce lot size and cycle inventory in a supply chain without increasing cost</a:t>
            </a:r>
            <a:r>
              <a:rPr lang="en-US" dirty="0" smtClean="0"/>
              <a:t>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Products Ordered and Delivered Jointly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8500" y="2222500"/>
          <a:ext cx="76962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9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Heavypro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 per year (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Order frequency (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9.75/year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9.75/year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9.75/year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Optimal order size (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∗)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inventory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6.15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holding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$61,512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$6,151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$615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flow time</a:t>
                      </a:r>
                      <a:endParaRPr lang="en-US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2.67 weeks</a:t>
                      </a:r>
                      <a:endParaRPr lang="en-US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2.67 weeks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2.67 weeks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92975" y="504825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11-2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Aggregation with Capacity Constraint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28800"/>
            <a:ext cx="78486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4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3500" dirty="0"/>
              <a:t>W.W. Grainger </a:t>
            </a:r>
            <a:r>
              <a:rPr lang="en-US" sz="3500" dirty="0" smtClean="0"/>
              <a:t>example</a:t>
            </a:r>
          </a:p>
          <a:p>
            <a:pPr marL="0" indent="0" eaLnBrk="1" fontAlgn="auto" hangingPunct="1">
              <a:lnSpc>
                <a:spcPct val="14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dirty="0"/>
              <a:t>	</a:t>
            </a:r>
            <a:r>
              <a:rPr lang="en-US" sz="3000" dirty="0" smtClean="0"/>
              <a:t>Demand </a:t>
            </a:r>
            <a:r>
              <a:rPr lang="en-US" sz="3000" dirty="0"/>
              <a:t>per product, 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baseline="-25000" dirty="0">
                <a:latin typeface="Times New Roman"/>
                <a:cs typeface="Times New Roman"/>
              </a:rPr>
              <a:t>i</a:t>
            </a:r>
            <a:r>
              <a:rPr lang="en-US" sz="3000" i="1" dirty="0"/>
              <a:t> </a:t>
            </a:r>
            <a:r>
              <a:rPr lang="en-US" sz="3000" i="1" dirty="0" smtClean="0"/>
              <a:t>=</a:t>
            </a:r>
            <a:r>
              <a:rPr lang="en-US" sz="3000" dirty="0" smtClean="0"/>
              <a:t> 10,000</a:t>
            </a:r>
          </a:p>
          <a:p>
            <a:pPr marL="0" indent="0" eaLnBrk="1" fontAlgn="auto" hangingPunct="1">
              <a:lnSpc>
                <a:spcPct val="14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3000" dirty="0" smtClean="0"/>
              <a:t>	Holding </a:t>
            </a:r>
            <a:r>
              <a:rPr lang="en-US" sz="3000" dirty="0"/>
              <a:t>cost, </a:t>
            </a:r>
            <a:r>
              <a:rPr lang="en-US" sz="3000" i="1" dirty="0">
                <a:latin typeface="Times New Roman"/>
                <a:cs typeface="Times New Roman"/>
              </a:rPr>
              <a:t>h</a:t>
            </a:r>
            <a:r>
              <a:rPr lang="en-US" sz="3000" i="1" dirty="0"/>
              <a:t> </a:t>
            </a:r>
            <a:r>
              <a:rPr lang="en-US" sz="3000" i="1" dirty="0" smtClean="0"/>
              <a:t>=</a:t>
            </a:r>
            <a:r>
              <a:rPr lang="en-US" sz="3000" dirty="0" smtClean="0"/>
              <a:t> </a:t>
            </a:r>
            <a:r>
              <a:rPr lang="en-US" sz="3000" dirty="0"/>
              <a:t>0.2 </a:t>
            </a:r>
            <a:endParaRPr lang="en-US" sz="3000" dirty="0" smtClean="0"/>
          </a:p>
          <a:p>
            <a:pPr marL="0" indent="0" eaLnBrk="1" fontAlgn="auto" hangingPunct="1">
              <a:lnSpc>
                <a:spcPct val="14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3000" dirty="0" smtClean="0"/>
              <a:t>	Unit </a:t>
            </a:r>
            <a:r>
              <a:rPr lang="en-US" sz="3000" dirty="0"/>
              <a:t>cost per product, </a:t>
            </a:r>
            <a:r>
              <a:rPr lang="en-US" sz="3000" i="1" dirty="0" err="1">
                <a:latin typeface="Times New Roman"/>
                <a:cs typeface="Times New Roman"/>
              </a:rPr>
              <a:t>C</a:t>
            </a:r>
            <a:r>
              <a:rPr lang="en-US" sz="3000" i="1" baseline="-25000" dirty="0" err="1">
                <a:latin typeface="Times New Roman"/>
                <a:cs typeface="Times New Roman"/>
              </a:rPr>
              <a:t>i</a:t>
            </a:r>
            <a:r>
              <a:rPr lang="en-US" sz="3000" i="1" dirty="0"/>
              <a:t> </a:t>
            </a:r>
            <a:r>
              <a:rPr lang="en-US" sz="3000" i="1" dirty="0" smtClean="0"/>
              <a:t>=</a:t>
            </a:r>
            <a:r>
              <a:rPr lang="en-US" sz="3000" dirty="0" smtClean="0"/>
              <a:t> </a:t>
            </a:r>
            <a:r>
              <a:rPr lang="en-US" sz="3000" dirty="0"/>
              <a:t>$50 </a:t>
            </a:r>
            <a:endParaRPr lang="en-US" sz="3000" dirty="0" smtClean="0"/>
          </a:p>
          <a:p>
            <a:pPr marL="0" indent="0" eaLnBrk="1" fontAlgn="auto" hangingPunct="1">
              <a:lnSpc>
                <a:spcPct val="14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3000" dirty="0" smtClean="0"/>
              <a:t>	Common </a:t>
            </a:r>
            <a:r>
              <a:rPr lang="en-US" sz="3000" dirty="0"/>
              <a:t>order cost, </a:t>
            </a:r>
            <a:r>
              <a:rPr lang="en-US" sz="3000" i="1" dirty="0">
                <a:latin typeface="Times New Roman"/>
                <a:cs typeface="Times New Roman"/>
              </a:rPr>
              <a:t>S</a:t>
            </a:r>
            <a:r>
              <a:rPr lang="en-US" sz="3000" i="1" dirty="0"/>
              <a:t> </a:t>
            </a:r>
            <a:r>
              <a:rPr lang="en-US" sz="3000" i="1" dirty="0" smtClean="0"/>
              <a:t>=</a:t>
            </a:r>
            <a:r>
              <a:rPr lang="en-US" sz="3000" dirty="0" smtClean="0"/>
              <a:t> </a:t>
            </a:r>
            <a:r>
              <a:rPr lang="en-US" sz="3000" dirty="0"/>
              <a:t>$500 </a:t>
            </a:r>
            <a:endParaRPr lang="en-US" sz="3000" dirty="0" smtClean="0"/>
          </a:p>
          <a:p>
            <a:pPr marL="0" indent="0" eaLnBrk="1" fontAlgn="auto" hangingPunct="1">
              <a:lnSpc>
                <a:spcPct val="14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3000" dirty="0" smtClean="0"/>
              <a:t>	Supplier</a:t>
            </a:r>
            <a:r>
              <a:rPr lang="en-US" sz="3000" dirty="0"/>
              <a:t>-specific order cost, </a:t>
            </a:r>
            <a:r>
              <a:rPr lang="en-US" sz="3000" i="1" dirty="0" err="1">
                <a:latin typeface="Times New Roman"/>
                <a:cs typeface="Times New Roman"/>
              </a:rPr>
              <a:t>s</a:t>
            </a:r>
            <a:r>
              <a:rPr lang="en-US" sz="3000" i="1" baseline="-25000" dirty="0" err="1">
                <a:latin typeface="Times New Roman"/>
                <a:cs typeface="Times New Roman"/>
              </a:rPr>
              <a:t>i</a:t>
            </a:r>
            <a:r>
              <a:rPr lang="en-US" sz="3000" i="1" dirty="0"/>
              <a:t> </a:t>
            </a:r>
            <a:r>
              <a:rPr lang="en-US" sz="3000" i="1" dirty="0" smtClean="0"/>
              <a:t>=</a:t>
            </a:r>
            <a:r>
              <a:rPr lang="en-US" sz="3000" dirty="0" smtClean="0"/>
              <a:t> </a:t>
            </a:r>
            <a:r>
              <a:rPr lang="en-US" sz="3000" dirty="0"/>
              <a:t>$100</a:t>
            </a:r>
            <a:endParaRPr lang="en-US" sz="30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Aggregation with Capacity Constraint</a:t>
            </a:r>
          </a:p>
        </p:txBody>
      </p:sp>
      <p:graphicFrame>
        <p:nvGraphicFramePr>
          <p:cNvPr id="3" name="Object 729"/>
          <p:cNvGraphicFramePr>
            <a:graphicFrameLocks noChangeAspect="1"/>
          </p:cNvGraphicFramePr>
          <p:nvPr/>
        </p:nvGraphicFramePr>
        <p:xfrm>
          <a:off x="1987550" y="2012950"/>
          <a:ext cx="516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1" name="Equation" r:id="rId4" imgW="5156280" imgH="429480" progId="Equation.3">
                  <p:embed/>
                </p:oleObj>
              </mc:Choice>
              <mc:Fallback>
                <p:oleObj name="Equation" r:id="rId4" imgW="5156280" imgH="429480" progId="Equation.3">
                  <p:embed/>
                  <p:pic>
                    <p:nvPicPr>
                      <p:cNvPr id="0" name="Picture 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012950"/>
                        <a:ext cx="51689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30"/>
          <p:cNvGraphicFramePr>
            <a:graphicFrameLocks noChangeAspect="1"/>
          </p:cNvGraphicFramePr>
          <p:nvPr/>
        </p:nvGraphicFramePr>
        <p:xfrm>
          <a:off x="1371600" y="2713038"/>
          <a:ext cx="6400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2" name="Equation" r:id="rId6" imgW="6390720" imgH="1032840" progId="Equation.3">
                  <p:embed/>
                </p:oleObj>
              </mc:Choice>
              <mc:Fallback>
                <p:oleObj name="Equation" r:id="rId6" imgW="6390720" imgH="1032840" progId="Equation.3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13038"/>
                        <a:ext cx="64008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31"/>
          <p:cNvGraphicFramePr>
            <a:graphicFrameLocks noChangeAspect="1"/>
          </p:cNvGraphicFramePr>
          <p:nvPr/>
        </p:nvGraphicFramePr>
        <p:xfrm>
          <a:off x="1841500" y="4011613"/>
          <a:ext cx="546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3" name="Equation" r:id="rId8" imgW="5448960" imgH="758520" progId="Equation.3">
                  <p:embed/>
                </p:oleObj>
              </mc:Choice>
              <mc:Fallback>
                <p:oleObj name="Equation" r:id="rId8" imgW="5448960" imgH="758520" progId="Equation.3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011613"/>
                        <a:ext cx="54610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31900" y="5041900"/>
            <a:ext cx="6692900" cy="835025"/>
            <a:chOff x="12700" y="4826000"/>
            <a:chExt cx="6692900" cy="835753"/>
          </a:xfrm>
        </p:grpSpPr>
        <p:graphicFrame>
          <p:nvGraphicFramePr>
            <p:cNvPr id="94940" name="Object 732"/>
            <p:cNvGraphicFramePr>
              <a:graphicFrameLocks noChangeAspect="1"/>
            </p:cNvGraphicFramePr>
            <p:nvPr/>
          </p:nvGraphicFramePr>
          <p:xfrm>
            <a:off x="2438400" y="4826000"/>
            <a:ext cx="42672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4" name="Equation" r:id="rId10" imgW="4251240" imgH="776880" progId="Equation.3">
                    <p:embed/>
                  </p:oleObj>
                </mc:Choice>
                <mc:Fallback>
                  <p:oleObj name="Equation" r:id="rId10" imgW="4251240" imgH="776880" progId="Equation.3">
                    <p:embed/>
                    <p:pic>
                      <p:nvPicPr>
                        <p:cNvPr id="0" name="Picture 7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4826000"/>
                          <a:ext cx="426720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943" name="TextBox 6"/>
            <p:cNvSpPr txBox="1">
              <a:spLocks noChangeArrowheads="1"/>
            </p:cNvSpPr>
            <p:nvPr/>
          </p:nvSpPr>
          <p:spPr bwMode="auto">
            <a:xfrm>
              <a:off x="12700" y="4838711"/>
              <a:ext cx="2552700" cy="82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Annual holding cost per supplier</a:t>
              </a: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Aggregation with Capacity Constraint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28800"/>
            <a:ext cx="7848600" cy="41148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en-US" sz="2400" smtClean="0"/>
              <a:t>Total required capacity per truck = 4 x 671 = 2,684 units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en-US" sz="2400" smtClean="0"/>
              <a:t>Truck capacity = 2,500 units 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en-US" sz="2400" smtClean="0"/>
              <a:t>Order quantity from each supplier = 2,500/4 = 625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en-US" sz="2400" smtClean="0"/>
              <a:t>Order frequency increased to 10,000/625 = 16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en-US" sz="2400" smtClean="0"/>
              <a:t>Annual order cost per supplier increases to $3,600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en-US" sz="2400" smtClean="0"/>
              <a:t>Annual holding cost per supplier decreases to $3,125.</a:t>
            </a: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36BFDC4F-00B6-4C68-9D83-CD461717B9F3}" type="slidenum">
              <a:rPr lang="en-US"/>
              <a:pPr algn="r"/>
              <a:t>24</a:t>
            </a:fld>
            <a:endParaRPr lang="en-US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Tailored Aggregation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Select a “base” cycle length </a:t>
            </a:r>
            <a:r>
              <a:rPr lang="en-US" i="1"/>
              <a:t>T</a:t>
            </a:r>
          </a:p>
          <a:p>
            <a:pPr>
              <a:buFont typeface="Wingdings" pitchFamily="2" charset="2"/>
              <a:buNone/>
            </a:pPr>
            <a:r>
              <a:rPr lang="en-US"/>
              <a:t>For each product </a:t>
            </a:r>
            <a:r>
              <a:rPr lang="en-US" i="1"/>
              <a:t>i</a:t>
            </a:r>
            <a:r>
              <a:rPr lang="en-US"/>
              <a:t>, </a:t>
            </a:r>
          </a:p>
          <a:p>
            <a:pPr>
              <a:buFont typeface="Wingdings" pitchFamily="2" charset="2"/>
              <a:buNone/>
            </a:pPr>
            <a:r>
              <a:rPr lang="en-US"/>
              <a:t>time between orders is </a:t>
            </a:r>
            <a:r>
              <a:rPr lang="en-US" i="1"/>
              <a:t>m</a:t>
            </a:r>
            <a:r>
              <a:rPr lang="en-US" i="1" baseline="-25000"/>
              <a:t>i</a:t>
            </a:r>
            <a:r>
              <a:rPr lang="en-US" i="1"/>
              <a:t> T</a:t>
            </a:r>
          </a:p>
          <a:p>
            <a:pPr>
              <a:buFont typeface="Wingdings" pitchFamily="2" charset="2"/>
              <a:buNone/>
            </a:pPr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Determine T and m</a:t>
            </a:r>
            <a:r>
              <a:rPr lang="en-US" i="1" baseline="-25000"/>
              <a:t>i</a:t>
            </a:r>
            <a:r>
              <a:rPr lang="en-US" baseline="-25000"/>
              <a:t> </a:t>
            </a:r>
            <a:r>
              <a:rPr lang="en-US"/>
              <a:t> for each product.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 i="1" baseline="-25000"/>
          </a:p>
        </p:txBody>
      </p:sp>
    </p:spTree>
    <p:extLst>
      <p:ext uri="{BB962C8B-B14F-4D97-AF65-F5344CB8AC3E}">
        <p14:creationId xmlns:p14="http://schemas.microsoft.com/office/powerpoint/2010/main" val="391663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Ordered and Delivered Jointly for a Selected Subset</a:t>
            </a:r>
            <a:endParaRPr lang="en-US" dirty="0"/>
          </a:p>
        </p:txBody>
      </p:sp>
      <p:sp>
        <p:nvSpPr>
          <p:cNvPr id="95596" name="Content Placeholder 2"/>
          <p:cNvSpPr>
            <a:spLocks noGrp="1"/>
          </p:cNvSpPr>
          <p:nvPr>
            <p:ph idx="1"/>
          </p:nvPr>
        </p:nvSpPr>
        <p:spPr>
          <a:xfrm>
            <a:off x="939800" y="1803400"/>
            <a:ext cx="7543800" cy="1562100"/>
          </a:xfrm>
        </p:spPr>
        <p:txBody>
          <a:bodyPr/>
          <a:lstStyle/>
          <a:p>
            <a:pPr marL="1346200" indent="-1346200" eaLnBrk="1" hangingPunct="1">
              <a:buFont typeface="Arial" charset="0"/>
              <a:buNone/>
            </a:pPr>
            <a:r>
              <a:rPr lang="en-US" sz="2800" b="1" smtClean="0"/>
              <a:t>Step 1:	</a:t>
            </a:r>
            <a:r>
              <a:rPr lang="en-US" sz="2800" smtClean="0"/>
              <a:t>Identify the most frequently ordered product assuming each product is ordered independently</a:t>
            </a:r>
          </a:p>
        </p:txBody>
      </p:sp>
      <p:graphicFrame>
        <p:nvGraphicFramePr>
          <p:cNvPr id="4" name="Object 361"/>
          <p:cNvGraphicFramePr>
            <a:graphicFrameLocks noChangeAspect="1"/>
          </p:cNvGraphicFramePr>
          <p:nvPr/>
        </p:nvGraphicFramePr>
        <p:xfrm>
          <a:off x="3638550" y="3309938"/>
          <a:ext cx="1866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5" name="Equation" r:id="rId3" imgW="1855800" imgH="978120" progId="Equation.3">
                  <p:embed/>
                </p:oleObj>
              </mc:Choice>
              <mc:Fallback>
                <p:oleObj name="Equation" r:id="rId3" imgW="1855800" imgH="978120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309938"/>
                        <a:ext cx="18669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39800" y="4348163"/>
            <a:ext cx="7543800" cy="2052637"/>
            <a:chOff x="939800" y="4347633"/>
            <a:chExt cx="7543800" cy="2053167"/>
          </a:xfrm>
        </p:grpSpPr>
        <p:sp>
          <p:nvSpPr>
            <p:cNvPr id="95598" name="Content Placeholder 2"/>
            <p:cNvSpPr txBox="1">
              <a:spLocks/>
            </p:cNvSpPr>
            <p:nvPr/>
          </p:nvSpPr>
          <p:spPr bwMode="auto">
            <a:xfrm>
              <a:off x="939800" y="4347633"/>
              <a:ext cx="7543800" cy="110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346200" indent="-1346200">
                <a:spcAft>
                  <a:spcPts val="600"/>
                </a:spcAft>
                <a:buSzPct val="150000"/>
                <a:buFont typeface="Arial" charset="0"/>
                <a:buNone/>
              </a:pPr>
              <a:r>
                <a:rPr lang="en-US" sz="2800" b="1"/>
                <a:t>Step 2:	</a:t>
              </a:r>
              <a:r>
                <a:rPr lang="en-US" sz="2800"/>
                <a:t>For all products 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i="1"/>
                <a:t> ≠</a:t>
              </a:r>
              <a:r>
                <a:rPr lang="en-US" sz="2800"/>
                <a:t> 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/>
                <a:t>*, evaluate the ordering frequency</a:t>
              </a:r>
            </a:p>
          </p:txBody>
        </p:sp>
        <p:graphicFrame>
          <p:nvGraphicFramePr>
            <p:cNvPr id="95594" name="Object 362"/>
            <p:cNvGraphicFramePr>
              <a:graphicFrameLocks noChangeAspect="1"/>
            </p:cNvGraphicFramePr>
            <p:nvPr/>
          </p:nvGraphicFramePr>
          <p:xfrm>
            <a:off x="3784600" y="5410200"/>
            <a:ext cx="15748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6" name="Equation" r:id="rId5" imgW="1563120" imgH="978120" progId="Equation.3">
                    <p:embed/>
                  </p:oleObj>
                </mc:Choice>
                <mc:Fallback>
                  <p:oleObj name="Equation" r:id="rId5" imgW="1563120" imgH="978120" progId="Equation.3">
                    <p:embed/>
                    <p:pic>
                      <p:nvPicPr>
                        <p:cNvPr id="0" name="Picture 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600" y="5410200"/>
                          <a:ext cx="1574800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Ordered and Delivered Jointly for a Selected Subset</a:t>
            </a:r>
            <a:endParaRPr lang="en-US" dirty="0"/>
          </a:p>
        </p:txBody>
      </p:sp>
      <p:sp>
        <p:nvSpPr>
          <p:cNvPr id="157776" name="Content Placeholder 2"/>
          <p:cNvSpPr>
            <a:spLocks noGrp="1"/>
          </p:cNvSpPr>
          <p:nvPr>
            <p:ph idx="1"/>
          </p:nvPr>
        </p:nvSpPr>
        <p:spPr>
          <a:xfrm>
            <a:off x="546100" y="1803400"/>
            <a:ext cx="8140700" cy="1562100"/>
          </a:xfrm>
        </p:spPr>
        <p:txBody>
          <a:bodyPr/>
          <a:lstStyle/>
          <a:p>
            <a:pPr marL="1346200" indent="-1346200" eaLnBrk="1" hangingPunct="1">
              <a:buFont typeface="Arial" charset="0"/>
              <a:buNone/>
            </a:pPr>
            <a:r>
              <a:rPr lang="en-US" sz="2800" b="1" smtClean="0"/>
              <a:t>Step 3:	</a:t>
            </a:r>
            <a:r>
              <a:rPr lang="en-US" sz="2800" smtClean="0"/>
              <a:t>For all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smtClean="0"/>
              <a:t> ≠</a:t>
            </a:r>
            <a:r>
              <a:rPr lang="en-US" sz="2800" smtClean="0"/>
              <a:t>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mtClean="0"/>
              <a:t>*, evaluate the frequency of product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smtClean="0"/>
              <a:t> </a:t>
            </a:r>
            <a:r>
              <a:rPr lang="en-US" sz="2800" smtClean="0"/>
              <a:t>relative to the most frequently ordered product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mtClean="0"/>
              <a:t>* to be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77"/>
          <p:cNvGraphicFramePr>
            <a:graphicFrameLocks noChangeAspect="1"/>
          </p:cNvGraphicFramePr>
          <p:nvPr/>
        </p:nvGraphicFramePr>
        <p:xfrm>
          <a:off x="3854450" y="3240088"/>
          <a:ext cx="1435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5" name="Equation" r:id="rId3" imgW="1425960" imgH="712800" progId="Equation.3">
                  <p:embed/>
                </p:oleObj>
              </mc:Choice>
              <mc:Fallback>
                <p:oleObj name="Equation" r:id="rId3" imgW="1425960" imgH="7128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240088"/>
                        <a:ext cx="1435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6100" y="4081463"/>
            <a:ext cx="8140700" cy="2490787"/>
            <a:chOff x="546100" y="4080933"/>
            <a:chExt cx="8140700" cy="2491317"/>
          </a:xfrm>
        </p:grpSpPr>
        <p:sp>
          <p:nvSpPr>
            <p:cNvPr id="157778" name="Content Placeholder 2"/>
            <p:cNvSpPr txBox="1">
              <a:spLocks/>
            </p:cNvSpPr>
            <p:nvPr/>
          </p:nvSpPr>
          <p:spPr bwMode="auto">
            <a:xfrm>
              <a:off x="546100" y="4080933"/>
              <a:ext cx="8140700" cy="155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346200" indent="-1346200">
                <a:spcAft>
                  <a:spcPts val="600"/>
                </a:spcAft>
                <a:buSzPct val="150000"/>
                <a:buFont typeface="Arial" charset="0"/>
                <a:buNone/>
              </a:pPr>
              <a:r>
                <a:rPr lang="en-US" sz="2800" b="1"/>
                <a:t>Step 4:	</a:t>
              </a:r>
              <a:r>
                <a:rPr lang="en-US" sz="2800"/>
                <a:t>Recalculate the ordering frequency of the most frequently ordered product 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/>
                <a:t>* to be </a:t>
              </a:r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7774" name="Object 78"/>
            <p:cNvGraphicFramePr>
              <a:graphicFrameLocks noChangeAspect="1"/>
            </p:cNvGraphicFramePr>
            <p:nvPr/>
          </p:nvGraphicFramePr>
          <p:xfrm>
            <a:off x="3111500" y="5162550"/>
            <a:ext cx="2921000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96" name="Equation" r:id="rId5" imgW="2907360" imgH="1398600" progId="Equation.3">
                    <p:embed/>
                  </p:oleObj>
                </mc:Choice>
                <mc:Fallback>
                  <p:oleObj name="Equation" r:id="rId5" imgW="2907360" imgH="1398600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500" y="5162550"/>
                          <a:ext cx="2921000" cy="1409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Ordered and Delivered Jointly for a Selected Subset</a:t>
            </a:r>
            <a:endParaRPr lang="en-US" dirty="0"/>
          </a:p>
        </p:txBody>
      </p:sp>
      <p:sp>
        <p:nvSpPr>
          <p:cNvPr id="96445" name="Content Placeholder 2"/>
          <p:cNvSpPr>
            <a:spLocks noGrp="1"/>
          </p:cNvSpPr>
          <p:nvPr>
            <p:ph idx="1"/>
          </p:nvPr>
        </p:nvSpPr>
        <p:spPr>
          <a:xfrm>
            <a:off x="596900" y="1943100"/>
            <a:ext cx="8089900" cy="1562100"/>
          </a:xfrm>
        </p:spPr>
        <p:txBody>
          <a:bodyPr/>
          <a:lstStyle/>
          <a:p>
            <a:pPr marL="1346200" indent="-1346200" eaLnBrk="1" hangingPunct="1">
              <a:buFont typeface="Arial" charset="0"/>
              <a:buNone/>
            </a:pPr>
            <a:r>
              <a:rPr lang="en-US" sz="2800" b="1" smtClean="0"/>
              <a:t>Step 5:	</a:t>
            </a:r>
            <a:r>
              <a:rPr lang="en-US" sz="2800" smtClean="0"/>
              <a:t>Evaluate an order frequency of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smtClean="0"/>
              <a:t> =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smtClean="0"/>
              <a:t>/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smtClean="0"/>
              <a:t> </a:t>
            </a:r>
            <a:r>
              <a:rPr lang="en-US" sz="2800" smtClean="0"/>
              <a:t>and the total cost of such an ordering policy</a:t>
            </a:r>
            <a:endParaRPr lang="en-US" sz="2800" baseline="-25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87"/>
          <p:cNvGraphicFramePr>
            <a:graphicFrameLocks noChangeAspect="1"/>
          </p:cNvGraphicFramePr>
          <p:nvPr/>
        </p:nvGraphicFramePr>
        <p:xfrm>
          <a:off x="2641600" y="3544888"/>
          <a:ext cx="3860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4" name="Equation" r:id="rId3" imgW="3849120" imgH="941400" progId="Equation.3">
                  <p:embed/>
                </p:oleObj>
              </mc:Choice>
              <mc:Fallback>
                <p:oleObj name="Equation" r:id="rId3" imgW="3849120" imgH="94140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544888"/>
                        <a:ext cx="3860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12800" y="4813300"/>
            <a:ext cx="782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/>
              <a:t>Tailored aggregation</a:t>
            </a:r>
            <a:r>
              <a:rPr lang="en-US" sz="2800"/>
              <a:t> – higher-demand products ordered more frequently and lower-demand products ordered less frequently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Ordered </a:t>
            </a:r>
            <a:r>
              <a:rPr lang="en-US" dirty="0"/>
              <a:t>and Delivered </a:t>
            </a:r>
            <a:r>
              <a:rPr lang="en-US" dirty="0" smtClean="0"/>
              <a:t>Jointly – Frequency </a:t>
            </a:r>
            <a:r>
              <a:rPr lang="en-US" dirty="0"/>
              <a:t>Varies by Order</a:t>
            </a:r>
          </a:p>
        </p:txBody>
      </p:sp>
      <p:sp>
        <p:nvSpPr>
          <p:cNvPr id="1000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1200"/>
          </a:xfrm>
        </p:spPr>
        <p:txBody>
          <a:bodyPr/>
          <a:lstStyle/>
          <a:p>
            <a:pPr eaLnBrk="1" hangingPunct="1"/>
            <a:r>
              <a:rPr lang="en-US" smtClean="0"/>
              <a:t>Applying Step 1</a:t>
            </a:r>
          </a:p>
        </p:txBody>
      </p:sp>
      <p:graphicFrame>
        <p:nvGraphicFramePr>
          <p:cNvPr id="4" name="Object 674"/>
          <p:cNvGraphicFramePr>
            <a:graphicFrameLocks noChangeAspect="1"/>
          </p:cNvGraphicFramePr>
          <p:nvPr/>
        </p:nvGraphicFramePr>
        <p:xfrm>
          <a:off x="3143250" y="2446338"/>
          <a:ext cx="285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6" name="Equation" r:id="rId3" imgW="2843280" imgH="978120" progId="Equation.3">
                  <p:embed/>
                </p:oleObj>
              </mc:Choice>
              <mc:Fallback>
                <p:oleObj name="Equation" r:id="rId3" imgW="2843280" imgH="978120" progId="Equation.3">
                  <p:embed/>
                  <p:pic>
                    <p:nvPicPr>
                      <p:cNvPr id="0" name="Picture 6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446338"/>
                        <a:ext cx="2857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75"/>
          <p:cNvGraphicFramePr>
            <a:graphicFrameLocks noChangeAspect="1"/>
          </p:cNvGraphicFramePr>
          <p:nvPr/>
        </p:nvGraphicFramePr>
        <p:xfrm>
          <a:off x="3143250" y="3748088"/>
          <a:ext cx="284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" name="Equation" r:id="rId5" imgW="2834280" imgH="978120" progId="Equation.3">
                  <p:embed/>
                </p:oleObj>
              </mc:Choice>
              <mc:Fallback>
                <p:oleObj name="Equation" r:id="rId5" imgW="2834280" imgH="978120" progId="Equation.3">
                  <p:embed/>
                  <p:pic>
                    <p:nvPicPr>
                      <p:cNvPr id="0" name="Picture 6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748088"/>
                        <a:ext cx="2844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76"/>
          <p:cNvGraphicFramePr>
            <a:graphicFrameLocks noChangeAspect="1"/>
          </p:cNvGraphicFramePr>
          <p:nvPr/>
        </p:nvGraphicFramePr>
        <p:xfrm>
          <a:off x="3143250" y="5049838"/>
          <a:ext cx="269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8" name="Equation" r:id="rId7" imgW="2678760" imgH="978120" progId="Equation.3">
                  <p:embed/>
                </p:oleObj>
              </mc:Choice>
              <mc:Fallback>
                <p:oleObj name="Equation" r:id="rId7" imgW="2678760" imgH="978120" progId="Equation.3">
                  <p:embed/>
                  <p:pic>
                    <p:nvPicPr>
                      <p:cNvPr id="0" name="Picture 6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049838"/>
                        <a:ext cx="2692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743700" y="3124200"/>
            <a:ext cx="1422400" cy="884238"/>
            <a:chOff x="6743700" y="3124200"/>
            <a:chExt cx="1422400" cy="884238"/>
          </a:xfrm>
        </p:grpSpPr>
        <p:graphicFrame>
          <p:nvGraphicFramePr>
            <p:cNvPr id="100005" name="Object 677"/>
            <p:cNvGraphicFramePr>
              <a:graphicFrameLocks noChangeAspect="1"/>
            </p:cNvGraphicFramePr>
            <p:nvPr/>
          </p:nvGraphicFramePr>
          <p:xfrm>
            <a:off x="7073900" y="3716338"/>
            <a:ext cx="1092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049" name="Equation" r:id="rId9" imgW="1078560" imgH="283320" progId="Equation.3">
                    <p:embed/>
                  </p:oleObj>
                </mc:Choice>
                <mc:Fallback>
                  <p:oleObj name="Equation" r:id="rId9" imgW="1078560" imgH="283320" progId="Equation.3">
                    <p:embed/>
                    <p:pic>
                      <p:nvPicPr>
                        <p:cNvPr id="0" name="Picture 6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3900" y="3716338"/>
                          <a:ext cx="10922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009" name="TextBox 8"/>
            <p:cNvSpPr txBox="1">
              <a:spLocks noChangeArrowheads="1"/>
            </p:cNvSpPr>
            <p:nvPr/>
          </p:nvSpPr>
          <p:spPr bwMode="auto">
            <a:xfrm>
              <a:off x="6743700" y="3124200"/>
              <a:ext cx="862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Thus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Ordered </a:t>
            </a:r>
            <a:r>
              <a:rPr lang="en-US" dirty="0"/>
              <a:t>and Delivered </a:t>
            </a:r>
            <a:r>
              <a:rPr lang="en-US" dirty="0" smtClean="0"/>
              <a:t>Jointly – Frequency </a:t>
            </a:r>
            <a:r>
              <a:rPr lang="en-US" dirty="0"/>
              <a:t>Varies by Order</a:t>
            </a:r>
          </a:p>
        </p:txBody>
      </p:sp>
      <p:sp>
        <p:nvSpPr>
          <p:cNvPr id="102740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4013200" cy="711200"/>
          </a:xfrm>
        </p:spPr>
        <p:txBody>
          <a:bodyPr/>
          <a:lstStyle/>
          <a:p>
            <a:pPr eaLnBrk="1" hangingPunct="1"/>
            <a:r>
              <a:rPr lang="en-US" smtClean="0"/>
              <a:t>Applying Step 2</a:t>
            </a:r>
          </a:p>
        </p:txBody>
      </p:sp>
      <p:graphicFrame>
        <p:nvGraphicFramePr>
          <p:cNvPr id="4" name="Object 337"/>
          <p:cNvGraphicFramePr>
            <a:graphicFrameLocks noChangeAspect="1"/>
          </p:cNvGraphicFramePr>
          <p:nvPr/>
        </p:nvGraphicFramePr>
        <p:xfrm>
          <a:off x="1498600" y="2611438"/>
          <a:ext cx="614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9" name="Equation" r:id="rId3" imgW="6134760" imgH="978120" progId="Equation.3">
                  <p:embed/>
                </p:oleObj>
              </mc:Choice>
              <mc:Fallback>
                <p:oleObj name="Equation" r:id="rId3" imgW="6134760" imgH="978120" progId="Equation.3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611438"/>
                        <a:ext cx="6146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" y="3949700"/>
            <a:ext cx="7302500" cy="1885950"/>
            <a:chOff x="609600" y="3949701"/>
            <a:chExt cx="7302500" cy="1885949"/>
          </a:xfrm>
        </p:grpSpPr>
        <p:sp>
          <p:nvSpPr>
            <p:cNvPr id="102742" name="Content Placeholder 2"/>
            <p:cNvSpPr txBox="1">
              <a:spLocks/>
            </p:cNvSpPr>
            <p:nvPr/>
          </p:nvSpPr>
          <p:spPr bwMode="auto">
            <a:xfrm>
              <a:off x="609600" y="3949701"/>
              <a:ext cx="4025900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Aft>
                  <a:spcPts val="600"/>
                </a:spcAft>
                <a:buSzPct val="150000"/>
                <a:buFont typeface="Arial" charset="0"/>
                <a:buChar char="•"/>
              </a:pPr>
              <a:r>
                <a:rPr lang="en-US" sz="3200"/>
                <a:t>Applying Step 3</a:t>
              </a:r>
            </a:p>
          </p:txBody>
        </p:sp>
        <p:graphicFrame>
          <p:nvGraphicFramePr>
            <p:cNvPr id="102738" name="Object 338"/>
            <p:cNvGraphicFramePr>
              <a:graphicFrameLocks noChangeAspect="1"/>
            </p:cNvGraphicFramePr>
            <p:nvPr/>
          </p:nvGraphicFramePr>
          <p:xfrm>
            <a:off x="1231900" y="4705350"/>
            <a:ext cx="6680200" cy="1130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0" name="Equation" r:id="rId5" imgW="6665040" imgH="1115280" progId="Equation.3">
                    <p:embed/>
                  </p:oleObj>
                </mc:Choice>
                <mc:Fallback>
                  <p:oleObj name="Equation" r:id="rId5" imgW="6665040" imgH="1115280" progId="Equation.3">
                    <p:embed/>
                    <p:pic>
                      <p:nvPicPr>
                        <p:cNvPr id="0" name="Picture 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705350"/>
                          <a:ext cx="6680200" cy="1130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EC785744-BEF4-437A-979A-E5EEEA8236B3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67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Inventory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1" y="1538287"/>
            <a:ext cx="7776633" cy="464462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/>
              <a:t>Set of policies and controls that monitor levels of inventory (for all items)</a:t>
            </a:r>
            <a:endParaRPr lang="en-US" sz="2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/>
              <a:t>.</a:t>
            </a: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determine what levels should be maintained</a:t>
            </a:r>
          </a:p>
          <a:p>
            <a:pPr>
              <a:lnSpc>
                <a:spcPct val="80000"/>
              </a:lnSpc>
            </a:pPr>
            <a:r>
              <a:rPr lang="en-US" sz="2800"/>
              <a:t>when stock should be replenished</a:t>
            </a:r>
          </a:p>
          <a:p>
            <a:pPr>
              <a:lnSpc>
                <a:spcPct val="80000"/>
              </a:lnSpc>
            </a:pPr>
            <a:r>
              <a:rPr lang="en-US" sz="2800"/>
              <a:t>how large an order should be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i="1"/>
          </a:p>
          <a:p>
            <a:pPr>
              <a:lnSpc>
                <a:spcPct val="80000"/>
              </a:lnSpc>
            </a:pPr>
            <a:r>
              <a:rPr lang="en-US" sz="2800"/>
              <a:t>keep track of orders sent and received</a:t>
            </a:r>
          </a:p>
          <a:p>
            <a:pPr>
              <a:lnSpc>
                <a:spcPct val="80000"/>
              </a:lnSpc>
            </a:pPr>
            <a:r>
              <a:rPr lang="en-US" sz="2800"/>
              <a:t>reconcile records with physical inventory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66384" y="5086350"/>
            <a:ext cx="521334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332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Ordered </a:t>
            </a:r>
            <a:r>
              <a:rPr lang="en-US" dirty="0"/>
              <a:t>and Delivered </a:t>
            </a:r>
            <a:r>
              <a:rPr lang="en-US" dirty="0" smtClean="0"/>
              <a:t>Jointly – Frequency </a:t>
            </a:r>
            <a:r>
              <a:rPr lang="en-US" dirty="0"/>
              <a:t>Varies by Order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98500" y="2222500"/>
          <a:ext cx="769620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9900"/>
                <a:gridCol w="1562100"/>
                <a:gridCol w="1562100"/>
                <a:gridCol w="15621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Heavypro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Demand per year (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Order frequency (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11.47/year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5.74/year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2.29/year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Optimal order size (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∗)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inventory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holding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$52,307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$10,461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$2,615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flow time</a:t>
                      </a:r>
                      <a:endParaRPr lang="en-US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2.27 weeks</a:t>
                      </a:r>
                      <a:endParaRPr lang="en-US" dirty="0" smtClean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4.53 weeks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11.35 weeks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92975" y="504825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Table 11-3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Ordered </a:t>
            </a:r>
            <a:r>
              <a:rPr lang="en-US" dirty="0"/>
              <a:t>and Delivered </a:t>
            </a:r>
            <a:r>
              <a:rPr lang="en-US" dirty="0" smtClean="0"/>
              <a:t>Jointly – Frequency </a:t>
            </a:r>
            <a:r>
              <a:rPr lang="en-US" dirty="0"/>
              <a:t>Varies by Order</a:t>
            </a:r>
          </a:p>
        </p:txBody>
      </p:sp>
      <p:sp>
        <p:nvSpPr>
          <p:cNvPr id="104239" name="Content Placeholder 2"/>
          <p:cNvSpPr>
            <a:spLocks noGrp="1"/>
          </p:cNvSpPr>
          <p:nvPr>
            <p:ph idx="1"/>
          </p:nvPr>
        </p:nvSpPr>
        <p:spPr>
          <a:xfrm>
            <a:off x="609600" y="1854200"/>
            <a:ext cx="4013200" cy="711200"/>
          </a:xfrm>
        </p:spPr>
        <p:txBody>
          <a:bodyPr/>
          <a:lstStyle/>
          <a:p>
            <a:pPr eaLnBrk="1" hangingPunct="1"/>
            <a:r>
              <a:rPr lang="en-US" smtClean="0"/>
              <a:t>Applying Step 4</a:t>
            </a:r>
          </a:p>
        </p:txBody>
      </p:sp>
      <p:graphicFrame>
        <p:nvGraphicFramePr>
          <p:cNvPr id="4" name="Object 809"/>
          <p:cNvGraphicFramePr>
            <a:graphicFrameLocks noChangeAspect="1"/>
          </p:cNvGraphicFramePr>
          <p:nvPr/>
        </p:nvGraphicFramePr>
        <p:xfrm>
          <a:off x="3956050" y="263842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8" name="Equation" r:id="rId3" imgW="1215720" imgH="283320" progId="Equation.3">
                  <p:embed/>
                </p:oleObj>
              </mc:Choice>
              <mc:Fallback>
                <p:oleObj name="Equation" r:id="rId3" imgW="1215720" imgH="283320" progId="Equation.3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2638425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09600" y="3119438"/>
            <a:ext cx="7499350" cy="1755775"/>
            <a:chOff x="609600" y="3119122"/>
            <a:chExt cx="7499350" cy="1756409"/>
          </a:xfrm>
        </p:grpSpPr>
        <p:sp>
          <p:nvSpPr>
            <p:cNvPr id="104245" name="Content Placeholder 2"/>
            <p:cNvSpPr txBox="1">
              <a:spLocks/>
            </p:cNvSpPr>
            <p:nvPr/>
          </p:nvSpPr>
          <p:spPr bwMode="auto">
            <a:xfrm>
              <a:off x="609600" y="3119122"/>
              <a:ext cx="4025900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Aft>
                  <a:spcPts val="600"/>
                </a:spcAft>
                <a:buSzPct val="150000"/>
                <a:buFont typeface="Arial" charset="0"/>
                <a:buChar char="•"/>
              </a:pPr>
              <a:r>
                <a:rPr lang="en-US" sz="3200"/>
                <a:t>Applying Step 5</a:t>
              </a:r>
            </a:p>
          </p:txBody>
        </p:sp>
        <p:grpSp>
          <p:nvGrpSpPr>
            <p:cNvPr id="104246" name="Group 5"/>
            <p:cNvGrpSpPr>
              <a:grpSpLocks/>
            </p:cNvGrpSpPr>
            <p:nvPr/>
          </p:nvGrpSpPr>
          <p:grpSpPr bwMode="auto">
            <a:xfrm>
              <a:off x="1612900" y="3903982"/>
              <a:ext cx="6496050" cy="971549"/>
              <a:chOff x="1612900" y="4025901"/>
              <a:chExt cx="6496050" cy="971549"/>
            </a:xfrm>
          </p:grpSpPr>
          <p:graphicFrame>
            <p:nvGraphicFramePr>
              <p:cNvPr id="104234" name="Object 810"/>
              <p:cNvGraphicFramePr>
                <a:graphicFrameLocks noChangeAspect="1"/>
              </p:cNvGraphicFramePr>
              <p:nvPr/>
            </p:nvGraphicFramePr>
            <p:xfrm>
              <a:off x="1612900" y="4025901"/>
              <a:ext cx="18542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89" name="Equation" r:id="rId5" imgW="1846800" imgH="429480" progId="Equation.3">
                      <p:embed/>
                    </p:oleObj>
                  </mc:Choice>
                  <mc:Fallback>
                    <p:oleObj name="Equation" r:id="rId5" imgW="1846800" imgH="429480" progId="Equation.3">
                      <p:embed/>
                      <p:pic>
                        <p:nvPicPr>
                          <p:cNvPr id="0" name="Picture 8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12900" y="4025901"/>
                            <a:ext cx="185420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235" name="Object 811"/>
              <p:cNvGraphicFramePr>
                <a:graphicFrameLocks noChangeAspect="1"/>
              </p:cNvGraphicFramePr>
              <p:nvPr/>
            </p:nvGraphicFramePr>
            <p:xfrm>
              <a:off x="4921250" y="4025901"/>
              <a:ext cx="31877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90" name="Equation" r:id="rId7" imgW="3172320" imgH="429480" progId="Equation.3">
                      <p:embed/>
                    </p:oleObj>
                  </mc:Choice>
                  <mc:Fallback>
                    <p:oleObj name="Equation" r:id="rId7" imgW="3172320" imgH="429480" progId="Equation.3">
                      <p:embed/>
                      <p:pic>
                        <p:nvPicPr>
                          <p:cNvPr id="0" name="Picture 8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50" y="4025901"/>
                            <a:ext cx="318770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236" name="Object 812"/>
              <p:cNvGraphicFramePr>
                <a:graphicFrameLocks noChangeAspect="1"/>
              </p:cNvGraphicFramePr>
              <p:nvPr/>
            </p:nvGraphicFramePr>
            <p:xfrm>
              <a:off x="3041650" y="4552950"/>
              <a:ext cx="31750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91" name="Equation" r:id="rId9" imgW="3163320" imgH="429480" progId="Equation.3">
                      <p:embed/>
                    </p:oleObj>
                  </mc:Choice>
                  <mc:Fallback>
                    <p:oleObj name="Equation" r:id="rId9" imgW="3163320" imgH="429480" progId="Equation.3">
                      <p:embed/>
                      <p:pic>
                        <p:nvPicPr>
                          <p:cNvPr id="0" name="Picture 8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1650" y="4552950"/>
                            <a:ext cx="317500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9600" y="5064125"/>
            <a:ext cx="7899400" cy="1114425"/>
            <a:chOff x="609600" y="5063491"/>
            <a:chExt cx="7899400" cy="1115059"/>
          </a:xfrm>
        </p:grpSpPr>
        <p:sp>
          <p:nvSpPr>
            <p:cNvPr id="104242" name="Content Placeholder 2"/>
            <p:cNvSpPr txBox="1">
              <a:spLocks/>
            </p:cNvSpPr>
            <p:nvPr/>
          </p:nvSpPr>
          <p:spPr bwMode="auto">
            <a:xfrm>
              <a:off x="609600" y="5063491"/>
              <a:ext cx="7899400" cy="596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600"/>
                </a:spcAft>
                <a:buSzPct val="150000"/>
                <a:buFont typeface="Arial" charset="0"/>
                <a:buNone/>
                <a:tabLst>
                  <a:tab pos="7708900" algn="r"/>
                </a:tabLst>
              </a:pPr>
              <a:r>
                <a:rPr lang="en-US" sz="2400"/>
                <a:t>Annual order cost	Total annual cost</a:t>
              </a:r>
            </a:p>
          </p:txBody>
        </p:sp>
        <p:grpSp>
          <p:nvGrpSpPr>
            <p:cNvPr id="104243" name="Group 12"/>
            <p:cNvGrpSpPr>
              <a:grpSpLocks/>
            </p:cNvGrpSpPr>
            <p:nvPr/>
          </p:nvGrpSpPr>
          <p:grpSpPr bwMode="auto">
            <a:xfrm>
              <a:off x="730250" y="5695950"/>
              <a:ext cx="6911909" cy="482600"/>
              <a:chOff x="730250" y="5695950"/>
              <a:chExt cx="6911909" cy="482600"/>
            </a:xfrm>
          </p:grpSpPr>
          <p:graphicFrame>
            <p:nvGraphicFramePr>
              <p:cNvPr id="104237" name="Object 813"/>
              <p:cNvGraphicFramePr>
                <a:graphicFrameLocks noChangeAspect="1"/>
              </p:cNvGraphicFramePr>
              <p:nvPr/>
            </p:nvGraphicFramePr>
            <p:xfrm>
              <a:off x="730250" y="5734050"/>
              <a:ext cx="46355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292" name="Equation" r:id="rId11" imgW="4626000" imgH="429480" progId="Equation.3">
                      <p:embed/>
                    </p:oleObj>
                  </mc:Choice>
                  <mc:Fallback>
                    <p:oleObj name="Equation" r:id="rId11" imgW="4626000" imgH="429480" progId="Equation.3">
                      <p:embed/>
                      <p:pic>
                        <p:nvPicPr>
                          <p:cNvPr id="0" name="Picture 8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250" y="5734050"/>
                            <a:ext cx="463550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244" name="TextBox 11"/>
              <p:cNvSpPr txBox="1">
                <a:spLocks noChangeArrowheads="1"/>
              </p:cNvSpPr>
              <p:nvPr/>
            </p:nvSpPr>
            <p:spPr bwMode="auto">
              <a:xfrm>
                <a:off x="6184848" y="5695950"/>
                <a:ext cx="1457311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$130,767</a:t>
                </a:r>
              </a:p>
            </p:txBody>
          </p:sp>
        </p:grp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r>
              <a:rPr lang="en-US">
                <a:solidFill>
                  <a:srgbClr val="3333CC"/>
                </a:solidFill>
              </a:rPr>
              <a:t>Lessons from Aggregation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84" y="1671638"/>
            <a:ext cx="7374467" cy="3849291"/>
          </a:xfrm>
        </p:spPr>
        <p:txBody>
          <a:bodyPr lIns="90488" tIns="44450" rIns="90488" bIns="44450"/>
          <a:lstStyle/>
          <a:p>
            <a:r>
              <a:rPr lang="en-US"/>
              <a:t>Aggregation allows firms to lower lot size without increasing cost</a:t>
            </a:r>
          </a:p>
          <a:p>
            <a:r>
              <a:rPr lang="en-US"/>
              <a:t>Complete aggregation is effective if product specific fixed cost is a small fraction of joint fixed cost</a:t>
            </a:r>
          </a:p>
          <a:p>
            <a:r>
              <a:rPr lang="en-US"/>
              <a:t>Tailored aggregation is effective if product specific fixed cost is a large fraction of joint fixed cost</a:t>
            </a: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7162800" y="6553200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>
                <a:solidFill>
                  <a:srgbClr val="000000"/>
                </a:solidFill>
                <a:latin typeface="Arial" charset="0"/>
              </a:rPr>
              <a:t>10-</a:t>
            </a:r>
            <a:fld id="{A8230E4B-B894-4FE5-BDE7-981B60180209}" type="slidenum">
              <a:rPr lang="en-US" sz="1200">
                <a:solidFill>
                  <a:srgbClr val="000000"/>
                </a:solidFill>
                <a:latin typeface="Arial" charset="0"/>
              </a:rPr>
              <a:pPr algn="r"/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4675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B7D99E4F-09B7-4292-ADFE-29CD577CCFF8}" type="slidenum">
              <a:rPr lang="en-US"/>
              <a:pPr algn="r"/>
              <a:t>33</a:t>
            </a:fld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Dependent Demand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Multi-echelon system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Demand rate for intermediate product non-constant and periodic</a:t>
            </a:r>
          </a:p>
          <a:p>
            <a:r>
              <a:rPr lang="en-US"/>
              <a:t>Separate EOQ may not be “optimal”</a:t>
            </a: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1500717" y="2187179"/>
            <a:ext cx="5384800" cy="1485900"/>
            <a:chOff x="912" y="3840"/>
            <a:chExt cx="2544" cy="1248"/>
          </a:xfrm>
        </p:grpSpPr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2016" y="4272"/>
              <a:ext cx="384" cy="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912" y="4272"/>
              <a:ext cx="3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695" name="Line 7"/>
            <p:cNvSpPr>
              <a:spLocks noChangeShapeType="1"/>
            </p:cNvSpPr>
            <p:nvPr/>
          </p:nvSpPr>
          <p:spPr bwMode="auto">
            <a:xfrm>
              <a:off x="1296" y="446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696" name="Line 8"/>
            <p:cNvSpPr>
              <a:spLocks noChangeShapeType="1"/>
            </p:cNvSpPr>
            <p:nvPr/>
          </p:nvSpPr>
          <p:spPr bwMode="auto">
            <a:xfrm flipV="1">
              <a:off x="2400" y="4080"/>
              <a:ext cx="67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697" name="Line 9"/>
            <p:cNvSpPr>
              <a:spLocks noChangeShapeType="1"/>
            </p:cNvSpPr>
            <p:nvPr/>
          </p:nvSpPr>
          <p:spPr bwMode="auto">
            <a:xfrm>
              <a:off x="2400" y="4512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698" name="Line 10"/>
            <p:cNvSpPr>
              <a:spLocks noChangeShapeType="1"/>
            </p:cNvSpPr>
            <p:nvPr/>
          </p:nvSpPr>
          <p:spPr bwMode="auto">
            <a:xfrm flipV="1">
              <a:off x="2400" y="4320"/>
              <a:ext cx="76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699" name="Line 11"/>
            <p:cNvSpPr>
              <a:spLocks noChangeShapeType="1"/>
            </p:cNvSpPr>
            <p:nvPr/>
          </p:nvSpPr>
          <p:spPr bwMode="auto">
            <a:xfrm>
              <a:off x="2400" y="4608"/>
              <a:ext cx="6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0" name="Oval 12"/>
            <p:cNvSpPr>
              <a:spLocks noChangeArrowheads="1"/>
            </p:cNvSpPr>
            <p:nvPr/>
          </p:nvSpPr>
          <p:spPr bwMode="auto">
            <a:xfrm>
              <a:off x="3024" y="384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1" name="Oval 13"/>
            <p:cNvSpPr>
              <a:spLocks noChangeArrowheads="1"/>
            </p:cNvSpPr>
            <p:nvPr/>
          </p:nvSpPr>
          <p:spPr bwMode="auto">
            <a:xfrm>
              <a:off x="3168" y="412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2" name="Oval 14"/>
            <p:cNvSpPr>
              <a:spLocks noChangeArrowheads="1"/>
            </p:cNvSpPr>
            <p:nvPr/>
          </p:nvSpPr>
          <p:spPr bwMode="auto">
            <a:xfrm>
              <a:off x="3120" y="4464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4703" name="Oval 15"/>
            <p:cNvSpPr>
              <a:spLocks noChangeArrowheads="1"/>
            </p:cNvSpPr>
            <p:nvPr/>
          </p:nvSpPr>
          <p:spPr bwMode="auto">
            <a:xfrm>
              <a:off x="3072" y="480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7042151" y="2687241"/>
            <a:ext cx="15440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Computer</a:t>
            </a:r>
          </a:p>
          <a:p>
            <a:r>
              <a:rPr lang="en-US"/>
              <a:t>manufacturer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3488267" y="2256235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IC manufacturer </a:t>
            </a:r>
          </a:p>
        </p:txBody>
      </p:sp>
    </p:spTree>
    <p:extLst>
      <p:ext uri="{BB962C8B-B14F-4D97-AF65-F5344CB8AC3E}">
        <p14:creationId xmlns:p14="http://schemas.microsoft.com/office/powerpoint/2010/main" val="1569942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Managing </a:t>
            </a:r>
            <a:r>
              <a:rPr lang="en-US" dirty="0" err="1" smtClean="0"/>
              <a:t>Multi</a:t>
            </a:r>
            <a:r>
              <a:rPr lang="en-US" dirty="0" err="1"/>
              <a:t>e</a:t>
            </a:r>
            <a:r>
              <a:rPr lang="en-US" dirty="0" err="1" smtClean="0"/>
              <a:t>chelon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Cycle Inventory</a:t>
            </a:r>
          </a:p>
        </p:txBody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816100"/>
            <a:ext cx="7683500" cy="4406900"/>
          </a:xfrm>
        </p:spPr>
        <p:txBody>
          <a:bodyPr/>
          <a:lstStyle/>
          <a:p>
            <a:pPr eaLnBrk="1" hangingPunct="1"/>
            <a:r>
              <a:rPr lang="en-US" sz="2800" smtClean="0"/>
              <a:t>Multi-echelon supply chains have multiple stages with possibly many players at each stage </a:t>
            </a:r>
          </a:p>
          <a:p>
            <a:pPr eaLnBrk="1" hangingPunct="1"/>
            <a:r>
              <a:rPr lang="en-US" sz="2800" smtClean="0"/>
              <a:t>Lack of coordination in lot sizing decisions across the supply chain results in high costs and more cycle inventory than required</a:t>
            </a:r>
          </a:p>
          <a:p>
            <a:pPr eaLnBrk="1" hangingPunct="1"/>
            <a:r>
              <a:rPr lang="en-US" sz="2800" smtClean="0"/>
              <a:t>The goal is to decrease total costs by coordinating orders across the supply chain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Managing </a:t>
            </a:r>
            <a:r>
              <a:rPr lang="en-US" dirty="0" err="1" smtClean="0"/>
              <a:t>Multi</a:t>
            </a:r>
            <a:r>
              <a:rPr lang="en-US" dirty="0" err="1"/>
              <a:t>e</a:t>
            </a:r>
            <a:r>
              <a:rPr lang="en-US" dirty="0" err="1" smtClean="0"/>
              <a:t>chelon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Cycle Inventory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6030913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11-6</a:t>
            </a:r>
          </a:p>
        </p:txBody>
      </p:sp>
      <p:pic>
        <p:nvPicPr>
          <p:cNvPr id="249859" name="Picture 5" descr="FG_11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1565275"/>
            <a:ext cx="59372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itle 1"/>
          <p:cNvSpPr>
            <a:spLocks noGrp="1"/>
          </p:cNvSpPr>
          <p:nvPr>
            <p:ph type="title"/>
          </p:nvPr>
        </p:nvSpPr>
        <p:spPr>
          <a:xfrm>
            <a:off x="495300" y="2492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Integer Replenishment Policy</a:t>
            </a:r>
          </a:p>
        </p:txBody>
      </p:sp>
      <p:sp>
        <p:nvSpPr>
          <p:cNvPr id="2508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/>
          <a:lstStyle/>
          <a:p>
            <a:pPr eaLnBrk="1" hangingPunct="1"/>
            <a:r>
              <a:rPr lang="en-US" sz="2400" smtClean="0"/>
              <a:t>Divide all parties within a stage into groups such that all parties within a group order from the same supplier and have the same reorder interval</a:t>
            </a:r>
          </a:p>
          <a:p>
            <a:pPr eaLnBrk="1" hangingPunct="1"/>
            <a:r>
              <a:rPr lang="en-US" sz="2400" smtClean="0"/>
              <a:t>Set reorder intervals across stages such that the receipt of a replenishment order at any stage is synchronized with the shipment of a replenishment order to at least one of its customers</a:t>
            </a:r>
          </a:p>
          <a:p>
            <a:pPr eaLnBrk="1" hangingPunct="1"/>
            <a:r>
              <a:rPr lang="en-US" sz="2400" smtClean="0"/>
              <a:t>For customers with a longer reorder interval than the supplier, make the customer’s reorder interval an integer multiple of the supplier’s interval and synchronize replenishment at the two stages to facilitate cross-docking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itle 1"/>
          <p:cNvSpPr>
            <a:spLocks noGrp="1"/>
          </p:cNvSpPr>
          <p:nvPr>
            <p:ph type="title"/>
          </p:nvPr>
        </p:nvSpPr>
        <p:spPr>
          <a:xfrm>
            <a:off x="495300" y="2492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Integer Replenishment Policy</a:t>
            </a:r>
          </a:p>
        </p:txBody>
      </p:sp>
      <p:sp>
        <p:nvSpPr>
          <p:cNvPr id="2519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100"/>
          </a:xfrm>
        </p:spPr>
        <p:txBody>
          <a:bodyPr/>
          <a:lstStyle/>
          <a:p>
            <a:pPr eaLnBrk="1" hangingPunct="1"/>
            <a:r>
              <a:rPr lang="en-US" sz="2400" smtClean="0"/>
              <a:t>For customers with a shorter reorder interval than the supplier, make the supplier’s reorder interval an integer multiple of the customer’s interval and synchronize replenishment at the two stages to facilitate cross-docking</a:t>
            </a:r>
          </a:p>
          <a:p>
            <a:pPr eaLnBrk="1" hangingPunct="1"/>
            <a:r>
              <a:rPr lang="en-US" sz="2400" smtClean="0"/>
              <a:t>The relative frequency of reordering depends on the setup cost, holding cost, and demand at different parties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These polices make the most sense for supply chains in which cycle inventories are large and demand is relatively predictable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pPr eaLnBrk="1" hangingPunct="1"/>
            <a:r>
              <a:rPr lang="en-US" smtClean="0"/>
              <a:t>Integer Replenishment Policy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13716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11-7</a:t>
            </a:r>
          </a:p>
        </p:txBody>
      </p:sp>
      <p:pic>
        <p:nvPicPr>
          <p:cNvPr id="252931" name="Picture 5" descr="FG_1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679575"/>
            <a:ext cx="6978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1679575"/>
            <a:ext cx="6896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pPr eaLnBrk="1" hangingPunct="1"/>
            <a:r>
              <a:rPr lang="en-US" smtClean="0"/>
              <a:t>Integer Replenishment Policy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56261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11-8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89860EAD-7B14-4359-894B-3C1D658CFD8D}" type="slidenum">
              <a:rPr lang="en-US"/>
              <a:pPr algn="r"/>
              <a:t>4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800" dirty="0"/>
              <a:t>Economic Order Quantity (EOQ)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¨"/>
            </a:pPr>
            <a:r>
              <a:rPr lang="en-US" dirty="0"/>
              <a:t>Assumptions: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product</a:t>
            </a:r>
          </a:p>
          <a:p>
            <a:pPr lvl="1"/>
            <a:r>
              <a:rPr lang="en-US" dirty="0" smtClean="0"/>
              <a:t>demand </a:t>
            </a:r>
            <a:r>
              <a:rPr lang="en-US" dirty="0"/>
              <a:t>rate constant</a:t>
            </a:r>
          </a:p>
          <a:p>
            <a:pPr lvl="1"/>
            <a:r>
              <a:rPr lang="en-US" dirty="0"/>
              <a:t>instantaneous replenishment</a:t>
            </a:r>
          </a:p>
          <a:p>
            <a:pPr lvl="1"/>
            <a:r>
              <a:rPr lang="en-US" dirty="0"/>
              <a:t>price per item independent of order size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shortage or backorders allowed</a:t>
            </a:r>
            <a:endParaRPr lang="en-US" dirty="0"/>
          </a:p>
          <a:p>
            <a:pPr>
              <a:buFont typeface="Monotype Sorts" pitchFamily="2" charset="2"/>
              <a:buChar char="¨"/>
            </a:pPr>
            <a:r>
              <a:rPr lang="en-US" dirty="0"/>
              <a:t>Questions:</a:t>
            </a:r>
          </a:p>
          <a:p>
            <a:pPr lvl="1"/>
            <a:r>
              <a:rPr lang="en-US" dirty="0"/>
              <a:t>When to order?</a:t>
            </a:r>
          </a:p>
          <a:p>
            <a:pPr lvl="1"/>
            <a:r>
              <a:rPr lang="en-US" dirty="0"/>
              <a:t>How much to order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7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Summary of Learning Objectives</a:t>
            </a:r>
          </a:p>
        </p:txBody>
      </p:sp>
      <p:sp>
        <p:nvSpPr>
          <p:cNvPr id="254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803400"/>
            <a:ext cx="7683500" cy="47244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SzPct val="100000"/>
              <a:buFont typeface="Arial" charset="0"/>
              <a:buAutoNum type="arabicPeriod"/>
            </a:pPr>
            <a:r>
              <a:rPr lang="en-US" sz="2800" smtClean="0"/>
              <a:t>Balance the appropriate costs to choose the optimal lot size and cycle inventory in a supply chain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Arial" charset="0"/>
              <a:buAutoNum type="arabicPeriod"/>
            </a:pPr>
            <a:r>
              <a:rPr lang="en-US" sz="2800" smtClean="0"/>
              <a:t>Understand the impact of quantity discounts on lot size and cycle inventory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Arial" charset="0"/>
              <a:buAutoNum type="arabicPeriod"/>
            </a:pPr>
            <a:r>
              <a:rPr lang="en-US" sz="2800" smtClean="0"/>
              <a:t>Devise appropriate discounting schemes for a supply chain</a:t>
            </a:r>
          </a:p>
          <a:p>
            <a:pPr marL="514350" indent="-514350" eaLnBrk="1" hangingPunct="1">
              <a:lnSpc>
                <a:spcPct val="90000"/>
              </a:lnSpc>
              <a:buSzPct val="100000"/>
              <a:buFont typeface="Arial" charset="0"/>
              <a:buAutoNum type="arabicPeriod"/>
            </a:pPr>
            <a:r>
              <a:rPr lang="en-US" sz="2800" smtClean="0"/>
              <a:t>Understand the impact of trade promotions on lot size and cycle inventory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Summary of Learning Objectives</a:t>
            </a:r>
          </a:p>
        </p:txBody>
      </p:sp>
      <p:sp>
        <p:nvSpPr>
          <p:cNvPr id="256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803400"/>
            <a:ext cx="7683500" cy="47244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SzPct val="100000"/>
              <a:buFont typeface="Arial" charset="0"/>
              <a:buAutoNum type="arabicPeriod" startAt="5"/>
            </a:pPr>
            <a:r>
              <a:rPr lang="en-US" sz="2800" smtClean="0"/>
              <a:t>Identify managerial levers that reduce lot size and cycle inventory in a supply chain without increasing cost</a:t>
            </a:r>
          </a:p>
          <a:p>
            <a:pPr lvl="1" eaLnBrk="1" hangingPunct="1"/>
            <a:r>
              <a:rPr lang="en-US" sz="2400" smtClean="0"/>
              <a:t>Reduce fixed ordering and transportation costs incurred per order</a:t>
            </a:r>
          </a:p>
          <a:p>
            <a:pPr lvl="1" eaLnBrk="1" hangingPunct="1"/>
            <a:r>
              <a:rPr lang="en-US" sz="2400" smtClean="0"/>
              <a:t>Implement volume-based discounting schemes rather than individual lot size–based discounting schemes</a:t>
            </a:r>
          </a:p>
          <a:p>
            <a:pPr lvl="1" eaLnBrk="1" hangingPunct="1"/>
            <a:r>
              <a:rPr lang="en-US" sz="2400" smtClean="0"/>
              <a:t>Eliminate or reduce trade promotions and encourage EDLP – base trade promotions on sell-through rather than sell-in to the retailer</a:t>
            </a: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22F2C3FA-C2BB-4D62-8B21-89C723E4CCCF}" type="slidenum">
              <a:rPr lang="en-US"/>
              <a:pPr algn="r"/>
              <a:t>42</a:t>
            </a:fld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474133"/>
            <a:ext cx="8017933" cy="577426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Uses and Costs of inventory</a:t>
            </a:r>
          </a:p>
          <a:p>
            <a:r>
              <a:rPr lang="en-US" dirty="0"/>
              <a:t>EOQ Model</a:t>
            </a:r>
          </a:p>
          <a:p>
            <a:pPr lvl="1"/>
            <a:r>
              <a:rPr lang="en-US" dirty="0"/>
              <a:t>lead time </a:t>
            </a:r>
            <a:r>
              <a:rPr lang="en-US" i="1" dirty="0">
                <a:solidFill>
                  <a:srgbClr val="7030A0"/>
                </a:solidFill>
              </a:rPr>
              <a:t>OK</a:t>
            </a:r>
          </a:p>
          <a:p>
            <a:pPr lvl="1"/>
            <a:r>
              <a:rPr lang="en-US" dirty="0"/>
              <a:t>non-instantaneous replenishment </a:t>
            </a:r>
            <a:r>
              <a:rPr lang="en-US" i="1" dirty="0">
                <a:solidFill>
                  <a:srgbClr val="7030A0"/>
                </a:solidFill>
              </a:rPr>
              <a:t>OK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rgbClr val="CC0000"/>
                </a:solidFill>
              </a:rPr>
              <a:t>constant demand rate</a:t>
            </a:r>
          </a:p>
          <a:p>
            <a:pPr lvl="1"/>
            <a:r>
              <a:rPr lang="en-US" dirty="0"/>
              <a:t>no backorders </a:t>
            </a:r>
            <a:r>
              <a:rPr lang="en-US" i="1" dirty="0">
                <a:solidFill>
                  <a:srgbClr val="7030A0"/>
                </a:solidFill>
              </a:rPr>
              <a:t>OK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Multiple products </a:t>
            </a:r>
            <a:r>
              <a:rPr lang="en-US" i="1" dirty="0">
                <a:solidFill>
                  <a:srgbClr val="7030A0"/>
                </a:solidFill>
              </a:rPr>
              <a:t>OK</a:t>
            </a:r>
            <a:endParaRPr lang="en-US" sz="2800" i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Multi-echelon </a:t>
            </a:r>
            <a:r>
              <a:rPr lang="en-US" i="1" dirty="0">
                <a:solidFill>
                  <a:srgbClr val="7030A0"/>
                </a:solidFill>
              </a:rPr>
              <a:t>OK</a:t>
            </a:r>
            <a:endParaRPr lang="en-US" sz="2800" i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 …</a:t>
            </a:r>
          </a:p>
          <a:p>
            <a:r>
              <a:rPr lang="en-US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Non-constant Demand Rate?</a:t>
            </a:r>
          </a:p>
          <a:p>
            <a:r>
              <a:rPr lang="en-US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Demand Stochastic?</a:t>
            </a:r>
          </a:p>
        </p:txBody>
      </p:sp>
    </p:spTree>
    <p:extLst>
      <p:ext uri="{BB962C8B-B14F-4D97-AF65-F5344CB8AC3E}">
        <p14:creationId xmlns:p14="http://schemas.microsoft.com/office/powerpoint/2010/main" val="405606278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Picture 4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3225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6" name="Rectangle 5"/>
          <p:cNvSpPr>
            <a:spLocks noChangeArrowheads="1"/>
          </p:cNvSpPr>
          <p:nvPr/>
        </p:nvSpPr>
        <p:spPr bwMode="auto">
          <a:xfrm>
            <a:off x="762000" y="4492625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Inventory Profile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2200" y="56896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11-1</a:t>
            </a:r>
          </a:p>
        </p:txBody>
      </p:sp>
      <p:pic>
        <p:nvPicPr>
          <p:cNvPr id="17411" name="Picture 5" descr="FG_11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1882775"/>
            <a:ext cx="680243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Sizing for a Single Product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1735138"/>
            <a:ext cx="60737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2200" y="56896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11-2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1066" y="1287903"/>
            <a:ext cx="4572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Minimize</a:t>
            </a:r>
          </a:p>
          <a:p>
            <a:pPr lvl="1" eaLnBrk="1" hangingPunct="1"/>
            <a:r>
              <a:rPr lang="en-US" dirty="0"/>
              <a:t>Annual material cost</a:t>
            </a:r>
          </a:p>
          <a:p>
            <a:pPr lvl="1" eaLnBrk="1" hangingPunct="1"/>
            <a:r>
              <a:rPr lang="en-US" dirty="0"/>
              <a:t>Annual ordering cost</a:t>
            </a:r>
          </a:p>
          <a:p>
            <a:pPr lvl="1" eaLnBrk="1" hangingPunct="1"/>
            <a:r>
              <a:rPr lang="en-US" dirty="0"/>
              <a:t>Annual holding cost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Sizing for a Single Product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7400" y="1790700"/>
            <a:ext cx="7067550" cy="1663700"/>
            <a:chOff x="787400" y="1790700"/>
            <a:chExt cx="7066906" cy="1663700"/>
          </a:xfrm>
        </p:grpSpPr>
        <p:graphicFrame>
          <p:nvGraphicFramePr>
            <p:cNvPr id="73151" name="Object 447"/>
            <p:cNvGraphicFramePr>
              <a:graphicFrameLocks noChangeAspect="1"/>
            </p:cNvGraphicFramePr>
            <p:nvPr/>
          </p:nvGraphicFramePr>
          <p:xfrm>
            <a:off x="2679700" y="2590800"/>
            <a:ext cx="37846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73" name="Equation" r:id="rId3" imgW="3775680" imgH="849960" progId="Equation.3">
                    <p:embed/>
                  </p:oleObj>
                </mc:Choice>
                <mc:Fallback>
                  <p:oleObj name="Equation" r:id="rId3" imgW="3775680" imgH="849960" progId="Equation.3">
                    <p:embed/>
                    <p:pic>
                      <p:nvPicPr>
                        <p:cNvPr id="0" name="Picture 4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700" y="2590800"/>
                          <a:ext cx="3784600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157" name="TextBox 2"/>
            <p:cNvSpPr txBox="1">
              <a:spLocks noChangeArrowheads="1"/>
            </p:cNvSpPr>
            <p:nvPr/>
          </p:nvSpPr>
          <p:spPr bwMode="auto">
            <a:xfrm>
              <a:off x="787400" y="1790700"/>
              <a:ext cx="7066906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SzPct val="150000"/>
                <a:buFont typeface="Arial" charset="0"/>
                <a:buChar char="•"/>
              </a:pPr>
              <a:r>
                <a:rPr lang="en-US" sz="3200"/>
                <a:t>The </a:t>
              </a:r>
              <a:r>
                <a:rPr lang="en-US" sz="3200" i="1"/>
                <a:t>economic order quantity </a:t>
              </a:r>
              <a:r>
                <a:rPr lang="en-US" sz="3200"/>
                <a:t>(</a:t>
              </a:r>
              <a:r>
                <a:rPr lang="en-US" sz="3200" i="1"/>
                <a:t>EOQ</a:t>
              </a:r>
              <a:r>
                <a:rPr lang="en-US" sz="3200"/>
                <a:t>)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7400" y="3898900"/>
            <a:ext cx="6254750" cy="1781175"/>
            <a:chOff x="787400" y="3898900"/>
            <a:chExt cx="6254229" cy="1781175"/>
          </a:xfrm>
        </p:grpSpPr>
        <p:graphicFrame>
          <p:nvGraphicFramePr>
            <p:cNvPr id="73152" name="Object 448"/>
            <p:cNvGraphicFramePr>
              <a:graphicFrameLocks noChangeAspect="1"/>
            </p:cNvGraphicFramePr>
            <p:nvPr/>
          </p:nvGraphicFramePr>
          <p:xfrm>
            <a:off x="3435350" y="4778375"/>
            <a:ext cx="22733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74" name="Equation" r:id="rId5" imgW="2258280" imgH="886680" progId="Equation.3">
                    <p:embed/>
                  </p:oleObj>
                </mc:Choice>
                <mc:Fallback>
                  <p:oleObj name="Equation" r:id="rId5" imgW="2258280" imgH="886680" progId="Equation.3">
                    <p:embed/>
                    <p:pic>
                      <p:nvPicPr>
                        <p:cNvPr id="0" name="Picture 4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350" y="4778375"/>
                          <a:ext cx="2273300" cy="901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156" name="TextBox 8"/>
            <p:cNvSpPr txBox="1">
              <a:spLocks noChangeArrowheads="1"/>
            </p:cNvSpPr>
            <p:nvPr/>
          </p:nvSpPr>
          <p:spPr bwMode="auto">
            <a:xfrm>
              <a:off x="787400" y="3898900"/>
              <a:ext cx="6254229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SzPct val="150000"/>
                <a:buFont typeface="Arial" charset="0"/>
                <a:buChar char="•"/>
              </a:pPr>
              <a:r>
                <a:rPr lang="en-US" sz="3200"/>
                <a:t>The optimal ordering frequency</a:t>
              </a: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89860EAD-7B14-4359-894B-3C1D658CFD8D}" type="slidenum">
              <a:rPr lang="en-US"/>
              <a:pPr algn="r"/>
              <a:t>8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800" dirty="0"/>
              <a:t>Economic Order Quantity (EOQ)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¨"/>
            </a:pPr>
            <a:r>
              <a:rPr lang="en-US" dirty="0"/>
              <a:t>Assumptions: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ingle product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demand </a:t>
            </a:r>
            <a:r>
              <a:rPr lang="en-US" dirty="0">
                <a:solidFill>
                  <a:srgbClr val="92D050"/>
                </a:solidFill>
              </a:rPr>
              <a:t>rate constant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instantaneous replenishment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price per item independent of order size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 </a:t>
            </a:r>
            <a:r>
              <a:rPr lang="en-US" dirty="0" smtClean="0">
                <a:solidFill>
                  <a:srgbClr val="92D050"/>
                </a:solidFill>
              </a:rPr>
              <a:t>shortage or backorders allowed</a:t>
            </a:r>
            <a:endParaRPr lang="en-US" dirty="0">
              <a:solidFill>
                <a:srgbClr val="92D050"/>
              </a:solidFill>
            </a:endParaRPr>
          </a:p>
          <a:p>
            <a:pPr>
              <a:buFont typeface="Monotype Sorts" pitchFamily="2" charset="2"/>
              <a:buChar char="¨"/>
            </a:pPr>
            <a:r>
              <a:rPr lang="en-US" dirty="0"/>
              <a:t>Questions:</a:t>
            </a:r>
          </a:p>
          <a:p>
            <a:pPr lvl="1"/>
            <a:r>
              <a:rPr lang="en-US" dirty="0"/>
              <a:t>When to order?</a:t>
            </a:r>
          </a:p>
          <a:p>
            <a:pPr lvl="1"/>
            <a:r>
              <a:rPr lang="en-US" dirty="0"/>
              <a:t>How much to order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01434" y="285726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9366" y="341606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3666" y="2565399"/>
            <a:ext cx="1280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later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4339397"/>
            <a:ext cx="1280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3"/>
                </a:solidFill>
              </a:rPr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64693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7757340-6FA3-489D-8843-A3326FD9D019}" type="slidenum">
              <a:rPr lang="en-US"/>
              <a:pPr algn="r"/>
              <a:t>9</a:t>
            </a:fld>
            <a:endParaRPr lang="en-US" dirty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Products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EOQ system requires </a:t>
            </a:r>
            <a:r>
              <a:rPr lang="en-US" sz="2800">
                <a:solidFill>
                  <a:srgbClr val="CC0000"/>
                </a:solidFill>
              </a:rPr>
              <a:t>constant monitoring</a:t>
            </a:r>
          </a:p>
          <a:p>
            <a:r>
              <a:rPr lang="en-US" sz="2800"/>
              <a:t>Ordering cycle may be different for different products</a:t>
            </a:r>
          </a:p>
          <a:p>
            <a:r>
              <a:rPr lang="en-US" sz="2800"/>
              <a:t>Delivery cost to different retailers in same region may be shared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CC0000"/>
              </a:solidFill>
            </a:endParaRPr>
          </a:p>
        </p:txBody>
      </p:sp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1691217" y="4455319"/>
            <a:ext cx="5384800" cy="1485900"/>
            <a:chOff x="912" y="3840"/>
            <a:chExt cx="2544" cy="1248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2016" y="4272"/>
              <a:ext cx="384" cy="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912" y="4272"/>
              <a:ext cx="3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1296" y="446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 flipV="1">
              <a:off x="2400" y="4080"/>
              <a:ext cx="67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2400" y="4512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 flipV="1">
              <a:off x="2400" y="4320"/>
              <a:ext cx="76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2400" y="4608"/>
              <a:ext cx="6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5" name="Oval 13"/>
            <p:cNvSpPr>
              <a:spLocks noChangeArrowheads="1"/>
            </p:cNvSpPr>
            <p:nvPr/>
          </p:nvSpPr>
          <p:spPr bwMode="auto">
            <a:xfrm>
              <a:off x="3024" y="384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6" name="Oval 14"/>
            <p:cNvSpPr>
              <a:spLocks noChangeArrowheads="1"/>
            </p:cNvSpPr>
            <p:nvPr/>
          </p:nvSpPr>
          <p:spPr bwMode="auto">
            <a:xfrm>
              <a:off x="3168" y="412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7" name="Oval 15"/>
            <p:cNvSpPr>
              <a:spLocks noChangeArrowheads="1"/>
            </p:cNvSpPr>
            <p:nvPr/>
          </p:nvSpPr>
          <p:spPr bwMode="auto">
            <a:xfrm>
              <a:off x="3120" y="4464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8" name="Oval 16"/>
            <p:cNvSpPr>
              <a:spLocks noChangeArrowheads="1"/>
            </p:cNvSpPr>
            <p:nvPr/>
          </p:nvSpPr>
          <p:spPr bwMode="auto">
            <a:xfrm>
              <a:off x="3072" y="480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522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1550</Words>
  <Application>Microsoft Office PowerPoint</Application>
  <PresentationFormat>On-screen Show (4:3)</PresentationFormat>
  <Paragraphs>325</Paragraphs>
  <Slides>43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1_Office Theme</vt:lpstr>
      <vt:lpstr>Equation</vt:lpstr>
      <vt:lpstr>Managing Economies of Scale in a Supply Chain: Cycle Inventory</vt:lpstr>
      <vt:lpstr>Learning Objectives</vt:lpstr>
      <vt:lpstr>Inventory System</vt:lpstr>
      <vt:lpstr>Economic Order Quantity (EOQ) Model</vt:lpstr>
      <vt:lpstr>Inventory Profile</vt:lpstr>
      <vt:lpstr>Lot Sizing for a Single Product </vt:lpstr>
      <vt:lpstr>Lot Sizing for a Single Product </vt:lpstr>
      <vt:lpstr>Economic Order Quantity (EOQ) Model</vt:lpstr>
      <vt:lpstr>Multiple Products</vt:lpstr>
      <vt:lpstr>Aggregating Multiple Products in a Single Order</vt:lpstr>
      <vt:lpstr>Aggregating Multiple Products in a Single Order</vt:lpstr>
      <vt:lpstr>Lot Sizing with Multiple Products or Customers</vt:lpstr>
      <vt:lpstr>Lot Sizing with Multiple Products or Customers</vt:lpstr>
      <vt:lpstr>Lot Sizing with Multiple Products or Customers</vt:lpstr>
      <vt:lpstr>Delivery Options</vt:lpstr>
      <vt:lpstr>Multiple Products Ordered and Delivered Independently</vt:lpstr>
      <vt:lpstr>Multiple Products Ordered and Delivered Independently</vt:lpstr>
      <vt:lpstr>Lots Ordered and Delivered Jointly</vt:lpstr>
      <vt:lpstr>Products Ordered and Delivered Jointly</vt:lpstr>
      <vt:lpstr>Products Ordered and Delivered Jointly</vt:lpstr>
      <vt:lpstr>Aggregation with Capacity Constraint</vt:lpstr>
      <vt:lpstr>Aggregation with Capacity Constraint</vt:lpstr>
      <vt:lpstr>Aggregation with Capacity Constraint</vt:lpstr>
      <vt:lpstr>Tailored Aggregation</vt:lpstr>
      <vt:lpstr>Lots Ordered and Delivered Jointly for a Selected Subset</vt:lpstr>
      <vt:lpstr>Lots Ordered and Delivered Jointly for a Selected Subset</vt:lpstr>
      <vt:lpstr>Lots Ordered and Delivered Jointly for a Selected Subset</vt:lpstr>
      <vt:lpstr>Ordered and Delivered Jointly – Frequency Varies by Order</vt:lpstr>
      <vt:lpstr>Ordered and Delivered Jointly – Frequency Varies by Order</vt:lpstr>
      <vt:lpstr>Ordered and Delivered Jointly – Frequency Varies by Order</vt:lpstr>
      <vt:lpstr>Ordered and Delivered Jointly – Frequency Varies by Order</vt:lpstr>
      <vt:lpstr>Lessons from Aggregation</vt:lpstr>
      <vt:lpstr>Dependent Demand</vt:lpstr>
      <vt:lpstr>Managing Multiechelon Cycle Inventory</vt:lpstr>
      <vt:lpstr>Managing Multiechelon Cycle Inventory</vt:lpstr>
      <vt:lpstr>Integer Replenishment Policy</vt:lpstr>
      <vt:lpstr>Integer Replenishment Policy</vt:lpstr>
      <vt:lpstr>Integer Replenishment Policy</vt:lpstr>
      <vt:lpstr>Integer Replenishment Policy</vt:lpstr>
      <vt:lpstr>Summary of Learning Objectives</vt:lpstr>
      <vt:lpstr>Summary of Learning Objectives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Chopra and Meindl PPts</dc:title>
  <dc:subject>Chapter 11 – Managing Economies of Scale in a Supply Chain: Cycle Inventory</dc:subject>
  <dc:creator>Jeff Heyl</dc:creator>
  <cp:keywords/>
  <dc:description/>
  <cp:lastModifiedBy>Janny M.Y. Leung</cp:lastModifiedBy>
  <cp:revision>238</cp:revision>
  <dcterms:created xsi:type="dcterms:W3CDTF">2012-01-08T09:40:37Z</dcterms:created>
  <dcterms:modified xsi:type="dcterms:W3CDTF">2012-10-04T10:12:35Z</dcterms:modified>
  <cp:category/>
</cp:coreProperties>
</file>