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5.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9" r:id="rId2"/>
    <p:sldMasterId id="2147483723" r:id="rId3"/>
    <p:sldMasterId id="2147483737" r:id="rId4"/>
    <p:sldMasterId id="2147483751" r:id="rId5"/>
    <p:sldMasterId id="2147483765" r:id="rId6"/>
    <p:sldMasterId id="2147483779" r:id="rId7"/>
    <p:sldMasterId id="2147483793" r:id="rId8"/>
    <p:sldMasterId id="2147483807" r:id="rId9"/>
    <p:sldMasterId id="2147483821" r:id="rId10"/>
    <p:sldMasterId id="2147483835" r:id="rId11"/>
    <p:sldMasterId id="2147483849" r:id="rId12"/>
    <p:sldMasterId id="2147483863" r:id="rId13"/>
    <p:sldMasterId id="2147483878" r:id="rId14"/>
    <p:sldMasterId id="2147483891" r:id="rId15"/>
    <p:sldMasterId id="2147483904" r:id="rId16"/>
  </p:sldMasterIdLst>
  <p:notesMasterIdLst>
    <p:notesMasterId r:id="rId97"/>
  </p:notesMasterIdLst>
  <p:handoutMasterIdLst>
    <p:handoutMasterId r:id="rId98"/>
  </p:handoutMasterIdLst>
  <p:sldIdLst>
    <p:sldId id="257" r:id="rId17"/>
    <p:sldId id="258" r:id="rId18"/>
    <p:sldId id="320" r:id="rId19"/>
    <p:sldId id="323" r:id="rId20"/>
    <p:sldId id="324" r:id="rId21"/>
    <p:sldId id="260" r:id="rId22"/>
    <p:sldId id="263" r:id="rId23"/>
    <p:sldId id="325" r:id="rId24"/>
    <p:sldId id="326" r:id="rId25"/>
    <p:sldId id="327" r:id="rId26"/>
    <p:sldId id="262" r:id="rId27"/>
    <p:sldId id="328" r:id="rId28"/>
    <p:sldId id="330" r:id="rId29"/>
    <p:sldId id="266" r:id="rId30"/>
    <p:sldId id="267" r:id="rId31"/>
    <p:sldId id="268" r:id="rId32"/>
    <p:sldId id="269" r:id="rId33"/>
    <p:sldId id="270" r:id="rId34"/>
    <p:sldId id="271" r:id="rId35"/>
    <p:sldId id="272" r:id="rId36"/>
    <p:sldId id="273" r:id="rId37"/>
    <p:sldId id="274" r:id="rId38"/>
    <p:sldId id="331" r:id="rId39"/>
    <p:sldId id="275" r:id="rId40"/>
    <p:sldId id="276" r:id="rId41"/>
    <p:sldId id="355" r:id="rId42"/>
    <p:sldId id="356" r:id="rId43"/>
    <p:sldId id="357" r:id="rId44"/>
    <p:sldId id="358" r:id="rId45"/>
    <p:sldId id="359" r:id="rId46"/>
    <p:sldId id="360" r:id="rId47"/>
    <p:sldId id="361" r:id="rId48"/>
    <p:sldId id="332" r:id="rId49"/>
    <p:sldId id="282" r:id="rId50"/>
    <p:sldId id="333" r:id="rId51"/>
    <p:sldId id="284" r:id="rId52"/>
    <p:sldId id="285" r:id="rId53"/>
    <p:sldId id="286" r:id="rId54"/>
    <p:sldId id="287" r:id="rId55"/>
    <p:sldId id="288" r:id="rId56"/>
    <p:sldId id="289" r:id="rId57"/>
    <p:sldId id="290" r:id="rId58"/>
    <p:sldId id="291" r:id="rId59"/>
    <p:sldId id="295" r:id="rId60"/>
    <p:sldId id="334" r:id="rId61"/>
    <p:sldId id="335" r:id="rId62"/>
    <p:sldId id="293" r:id="rId63"/>
    <p:sldId id="296" r:id="rId64"/>
    <p:sldId id="297" r:id="rId65"/>
    <p:sldId id="298" r:id="rId66"/>
    <p:sldId id="336" r:id="rId67"/>
    <p:sldId id="337" r:id="rId68"/>
    <p:sldId id="301" r:id="rId69"/>
    <p:sldId id="302" r:id="rId70"/>
    <p:sldId id="303" r:id="rId71"/>
    <p:sldId id="304" r:id="rId72"/>
    <p:sldId id="306" r:id="rId73"/>
    <p:sldId id="305" r:id="rId74"/>
    <p:sldId id="308" r:id="rId75"/>
    <p:sldId id="307" r:id="rId76"/>
    <p:sldId id="309" r:id="rId77"/>
    <p:sldId id="310" r:id="rId78"/>
    <p:sldId id="362" r:id="rId79"/>
    <p:sldId id="311" r:id="rId80"/>
    <p:sldId id="312" r:id="rId81"/>
    <p:sldId id="314" r:id="rId82"/>
    <p:sldId id="313" r:id="rId83"/>
    <p:sldId id="371" r:id="rId84"/>
    <p:sldId id="372" r:id="rId85"/>
    <p:sldId id="373" r:id="rId86"/>
    <p:sldId id="374" r:id="rId87"/>
    <p:sldId id="375" r:id="rId88"/>
    <p:sldId id="376" r:id="rId89"/>
    <p:sldId id="377" r:id="rId90"/>
    <p:sldId id="378" r:id="rId91"/>
    <p:sldId id="315" r:id="rId92"/>
    <p:sldId id="316" r:id="rId93"/>
    <p:sldId id="317" r:id="rId94"/>
    <p:sldId id="318" r:id="rId95"/>
    <p:sldId id="319" r:id="rId96"/>
  </p:sldIdLst>
  <p:sldSz cx="9144000" cy="6858000" type="screen4x3"/>
  <p:notesSz cx="6781800"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B7B"/>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43" autoAdjust="0"/>
    <p:restoredTop sz="99676" autoAdjust="0"/>
  </p:normalViewPr>
  <p:slideViewPr>
    <p:cSldViewPr snapToGrid="0" snapToObjects="1">
      <p:cViewPr varScale="1">
        <p:scale>
          <a:sx n="125" d="100"/>
          <a:sy n="125" d="100"/>
        </p:scale>
        <p:origin x="-24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300"/>
    </p:cViewPr>
  </p:sorterViewPr>
  <p:notesViewPr>
    <p:cSldViewPr snapToGrid="0" snapToObjects="1">
      <p:cViewPr varScale="1">
        <p:scale>
          <a:sx n="86" d="100"/>
          <a:sy n="86" d="100"/>
        </p:scale>
        <p:origin x="-2694" y="-84"/>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 Id="rId4" Type="http://schemas.openxmlformats.org/officeDocument/2006/relationships/image" Target="../media/image7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r>
              <a:rPr lang="en-GB" smtClean="0"/>
              <a:t>SEEM 4610 Supply Chain Management</a:t>
            </a:r>
            <a:endParaRPr lang="en-GB"/>
          </a:p>
        </p:txBody>
      </p:sp>
      <p:sp>
        <p:nvSpPr>
          <p:cNvPr id="4" name="Footer Placeholder 3"/>
          <p:cNvSpPr>
            <a:spLocks noGrp="1"/>
          </p:cNvSpPr>
          <p:nvPr>
            <p:ph type="ftr" sz="quarter" idx="2"/>
          </p:nvPr>
        </p:nvSpPr>
        <p:spPr>
          <a:xfrm>
            <a:off x="0" y="9428583"/>
            <a:ext cx="2938780"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1451" y="9428583"/>
            <a:ext cx="2938780" cy="496332"/>
          </a:xfrm>
          <a:prstGeom prst="rect">
            <a:avLst/>
          </a:prstGeom>
        </p:spPr>
        <p:txBody>
          <a:bodyPr vert="horz" lIns="91440" tIns="45720" rIns="91440" bIns="45720" rtlCol="0" anchor="b"/>
          <a:lstStyle>
            <a:lvl1pPr algn="r">
              <a:defRPr sz="1200"/>
            </a:lvl1pPr>
          </a:lstStyle>
          <a:p>
            <a:fld id="{C491D58B-98DE-4CB1-87F4-8B7720D0D36F}" type="slidenum">
              <a:rPr lang="en-GB" smtClean="0"/>
              <a:t>‹#›</a:t>
            </a:fld>
            <a:endParaRPr lang="en-GB"/>
          </a:p>
        </p:txBody>
      </p:sp>
    </p:spTree>
    <p:extLst>
      <p:ext uri="{BB962C8B-B14F-4D97-AF65-F5344CB8AC3E}">
        <p14:creationId xmlns:p14="http://schemas.microsoft.com/office/powerpoint/2010/main" val="375547031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r>
              <a:rPr lang="en-GB" smtClean="0"/>
              <a:t>SEEM 4610 Supply Chain Management</a:t>
            </a:r>
            <a:endParaRPr lang="en-GB"/>
          </a:p>
        </p:txBody>
      </p:sp>
      <p:sp>
        <p:nvSpPr>
          <p:cNvPr id="3" name="Date Placeholder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fld id="{BFE4D51E-3B72-4C7B-8790-A2E695DA8E12}" type="datetimeFigureOut">
              <a:rPr lang="en-GB" smtClean="0"/>
              <a:t>22/10/2012</a:t>
            </a:fld>
            <a:endParaRPr lang="en-GB"/>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7863" y="4714875"/>
            <a:ext cx="54260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1750" y="9428163"/>
            <a:ext cx="2938463" cy="496887"/>
          </a:xfrm>
          <a:prstGeom prst="rect">
            <a:avLst/>
          </a:prstGeom>
        </p:spPr>
        <p:txBody>
          <a:bodyPr vert="horz" lIns="91440" tIns="45720" rIns="91440" bIns="45720" rtlCol="0" anchor="b"/>
          <a:lstStyle>
            <a:lvl1pPr algn="r">
              <a:defRPr sz="1200"/>
            </a:lvl1pPr>
          </a:lstStyle>
          <a:p>
            <a:fld id="{59084201-1CAA-44AF-BC11-21EE2A24B331}" type="slidenum">
              <a:rPr lang="en-GB" smtClean="0"/>
              <a:t>‹#›</a:t>
            </a:fld>
            <a:endParaRPr lang="en-GB"/>
          </a:p>
        </p:txBody>
      </p:sp>
    </p:spTree>
    <p:extLst>
      <p:ext uri="{BB962C8B-B14F-4D97-AF65-F5344CB8AC3E}">
        <p14:creationId xmlns:p14="http://schemas.microsoft.com/office/powerpoint/2010/main" val="201011013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defRPr>
            </a:lvl9pPr>
          </a:lstStyle>
          <a:p>
            <a:fld id="{815A9947-56AF-45E0-AF87-4CA0345D8A69}" type="slidenum">
              <a:rPr lang="en-US" sz="1000"/>
              <a:pPr/>
              <a:t>3</a:t>
            </a:fld>
            <a:endParaRPr lang="en-US" sz="1000"/>
          </a:p>
        </p:txBody>
      </p:sp>
      <p:sp>
        <p:nvSpPr>
          <p:cNvPr id="58371" name="Rectangle 2050"/>
          <p:cNvSpPr>
            <a:spLocks noChangeArrowheads="1" noTextEdit="1"/>
          </p:cNvSpPr>
          <p:nvPr>
            <p:ph type="sldImg"/>
          </p:nvPr>
        </p:nvSpPr>
        <p:spPr>
          <a:xfrm>
            <a:off x="919163" y="750888"/>
            <a:ext cx="4943475" cy="3708400"/>
          </a:xfrm>
          <a:ln cap="flat"/>
        </p:spPr>
      </p:sp>
      <p:sp>
        <p:nvSpPr>
          <p:cNvPr id="5837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Notes:</a:t>
            </a:r>
          </a:p>
        </p:txBody>
      </p:sp>
      <p:sp>
        <p:nvSpPr>
          <p:cNvPr id="2" name="Header Placeholder 1"/>
          <p:cNvSpPr>
            <a:spLocks noGrp="1"/>
          </p:cNvSpPr>
          <p:nvPr>
            <p:ph type="hdr" sz="quarter" idx="10"/>
          </p:nvPr>
        </p:nvSpPr>
        <p:spPr/>
        <p:txBody>
          <a:bodyPr/>
          <a:lstStyle/>
          <a:p>
            <a:r>
              <a:rPr lang="en-GB" smtClean="0"/>
              <a:t>SEEM 4610 Supply Chain Management</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defRPr>
            </a:lvl9pPr>
          </a:lstStyle>
          <a:p>
            <a:fld id="{53FFAA43-B8F2-4B41-A18A-0EFDE31C2AC8}" type="slidenum">
              <a:rPr lang="en-US" sz="1000">
                <a:solidFill>
                  <a:prstClr val="black"/>
                </a:solidFill>
              </a:rPr>
              <a:pPr/>
              <a:t>23</a:t>
            </a:fld>
            <a:endParaRPr lang="en-US" sz="1000">
              <a:solidFill>
                <a:prstClr val="black"/>
              </a:solidFill>
            </a:endParaRPr>
          </a:p>
        </p:txBody>
      </p:sp>
      <p:sp>
        <p:nvSpPr>
          <p:cNvPr id="59395" name="Rectangle 2"/>
          <p:cNvSpPr>
            <a:spLocks noChangeArrowheads="1" noTextEdit="1"/>
          </p:cNvSpPr>
          <p:nvPr>
            <p:ph type="sldImg"/>
          </p:nvPr>
        </p:nvSpPr>
        <p:spPr>
          <a:xfrm>
            <a:off x="919163" y="750888"/>
            <a:ext cx="4943475" cy="37084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Notes:</a:t>
            </a:r>
          </a:p>
        </p:txBody>
      </p:sp>
      <p:sp>
        <p:nvSpPr>
          <p:cNvPr id="2" name="Header Placeholder 1"/>
          <p:cNvSpPr>
            <a:spLocks noGrp="1"/>
          </p:cNvSpPr>
          <p:nvPr>
            <p:ph type="hdr" sz="quarter" idx="10"/>
          </p:nvPr>
        </p:nvSpPr>
        <p:spPr/>
        <p:txBody>
          <a:bodyPr/>
          <a:lstStyle/>
          <a:p>
            <a:r>
              <a:rPr lang="en-GB" smtClean="0"/>
              <a:t>SEEM 4610 Supply Chain Management</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defRPr>
            </a:lvl9pPr>
          </a:lstStyle>
          <a:p>
            <a:fld id="{767DE727-0484-4A22-98A0-E6D6AF563517}" type="slidenum">
              <a:rPr lang="en-US" sz="1000">
                <a:solidFill>
                  <a:prstClr val="black"/>
                </a:solidFill>
              </a:rPr>
              <a:pPr/>
              <a:t>33</a:t>
            </a:fld>
            <a:endParaRPr lang="en-US" sz="1000">
              <a:solidFill>
                <a:prstClr val="black"/>
              </a:solidFill>
            </a:endParaRPr>
          </a:p>
        </p:txBody>
      </p:sp>
      <p:sp>
        <p:nvSpPr>
          <p:cNvPr id="6349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Notes:</a:t>
            </a:r>
          </a:p>
        </p:txBody>
      </p:sp>
      <p:sp>
        <p:nvSpPr>
          <p:cNvPr id="63492" name="Rectangle 3"/>
          <p:cNvSpPr>
            <a:spLocks noChangeArrowheads="1" noTextEdit="1"/>
          </p:cNvSpPr>
          <p:nvPr>
            <p:ph type="sldImg"/>
          </p:nvPr>
        </p:nvSpPr>
        <p:spPr>
          <a:xfrm>
            <a:off x="919163" y="750888"/>
            <a:ext cx="4943475" cy="3708400"/>
          </a:xfrm>
          <a:ln cap="flat"/>
        </p:spPr>
      </p:sp>
      <p:sp>
        <p:nvSpPr>
          <p:cNvPr id="2" name="Header Placeholder 1"/>
          <p:cNvSpPr>
            <a:spLocks noGrp="1"/>
          </p:cNvSpPr>
          <p:nvPr>
            <p:ph type="hdr" sz="quarter" idx="10"/>
          </p:nvPr>
        </p:nvSpPr>
        <p:spPr/>
        <p:txBody>
          <a:bodyPr/>
          <a:lstStyle/>
          <a:p>
            <a:r>
              <a:rPr lang="en-GB" smtClean="0"/>
              <a:t>SEEM 4610 Supply Chain Management</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5654676" y="468317"/>
            <a:ext cx="1381125" cy="282575"/>
            <a:chOff x="6693632" y="1852698"/>
            <a:chExt cx="1380564" cy="283882"/>
          </a:xfrm>
        </p:grpSpPr>
        <p:sp>
          <p:nvSpPr>
            <p:cNvPr id="4" name="Rectangle 10"/>
            <p:cNvSpPr/>
            <p:nvPr userDrawn="1"/>
          </p:nvSpPr>
          <p:spPr>
            <a:xfrm>
              <a:off x="6693632" y="1852698"/>
              <a:ext cx="284048"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11"/>
            <p:cNvSpPr/>
            <p:nvPr userDrawn="1"/>
          </p:nvSpPr>
          <p:spPr>
            <a:xfrm>
              <a:off x="7242684" y="1852698"/>
              <a:ext cx="282460"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12"/>
            <p:cNvSpPr/>
            <p:nvPr userDrawn="1"/>
          </p:nvSpPr>
          <p:spPr>
            <a:xfrm>
              <a:off x="7790149" y="1852698"/>
              <a:ext cx="284047"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7" name="Rectangle 17"/>
          <p:cNvSpPr>
            <a:spLocks noChangeArrowheads="1"/>
          </p:cNvSpPr>
          <p:nvPr userDrawn="1"/>
        </p:nvSpPr>
        <p:spPr bwMode="gray">
          <a:xfrm>
            <a:off x="0" y="6400804"/>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sp>
        <p:nvSpPr>
          <p:cNvPr id="8" name="Rectangle 5"/>
          <p:cNvSpPr>
            <a:spLocks noChangeArrowheads="1"/>
          </p:cNvSpPr>
          <p:nvPr userDrawn="1"/>
        </p:nvSpPr>
        <p:spPr bwMode="auto">
          <a:xfrm>
            <a:off x="457203" y="5189543"/>
            <a:ext cx="8445500" cy="1015663"/>
          </a:xfrm>
          <a:prstGeom prst="rect">
            <a:avLst/>
          </a:prstGeom>
          <a:noFill/>
          <a:ln>
            <a:noFill/>
          </a:ln>
          <a:effectLst/>
          <a:extLst/>
        </p:spPr>
        <p:txBody>
          <a:bodyPr>
            <a:spAutoFit/>
          </a:bodyPr>
          <a:lstStyle/>
          <a:p>
            <a:pPr defTabSz="914400"/>
            <a:r>
              <a:rPr lang="en-US" sz="2000" b="1" i="1">
                <a:solidFill>
                  <a:srgbClr val="7B7B7B"/>
                </a:solidFill>
              </a:rPr>
              <a:t>PowerPoint presentation to accompany</a:t>
            </a:r>
          </a:p>
          <a:p>
            <a:pPr defTabSz="914400"/>
            <a:r>
              <a:rPr lang="en-US" sz="2000" b="1" i="1">
                <a:solidFill>
                  <a:srgbClr val="7B7B7B"/>
                </a:solidFill>
              </a:rPr>
              <a:t>Chopra and Meindl Supply Chain Management, 5e</a:t>
            </a:r>
          </a:p>
          <a:p>
            <a:pPr defTabSz="914400"/>
            <a:r>
              <a:rPr lang="en-US" sz="2000" b="1" i="1">
                <a:solidFill>
                  <a:srgbClr val="7B7B7B"/>
                </a:solidFill>
              </a:rPr>
              <a:t>Global Edition</a:t>
            </a:r>
          </a:p>
        </p:txBody>
      </p:sp>
      <p:sp>
        <p:nvSpPr>
          <p:cNvPr id="9" name="TextBox 9"/>
          <p:cNvSpPr txBox="1">
            <a:spLocks noChangeArrowheads="1"/>
          </p:cNvSpPr>
          <p:nvPr userDrawn="1"/>
        </p:nvSpPr>
        <p:spPr bwMode="auto">
          <a:xfrm>
            <a:off x="4465637" y="6651625"/>
            <a:ext cx="425451" cy="230832"/>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04514E7B-C2CE-465F-9134-72EBBB073FE5}"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sp>
        <p:nvSpPr>
          <p:cNvPr id="10" name="TextBox 6"/>
          <p:cNvSpPr txBox="1">
            <a:spLocks noChangeArrowheads="1"/>
          </p:cNvSpPr>
          <p:nvPr userDrawn="1"/>
        </p:nvSpPr>
        <p:spPr bwMode="auto">
          <a:xfrm>
            <a:off x="1858965" y="6400800"/>
            <a:ext cx="5629275" cy="230832"/>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11" name="Picture 18" descr="Pearson_Bound_White"/>
          <p:cNvPicPr>
            <a:picLocks noChangeAspect="1" noChangeArrowheads="1"/>
          </p:cNvPicPr>
          <p:nvPr userDrawn="1"/>
        </p:nvPicPr>
        <p:blipFill>
          <a:blip r:embed="rId2"/>
          <a:srcRect/>
          <a:stretch>
            <a:fillRect/>
          </a:stretch>
        </p:blipFill>
        <p:spPr bwMode="auto">
          <a:xfrm>
            <a:off x="7488237" y="6364288"/>
            <a:ext cx="1655763" cy="493712"/>
          </a:xfrm>
          <a:prstGeom prst="rect">
            <a:avLst/>
          </a:prstGeom>
          <a:noFill/>
          <a:ln w="9525">
            <a:noFill/>
            <a:miter lim="800000"/>
            <a:headEnd/>
            <a:tailEnd/>
          </a:ln>
        </p:spPr>
      </p:pic>
      <p:pic>
        <p:nvPicPr>
          <p:cNvPr id="12" name="Picture 19" descr="Pearson_Strap_Bound_White"/>
          <p:cNvPicPr>
            <a:picLocks noChangeAspect="1" noChangeArrowheads="1"/>
          </p:cNvPicPr>
          <p:nvPr userDrawn="1"/>
        </p:nvPicPr>
        <p:blipFill>
          <a:blip r:embed="rId3"/>
          <a:srcRect/>
          <a:stretch>
            <a:fillRect/>
          </a:stretch>
        </p:blipFill>
        <p:spPr bwMode="auto">
          <a:xfrm>
            <a:off x="6" y="6400802"/>
            <a:ext cx="1908175" cy="493713"/>
          </a:xfrm>
          <a:prstGeom prst="rect">
            <a:avLst/>
          </a:prstGeom>
          <a:noFill/>
          <a:ln w="9525">
            <a:noFill/>
            <a:miter lim="800000"/>
            <a:headEnd/>
            <a:tailEnd/>
          </a:ln>
        </p:spPr>
      </p:pic>
      <p:sp>
        <p:nvSpPr>
          <p:cNvPr id="13" name="TextBox 6"/>
          <p:cNvSpPr txBox="1">
            <a:spLocks noChangeArrowheads="1"/>
          </p:cNvSpPr>
          <p:nvPr userDrawn="1"/>
        </p:nvSpPr>
        <p:spPr bwMode="auto">
          <a:xfrm>
            <a:off x="1858965" y="6400800"/>
            <a:ext cx="5629275" cy="230832"/>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14" name="Picture 19" descr="Pearson_Strap_Bound_White"/>
          <p:cNvPicPr>
            <a:picLocks noChangeAspect="1" noChangeArrowheads="1"/>
          </p:cNvPicPr>
          <p:nvPr userDrawn="1"/>
        </p:nvPicPr>
        <p:blipFill>
          <a:blip r:embed="rId3"/>
          <a:srcRect/>
          <a:stretch>
            <a:fillRect/>
          </a:stretch>
        </p:blipFill>
        <p:spPr bwMode="auto">
          <a:xfrm>
            <a:off x="6" y="6400802"/>
            <a:ext cx="1908175" cy="493713"/>
          </a:xfrm>
          <a:prstGeom prst="rect">
            <a:avLst/>
          </a:prstGeom>
          <a:noFill/>
          <a:ln w="9525">
            <a:noFill/>
            <a:miter lim="800000"/>
            <a:headEnd/>
            <a:tailEnd/>
          </a:ln>
        </p:spPr>
      </p:pic>
      <p:pic>
        <p:nvPicPr>
          <p:cNvPr id="15" name="Picture 18" descr="Pearson_Bound_White"/>
          <p:cNvPicPr>
            <a:picLocks noChangeAspect="1" noChangeArrowheads="1"/>
          </p:cNvPicPr>
          <p:nvPr userDrawn="1"/>
        </p:nvPicPr>
        <p:blipFill>
          <a:blip r:embed="rId2"/>
          <a:srcRect/>
          <a:stretch>
            <a:fillRect/>
          </a:stretch>
        </p:blipFill>
        <p:spPr bwMode="auto">
          <a:xfrm>
            <a:off x="7488237" y="6364288"/>
            <a:ext cx="1655763" cy="493712"/>
          </a:xfrm>
          <a:prstGeom prst="rect">
            <a:avLst/>
          </a:prstGeom>
          <a:noFill/>
          <a:ln w="9525">
            <a:noFill/>
            <a:miter lim="800000"/>
            <a:headEnd/>
            <a:tailEnd/>
          </a:ln>
        </p:spPr>
      </p:pic>
      <p:sp>
        <p:nvSpPr>
          <p:cNvPr id="16" name="TextBox 6"/>
          <p:cNvSpPr txBox="1">
            <a:spLocks noChangeArrowheads="1"/>
          </p:cNvSpPr>
          <p:nvPr userDrawn="1"/>
        </p:nvSpPr>
        <p:spPr bwMode="auto">
          <a:xfrm>
            <a:off x="1858965" y="6400800"/>
            <a:ext cx="5629275" cy="230832"/>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17" name="TextBox 9"/>
          <p:cNvSpPr txBox="1">
            <a:spLocks noChangeArrowheads="1"/>
          </p:cNvSpPr>
          <p:nvPr userDrawn="1"/>
        </p:nvSpPr>
        <p:spPr bwMode="auto">
          <a:xfrm>
            <a:off x="4465637" y="6651625"/>
            <a:ext cx="425451" cy="230832"/>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6D308330-F633-49AC-A927-1714064D11B9}"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18" name="Picture 18" descr="Pearson_Bound_White"/>
          <p:cNvPicPr>
            <a:picLocks noChangeAspect="1" noChangeArrowheads="1"/>
          </p:cNvPicPr>
          <p:nvPr userDrawn="1"/>
        </p:nvPicPr>
        <p:blipFill>
          <a:blip r:embed="rId2"/>
          <a:srcRect/>
          <a:stretch>
            <a:fillRect/>
          </a:stretch>
        </p:blipFill>
        <p:spPr bwMode="auto">
          <a:xfrm>
            <a:off x="7488237" y="6364288"/>
            <a:ext cx="1655763" cy="493712"/>
          </a:xfrm>
          <a:prstGeom prst="rect">
            <a:avLst/>
          </a:prstGeom>
          <a:noFill/>
          <a:ln w="9525">
            <a:noFill/>
            <a:miter lim="800000"/>
            <a:headEnd/>
            <a:tailEnd/>
          </a:ln>
        </p:spPr>
      </p:pic>
      <p:sp>
        <p:nvSpPr>
          <p:cNvPr id="19" name="TextBox 6"/>
          <p:cNvSpPr txBox="1">
            <a:spLocks noChangeArrowheads="1"/>
          </p:cNvSpPr>
          <p:nvPr userDrawn="1"/>
        </p:nvSpPr>
        <p:spPr bwMode="auto">
          <a:xfrm>
            <a:off x="1858965" y="6400800"/>
            <a:ext cx="5629275" cy="230832"/>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20" name="Picture 19" descr="Pearson_Strap_Bound_White"/>
          <p:cNvPicPr>
            <a:picLocks noChangeAspect="1" noChangeArrowheads="1"/>
          </p:cNvPicPr>
          <p:nvPr userDrawn="1"/>
        </p:nvPicPr>
        <p:blipFill>
          <a:blip r:embed="rId3"/>
          <a:srcRect/>
          <a:stretch>
            <a:fillRect/>
          </a:stretch>
        </p:blipFill>
        <p:spPr bwMode="auto">
          <a:xfrm>
            <a:off x="6" y="6400802"/>
            <a:ext cx="1908175" cy="493713"/>
          </a:xfrm>
          <a:prstGeom prst="rect">
            <a:avLst/>
          </a:prstGeom>
          <a:noFill/>
          <a:ln w="9525">
            <a:noFill/>
            <a:miter lim="800000"/>
            <a:headEnd/>
            <a:tailEnd/>
          </a:ln>
        </p:spPr>
      </p:pic>
      <p:sp>
        <p:nvSpPr>
          <p:cNvPr id="21" name="TextBox 9"/>
          <p:cNvSpPr txBox="1">
            <a:spLocks noChangeArrowheads="1"/>
          </p:cNvSpPr>
          <p:nvPr userDrawn="1"/>
        </p:nvSpPr>
        <p:spPr bwMode="auto">
          <a:xfrm>
            <a:off x="4465637" y="6651625"/>
            <a:ext cx="425451" cy="230832"/>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4C91DDB5-DDA4-43AA-B862-D3952B75C607}"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2" name="Picture 18" descr="Pearson_Bound_White"/>
          <p:cNvPicPr>
            <a:picLocks noChangeAspect="1" noChangeArrowheads="1"/>
          </p:cNvPicPr>
          <p:nvPr userDrawn="1"/>
        </p:nvPicPr>
        <p:blipFill>
          <a:blip r:embed="rId2"/>
          <a:srcRect/>
          <a:stretch>
            <a:fillRect/>
          </a:stretch>
        </p:blipFill>
        <p:spPr bwMode="auto">
          <a:xfrm>
            <a:off x="7488237" y="6364288"/>
            <a:ext cx="1655763" cy="493712"/>
          </a:xfrm>
          <a:prstGeom prst="rect">
            <a:avLst/>
          </a:prstGeom>
          <a:noFill/>
          <a:ln w="9525">
            <a:noFill/>
            <a:miter lim="800000"/>
            <a:headEnd/>
            <a:tailEnd/>
          </a:ln>
        </p:spPr>
      </p:pic>
      <p:sp>
        <p:nvSpPr>
          <p:cNvPr id="23" name="TextBox 6"/>
          <p:cNvSpPr txBox="1">
            <a:spLocks noChangeArrowheads="1"/>
          </p:cNvSpPr>
          <p:nvPr userDrawn="1"/>
        </p:nvSpPr>
        <p:spPr bwMode="auto">
          <a:xfrm>
            <a:off x="1858965" y="6400800"/>
            <a:ext cx="5629275" cy="230832"/>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24" name="Rectangle 17"/>
          <p:cNvSpPr>
            <a:spLocks noChangeArrowheads="1"/>
          </p:cNvSpPr>
          <p:nvPr userDrawn="1"/>
        </p:nvSpPr>
        <p:spPr bwMode="gray">
          <a:xfrm>
            <a:off x="0" y="6400804"/>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pic>
        <p:nvPicPr>
          <p:cNvPr id="25" name="Picture 19" descr="Pearson_Strap_Bound_White"/>
          <p:cNvPicPr>
            <a:picLocks noChangeAspect="1" noChangeArrowheads="1"/>
          </p:cNvPicPr>
          <p:nvPr userDrawn="1"/>
        </p:nvPicPr>
        <p:blipFill>
          <a:blip r:embed="rId3"/>
          <a:srcRect/>
          <a:stretch>
            <a:fillRect/>
          </a:stretch>
        </p:blipFill>
        <p:spPr bwMode="auto">
          <a:xfrm>
            <a:off x="6" y="6400802"/>
            <a:ext cx="1908175" cy="493713"/>
          </a:xfrm>
          <a:prstGeom prst="rect">
            <a:avLst/>
          </a:prstGeom>
          <a:noFill/>
          <a:ln w="9525">
            <a:noFill/>
            <a:miter lim="800000"/>
            <a:headEnd/>
            <a:tailEnd/>
          </a:ln>
        </p:spPr>
      </p:pic>
      <p:sp>
        <p:nvSpPr>
          <p:cNvPr id="26" name="TextBox 9"/>
          <p:cNvSpPr txBox="1">
            <a:spLocks noChangeArrowheads="1"/>
          </p:cNvSpPr>
          <p:nvPr userDrawn="1"/>
        </p:nvSpPr>
        <p:spPr bwMode="auto">
          <a:xfrm>
            <a:off x="4322764" y="6651625"/>
            <a:ext cx="568325" cy="230832"/>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12-</a:t>
            </a:r>
            <a:fld id="{15D757D2-8D8E-4872-B2B3-17CD7D79BD29}"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7" name="Picture 18" descr="Pearson_Bound_White"/>
          <p:cNvPicPr>
            <a:picLocks noChangeAspect="1" noChangeArrowheads="1"/>
          </p:cNvPicPr>
          <p:nvPr userDrawn="1"/>
        </p:nvPicPr>
        <p:blipFill>
          <a:blip r:embed="rId2"/>
          <a:srcRect/>
          <a:stretch>
            <a:fillRect/>
          </a:stretch>
        </p:blipFill>
        <p:spPr bwMode="auto">
          <a:xfrm>
            <a:off x="7488237" y="6364288"/>
            <a:ext cx="1655763" cy="493712"/>
          </a:xfrm>
          <a:prstGeom prst="rect">
            <a:avLst/>
          </a:prstGeom>
          <a:noFill/>
          <a:ln w="9525">
            <a:noFill/>
            <a:miter lim="800000"/>
            <a:headEnd/>
            <a:tailEnd/>
          </a:ln>
        </p:spPr>
      </p:pic>
      <p:sp>
        <p:nvSpPr>
          <p:cNvPr id="28" name="TextBox 6"/>
          <p:cNvSpPr txBox="1">
            <a:spLocks noChangeArrowheads="1"/>
          </p:cNvSpPr>
          <p:nvPr userDrawn="1"/>
        </p:nvSpPr>
        <p:spPr bwMode="auto">
          <a:xfrm>
            <a:off x="1858965" y="6400800"/>
            <a:ext cx="5629275" cy="230832"/>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2" name="Title 1"/>
          <p:cNvSpPr>
            <a:spLocks noGrp="1"/>
          </p:cNvSpPr>
          <p:nvPr>
            <p:ph type="ctrTitle"/>
          </p:nvPr>
        </p:nvSpPr>
        <p:spPr>
          <a:xfrm>
            <a:off x="3907071" y="2376204"/>
            <a:ext cx="4876800" cy="4091608"/>
          </a:xfrm>
        </p:spPr>
        <p:txBody>
          <a:bodyPr anchor="t" anchorCtr="1"/>
          <a:lstStyle/>
          <a:p>
            <a:r>
              <a:rPr lang="en-AU" dirty="0" smtClean="0"/>
              <a:t>Click to edit Master title style</a:t>
            </a:r>
            <a:endParaRPr lang="en-US" dirty="0"/>
          </a:p>
        </p:txBody>
      </p:sp>
    </p:spTree>
  </p:cSld>
  <p:clrMapOvr>
    <a:masterClrMapping/>
  </p:clrMapOvr>
  <p:transition spd="slow">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8B7BBB80-2F7A-4E45-A659-FFA984FB95DF}"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82094757"/>
      </p:ext>
    </p:extLst>
  </p:cSld>
  <p:clrMapOvr>
    <a:masterClrMapping/>
  </p:clrMapOvr>
  <p:transition>
    <p:cove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40119479"/>
      </p:ext>
    </p:extLst>
  </p:cSld>
  <p:clrMapOvr>
    <a:masterClrMapping/>
  </p:clrMapOvr>
  <p:transition>
    <p:cove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846050453"/>
      </p:ext>
    </p:extLst>
  </p:cSld>
  <p:clrMapOvr>
    <a:masterClrMapping/>
  </p:clrMapOvr>
  <p:transition>
    <p:cove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282485285"/>
      </p:ext>
    </p:extLst>
  </p:cSld>
  <p:clrMapOvr>
    <a:masterClrMapping/>
  </p:clrMapOvr>
  <p:transition>
    <p:cove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19913729"/>
      </p:ext>
    </p:extLst>
  </p:cSld>
  <p:clrMapOvr>
    <a:masterClrMapping/>
  </p:clrMapOvr>
  <p:transition>
    <p:cove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28665727"/>
      </p:ext>
    </p:extLst>
  </p:cSld>
  <p:clrMapOvr>
    <a:masterClrMapping/>
  </p:clrMapOvr>
  <p:transition>
    <p:cove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940057203"/>
      </p:ext>
    </p:extLst>
  </p:cSld>
  <p:clrMapOvr>
    <a:masterClrMapping/>
  </p:clrMapOvr>
  <p:transition>
    <p:cove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281398466"/>
      </p:ext>
    </p:extLst>
  </p:cSld>
  <p:clrMapOvr>
    <a:masterClrMapping/>
  </p:clrMapOvr>
  <p:transition>
    <p:cove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099694347"/>
      </p:ext>
    </p:extLst>
  </p:cSld>
  <p:clrMapOvr>
    <a:masterClrMapping/>
  </p:clrMapOvr>
  <p:transition>
    <p:cove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118896833"/>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CD10C2F9-C29A-44E6-9FEF-AA58EE2D5308}"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Vertical Title 1"/>
          <p:cNvSpPr>
            <a:spLocks noGrp="1"/>
          </p:cNvSpPr>
          <p:nvPr>
            <p:ph type="title" orient="vert"/>
          </p:nvPr>
        </p:nvSpPr>
        <p:spPr>
          <a:xfrm>
            <a:off x="6629400" y="274642"/>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6756576"/>
      </p:ext>
    </p:extLst>
  </p:cSld>
  <p:clrMapOvr>
    <a:masterClrMapping/>
  </p:clrMapOvr>
  <p:transition>
    <p:cove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600831111"/>
      </p:ext>
    </p:extLst>
  </p:cSld>
  <p:clrMapOvr>
    <a:masterClrMapping/>
  </p:clrMapOvr>
  <p:transition>
    <p:cove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979139350"/>
      </p:ext>
    </p:extLst>
  </p:cSld>
  <p:clrMapOvr>
    <a:masterClrMapping/>
  </p:clrMapOvr>
  <p:transition>
    <p:cove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12092694"/>
      </p:ext>
    </p:extLst>
  </p:cSld>
  <p:clrMapOvr>
    <a:masterClrMapping/>
  </p:clrMapOvr>
  <p:transition>
    <p:cove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089603488"/>
      </p:ext>
    </p:extLst>
  </p:cSld>
  <p:clrMapOvr>
    <a:masterClrMapping/>
  </p:clrMapOvr>
  <p:transition>
    <p:cove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793286665"/>
      </p:ext>
    </p:extLst>
  </p:cSld>
  <p:clrMapOvr>
    <a:masterClrMapping/>
  </p:clrMapOvr>
  <p:transition>
    <p:cove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263392068"/>
      </p:ext>
    </p:extLst>
  </p:cSld>
  <p:clrMapOvr>
    <a:masterClrMapping/>
  </p:clrMapOvr>
  <p:transition>
    <p:cove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848553765"/>
      </p:ext>
    </p:extLst>
  </p:cSld>
  <p:clrMapOvr>
    <a:masterClrMapping/>
  </p:clrMapOvr>
  <p:transition>
    <p:cove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689479698"/>
      </p:ext>
    </p:extLst>
  </p:cSld>
  <p:clrMapOvr>
    <a:masterClrMapping/>
  </p:clrMapOvr>
  <p:transition>
    <p:cove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47959255"/>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094071617"/>
      </p:ext>
    </p:extLst>
  </p:cSld>
  <p:clrMapOvr>
    <a:masterClrMapping/>
  </p:clrMapOvr>
  <p:transition>
    <p:cove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666892902"/>
      </p:ext>
    </p:extLst>
  </p:cSld>
  <p:clrMapOvr>
    <a:masterClrMapping/>
  </p:clrMapOvr>
  <p:transition>
    <p:cove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872539"/>
      </p:ext>
    </p:extLst>
  </p:cSld>
  <p:clrMapOvr>
    <a:masterClrMapping/>
  </p:clrMapOvr>
  <p:transition>
    <p:cove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595678683"/>
      </p:ext>
    </p:extLst>
  </p:cSld>
  <p:clrMapOvr>
    <a:masterClrMapping/>
  </p:clrMapOvr>
  <p:transition>
    <p:cove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45429025"/>
      </p:ext>
    </p:extLst>
  </p:cSld>
  <p:clrMapOvr>
    <a:masterClrMapping/>
  </p:clrMapOvr>
  <p:transition>
    <p:cove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995083099"/>
      </p:ext>
    </p:extLst>
  </p:cSld>
  <p:clrMapOvr>
    <a:masterClrMapping/>
  </p:clrMapOvr>
  <p:transition>
    <p:cove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36460316"/>
      </p:ext>
    </p:extLst>
  </p:cSld>
  <p:clrMapOvr>
    <a:masterClrMapping/>
  </p:clrMapOvr>
  <p:transition>
    <p:cove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831157198"/>
      </p:ext>
    </p:extLst>
  </p:cSld>
  <p:clrMapOvr>
    <a:masterClrMapping/>
  </p:clrMapOvr>
  <p:transition>
    <p:cove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051989018"/>
      </p:ext>
    </p:extLst>
  </p:cSld>
  <p:clrMapOvr>
    <a:masterClrMapping/>
  </p:clrMapOvr>
  <p:transition>
    <p:cove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55758312"/>
      </p:ext>
    </p:extLst>
  </p:cSld>
  <p:clrMapOvr>
    <a:masterClrMapping/>
  </p:clrMapOvr>
  <p:transition>
    <p:cove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892572950"/>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91874420"/>
      </p:ext>
    </p:extLst>
  </p:cSld>
  <p:clrMapOvr>
    <a:masterClrMapping/>
  </p:clrMapOvr>
  <p:transition>
    <p:cove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548518272"/>
      </p:ext>
    </p:extLst>
  </p:cSld>
  <p:clrMapOvr>
    <a:masterClrMapping/>
  </p:clrMapOvr>
  <p:transition>
    <p:cove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000782074"/>
      </p:ext>
    </p:extLst>
  </p:cSld>
  <p:clrMapOvr>
    <a:masterClrMapping/>
  </p:clrMapOvr>
  <p:transition>
    <p:cove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04619532"/>
      </p:ext>
    </p:extLst>
  </p:cSld>
  <p:clrMapOvr>
    <a:masterClrMapping/>
  </p:clrMapOvr>
  <p:transition>
    <p:cove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730997659"/>
      </p:ext>
    </p:extLst>
  </p:cSld>
  <p:clrMapOvr>
    <a:masterClrMapping/>
  </p:clrMapOvr>
  <p:transition>
    <p:cove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71065228"/>
      </p:ext>
    </p:extLst>
  </p:cSld>
  <p:clrMapOvr>
    <a:masterClrMapping/>
  </p:clrMapOvr>
  <p:transition>
    <p:cove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637346405"/>
      </p:ext>
    </p:extLst>
  </p:cSld>
  <p:clrMapOvr>
    <a:masterClrMapping/>
  </p:clrMapOvr>
  <p:transition>
    <p:cov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213014696"/>
      </p:ext>
    </p:extLst>
  </p:cSld>
  <p:clrMapOvr>
    <a:masterClrMapping/>
  </p:clrMapOvr>
  <p:transition>
    <p:cove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036888380"/>
      </p:ext>
    </p:extLst>
  </p:cSld>
  <p:clrMapOvr>
    <a:masterClrMapping/>
  </p:clrMapOvr>
  <p:transition>
    <p:cove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76938325"/>
      </p:ext>
    </p:extLst>
  </p:cSld>
  <p:clrMapOvr>
    <a:masterClrMapping/>
  </p:clrMapOvr>
  <p:transition>
    <p:cove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028170797"/>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763057618"/>
      </p:ext>
    </p:extLst>
  </p:cSld>
  <p:clrMapOvr>
    <a:masterClrMapping/>
  </p:clrMapOvr>
  <p:transition>
    <p:cove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756781098"/>
      </p:ext>
    </p:extLst>
  </p:cSld>
  <p:clrMapOvr>
    <a:masterClrMapping/>
  </p:clrMapOvr>
  <p:transition>
    <p:cove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485186934"/>
      </p:ext>
    </p:extLst>
  </p:cSld>
  <p:clrMapOvr>
    <a:masterClrMapping/>
  </p:clrMapOvr>
  <p:transition>
    <p:cove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665021256"/>
      </p:ext>
    </p:extLst>
  </p:cSld>
  <p:clrMapOvr>
    <a:masterClrMapping/>
  </p:clrMapOvr>
  <p:transition>
    <p:cove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120314201"/>
      </p:ext>
    </p:extLst>
  </p:cSld>
  <p:clrMapOvr>
    <a:masterClrMapping/>
  </p:clrMapOvr>
  <p:transition>
    <p:cove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91753622"/>
      </p:ext>
    </p:extLst>
  </p:cSld>
  <p:clrMapOvr>
    <a:masterClrMapping/>
  </p:clrMapOvr>
  <p:transition>
    <p:cove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056069701"/>
      </p:ext>
    </p:extLst>
  </p:cSld>
  <p:clrMapOvr>
    <a:masterClrMapping/>
  </p:clrMapOvr>
  <p:transition>
    <p:cove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868498583"/>
      </p:ext>
    </p:extLst>
  </p:cSld>
  <p:clrMapOvr>
    <a:masterClrMapping/>
  </p:clrMapOvr>
  <p:transition>
    <p:cove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05903881"/>
      </p:ext>
    </p:extLst>
  </p:cSld>
  <p:clrMapOvr>
    <a:masterClrMapping/>
  </p:clrMapOvr>
  <p:transition>
    <p:cove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187911455"/>
      </p:ext>
    </p:extLst>
  </p:cSld>
  <p:clrMapOvr>
    <a:masterClrMapping/>
  </p:clrMapOvr>
  <p:transition>
    <p:cove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065622372"/>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597422643"/>
      </p:ext>
    </p:extLst>
  </p:cSld>
  <p:clrMapOvr>
    <a:masterClrMapping/>
  </p:clrMapOvr>
  <p:transition>
    <p:cove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20739711"/>
      </p:ext>
    </p:extLst>
  </p:cSld>
  <p:clrMapOvr>
    <a:masterClrMapping/>
  </p:clrMapOvr>
  <p:transition>
    <p:cove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138603166"/>
      </p:ext>
    </p:extLst>
  </p:cSld>
  <p:clrMapOvr>
    <a:masterClrMapping/>
  </p:clrMapOvr>
  <p:transition>
    <p:cove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246825926"/>
      </p:ext>
    </p:extLst>
  </p:cSld>
  <p:clrMapOvr>
    <a:masterClrMapping/>
  </p:clrMapOvr>
  <p:transition>
    <p:cove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586208850"/>
      </p:ext>
    </p:extLst>
  </p:cSld>
  <p:clrMapOvr>
    <a:masterClrMapping/>
  </p:clrMapOvr>
  <p:transition>
    <p:cove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705037188"/>
      </p:ext>
    </p:extLst>
  </p:cSld>
  <p:clrMapOvr>
    <a:masterClrMapping/>
  </p:clrMapOvr>
  <p:transition>
    <p:cove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030046481"/>
      </p:ext>
    </p:extLst>
  </p:cSld>
  <p:clrMapOvr>
    <a:masterClrMapping/>
  </p:clrMapOvr>
  <p:transition>
    <p:cove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50521607"/>
      </p:ext>
    </p:extLst>
  </p:cSld>
  <p:clrMapOvr>
    <a:masterClrMapping/>
  </p:clrMapOvr>
  <p:transition>
    <p:cove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033808633"/>
      </p:ext>
    </p:extLst>
  </p:cSld>
  <p:clrMapOvr>
    <a:masterClrMapping/>
  </p:clrMapOvr>
  <p:transition>
    <p:cove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276136661"/>
      </p:ext>
    </p:extLst>
  </p:cSld>
  <p:clrMapOvr>
    <a:masterClrMapping/>
  </p:clrMapOvr>
  <p:transition>
    <p:cove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675932783"/>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783363748"/>
      </p:ext>
    </p:extLst>
  </p:cSld>
  <p:clrMapOvr>
    <a:masterClrMapping/>
  </p:clrMapOvr>
  <p:transition>
    <p:cove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903501881"/>
      </p:ext>
    </p:extLst>
  </p:cSld>
  <p:clrMapOvr>
    <a:masterClrMapping/>
  </p:clrMapOvr>
  <p:transition>
    <p:cove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19176715"/>
      </p:ext>
    </p:extLst>
  </p:cSld>
  <p:clrMapOvr>
    <a:masterClrMapping/>
  </p:clrMapOvr>
  <p:transition>
    <p:cove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80584527"/>
      </p:ext>
    </p:extLst>
  </p:cSld>
  <p:clrMapOvr>
    <a:masterClrMapping/>
  </p:clrMapOvr>
  <p:transition>
    <p:cove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947996444"/>
      </p:ext>
    </p:extLst>
  </p:cSld>
  <p:clrMapOvr>
    <a:masterClrMapping/>
  </p:clrMapOvr>
  <p:transition>
    <p:cove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157388054"/>
      </p:ext>
    </p:extLst>
  </p:cSld>
  <p:clrMapOvr>
    <a:masterClrMapping/>
  </p:clrMapOvr>
  <p:transition>
    <p:cove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78094367"/>
      </p:ext>
    </p:extLst>
  </p:cSld>
  <p:clrMapOvr>
    <a:masterClrMapping/>
  </p:clrMapOvr>
  <p:transition>
    <p:cove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058643023"/>
      </p:ext>
    </p:extLst>
  </p:cSld>
  <p:clrMapOvr>
    <a:masterClrMapping/>
  </p:clrMapOvr>
  <p:transition>
    <p:cove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6197121"/>
      </p:ext>
    </p:extLst>
  </p:cSld>
  <p:clrMapOvr>
    <a:masterClrMapping/>
  </p:clrMapOvr>
  <p:transition>
    <p:cove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2488648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733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363624373"/>
      </p:ext>
    </p:extLst>
  </p:cSld>
  <p:clrMapOvr>
    <a:masterClrMapping/>
  </p:clrMapOvr>
  <p:transition>
    <p:cove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78276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63562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119229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608797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5142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2657"/>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4707"/>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30240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817"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56781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51530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3" y="609600"/>
            <a:ext cx="5626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20523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095750"/>
            <a:ext cx="77724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386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753959933"/>
      </p:ext>
    </p:extLst>
  </p:cSld>
  <p:clrMapOvr>
    <a:masterClrMapping/>
  </p:clrMapOvr>
  <p:transition>
    <p:cove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3272966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37778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9736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71341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57894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221993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4598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2655"/>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4705"/>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37849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817"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81846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837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556270722"/>
      </p:ext>
    </p:extLst>
  </p:cSld>
  <p:clrMapOvr>
    <a:masterClrMapping/>
  </p:clrMapOvr>
  <p:transition>
    <p:cove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3" y="609600"/>
            <a:ext cx="5626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34070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095750"/>
            <a:ext cx="77724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7729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220379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48901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88034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516185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523651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251268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6728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361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12C56B5E-41BC-471A-BD40-061B8812496A}"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69395457"/>
      </p:ext>
    </p:extLst>
  </p:cSld>
  <p:clrMapOvr>
    <a:masterClrMapping/>
  </p:clrMapOvr>
  <p:transition>
    <p:cove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885371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75757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1" y="609600"/>
            <a:ext cx="5626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43588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095750"/>
            <a:ext cx="77724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3057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57065547"/>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552908414"/>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044851420"/>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63950067"/>
      </p:ext>
    </p:extLst>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05810816"/>
      </p:ext>
    </p:extLst>
  </p:cSld>
  <p:clrMapOvr>
    <a:masterClrMapping/>
  </p:clrMapOvr>
  <p:transition>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698771020"/>
      </p:ext>
    </p:extLst>
  </p:cSld>
  <p:clrMapOvr>
    <a:masterClrMapping/>
  </p:clrMapOvr>
  <p:transition>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533565012"/>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552335896"/>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117866445"/>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3607B2C3-1E58-4133-BE47-A068ADA2AA21}"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cSld>
  <p:clrMapOvr>
    <a:masterClrMapping/>
  </p:clrMapOvr>
  <p:transition spd="slow">
    <p:pull dir="l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55009292"/>
      </p:ext>
    </p:extLst>
  </p:cSld>
  <p:clrMapOvr>
    <a:masterClrMapping/>
  </p:clrMapOvr>
  <p:transition>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750121828"/>
      </p:ext>
    </p:extLst>
  </p:cSld>
  <p:clrMapOvr>
    <a:masterClrMapping/>
  </p:clrMapOvr>
  <p:transition>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287652307"/>
      </p:ext>
    </p:extLst>
  </p:cSld>
  <p:clrMapOvr>
    <a:masterClrMapping/>
  </p:clrMapOvr>
  <p:transition>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926397465"/>
      </p:ext>
    </p:extLst>
  </p:cSld>
  <p:clrMapOvr>
    <a:masterClrMapping/>
  </p:clrMapOvr>
  <p:transition>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24090975"/>
      </p:ext>
    </p:extLst>
  </p:cSld>
  <p:clrMapOvr>
    <a:masterClrMapping/>
  </p:clrMapOvr>
  <p:transition>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170055067"/>
      </p:ext>
    </p:extLst>
  </p:cSld>
  <p:clrMapOvr>
    <a:masterClrMapping/>
  </p:clrMapOvr>
  <p:transition>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856970371"/>
      </p:ext>
    </p:extLst>
  </p:cSld>
  <p:clrMapOvr>
    <a:masterClrMapping/>
  </p:clrMapOvr>
  <p:transition>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702778029"/>
      </p:ext>
    </p:extLst>
  </p:cSld>
  <p:clrMapOvr>
    <a:masterClrMapping/>
  </p:clrMapOvr>
  <p:transition>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509723953"/>
      </p:ext>
    </p:extLst>
  </p:cSld>
  <p:clrMapOvr>
    <a:masterClrMapping/>
  </p:clrMapOvr>
  <p:transition>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041119266"/>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2268EFF7-F447-436A-9A29-332529EFBD5F}"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183373743"/>
      </p:ext>
    </p:extLst>
  </p:cSld>
  <p:clrMapOvr>
    <a:masterClrMapping/>
  </p:clrMapOvr>
  <p:transition>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735771226"/>
      </p:ext>
    </p:extLst>
  </p:cSld>
  <p:clrMapOvr>
    <a:masterClrMapping/>
  </p:clrMapOvr>
  <p:transition>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67667881"/>
      </p:ext>
    </p:extLst>
  </p:cSld>
  <p:clrMapOvr>
    <a:masterClrMapping/>
  </p:clrMapOvr>
  <p:transition>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771878243"/>
      </p:ext>
    </p:extLst>
  </p:cSld>
  <p:clrMapOvr>
    <a:masterClrMapping/>
  </p:clrMapOvr>
  <p:transition>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072525443"/>
      </p:ext>
    </p:extLst>
  </p:cSld>
  <p:clrMapOvr>
    <a:masterClrMapping/>
  </p:clrMapOvr>
  <p:transition>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392850890"/>
      </p:ext>
    </p:extLst>
  </p:cSld>
  <p:clrMapOvr>
    <a:masterClrMapping/>
  </p:clrMapOvr>
  <p:transition>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28595975"/>
      </p:ext>
    </p:extLst>
  </p:cSld>
  <p:clrMapOvr>
    <a:masterClrMapping/>
  </p:clrMapOvr>
  <p:transition>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413182953"/>
      </p:ext>
    </p:extLst>
  </p:cSld>
  <p:clrMapOvr>
    <a:masterClrMapping/>
  </p:clrMapOvr>
  <p:transition>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75906411"/>
      </p:ext>
    </p:extLst>
  </p:cSld>
  <p:clrMapOvr>
    <a:masterClrMapping/>
  </p:clrMapOvr>
  <p:transition>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3882095"/>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FFD91539-DC35-4960-A825-CB8CDEA2E534}"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8"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569225618"/>
      </p:ext>
    </p:extLst>
  </p:cSld>
  <p:clrMapOvr>
    <a:masterClrMapping/>
  </p:clrMapOvr>
  <p:transition>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578533137"/>
      </p:ext>
    </p:extLst>
  </p:cSld>
  <p:clrMapOvr>
    <a:masterClrMapping/>
  </p:clrMapOvr>
  <p:transition>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593704776"/>
      </p:ext>
    </p:extLst>
  </p:cSld>
  <p:clrMapOvr>
    <a:masterClrMapping/>
  </p:clrMapOvr>
  <p:transition>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695969320"/>
      </p:ext>
    </p:extLst>
  </p:cSld>
  <p:clrMapOvr>
    <a:masterClrMapping/>
  </p:clrMapOvr>
  <p:transition>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055890337"/>
      </p:ext>
    </p:extLst>
  </p:cSld>
  <p:clrMapOvr>
    <a:masterClrMapping/>
  </p:clrMapOvr>
  <p:transition>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866029133"/>
      </p:ext>
    </p:extLst>
  </p:cSld>
  <p:clrMapOvr>
    <a:masterClrMapping/>
  </p:clrMapOvr>
  <p:transition>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031452810"/>
      </p:ext>
    </p:extLst>
  </p:cSld>
  <p:clrMapOvr>
    <a:masterClrMapping/>
  </p:clrMapOvr>
  <p:transition>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731978054"/>
      </p:ext>
    </p:extLst>
  </p:cSld>
  <p:clrMapOvr>
    <a:masterClrMapping/>
  </p:clrMapOvr>
  <p:transition>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26435777"/>
      </p:ext>
    </p:extLst>
  </p:cSld>
  <p:clrMapOvr>
    <a:masterClrMapping/>
  </p:clrMapOvr>
  <p:transition>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661460974"/>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8CCE35D4-046E-4CCC-BEE2-4A457A2BC8E8}"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4"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transition spd="slow">
    <p:pull dir="l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234383734"/>
      </p:ext>
    </p:extLst>
  </p:cSld>
  <p:clrMapOvr>
    <a:masterClrMapping/>
  </p:clrMapOvr>
  <p:transition>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44398754"/>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009635840"/>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61566802"/>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751496828"/>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543688287"/>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523757683"/>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21017812"/>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90928027"/>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465392297"/>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C541F23A-A2A2-4F51-89F3-66118EE59617}"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3"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Tree>
  </p:cSld>
  <p:clrMapOvr>
    <a:masterClrMapping/>
  </p:clrMapOvr>
  <p:transition spd="slow">
    <p:pull dir="l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45022015"/>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33716543"/>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341286157"/>
      </p:ext>
    </p:extLst>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641102051"/>
      </p:ext>
    </p:extLst>
  </p:cSld>
  <p:clrMapOvr>
    <a:masterClrMapping/>
  </p:clrMapOvr>
  <p:transition>
    <p:cov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37558375"/>
      </p:ext>
    </p:extLst>
  </p:cSld>
  <p:clrMapOvr>
    <a:masterClrMapping/>
  </p:clrMapOvr>
  <p:transition>
    <p:cov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773602744"/>
      </p:ext>
    </p:extLst>
  </p:cSld>
  <p:clrMapOvr>
    <a:masterClrMapping/>
  </p:clrMapOvr>
  <p:transition>
    <p:cov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329029931"/>
      </p:ext>
    </p:extLst>
  </p:cSld>
  <p:clrMapOvr>
    <a:masterClrMapping/>
  </p:clrMapOvr>
  <p:transition>
    <p:cov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51486237"/>
      </p:ext>
    </p:extLst>
  </p:cSld>
  <p:clrMapOvr>
    <a:masterClrMapping/>
  </p:clrMapOvr>
  <p:transition>
    <p:cov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20575922"/>
      </p:ext>
    </p:extLst>
  </p:cSld>
  <p:clrMapOvr>
    <a:masterClrMapping/>
  </p:clrMapOvr>
  <p:transition>
    <p:cov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47751361"/>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B782C65E-AB3F-4D38-8303-CB636B510811}"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457205"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spd="slow">
    <p:pull dir="l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66260090"/>
      </p:ext>
    </p:extLst>
  </p:cSld>
  <p:clrMapOvr>
    <a:masterClrMapping/>
  </p:clrMapOvr>
  <p:transition>
    <p:cov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320790423"/>
      </p:ext>
    </p:extLst>
  </p:cSld>
  <p:clrMapOvr>
    <a:masterClrMapping/>
  </p:clrMapOvr>
  <p:transition>
    <p:cov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778518597"/>
      </p:ext>
    </p:extLst>
  </p:cSld>
  <p:clrMapOvr>
    <a:masterClrMapping/>
  </p:clrMapOvr>
  <p:transition>
    <p:cov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848500476"/>
      </p:ext>
    </p:extLst>
  </p:cSld>
  <p:clrMapOvr>
    <a:masterClrMapping/>
  </p:clrMapOvr>
  <p:transition>
    <p:cov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390350328"/>
      </p:ext>
    </p:extLst>
  </p:cSld>
  <p:clrMapOvr>
    <a:masterClrMapping/>
  </p:clrMapOvr>
  <p:transition>
    <p:cov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649481177"/>
      </p:ext>
    </p:extLst>
  </p:cSld>
  <p:clrMapOvr>
    <a:masterClrMapping/>
  </p:clrMapOvr>
  <p:transition>
    <p:cov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2130954890"/>
      </p:ext>
    </p:extLst>
  </p:cSld>
  <p:clrMapOvr>
    <a:masterClrMapping/>
  </p:clrMapOvr>
  <p:transition>
    <p:cov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49" y="266700"/>
            <a:ext cx="2076451"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5" y="266700"/>
            <a:ext cx="6076951"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3CE9EDF-D09F-41CF-A625-54E53E5DF7EF}"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226747884"/>
      </p:ext>
    </p:extLst>
  </p:cSld>
  <p:clrMapOvr>
    <a:masterClrMapping/>
  </p:clrMapOvr>
  <p:transition>
    <p:cov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B061EE03-AB0C-4FA3-9C64-4F21CF02AFC4}"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34229382"/>
      </p:ext>
    </p:extLst>
  </p:cSld>
  <p:clrMapOvr>
    <a:masterClrMapping/>
  </p:clrMapOvr>
  <p:transition>
    <p:cov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724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9C9BF081-20E7-4B3D-8F26-7C68F1B9B301}"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134046259"/>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C3D75A0D-1623-4A31-A08A-914D2C14DC92}"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1792288" y="4800601"/>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spd="slow">
    <p:pull dir="l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http://vig-fp.prenhall.com/bigcovers/013608040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1" y="342900"/>
            <a:ext cx="466725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ord cloud tags concept illustration of supply chain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
        <p:nvSpPr>
          <p:cNvPr id="5" name="Rectangle 2059"/>
          <p:cNvSpPr>
            <a:spLocks noGrp="1" noChangeArrowheads="1"/>
          </p:cNvSpPr>
          <p:nvPr>
            <p:ph type="sldNum" sz="quarter" idx="10"/>
          </p:nvPr>
        </p:nvSpPr>
        <p:spPr>
          <a:xfrm>
            <a:off x="7162800" y="6477000"/>
            <a:ext cx="1905000" cy="304800"/>
          </a:xfrm>
        </p:spPr>
        <p:txBody>
          <a:bodyPr/>
          <a:lstStyle>
            <a:lvl1pPr>
              <a:defRPr/>
            </a:lvl1pPr>
          </a:lstStyle>
          <a:p>
            <a:r>
              <a:rPr lang="en-US">
                <a:solidFill>
                  <a:srgbClr val="040800"/>
                </a:solidFill>
              </a:rPr>
              <a:t>11-</a:t>
            </a:r>
            <a:fld id="{BD86203E-01AE-4C97-B430-15EB70F997D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045097479"/>
      </p:ext>
    </p:extLst>
  </p:cSld>
  <p:clrMapOvr>
    <a:masterClrMapping/>
  </p:clrMapOvr>
  <p:transition>
    <p:cov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026862C2-6A62-4D1E-A1EE-5A203548D92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332772578"/>
      </p:ext>
    </p:extLst>
  </p:cSld>
  <p:clrMapOvr>
    <a:masterClrMapping/>
  </p:clrMapOvr>
  <p:transition>
    <p:cov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20BD017-3AAE-451C-962A-E704BCA3B0B2}"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198981750"/>
      </p:ext>
    </p:extLst>
  </p:cSld>
  <p:clrMapOvr>
    <a:masterClrMapping/>
  </p:clrMapOvr>
  <p:transition>
    <p:cov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E26A9B44-C744-47BC-BE40-C1E97A1B11F6}"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671203894"/>
      </p:ext>
    </p:extLst>
  </p:cSld>
  <p:clrMapOvr>
    <a:masterClrMapping/>
  </p:clrMapOvr>
  <p:transition>
    <p:cov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solidFill>
                  <a:srgbClr val="040800"/>
                </a:solidFill>
              </a:rPr>
              <a:t>11-</a:t>
            </a:r>
            <a:fld id="{278D5A0B-3EC2-450B-8A57-FB26BEA9FAFE}"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902112770"/>
      </p:ext>
    </p:extLst>
  </p:cSld>
  <p:clrMapOvr>
    <a:masterClrMapping/>
  </p:clrMapOvr>
  <p:transition>
    <p:cove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solidFill>
                  <a:srgbClr val="040800"/>
                </a:solidFill>
              </a:rPr>
              <a:t>11-</a:t>
            </a:r>
            <a:fld id="{0BB7782E-FC96-46AC-8DE1-3F540CFCCD45}"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268458055"/>
      </p:ext>
    </p:extLst>
  </p:cSld>
  <p:clrMapOvr>
    <a:masterClrMapping/>
  </p:clrMapOvr>
  <p:transition>
    <p:cove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40800"/>
                </a:solidFill>
              </a:rPr>
              <a:t>11-</a:t>
            </a:r>
            <a:fld id="{33EE6D0E-0CCC-4DE4-9B55-89AC57F648CD}"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3997372022"/>
      </p:ext>
    </p:extLst>
  </p:cSld>
  <p:clrMapOvr>
    <a:masterClrMapping/>
  </p:clrMapOvr>
  <p:transition>
    <p:cove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C7FF7651-543F-4052-BCB0-BF2DCA3B8753}"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705003301"/>
      </p:ext>
    </p:extLst>
  </p:cSld>
  <p:clrMapOvr>
    <a:masterClrMapping/>
  </p:clrMapOvr>
  <p:transition>
    <p:cove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40800"/>
                </a:solidFill>
              </a:rPr>
              <a:t>11-</a:t>
            </a:r>
            <a:fld id="{4E9E03A0-E322-4F78-8B88-01AF7CEED877}"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1140407150"/>
      </p:ext>
    </p:extLst>
  </p:cSld>
  <p:clrMapOvr>
    <a:masterClrMapping/>
  </p:clrMapOvr>
  <p:transition>
    <p:cove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solidFill>
                  <a:srgbClr val="040800"/>
                </a:solidFill>
              </a:rPr>
              <a:t>11-</a:t>
            </a:r>
            <a:fld id="{CC83A69D-499C-4149-A32E-D1A03B9B0E50}" type="slidenum">
              <a:rPr lang="en-US">
                <a:solidFill>
                  <a:srgbClr val="040800"/>
                </a:solidFill>
              </a:rPr>
              <a:pPr/>
              <a:t>‹#›</a:t>
            </a:fld>
            <a:endParaRPr lang="en-US" sz="1400">
              <a:solidFill>
                <a:srgbClr val="040800"/>
              </a:solidFill>
              <a:latin typeface="Times New Roman" pitchFamily="18" charset="0"/>
            </a:endParaRPr>
          </a:p>
        </p:txBody>
      </p:sp>
    </p:spTree>
    <p:extLst>
      <p:ext uri="{BB962C8B-B14F-4D97-AF65-F5344CB8AC3E}">
        <p14:creationId xmlns:p14="http://schemas.microsoft.com/office/powerpoint/2010/main" val="4231093302"/>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4.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5.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6.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20483"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8" name="TextBox 7"/>
          <p:cNvSpPr txBox="1"/>
          <p:nvPr userDrawn="1"/>
        </p:nvSpPr>
        <p:spPr>
          <a:xfrm>
            <a:off x="8655054" y="6629400"/>
            <a:ext cx="492443" cy="230832"/>
          </a:xfrm>
          <a:prstGeom prst="rect">
            <a:avLst/>
          </a:prstGeom>
          <a:noFill/>
        </p:spPr>
        <p:txBody>
          <a:bodyPr wrap="none">
            <a:spAutoFit/>
          </a:bodyPr>
          <a:lstStyle/>
          <a:p>
            <a:pPr>
              <a:defRPr/>
            </a:pPr>
            <a:r>
              <a:rPr lang="en-US" sz="900">
                <a:solidFill>
                  <a:srgbClr val="7B7B7B"/>
                </a:solidFill>
                <a:cs typeface="Helvetica" pitchFamily="34" charset="0"/>
              </a:rPr>
              <a:t>12-</a:t>
            </a:r>
            <a:fld id="{F14D2E84-0AAF-49F5-AB52-57E8B30013DE}"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7" name="TextBox 6"/>
          <p:cNvSpPr txBox="1"/>
          <p:nvPr userDrawn="1"/>
        </p:nvSpPr>
        <p:spPr>
          <a:xfrm>
            <a:off x="5" y="6651625"/>
            <a:ext cx="2090637" cy="230832"/>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pull dir="lu"/>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0"/>
        </a:spcBef>
        <a:spcAft>
          <a:spcPts val="600"/>
        </a:spcAft>
        <a:buSzPct val="150000"/>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0"/>
        </a:spcBef>
        <a:spcAft>
          <a:spcPts val="60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0"/>
        </a:spcBef>
        <a:spcAft>
          <a:spcPts val="60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360727962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182969563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187425021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40568135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 name="Group 10"/>
          <p:cNvGrpSpPr>
            <a:grpSpLocks/>
          </p:cNvGrpSpPr>
          <p:nvPr/>
        </p:nvGrpSpPr>
        <p:grpSpPr bwMode="auto">
          <a:xfrm>
            <a:off x="169336" y="80967"/>
            <a:ext cx="8805333" cy="6713935"/>
            <a:chOff x="80" y="68"/>
            <a:chExt cx="4160" cy="5639"/>
          </a:xfrm>
        </p:grpSpPr>
        <p:sp>
          <p:nvSpPr>
            <p:cNvPr id="1026" name="Rectangle 2"/>
            <p:cNvSpPr>
              <a:spLocks noChangeArrowheads="1"/>
            </p:cNvSpPr>
            <p:nvPr/>
          </p:nvSpPr>
          <p:spPr bwMode="auto">
            <a:xfrm>
              <a:off x="80" y="200"/>
              <a:ext cx="4160" cy="5296"/>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nvGrpSpPr>
            <p:cNvPr id="1033" name="Group 9"/>
            <p:cNvGrpSpPr>
              <a:grpSpLocks/>
            </p:cNvGrpSpPr>
            <p:nvPr/>
          </p:nvGrpSpPr>
          <p:grpSpPr bwMode="auto">
            <a:xfrm>
              <a:off x="950" y="68"/>
              <a:ext cx="2502" cy="5639"/>
              <a:chOff x="950" y="68"/>
              <a:chExt cx="2502" cy="5639"/>
            </a:xfrm>
          </p:grpSpPr>
          <p:grpSp>
            <p:nvGrpSpPr>
              <p:cNvPr id="1029" name="Group 5"/>
              <p:cNvGrpSpPr>
                <a:grpSpLocks/>
              </p:cNvGrpSpPr>
              <p:nvPr/>
            </p:nvGrpSpPr>
            <p:grpSpPr bwMode="auto">
              <a:xfrm>
                <a:off x="3028" y="68"/>
                <a:ext cx="424" cy="632"/>
                <a:chOff x="3028" y="68"/>
                <a:chExt cx="424" cy="632"/>
              </a:xfrm>
            </p:grpSpPr>
            <p:sp>
              <p:nvSpPr>
                <p:cNvPr id="1027" name="AutoShape 3"/>
                <p:cNvSpPr>
                  <a:spLocks noChangeArrowheads="1"/>
                </p:cNvSpPr>
                <p:nvPr/>
              </p:nvSpPr>
              <p:spPr bwMode="auto">
                <a:xfrm rot="10800000" flipH="1">
                  <a:off x="3090" y="132"/>
                  <a:ext cx="362" cy="568"/>
                </a:xfrm>
                <a:prstGeom prst="triangle">
                  <a:avLst>
                    <a:gd name="adj" fmla="val 49995"/>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1028" name="AutoShape 4"/>
                <p:cNvSpPr>
                  <a:spLocks noChangeArrowheads="1"/>
                </p:cNvSpPr>
                <p:nvPr/>
              </p:nvSpPr>
              <p:spPr bwMode="auto">
                <a:xfrm rot="10800000" flipH="1">
                  <a:off x="3028" y="68"/>
                  <a:ext cx="362" cy="568"/>
                </a:xfrm>
                <a:prstGeom prst="triangle">
                  <a:avLst>
                    <a:gd name="adj" fmla="val 49995"/>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nvGrpSpPr>
              <p:cNvPr id="1032" name="Group 8"/>
              <p:cNvGrpSpPr>
                <a:grpSpLocks/>
              </p:cNvGrpSpPr>
              <p:nvPr/>
            </p:nvGrpSpPr>
            <p:grpSpPr bwMode="auto">
              <a:xfrm>
                <a:off x="950" y="5060"/>
                <a:ext cx="467" cy="647"/>
                <a:chOff x="950" y="5060"/>
                <a:chExt cx="467" cy="647"/>
              </a:xfrm>
            </p:grpSpPr>
            <p:sp>
              <p:nvSpPr>
                <p:cNvPr id="1030" name="AutoShape 6"/>
                <p:cNvSpPr>
                  <a:spLocks noChangeArrowheads="1"/>
                </p:cNvSpPr>
                <p:nvPr/>
              </p:nvSpPr>
              <p:spPr bwMode="auto">
                <a:xfrm>
                  <a:off x="1055" y="5139"/>
                  <a:ext cx="362" cy="568"/>
                </a:xfrm>
                <a:prstGeom prst="triangle">
                  <a:avLst>
                    <a:gd name="adj" fmla="val 49995"/>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1031" name="AutoShape 7"/>
                <p:cNvSpPr>
                  <a:spLocks noChangeArrowheads="1"/>
                </p:cNvSpPr>
                <p:nvPr/>
              </p:nvSpPr>
              <p:spPr bwMode="auto">
                <a:xfrm>
                  <a:off x="950" y="5060"/>
                  <a:ext cx="362" cy="568"/>
                </a:xfrm>
                <a:prstGeom prst="triangle">
                  <a:avLst>
                    <a:gd name="adj" fmla="val 49995"/>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grpSp>
      <p:sp>
        <p:nvSpPr>
          <p:cNvPr id="1035" name="Rectangle 1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36" name="Rectangle 1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Tree>
    <p:extLst>
      <p:ext uri="{BB962C8B-B14F-4D97-AF65-F5344CB8AC3E}">
        <p14:creationId xmlns:p14="http://schemas.microsoft.com/office/powerpoint/2010/main" val="68128196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新細明體" charset="-120"/>
        </a:defRPr>
      </a:lvl2pPr>
      <a:lvl3pPr algn="ctr" rtl="0" eaLnBrk="0" fontAlgn="base" hangingPunct="0">
        <a:spcBef>
          <a:spcPct val="0"/>
        </a:spcBef>
        <a:spcAft>
          <a:spcPct val="0"/>
        </a:spcAft>
        <a:defRPr sz="4400">
          <a:solidFill>
            <a:schemeClr val="tx2"/>
          </a:solidFill>
          <a:latin typeface="Times New Roman" pitchFamily="18" charset="0"/>
          <a:ea typeface="新細明體" charset="-120"/>
        </a:defRPr>
      </a:lvl3pPr>
      <a:lvl4pPr algn="ctr" rtl="0" eaLnBrk="0" fontAlgn="base" hangingPunct="0">
        <a:spcBef>
          <a:spcPct val="0"/>
        </a:spcBef>
        <a:spcAft>
          <a:spcPct val="0"/>
        </a:spcAft>
        <a:defRPr sz="4400">
          <a:solidFill>
            <a:schemeClr val="tx2"/>
          </a:solidFill>
          <a:latin typeface="Times New Roman" pitchFamily="18" charset="0"/>
          <a:ea typeface="新細明體" charset="-120"/>
        </a:defRPr>
      </a:lvl4pPr>
      <a:lvl5pPr algn="ctr" rtl="0" eaLnBrk="0" fontAlgn="base" hangingPunct="0">
        <a:spcBef>
          <a:spcPct val="0"/>
        </a:spcBef>
        <a:spcAft>
          <a:spcPct val="0"/>
        </a:spcAft>
        <a:defRPr sz="4400">
          <a:solidFill>
            <a:schemeClr val="tx2"/>
          </a:solidFill>
          <a:latin typeface="Times New Roman" pitchFamily="18" charset="0"/>
          <a:ea typeface="新細明體" charset="-120"/>
        </a:defRPr>
      </a:lvl5pPr>
      <a:lvl6pPr marL="457200" algn="ctr" rtl="0" eaLnBrk="0" fontAlgn="base" hangingPunct="0">
        <a:spcBef>
          <a:spcPct val="0"/>
        </a:spcBef>
        <a:spcAft>
          <a:spcPct val="0"/>
        </a:spcAft>
        <a:defRPr sz="4400">
          <a:solidFill>
            <a:schemeClr val="tx2"/>
          </a:solidFill>
          <a:latin typeface="Times New Roman" pitchFamily="18" charset="0"/>
          <a:ea typeface="新細明體" charset="-120"/>
        </a:defRPr>
      </a:lvl6pPr>
      <a:lvl7pPr marL="914400" algn="ctr" rtl="0" eaLnBrk="0" fontAlgn="base" hangingPunct="0">
        <a:spcBef>
          <a:spcPct val="0"/>
        </a:spcBef>
        <a:spcAft>
          <a:spcPct val="0"/>
        </a:spcAft>
        <a:defRPr sz="4400">
          <a:solidFill>
            <a:schemeClr val="tx2"/>
          </a:solidFill>
          <a:latin typeface="Times New Roman" pitchFamily="18" charset="0"/>
          <a:ea typeface="新細明體" charset="-120"/>
        </a:defRPr>
      </a:lvl7pPr>
      <a:lvl8pPr marL="1371600" algn="ctr" rtl="0" eaLnBrk="0" fontAlgn="base" hangingPunct="0">
        <a:spcBef>
          <a:spcPct val="0"/>
        </a:spcBef>
        <a:spcAft>
          <a:spcPct val="0"/>
        </a:spcAft>
        <a:defRPr sz="4400">
          <a:solidFill>
            <a:schemeClr val="tx2"/>
          </a:solidFill>
          <a:latin typeface="Times New Roman" pitchFamily="18" charset="0"/>
          <a:ea typeface="新細明體" charset="-120"/>
        </a:defRPr>
      </a:lvl8pPr>
      <a:lvl9pPr marL="1828800" algn="ctr" rtl="0" eaLnBrk="0" fontAlgn="base" hangingPunct="0">
        <a:spcBef>
          <a:spcPct val="0"/>
        </a:spcBef>
        <a:spcAft>
          <a:spcPct val="0"/>
        </a:spcAft>
        <a:defRPr sz="4400">
          <a:solidFill>
            <a:schemeClr val="tx2"/>
          </a:solidFill>
          <a:latin typeface="Times New Roman" pitchFamily="18" charset="0"/>
          <a:ea typeface="新細明體" charset="-12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t"/>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 name="Group 10"/>
          <p:cNvGrpSpPr>
            <a:grpSpLocks/>
          </p:cNvGrpSpPr>
          <p:nvPr/>
        </p:nvGrpSpPr>
        <p:grpSpPr bwMode="auto">
          <a:xfrm>
            <a:off x="169336" y="80965"/>
            <a:ext cx="8805333" cy="6713935"/>
            <a:chOff x="80" y="68"/>
            <a:chExt cx="4160" cy="5639"/>
          </a:xfrm>
        </p:grpSpPr>
        <p:sp>
          <p:nvSpPr>
            <p:cNvPr id="1026" name="Rectangle 2"/>
            <p:cNvSpPr>
              <a:spLocks noChangeArrowheads="1"/>
            </p:cNvSpPr>
            <p:nvPr/>
          </p:nvSpPr>
          <p:spPr bwMode="auto">
            <a:xfrm>
              <a:off x="80" y="200"/>
              <a:ext cx="4160" cy="5296"/>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nvGrpSpPr>
            <p:cNvPr id="1033" name="Group 9"/>
            <p:cNvGrpSpPr>
              <a:grpSpLocks/>
            </p:cNvGrpSpPr>
            <p:nvPr/>
          </p:nvGrpSpPr>
          <p:grpSpPr bwMode="auto">
            <a:xfrm>
              <a:off x="950" y="68"/>
              <a:ext cx="2502" cy="5639"/>
              <a:chOff x="950" y="68"/>
              <a:chExt cx="2502" cy="5639"/>
            </a:xfrm>
          </p:grpSpPr>
          <p:grpSp>
            <p:nvGrpSpPr>
              <p:cNvPr id="1029" name="Group 5"/>
              <p:cNvGrpSpPr>
                <a:grpSpLocks/>
              </p:cNvGrpSpPr>
              <p:nvPr/>
            </p:nvGrpSpPr>
            <p:grpSpPr bwMode="auto">
              <a:xfrm>
                <a:off x="3028" y="68"/>
                <a:ext cx="424" cy="632"/>
                <a:chOff x="3028" y="68"/>
                <a:chExt cx="424" cy="632"/>
              </a:xfrm>
            </p:grpSpPr>
            <p:sp>
              <p:nvSpPr>
                <p:cNvPr id="1027" name="AutoShape 3"/>
                <p:cNvSpPr>
                  <a:spLocks noChangeArrowheads="1"/>
                </p:cNvSpPr>
                <p:nvPr/>
              </p:nvSpPr>
              <p:spPr bwMode="auto">
                <a:xfrm rot="10800000" flipH="1">
                  <a:off x="3090" y="132"/>
                  <a:ext cx="362" cy="568"/>
                </a:xfrm>
                <a:prstGeom prst="triangle">
                  <a:avLst>
                    <a:gd name="adj" fmla="val 49995"/>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1028" name="AutoShape 4"/>
                <p:cNvSpPr>
                  <a:spLocks noChangeArrowheads="1"/>
                </p:cNvSpPr>
                <p:nvPr/>
              </p:nvSpPr>
              <p:spPr bwMode="auto">
                <a:xfrm rot="10800000" flipH="1">
                  <a:off x="3028" y="68"/>
                  <a:ext cx="362" cy="568"/>
                </a:xfrm>
                <a:prstGeom prst="triangle">
                  <a:avLst>
                    <a:gd name="adj" fmla="val 49995"/>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nvGrpSpPr>
              <p:cNvPr id="1032" name="Group 8"/>
              <p:cNvGrpSpPr>
                <a:grpSpLocks/>
              </p:cNvGrpSpPr>
              <p:nvPr/>
            </p:nvGrpSpPr>
            <p:grpSpPr bwMode="auto">
              <a:xfrm>
                <a:off x="950" y="5060"/>
                <a:ext cx="467" cy="647"/>
                <a:chOff x="950" y="5060"/>
                <a:chExt cx="467" cy="647"/>
              </a:xfrm>
            </p:grpSpPr>
            <p:sp>
              <p:nvSpPr>
                <p:cNvPr id="1030" name="AutoShape 6"/>
                <p:cNvSpPr>
                  <a:spLocks noChangeArrowheads="1"/>
                </p:cNvSpPr>
                <p:nvPr/>
              </p:nvSpPr>
              <p:spPr bwMode="auto">
                <a:xfrm>
                  <a:off x="1055" y="5139"/>
                  <a:ext cx="362" cy="568"/>
                </a:xfrm>
                <a:prstGeom prst="triangle">
                  <a:avLst>
                    <a:gd name="adj" fmla="val 49995"/>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1031" name="AutoShape 7"/>
                <p:cNvSpPr>
                  <a:spLocks noChangeArrowheads="1"/>
                </p:cNvSpPr>
                <p:nvPr/>
              </p:nvSpPr>
              <p:spPr bwMode="auto">
                <a:xfrm>
                  <a:off x="950" y="5060"/>
                  <a:ext cx="362" cy="568"/>
                </a:xfrm>
                <a:prstGeom prst="triangle">
                  <a:avLst>
                    <a:gd name="adj" fmla="val 49995"/>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grpSp>
      <p:sp>
        <p:nvSpPr>
          <p:cNvPr id="1035" name="Rectangle 1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36" name="Rectangle 1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Tree>
    <p:extLst>
      <p:ext uri="{BB962C8B-B14F-4D97-AF65-F5344CB8AC3E}">
        <p14:creationId xmlns:p14="http://schemas.microsoft.com/office/powerpoint/2010/main" val="74483135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新細明體" charset="-120"/>
        </a:defRPr>
      </a:lvl2pPr>
      <a:lvl3pPr algn="ctr" rtl="0" eaLnBrk="0" fontAlgn="base" hangingPunct="0">
        <a:spcBef>
          <a:spcPct val="0"/>
        </a:spcBef>
        <a:spcAft>
          <a:spcPct val="0"/>
        </a:spcAft>
        <a:defRPr sz="4400">
          <a:solidFill>
            <a:schemeClr val="tx2"/>
          </a:solidFill>
          <a:latin typeface="Times New Roman" pitchFamily="18" charset="0"/>
          <a:ea typeface="新細明體" charset="-120"/>
        </a:defRPr>
      </a:lvl3pPr>
      <a:lvl4pPr algn="ctr" rtl="0" eaLnBrk="0" fontAlgn="base" hangingPunct="0">
        <a:spcBef>
          <a:spcPct val="0"/>
        </a:spcBef>
        <a:spcAft>
          <a:spcPct val="0"/>
        </a:spcAft>
        <a:defRPr sz="4400">
          <a:solidFill>
            <a:schemeClr val="tx2"/>
          </a:solidFill>
          <a:latin typeface="Times New Roman" pitchFamily="18" charset="0"/>
          <a:ea typeface="新細明體" charset="-120"/>
        </a:defRPr>
      </a:lvl4pPr>
      <a:lvl5pPr algn="ctr" rtl="0" eaLnBrk="0" fontAlgn="base" hangingPunct="0">
        <a:spcBef>
          <a:spcPct val="0"/>
        </a:spcBef>
        <a:spcAft>
          <a:spcPct val="0"/>
        </a:spcAft>
        <a:defRPr sz="4400">
          <a:solidFill>
            <a:schemeClr val="tx2"/>
          </a:solidFill>
          <a:latin typeface="Times New Roman" pitchFamily="18" charset="0"/>
          <a:ea typeface="新細明體" charset="-120"/>
        </a:defRPr>
      </a:lvl5pPr>
      <a:lvl6pPr marL="457200" algn="ctr" rtl="0" eaLnBrk="0" fontAlgn="base" hangingPunct="0">
        <a:spcBef>
          <a:spcPct val="0"/>
        </a:spcBef>
        <a:spcAft>
          <a:spcPct val="0"/>
        </a:spcAft>
        <a:defRPr sz="4400">
          <a:solidFill>
            <a:schemeClr val="tx2"/>
          </a:solidFill>
          <a:latin typeface="Times New Roman" pitchFamily="18" charset="0"/>
          <a:ea typeface="新細明體" charset="-120"/>
        </a:defRPr>
      </a:lvl6pPr>
      <a:lvl7pPr marL="914400" algn="ctr" rtl="0" eaLnBrk="0" fontAlgn="base" hangingPunct="0">
        <a:spcBef>
          <a:spcPct val="0"/>
        </a:spcBef>
        <a:spcAft>
          <a:spcPct val="0"/>
        </a:spcAft>
        <a:defRPr sz="4400">
          <a:solidFill>
            <a:schemeClr val="tx2"/>
          </a:solidFill>
          <a:latin typeface="Times New Roman" pitchFamily="18" charset="0"/>
          <a:ea typeface="新細明體" charset="-120"/>
        </a:defRPr>
      </a:lvl7pPr>
      <a:lvl8pPr marL="1371600" algn="ctr" rtl="0" eaLnBrk="0" fontAlgn="base" hangingPunct="0">
        <a:spcBef>
          <a:spcPct val="0"/>
        </a:spcBef>
        <a:spcAft>
          <a:spcPct val="0"/>
        </a:spcAft>
        <a:defRPr sz="4400">
          <a:solidFill>
            <a:schemeClr val="tx2"/>
          </a:solidFill>
          <a:latin typeface="Times New Roman" pitchFamily="18" charset="0"/>
          <a:ea typeface="新細明體" charset="-120"/>
        </a:defRPr>
      </a:lvl8pPr>
      <a:lvl9pPr marL="1828800" algn="ctr" rtl="0" eaLnBrk="0" fontAlgn="base" hangingPunct="0">
        <a:spcBef>
          <a:spcPct val="0"/>
        </a:spcBef>
        <a:spcAft>
          <a:spcPct val="0"/>
        </a:spcAft>
        <a:defRPr sz="4400">
          <a:solidFill>
            <a:schemeClr val="tx2"/>
          </a:solidFill>
          <a:latin typeface="Times New Roman" pitchFamily="18" charset="0"/>
          <a:ea typeface="新細明體" charset="-12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t"/>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 name="Group 10"/>
          <p:cNvGrpSpPr>
            <a:grpSpLocks/>
          </p:cNvGrpSpPr>
          <p:nvPr/>
        </p:nvGrpSpPr>
        <p:grpSpPr bwMode="auto">
          <a:xfrm>
            <a:off x="169334" y="80963"/>
            <a:ext cx="8805333" cy="6713935"/>
            <a:chOff x="80" y="68"/>
            <a:chExt cx="4160" cy="5639"/>
          </a:xfrm>
        </p:grpSpPr>
        <p:sp>
          <p:nvSpPr>
            <p:cNvPr id="1026" name="Rectangle 2"/>
            <p:cNvSpPr>
              <a:spLocks noChangeArrowheads="1"/>
            </p:cNvSpPr>
            <p:nvPr/>
          </p:nvSpPr>
          <p:spPr bwMode="auto">
            <a:xfrm>
              <a:off x="80" y="200"/>
              <a:ext cx="4160" cy="5296"/>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nvGrpSpPr>
            <p:cNvPr id="1033" name="Group 9"/>
            <p:cNvGrpSpPr>
              <a:grpSpLocks/>
            </p:cNvGrpSpPr>
            <p:nvPr/>
          </p:nvGrpSpPr>
          <p:grpSpPr bwMode="auto">
            <a:xfrm>
              <a:off x="950" y="68"/>
              <a:ext cx="2502" cy="5639"/>
              <a:chOff x="950" y="68"/>
              <a:chExt cx="2502" cy="5639"/>
            </a:xfrm>
          </p:grpSpPr>
          <p:grpSp>
            <p:nvGrpSpPr>
              <p:cNvPr id="1029" name="Group 5"/>
              <p:cNvGrpSpPr>
                <a:grpSpLocks/>
              </p:cNvGrpSpPr>
              <p:nvPr/>
            </p:nvGrpSpPr>
            <p:grpSpPr bwMode="auto">
              <a:xfrm>
                <a:off x="3028" y="68"/>
                <a:ext cx="424" cy="632"/>
                <a:chOff x="3028" y="68"/>
                <a:chExt cx="424" cy="632"/>
              </a:xfrm>
            </p:grpSpPr>
            <p:sp>
              <p:nvSpPr>
                <p:cNvPr id="1027" name="AutoShape 3"/>
                <p:cNvSpPr>
                  <a:spLocks noChangeArrowheads="1"/>
                </p:cNvSpPr>
                <p:nvPr/>
              </p:nvSpPr>
              <p:spPr bwMode="auto">
                <a:xfrm rot="10800000" flipH="1">
                  <a:off x="3090" y="132"/>
                  <a:ext cx="362" cy="568"/>
                </a:xfrm>
                <a:prstGeom prst="triangle">
                  <a:avLst>
                    <a:gd name="adj" fmla="val 49995"/>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1028" name="AutoShape 4"/>
                <p:cNvSpPr>
                  <a:spLocks noChangeArrowheads="1"/>
                </p:cNvSpPr>
                <p:nvPr/>
              </p:nvSpPr>
              <p:spPr bwMode="auto">
                <a:xfrm rot="10800000" flipH="1">
                  <a:off x="3028" y="68"/>
                  <a:ext cx="362" cy="568"/>
                </a:xfrm>
                <a:prstGeom prst="triangle">
                  <a:avLst>
                    <a:gd name="adj" fmla="val 49995"/>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nvGrpSpPr>
              <p:cNvPr id="1032" name="Group 8"/>
              <p:cNvGrpSpPr>
                <a:grpSpLocks/>
              </p:cNvGrpSpPr>
              <p:nvPr/>
            </p:nvGrpSpPr>
            <p:grpSpPr bwMode="auto">
              <a:xfrm>
                <a:off x="950" y="5060"/>
                <a:ext cx="467" cy="647"/>
                <a:chOff x="950" y="5060"/>
                <a:chExt cx="467" cy="647"/>
              </a:xfrm>
            </p:grpSpPr>
            <p:sp>
              <p:nvSpPr>
                <p:cNvPr id="1030" name="AutoShape 6"/>
                <p:cNvSpPr>
                  <a:spLocks noChangeArrowheads="1"/>
                </p:cNvSpPr>
                <p:nvPr/>
              </p:nvSpPr>
              <p:spPr bwMode="auto">
                <a:xfrm>
                  <a:off x="1055" y="5139"/>
                  <a:ext cx="362" cy="568"/>
                </a:xfrm>
                <a:prstGeom prst="triangle">
                  <a:avLst>
                    <a:gd name="adj" fmla="val 49995"/>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1031" name="AutoShape 7"/>
                <p:cNvSpPr>
                  <a:spLocks noChangeArrowheads="1"/>
                </p:cNvSpPr>
                <p:nvPr/>
              </p:nvSpPr>
              <p:spPr bwMode="auto">
                <a:xfrm>
                  <a:off x="950" y="5060"/>
                  <a:ext cx="362" cy="568"/>
                </a:xfrm>
                <a:prstGeom prst="triangle">
                  <a:avLst>
                    <a:gd name="adj" fmla="val 49995"/>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grpSp>
      <p:sp>
        <p:nvSpPr>
          <p:cNvPr id="1035" name="Rectangle 1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36" name="Rectangle 1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Tree>
    <p:extLst>
      <p:ext uri="{BB962C8B-B14F-4D97-AF65-F5344CB8AC3E}">
        <p14:creationId xmlns:p14="http://schemas.microsoft.com/office/powerpoint/2010/main" val="27601784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新細明體" charset="-120"/>
        </a:defRPr>
      </a:lvl2pPr>
      <a:lvl3pPr algn="ctr" rtl="0" eaLnBrk="0" fontAlgn="base" hangingPunct="0">
        <a:spcBef>
          <a:spcPct val="0"/>
        </a:spcBef>
        <a:spcAft>
          <a:spcPct val="0"/>
        </a:spcAft>
        <a:defRPr sz="4400">
          <a:solidFill>
            <a:schemeClr val="tx2"/>
          </a:solidFill>
          <a:latin typeface="Times New Roman" pitchFamily="18" charset="0"/>
          <a:ea typeface="新細明體" charset="-120"/>
        </a:defRPr>
      </a:lvl3pPr>
      <a:lvl4pPr algn="ctr" rtl="0" eaLnBrk="0" fontAlgn="base" hangingPunct="0">
        <a:spcBef>
          <a:spcPct val="0"/>
        </a:spcBef>
        <a:spcAft>
          <a:spcPct val="0"/>
        </a:spcAft>
        <a:defRPr sz="4400">
          <a:solidFill>
            <a:schemeClr val="tx2"/>
          </a:solidFill>
          <a:latin typeface="Times New Roman" pitchFamily="18" charset="0"/>
          <a:ea typeface="新細明體" charset="-120"/>
        </a:defRPr>
      </a:lvl4pPr>
      <a:lvl5pPr algn="ctr" rtl="0" eaLnBrk="0" fontAlgn="base" hangingPunct="0">
        <a:spcBef>
          <a:spcPct val="0"/>
        </a:spcBef>
        <a:spcAft>
          <a:spcPct val="0"/>
        </a:spcAft>
        <a:defRPr sz="4400">
          <a:solidFill>
            <a:schemeClr val="tx2"/>
          </a:solidFill>
          <a:latin typeface="Times New Roman" pitchFamily="18" charset="0"/>
          <a:ea typeface="新細明體" charset="-120"/>
        </a:defRPr>
      </a:lvl5pPr>
      <a:lvl6pPr marL="457200" algn="ctr" rtl="0" eaLnBrk="0" fontAlgn="base" hangingPunct="0">
        <a:spcBef>
          <a:spcPct val="0"/>
        </a:spcBef>
        <a:spcAft>
          <a:spcPct val="0"/>
        </a:spcAft>
        <a:defRPr sz="4400">
          <a:solidFill>
            <a:schemeClr val="tx2"/>
          </a:solidFill>
          <a:latin typeface="Times New Roman" pitchFamily="18" charset="0"/>
          <a:ea typeface="新細明體" charset="-120"/>
        </a:defRPr>
      </a:lvl6pPr>
      <a:lvl7pPr marL="914400" algn="ctr" rtl="0" eaLnBrk="0" fontAlgn="base" hangingPunct="0">
        <a:spcBef>
          <a:spcPct val="0"/>
        </a:spcBef>
        <a:spcAft>
          <a:spcPct val="0"/>
        </a:spcAft>
        <a:defRPr sz="4400">
          <a:solidFill>
            <a:schemeClr val="tx2"/>
          </a:solidFill>
          <a:latin typeface="Times New Roman" pitchFamily="18" charset="0"/>
          <a:ea typeface="新細明體" charset="-120"/>
        </a:defRPr>
      </a:lvl7pPr>
      <a:lvl8pPr marL="1371600" algn="ctr" rtl="0" eaLnBrk="0" fontAlgn="base" hangingPunct="0">
        <a:spcBef>
          <a:spcPct val="0"/>
        </a:spcBef>
        <a:spcAft>
          <a:spcPct val="0"/>
        </a:spcAft>
        <a:defRPr sz="4400">
          <a:solidFill>
            <a:schemeClr val="tx2"/>
          </a:solidFill>
          <a:latin typeface="Times New Roman" pitchFamily="18" charset="0"/>
          <a:ea typeface="新細明體" charset="-120"/>
        </a:defRPr>
      </a:lvl8pPr>
      <a:lvl9pPr marL="1828800" algn="ctr" rtl="0" eaLnBrk="0" fontAlgn="base" hangingPunct="0">
        <a:spcBef>
          <a:spcPct val="0"/>
        </a:spcBef>
        <a:spcAft>
          <a:spcPct val="0"/>
        </a:spcAft>
        <a:defRPr sz="4400">
          <a:solidFill>
            <a:schemeClr val="tx2"/>
          </a:solidFill>
          <a:latin typeface="Times New Roman" pitchFamily="18" charset="0"/>
          <a:ea typeface="新細明體" charset="-12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t"/>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7661692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24455420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5067653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189421190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386147573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158256947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297985765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40800"/>
              </a:solidFill>
              <a:latin typeface="Times New Roman" pitchFamily="18" charset="0"/>
              <a:cs typeface="+mn-cs"/>
            </a:endParaRPr>
          </a:p>
        </p:txBody>
      </p:sp>
      <p:sp>
        <p:nvSpPr>
          <p:cNvPr id="11267" name="Rectangle 11"/>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1268" name="Rectangle 12"/>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defTabSz="914400" eaLnBrk="0" hangingPunct="0"/>
            <a:r>
              <a:rPr lang="en-US" smtClean="0">
                <a:solidFill>
                  <a:srgbClr val="040800"/>
                </a:solidFill>
                <a:cs typeface="+mn-cs"/>
              </a:rPr>
              <a:t>11-</a:t>
            </a:r>
            <a:fld id="{7FF8296C-67C7-4D10-B0ED-DD341FFFD56A}" type="slidenum">
              <a:rPr lang="en-US" smtClean="0">
                <a:solidFill>
                  <a:srgbClr val="040800"/>
                </a:solidFill>
                <a:cs typeface="+mn-cs"/>
              </a:rPr>
              <a:pPr defTabSz="914400" eaLnBrk="0" hangingPunct="0"/>
              <a:t>‹#›</a:t>
            </a:fld>
            <a:endParaRPr lang="en-US" sz="1400" smtClean="0">
              <a:solidFill>
                <a:srgbClr val="040800"/>
              </a:solidFill>
              <a:cs typeface="+mn-cs"/>
            </a:endParaRPr>
          </a:p>
        </p:txBody>
      </p:sp>
      <p:sp>
        <p:nvSpPr>
          <p:cNvPr id="7" name="Text Box 5"/>
          <p:cNvSpPr txBox="1">
            <a:spLocks noChangeArrowheads="1"/>
          </p:cNvSpPr>
          <p:nvPr userDrawn="1"/>
        </p:nvSpPr>
        <p:spPr bwMode="auto">
          <a:xfrm>
            <a:off x="76200" y="6553201"/>
            <a:ext cx="4191000" cy="246221"/>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40800"/>
                </a:solidFill>
                <a:latin typeface="Arial" charset="0"/>
                <a:cs typeface="+mn-cs"/>
              </a:rPr>
              <a:t>Copyright © 2010 Pearson Education, Inc. Publishing as Prentice Hall.</a:t>
            </a:r>
            <a:endParaRPr lang="en-US" sz="1000" smtClean="0">
              <a:solidFill>
                <a:srgbClr val="040800"/>
              </a:solidFill>
              <a:cs typeface="+mn-cs"/>
            </a:endParaRPr>
          </a:p>
        </p:txBody>
      </p:sp>
    </p:spTree>
    <p:extLst>
      <p:ext uri="{BB962C8B-B14F-4D97-AF65-F5344CB8AC3E}">
        <p14:creationId xmlns:p14="http://schemas.microsoft.com/office/powerpoint/2010/main" val="350843341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ransition>
    <p:cover/>
  </p:transition>
  <p:hf hdr="0" ftr="0" dt="0"/>
  <p:txStyles>
    <p:titleStyle>
      <a:lvl1pPr algn="ctr" rtl="0" eaLnBrk="0" fontAlgn="base" hangingPunct="0">
        <a:spcBef>
          <a:spcPct val="0"/>
        </a:spcBef>
        <a:spcAft>
          <a:spcPct val="0"/>
        </a:spcAft>
        <a:defRPr sz="3600" b="1">
          <a:solidFill>
            <a:srgbClr val="0031CC"/>
          </a:solidFill>
          <a:latin typeface="+mj-lt"/>
          <a:ea typeface="+mj-ea"/>
          <a:cs typeface="+mj-cs"/>
        </a:defRPr>
      </a:lvl1pPr>
      <a:lvl2pPr algn="ctr" rtl="0" eaLnBrk="0" fontAlgn="base" hangingPunct="0">
        <a:spcBef>
          <a:spcPct val="0"/>
        </a:spcBef>
        <a:spcAft>
          <a:spcPct val="0"/>
        </a:spcAft>
        <a:defRPr sz="3600" b="1">
          <a:solidFill>
            <a:srgbClr val="0031CC"/>
          </a:solidFill>
          <a:latin typeface="Arial" charset="0"/>
        </a:defRPr>
      </a:lvl2pPr>
      <a:lvl3pPr algn="ctr" rtl="0" eaLnBrk="0" fontAlgn="base" hangingPunct="0">
        <a:spcBef>
          <a:spcPct val="0"/>
        </a:spcBef>
        <a:spcAft>
          <a:spcPct val="0"/>
        </a:spcAft>
        <a:defRPr sz="3600" b="1">
          <a:solidFill>
            <a:srgbClr val="0031CC"/>
          </a:solidFill>
          <a:latin typeface="Arial" charset="0"/>
        </a:defRPr>
      </a:lvl3pPr>
      <a:lvl4pPr algn="ctr" rtl="0" eaLnBrk="0" fontAlgn="base" hangingPunct="0">
        <a:spcBef>
          <a:spcPct val="0"/>
        </a:spcBef>
        <a:spcAft>
          <a:spcPct val="0"/>
        </a:spcAft>
        <a:defRPr sz="3600" b="1">
          <a:solidFill>
            <a:srgbClr val="0031CC"/>
          </a:solidFill>
          <a:latin typeface="Arial" charset="0"/>
        </a:defRPr>
      </a:lvl4pPr>
      <a:lvl5pPr algn="ctr" rtl="0" eaLnBrk="0" fontAlgn="base" hangingPunct="0">
        <a:spcBef>
          <a:spcPct val="0"/>
        </a:spcBef>
        <a:spcAft>
          <a:spcPct val="0"/>
        </a:spcAft>
        <a:defRPr sz="3600" b="1">
          <a:solidFill>
            <a:srgbClr val="0031CC"/>
          </a:solidFill>
          <a:latin typeface="Arial" charset="0"/>
        </a:defRPr>
      </a:lvl5pPr>
      <a:lvl6pPr marL="457200" algn="ctr" rtl="0" eaLnBrk="0" fontAlgn="base" hangingPunct="0">
        <a:spcBef>
          <a:spcPct val="0"/>
        </a:spcBef>
        <a:spcAft>
          <a:spcPct val="0"/>
        </a:spcAft>
        <a:defRPr sz="3600" b="1">
          <a:solidFill>
            <a:srgbClr val="0031CC"/>
          </a:solidFill>
          <a:latin typeface="Arial" charset="0"/>
        </a:defRPr>
      </a:lvl6pPr>
      <a:lvl7pPr marL="914400" algn="ctr" rtl="0" eaLnBrk="0" fontAlgn="base" hangingPunct="0">
        <a:spcBef>
          <a:spcPct val="0"/>
        </a:spcBef>
        <a:spcAft>
          <a:spcPct val="0"/>
        </a:spcAft>
        <a:defRPr sz="3600" b="1">
          <a:solidFill>
            <a:srgbClr val="0031CC"/>
          </a:solidFill>
          <a:latin typeface="Arial" charset="0"/>
        </a:defRPr>
      </a:lvl7pPr>
      <a:lvl8pPr marL="1371600" algn="ctr" rtl="0" eaLnBrk="0" fontAlgn="base" hangingPunct="0">
        <a:spcBef>
          <a:spcPct val="0"/>
        </a:spcBef>
        <a:spcAft>
          <a:spcPct val="0"/>
        </a:spcAft>
        <a:defRPr sz="3600" b="1">
          <a:solidFill>
            <a:srgbClr val="0031CC"/>
          </a:solidFill>
          <a:latin typeface="Arial" charset="0"/>
        </a:defRPr>
      </a:lvl8pPr>
      <a:lvl9pPr marL="1828800" algn="ctr" rtl="0" eaLnBrk="0" fontAlgn="base" hangingPunct="0">
        <a:spcBef>
          <a:spcPct val="0"/>
        </a:spcBef>
        <a:spcAft>
          <a:spcPct val="0"/>
        </a:spcAft>
        <a:defRPr sz="3600" b="1">
          <a:solidFill>
            <a:srgbClr val="0031CC"/>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chemeClr val="tx1"/>
          </a:solidFill>
          <a:latin typeface="+mn-lt"/>
        </a:defRPr>
      </a:lvl2pPr>
      <a:lvl3pPr marL="1143000" indent="-228600" algn="l" rtl="0" eaLnBrk="0" fontAlgn="base" hangingPunct="0">
        <a:spcBef>
          <a:spcPct val="20000"/>
        </a:spcBef>
        <a:spcAft>
          <a:spcPct val="0"/>
        </a:spcAft>
        <a:buClr>
          <a:srgbClr val="339966"/>
        </a:buClr>
        <a:buChar char="»"/>
        <a:defRPr sz="2000">
          <a:solidFill>
            <a:schemeClr val="tx1"/>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chemeClr val="tx1"/>
          </a:solidFill>
          <a:latin typeface="+mn-lt"/>
        </a:defRPr>
      </a:lvl4pPr>
      <a:lvl5pPr marL="2057400" indent="-228600" algn="l" rtl="0" eaLnBrk="0" fontAlgn="base" hangingPunct="0">
        <a:spcBef>
          <a:spcPct val="20000"/>
        </a:spcBef>
        <a:spcAft>
          <a:spcPct val="0"/>
        </a:spcAft>
        <a:buClr>
          <a:srgbClr val="339966"/>
        </a:buClr>
        <a:buChar char="–"/>
        <a:defRPr>
          <a:solidFill>
            <a:schemeClr val="tx1"/>
          </a:solidFill>
          <a:latin typeface="+mn-lt"/>
        </a:defRPr>
      </a:lvl5pPr>
      <a:lvl6pPr marL="2514600" indent="-228600" algn="l" rtl="0" eaLnBrk="0" fontAlgn="base" hangingPunct="0">
        <a:spcBef>
          <a:spcPct val="20000"/>
        </a:spcBef>
        <a:spcAft>
          <a:spcPct val="0"/>
        </a:spcAft>
        <a:buClr>
          <a:srgbClr val="339966"/>
        </a:buClr>
        <a:buChar char="–"/>
        <a:defRPr>
          <a:solidFill>
            <a:schemeClr val="tx1"/>
          </a:solidFill>
          <a:latin typeface="+mn-lt"/>
        </a:defRPr>
      </a:lvl6pPr>
      <a:lvl7pPr marL="2971800" indent="-228600" algn="l" rtl="0" eaLnBrk="0" fontAlgn="base" hangingPunct="0">
        <a:spcBef>
          <a:spcPct val="20000"/>
        </a:spcBef>
        <a:spcAft>
          <a:spcPct val="0"/>
        </a:spcAft>
        <a:buClr>
          <a:srgbClr val="339966"/>
        </a:buClr>
        <a:buChar char="–"/>
        <a:defRPr>
          <a:solidFill>
            <a:schemeClr val="tx1"/>
          </a:solidFill>
          <a:latin typeface="+mn-lt"/>
        </a:defRPr>
      </a:lvl7pPr>
      <a:lvl8pPr marL="3429000" indent="-228600" algn="l" rtl="0" eaLnBrk="0" fontAlgn="base" hangingPunct="0">
        <a:spcBef>
          <a:spcPct val="20000"/>
        </a:spcBef>
        <a:spcAft>
          <a:spcPct val="0"/>
        </a:spcAft>
        <a:buClr>
          <a:srgbClr val="339966"/>
        </a:buClr>
        <a:buChar char="–"/>
        <a:defRPr>
          <a:solidFill>
            <a:schemeClr val="tx1"/>
          </a:solidFill>
          <a:latin typeface="+mn-lt"/>
        </a:defRPr>
      </a:lvl8pPr>
      <a:lvl9pPr marL="3886200" indent="-228600" algn="l" rtl="0" eaLnBrk="0" fontAlgn="base" hangingPunct="0">
        <a:spcBef>
          <a:spcPct val="20000"/>
        </a:spcBef>
        <a:spcAft>
          <a:spcPct val="0"/>
        </a:spcAft>
        <a:buClr>
          <a:srgbClr val="3399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7.bin"/><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3.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oleObject" Target="../embeddings/oleObject14.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79.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69.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69.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69.xml"/><Relationship Id="rId1" Type="http://schemas.openxmlformats.org/officeDocument/2006/relationships/vmlDrawing" Target="../drawings/vmlDrawing11.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emf"/><Relationship Id="rId5" Type="http://schemas.openxmlformats.org/officeDocument/2006/relationships/oleObject" Target="../embeddings/oleObject24.bin"/><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6.emf"/><Relationship Id="rId5" Type="http://schemas.openxmlformats.org/officeDocument/2006/relationships/oleObject" Target="../embeddings/oleObject29.bin"/><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8.emf"/><Relationship Id="rId5" Type="http://schemas.openxmlformats.org/officeDocument/2006/relationships/oleObject" Target="../embeddings/oleObject31.bin"/><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0.emf"/><Relationship Id="rId5" Type="http://schemas.openxmlformats.org/officeDocument/2006/relationships/oleObject" Target="../embeddings/oleObject33.bin"/><Relationship Id="rId10" Type="http://schemas.openxmlformats.org/officeDocument/2006/relationships/image" Target="../media/image42.emf"/><Relationship Id="rId4" Type="http://schemas.openxmlformats.org/officeDocument/2006/relationships/image" Target="../media/image39.emf"/><Relationship Id="rId9" Type="http://schemas.openxmlformats.org/officeDocument/2006/relationships/oleObject" Target="../embeddings/oleObject35.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4.emf"/><Relationship Id="rId5" Type="http://schemas.openxmlformats.org/officeDocument/2006/relationships/oleObject" Target="../embeddings/oleObject37.bin"/><Relationship Id="rId4" Type="http://schemas.openxmlformats.org/officeDocument/2006/relationships/image" Target="../media/image4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7.emf"/><Relationship Id="rId5" Type="http://schemas.openxmlformats.org/officeDocument/2006/relationships/oleObject" Target="../embeddings/oleObject39.bin"/><Relationship Id="rId4" Type="http://schemas.openxmlformats.org/officeDocument/2006/relationships/image" Target="../media/image4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9.emf"/><Relationship Id="rId5" Type="http://schemas.openxmlformats.org/officeDocument/2006/relationships/oleObject" Target="../embeddings/oleObject41.bin"/><Relationship Id="rId4" Type="http://schemas.openxmlformats.org/officeDocument/2006/relationships/image" Target="../media/image4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2.emf"/><Relationship Id="rId5" Type="http://schemas.openxmlformats.org/officeDocument/2006/relationships/oleObject" Target="../embeddings/oleObject44.bin"/><Relationship Id="rId10" Type="http://schemas.openxmlformats.org/officeDocument/2006/relationships/image" Target="../media/image54.emf"/><Relationship Id="rId4" Type="http://schemas.openxmlformats.org/officeDocument/2006/relationships/image" Target="../media/image51.emf"/><Relationship Id="rId9" Type="http://schemas.openxmlformats.org/officeDocument/2006/relationships/oleObject" Target="../embeddings/oleObject46.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5.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8.emf"/><Relationship Id="rId5" Type="http://schemas.openxmlformats.org/officeDocument/2006/relationships/oleObject" Target="../embeddings/oleObject49.bin"/><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oleObject" Target="../embeddings/oleObject51.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2.emf"/><Relationship Id="rId5" Type="http://schemas.openxmlformats.org/officeDocument/2006/relationships/oleObject" Target="../embeddings/oleObject53.bin"/><Relationship Id="rId4" Type="http://schemas.openxmlformats.org/officeDocument/2006/relationships/image" Target="../media/image61.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4.emf"/><Relationship Id="rId5" Type="http://schemas.openxmlformats.org/officeDocument/2006/relationships/oleObject" Target="../embeddings/oleObject55.bin"/><Relationship Id="rId4" Type="http://schemas.openxmlformats.org/officeDocument/2006/relationships/image" Target="../media/image63.emf"/></Relationships>
</file>

<file path=ppt/slides/_rels/slide66.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8.emf"/><Relationship Id="rId5" Type="http://schemas.openxmlformats.org/officeDocument/2006/relationships/oleObject" Target="../embeddings/oleObject58.bin"/><Relationship Id="rId10" Type="http://schemas.openxmlformats.org/officeDocument/2006/relationships/image" Target="../media/image70.emf"/><Relationship Id="rId4" Type="http://schemas.openxmlformats.org/officeDocument/2006/relationships/image" Target="../media/image67.emf"/><Relationship Id="rId9" Type="http://schemas.openxmlformats.org/officeDocument/2006/relationships/oleObject" Target="../embeddings/oleObject60.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93.xml"/><Relationship Id="rId1" Type="http://schemas.openxmlformats.org/officeDocument/2006/relationships/vmlDrawing" Target="../drawings/vmlDrawing26.vml"/><Relationship Id="rId4" Type="http://schemas.openxmlformats.org/officeDocument/2006/relationships/image" Target="../media/image71.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93.xml"/><Relationship Id="rId1" Type="http://schemas.openxmlformats.org/officeDocument/2006/relationships/vmlDrawing" Target="../drawings/vmlDrawing27.vml"/><Relationship Id="rId6" Type="http://schemas.openxmlformats.org/officeDocument/2006/relationships/image" Target="../media/image73.wmf"/><Relationship Id="rId5" Type="http://schemas.openxmlformats.org/officeDocument/2006/relationships/oleObject" Target="../embeddings/oleObject63.bin"/><Relationship Id="rId4" Type="http://schemas.openxmlformats.org/officeDocument/2006/relationships/image" Target="../media/image72.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93.xml"/><Relationship Id="rId1" Type="http://schemas.openxmlformats.org/officeDocument/2006/relationships/vmlDrawing" Target="../drawings/vmlDrawing28.vml"/><Relationship Id="rId4" Type="http://schemas.openxmlformats.org/officeDocument/2006/relationships/image" Target="../media/image74.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93.xml"/><Relationship Id="rId1" Type="http://schemas.openxmlformats.org/officeDocument/2006/relationships/vmlDrawing" Target="../drawings/vmlDrawing29.vml"/><Relationship Id="rId6" Type="http://schemas.openxmlformats.org/officeDocument/2006/relationships/image" Target="../media/image76.wmf"/><Relationship Id="rId5" Type="http://schemas.openxmlformats.org/officeDocument/2006/relationships/oleObject" Target="../embeddings/oleObject66.bin"/><Relationship Id="rId4" Type="http://schemas.openxmlformats.org/officeDocument/2006/relationships/image" Target="../media/image75.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5738815" y="985842"/>
            <a:ext cx="1210588" cy="1200329"/>
          </a:xfrm>
          <a:prstGeom prst="rect">
            <a:avLst/>
          </a:prstGeom>
          <a:noFill/>
          <a:ln w="9525">
            <a:noFill/>
            <a:miter lim="800000"/>
            <a:headEnd/>
            <a:tailEnd/>
          </a:ln>
        </p:spPr>
        <p:txBody>
          <a:bodyPr wrap="none">
            <a:spAutoFit/>
          </a:bodyPr>
          <a:lstStyle/>
          <a:p>
            <a:r>
              <a:rPr lang="en-US" sz="7200">
                <a:solidFill>
                  <a:srgbClr val="000000"/>
                </a:solidFill>
              </a:rPr>
              <a:t>12</a:t>
            </a:r>
          </a:p>
        </p:txBody>
      </p:sp>
      <p:sp>
        <p:nvSpPr>
          <p:cNvPr id="13314" name="Title 2"/>
          <p:cNvSpPr>
            <a:spLocks noGrp="1"/>
          </p:cNvSpPr>
          <p:nvPr>
            <p:ph type="ctrTitle"/>
          </p:nvPr>
        </p:nvSpPr>
        <p:spPr>
          <a:xfrm>
            <a:off x="3906839" y="2236792"/>
            <a:ext cx="4876800" cy="4090987"/>
          </a:xfrm>
        </p:spPr>
        <p:txBody>
          <a:bodyPr/>
          <a:lstStyle/>
          <a:p>
            <a:pPr eaLnBrk="1" hangingPunct="1"/>
            <a:r>
              <a:rPr lang="en-US" smtClean="0"/>
              <a:t>Managing Uncertainty in a Supply Chain: Safety Inventory</a:t>
            </a:r>
          </a:p>
        </p:txBody>
      </p:sp>
      <p:pic>
        <p:nvPicPr>
          <p:cNvPr id="13316" name="Picture 4"/>
          <p:cNvPicPr>
            <a:picLocks noChangeAspect="1" noChangeArrowheads="1"/>
          </p:cNvPicPr>
          <p:nvPr/>
        </p:nvPicPr>
        <p:blipFill>
          <a:blip r:embed="rId2"/>
          <a:srcRect/>
          <a:stretch>
            <a:fillRect/>
          </a:stretch>
        </p:blipFill>
        <p:spPr bwMode="auto">
          <a:xfrm>
            <a:off x="417518" y="292100"/>
            <a:ext cx="3832225" cy="4856163"/>
          </a:xfrm>
          <a:prstGeom prst="rect">
            <a:avLst/>
          </a:prstGeom>
          <a:noFill/>
          <a:ln w="25400">
            <a:solidFill>
              <a:srgbClr val="FF99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D9A5FE5F-19C7-417F-8B59-037C091FCF9D}" type="slidenum">
              <a:rPr lang="en-US" sz="1200">
                <a:solidFill>
                  <a:srgbClr val="040800"/>
                </a:solidFill>
                <a:latin typeface="Arial" charset="0"/>
              </a:rPr>
              <a:pPr/>
              <a:t>10</a:t>
            </a:fld>
            <a:endParaRPr lang="en-US" sz="1400">
              <a:solidFill>
                <a:srgbClr val="040800"/>
              </a:solidFill>
            </a:endParaRPr>
          </a:p>
        </p:txBody>
      </p:sp>
      <p:sp>
        <p:nvSpPr>
          <p:cNvPr id="33795" name="Rectangle 2"/>
          <p:cNvSpPr>
            <a:spLocks noGrp="1" noChangeArrowheads="1"/>
          </p:cNvSpPr>
          <p:nvPr>
            <p:ph type="title"/>
          </p:nvPr>
        </p:nvSpPr>
        <p:spPr/>
        <p:txBody>
          <a:bodyPr/>
          <a:lstStyle/>
          <a:p>
            <a:r>
              <a:rPr lang="en-US" smtClean="0"/>
              <a:t>Measuring Demand Uncertainty</a:t>
            </a:r>
          </a:p>
        </p:txBody>
      </p:sp>
      <p:sp>
        <p:nvSpPr>
          <p:cNvPr id="33796" name="Rectangle 3"/>
          <p:cNvSpPr>
            <a:spLocks noGrp="1" noChangeArrowheads="1"/>
          </p:cNvSpPr>
          <p:nvPr>
            <p:ph type="body" idx="1"/>
          </p:nvPr>
        </p:nvSpPr>
        <p:spPr>
          <a:xfrm>
            <a:off x="228600" y="1447800"/>
            <a:ext cx="8610600" cy="4114800"/>
          </a:xfrm>
        </p:spPr>
        <p:txBody>
          <a:bodyPr/>
          <a:lstStyle/>
          <a:p>
            <a:r>
              <a:rPr lang="en-US" sz="2500" smtClean="0"/>
              <a:t>Demand has a systematic component and a random component</a:t>
            </a:r>
          </a:p>
          <a:p>
            <a:r>
              <a:rPr lang="en-US" sz="2500" smtClean="0"/>
              <a:t>The estimate of the random component is the measure of demand uncertainty</a:t>
            </a:r>
          </a:p>
          <a:p>
            <a:r>
              <a:rPr lang="en-US" sz="2500" smtClean="0"/>
              <a:t>Random component is usually estimated by the standard deviation of demand</a:t>
            </a:r>
          </a:p>
          <a:p>
            <a:r>
              <a:rPr lang="en-US" sz="2500" smtClean="0"/>
              <a:t>Notation:</a:t>
            </a:r>
          </a:p>
          <a:p>
            <a:pPr lvl="1">
              <a:buFontTx/>
              <a:buNone/>
            </a:pPr>
            <a:r>
              <a:rPr lang="en-US" sz="2500" smtClean="0"/>
              <a:t>D = Average demand per period</a:t>
            </a:r>
          </a:p>
          <a:p>
            <a:pPr lvl="1">
              <a:buFontTx/>
              <a:buNone/>
            </a:pPr>
            <a:r>
              <a:rPr lang="en-US" sz="2500" smtClean="0">
                <a:latin typeface="Symbol" pitchFamily="18" charset="2"/>
              </a:rPr>
              <a:t>s</a:t>
            </a:r>
            <a:r>
              <a:rPr lang="en-US" sz="2500" baseline="-25000" smtClean="0"/>
              <a:t>D </a:t>
            </a:r>
            <a:r>
              <a:rPr lang="en-US" sz="2500" smtClean="0"/>
              <a:t>= standard deviation of demand per period</a:t>
            </a:r>
          </a:p>
          <a:p>
            <a:pPr lvl="1">
              <a:buFontTx/>
              <a:buNone/>
            </a:pPr>
            <a:r>
              <a:rPr lang="en-US" sz="2500" smtClean="0"/>
              <a:t>L = lead time = time between when an order is placed and when it is received</a:t>
            </a:r>
          </a:p>
          <a:p>
            <a:r>
              <a:rPr lang="en-US" sz="2500" smtClean="0"/>
              <a:t>Uncertainty of demand during lead time is what is important</a:t>
            </a:r>
          </a:p>
        </p:txBody>
      </p:sp>
    </p:spTree>
    <p:extLst>
      <p:ext uri="{BB962C8B-B14F-4D97-AF65-F5344CB8AC3E}">
        <p14:creationId xmlns:p14="http://schemas.microsoft.com/office/powerpoint/2010/main" val="1436379503"/>
      </p:ext>
    </p:ext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Evaluating Demand Distribution Over </a:t>
            </a:r>
            <a:r>
              <a:rPr lang="en-US" i="1" dirty="0" smtClean="0"/>
              <a:t>L</a:t>
            </a:r>
            <a:r>
              <a:rPr lang="en-US" dirty="0" smtClean="0"/>
              <a:t> Periods</a:t>
            </a:r>
            <a:endParaRPr lang="en-US" dirty="0"/>
          </a:p>
        </p:txBody>
      </p:sp>
      <p:grpSp>
        <p:nvGrpSpPr>
          <p:cNvPr id="8" name="Group 7"/>
          <p:cNvGrpSpPr>
            <a:grpSpLocks/>
          </p:cNvGrpSpPr>
          <p:nvPr/>
        </p:nvGrpSpPr>
        <p:grpSpPr bwMode="auto">
          <a:xfrm>
            <a:off x="2063751" y="2178050"/>
            <a:ext cx="5016500" cy="1924050"/>
            <a:chOff x="2063750" y="2178050"/>
            <a:chExt cx="5016500" cy="1924050"/>
          </a:xfrm>
        </p:grpSpPr>
        <p:graphicFrame>
          <p:nvGraphicFramePr>
            <p:cNvPr id="1435" name="Object 411"/>
            <p:cNvGraphicFramePr>
              <a:graphicFrameLocks noChangeAspect="1"/>
            </p:cNvGraphicFramePr>
            <p:nvPr/>
          </p:nvGraphicFramePr>
          <p:xfrm>
            <a:off x="2063750" y="2178050"/>
            <a:ext cx="5016500" cy="1003300"/>
          </p:xfrm>
          <a:graphic>
            <a:graphicData uri="http://schemas.openxmlformats.org/presentationml/2006/ole">
              <mc:AlternateContent xmlns:mc="http://schemas.openxmlformats.org/markup-compatibility/2006">
                <mc:Choice xmlns:v="urn:schemas-microsoft-com:vml" Requires="v">
                  <p:oleObj spid="_x0000_s1525" name="Equation" r:id="rId3" imgW="5001120" imgH="987120" progId="Equation.3">
                    <p:embed/>
                  </p:oleObj>
                </mc:Choice>
                <mc:Fallback>
                  <p:oleObj name="Equation" r:id="rId3" imgW="5001120" imgH="987120" progId="Equation.3">
                    <p:embed/>
                    <p:pic>
                      <p:nvPicPr>
                        <p:cNvPr id="0" name="Picture 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2178050"/>
                          <a:ext cx="50165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 name="Object 412"/>
            <p:cNvGraphicFramePr>
              <a:graphicFrameLocks noChangeAspect="1"/>
            </p:cNvGraphicFramePr>
            <p:nvPr/>
          </p:nvGraphicFramePr>
          <p:xfrm>
            <a:off x="3073400" y="3568700"/>
            <a:ext cx="2997200" cy="533400"/>
          </p:xfrm>
          <a:graphic>
            <a:graphicData uri="http://schemas.openxmlformats.org/presentationml/2006/ole">
              <mc:AlternateContent xmlns:mc="http://schemas.openxmlformats.org/markup-compatibility/2006">
                <mc:Choice xmlns:v="urn:schemas-microsoft-com:vml" Requires="v">
                  <p:oleObj spid="_x0000_s1526" name="Equation" r:id="rId5" imgW="2989440" imgH="520920" progId="Equation.3">
                    <p:embed/>
                  </p:oleObj>
                </mc:Choice>
                <mc:Fallback>
                  <p:oleObj name="Equation" r:id="rId5" imgW="2989440" imgH="520920" progId="Equation.3">
                    <p:embed/>
                    <p:pic>
                      <p:nvPicPr>
                        <p:cNvPr id="0" name="Picture 4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3568700"/>
                          <a:ext cx="2997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8"/>
          <p:cNvGrpSpPr>
            <a:grpSpLocks/>
          </p:cNvGrpSpPr>
          <p:nvPr/>
        </p:nvGrpSpPr>
        <p:grpSpPr bwMode="auto">
          <a:xfrm>
            <a:off x="1308100" y="4495800"/>
            <a:ext cx="5570756" cy="1365738"/>
            <a:chOff x="1308100" y="4495800"/>
            <a:chExt cx="5186349" cy="1098550"/>
          </a:xfrm>
        </p:grpSpPr>
        <p:sp>
          <p:nvSpPr>
            <p:cNvPr id="1441" name="TextBox 5"/>
            <p:cNvSpPr txBox="1">
              <a:spLocks noChangeArrowheads="1"/>
            </p:cNvSpPr>
            <p:nvPr/>
          </p:nvSpPr>
          <p:spPr bwMode="auto">
            <a:xfrm>
              <a:off x="1308100" y="4495800"/>
              <a:ext cx="5186349" cy="668424"/>
            </a:xfrm>
            <a:prstGeom prst="rect">
              <a:avLst/>
            </a:prstGeom>
            <a:noFill/>
            <a:ln w="9525">
              <a:noFill/>
              <a:miter lim="800000"/>
              <a:headEnd/>
              <a:tailEnd/>
            </a:ln>
          </p:spPr>
          <p:txBody>
            <a:bodyPr wrap="none">
              <a:spAutoFit/>
            </a:bodyPr>
            <a:lstStyle/>
            <a:p>
              <a:r>
                <a:rPr lang="en-US" sz="2400" dirty="0"/>
                <a:t>The</a:t>
              </a:r>
              <a:r>
                <a:rPr lang="en-US" sz="2400" i="1" dirty="0"/>
                <a:t> coefficient of </a:t>
              </a:r>
              <a:r>
                <a:rPr lang="en-US" sz="2400" i="1" dirty="0" smtClean="0"/>
                <a:t>variation </a:t>
              </a:r>
            </a:p>
            <a:p>
              <a:r>
                <a:rPr lang="en-US" sz="2400" i="1" dirty="0"/>
                <a:t>	</a:t>
              </a:r>
              <a:r>
                <a:rPr lang="en-US" sz="2400" i="1" dirty="0" smtClean="0"/>
                <a:t>	</a:t>
              </a:r>
              <a:r>
                <a:rPr lang="en-US" sz="2000" i="1" dirty="0" smtClean="0"/>
                <a:t>= size of uncertainty relative to demand</a:t>
              </a:r>
              <a:endParaRPr lang="en-US" sz="2400" dirty="0"/>
            </a:p>
          </p:txBody>
        </p:sp>
        <p:graphicFrame>
          <p:nvGraphicFramePr>
            <p:cNvPr id="1437" name="Object 413"/>
            <p:cNvGraphicFramePr>
              <a:graphicFrameLocks noChangeAspect="1"/>
            </p:cNvGraphicFramePr>
            <p:nvPr/>
          </p:nvGraphicFramePr>
          <p:xfrm>
            <a:off x="3949700" y="5251450"/>
            <a:ext cx="1244600" cy="342900"/>
          </p:xfrm>
          <a:graphic>
            <a:graphicData uri="http://schemas.openxmlformats.org/presentationml/2006/ole">
              <mc:AlternateContent xmlns:mc="http://schemas.openxmlformats.org/markup-compatibility/2006">
                <mc:Choice xmlns:v="urn:schemas-microsoft-com:vml" Requires="v">
                  <p:oleObj spid="_x0000_s1527" name="Equation" r:id="rId7" imgW="1234080" imgH="329040" progId="Equation.3">
                    <p:embed/>
                  </p:oleObj>
                </mc:Choice>
                <mc:Fallback>
                  <p:oleObj name="Equation" r:id="rId7" imgW="1234080" imgH="329040" progId="Equation.3">
                    <p:embed/>
                    <p:pic>
                      <p:nvPicPr>
                        <p:cNvPr id="0" name="Picture 4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9700" y="5251450"/>
                          <a:ext cx="12446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068284E9-8C0C-465B-B491-0EC71E9D5DB5}" type="slidenum">
              <a:rPr lang="en-US" sz="1200">
                <a:solidFill>
                  <a:srgbClr val="040800"/>
                </a:solidFill>
                <a:latin typeface="Arial" charset="0"/>
              </a:rPr>
              <a:pPr/>
              <a:t>12</a:t>
            </a:fld>
            <a:endParaRPr lang="en-US" sz="1400">
              <a:solidFill>
                <a:srgbClr val="040800"/>
              </a:solidFill>
            </a:endParaRPr>
          </a:p>
        </p:txBody>
      </p:sp>
      <p:sp>
        <p:nvSpPr>
          <p:cNvPr id="35843" name="Rectangle 2"/>
          <p:cNvSpPr>
            <a:spLocks noGrp="1" noChangeArrowheads="1"/>
          </p:cNvSpPr>
          <p:nvPr>
            <p:ph type="title"/>
          </p:nvPr>
        </p:nvSpPr>
        <p:spPr/>
        <p:txBody>
          <a:bodyPr/>
          <a:lstStyle/>
          <a:p>
            <a:r>
              <a:rPr lang="en-US" smtClean="0"/>
              <a:t>Measuring Product Availability</a:t>
            </a:r>
          </a:p>
        </p:txBody>
      </p:sp>
      <p:sp>
        <p:nvSpPr>
          <p:cNvPr id="35844" name="Rectangle 3"/>
          <p:cNvSpPr>
            <a:spLocks noGrp="1" noChangeArrowheads="1"/>
          </p:cNvSpPr>
          <p:nvPr>
            <p:ph type="body" idx="1"/>
          </p:nvPr>
        </p:nvSpPr>
        <p:spPr>
          <a:xfrm>
            <a:off x="381005" y="1600200"/>
            <a:ext cx="8337551" cy="4114800"/>
          </a:xfrm>
        </p:spPr>
        <p:txBody>
          <a:bodyPr/>
          <a:lstStyle/>
          <a:p>
            <a:pPr>
              <a:buFont typeface="Wingdings" pitchFamily="2" charset="2"/>
              <a:buChar char="Ø"/>
            </a:pPr>
            <a:r>
              <a:rPr lang="en-US" u="sng" dirty="0" smtClean="0"/>
              <a:t>Product availability:</a:t>
            </a:r>
            <a:r>
              <a:rPr lang="en-US" dirty="0" smtClean="0"/>
              <a:t> a firm’s ability to fill a customer’s order out of available inventory</a:t>
            </a:r>
          </a:p>
          <a:p>
            <a:pPr>
              <a:buFont typeface="Wingdings" pitchFamily="2" charset="2"/>
              <a:buChar char="Ø"/>
            </a:pPr>
            <a:r>
              <a:rPr lang="en-US" u="sng" dirty="0" err="1" smtClean="0"/>
              <a:t>Stockout</a:t>
            </a:r>
            <a:r>
              <a:rPr lang="en-US" u="sng" dirty="0" smtClean="0"/>
              <a:t>:</a:t>
            </a:r>
            <a:r>
              <a:rPr lang="en-US" dirty="0" smtClean="0"/>
              <a:t> a customer order arrives when product is not available</a:t>
            </a:r>
          </a:p>
          <a:p>
            <a:r>
              <a:rPr lang="en-US" u="sng" dirty="0" smtClean="0"/>
              <a:t>Product fill rate (</a:t>
            </a:r>
            <a:r>
              <a:rPr lang="en-US" i="1" u="sng" dirty="0" err="1" smtClean="0"/>
              <a:t>fr</a:t>
            </a:r>
            <a:r>
              <a:rPr lang="en-US" u="sng" dirty="0" smtClean="0"/>
              <a:t>):</a:t>
            </a:r>
            <a:r>
              <a:rPr lang="en-US" dirty="0" smtClean="0"/>
              <a:t> fraction of demand that is satisfied from product in inventory</a:t>
            </a:r>
          </a:p>
          <a:p>
            <a:r>
              <a:rPr lang="en-US" u="sng" dirty="0" smtClean="0"/>
              <a:t>Order fill rate:</a:t>
            </a:r>
            <a:r>
              <a:rPr lang="en-US" dirty="0" smtClean="0"/>
              <a:t> fraction of orders that are filled from available inventory</a:t>
            </a:r>
          </a:p>
          <a:p>
            <a:r>
              <a:rPr lang="en-US" u="sng" dirty="0" smtClean="0"/>
              <a:t>Cycle service </a:t>
            </a:r>
            <a:r>
              <a:rPr lang="en-US" u="sng" dirty="0" smtClean="0"/>
              <a:t>level (</a:t>
            </a:r>
            <a:r>
              <a:rPr lang="en-US" i="1" u="sng" dirty="0" smtClean="0"/>
              <a:t>CSL</a:t>
            </a:r>
            <a:r>
              <a:rPr lang="en-US" u="sng" dirty="0" smtClean="0"/>
              <a:t>):</a:t>
            </a:r>
            <a:r>
              <a:rPr lang="en-US" dirty="0" smtClean="0"/>
              <a:t> </a:t>
            </a:r>
            <a:r>
              <a:rPr lang="en-US" dirty="0" smtClean="0"/>
              <a:t>fraction of replenishment cycles that end with all customer demand met</a:t>
            </a:r>
          </a:p>
        </p:txBody>
      </p:sp>
    </p:spTree>
    <p:extLst>
      <p:ext uri="{BB962C8B-B14F-4D97-AF65-F5344CB8AC3E}">
        <p14:creationId xmlns:p14="http://schemas.microsoft.com/office/powerpoint/2010/main" val="1150797947"/>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D59FF0A0-E1CA-4E20-90B0-D11C978D34AF}" type="slidenum">
              <a:rPr lang="en-US" sz="1200">
                <a:solidFill>
                  <a:srgbClr val="040800"/>
                </a:solidFill>
                <a:latin typeface="Arial" charset="0"/>
              </a:rPr>
              <a:pPr/>
              <a:t>13</a:t>
            </a:fld>
            <a:endParaRPr lang="en-US" sz="1400">
              <a:solidFill>
                <a:srgbClr val="040800"/>
              </a:solidFill>
            </a:endParaRPr>
          </a:p>
        </p:txBody>
      </p:sp>
      <p:sp>
        <p:nvSpPr>
          <p:cNvPr id="36867" name="Rectangle 2"/>
          <p:cNvSpPr>
            <a:spLocks noGrp="1" noChangeArrowheads="1"/>
          </p:cNvSpPr>
          <p:nvPr>
            <p:ph type="title"/>
          </p:nvPr>
        </p:nvSpPr>
        <p:spPr/>
        <p:txBody>
          <a:bodyPr/>
          <a:lstStyle/>
          <a:p>
            <a:r>
              <a:rPr lang="en-US" smtClean="0"/>
              <a:t>Replenishment Policies</a:t>
            </a:r>
          </a:p>
        </p:txBody>
      </p:sp>
      <p:sp>
        <p:nvSpPr>
          <p:cNvPr id="36868" name="Rectangle 3"/>
          <p:cNvSpPr>
            <a:spLocks noGrp="1" noChangeArrowheads="1"/>
          </p:cNvSpPr>
          <p:nvPr>
            <p:ph type="body" idx="1"/>
          </p:nvPr>
        </p:nvSpPr>
        <p:spPr>
          <a:xfrm>
            <a:off x="381005" y="1676400"/>
            <a:ext cx="8337551" cy="4114800"/>
          </a:xfrm>
        </p:spPr>
        <p:txBody>
          <a:bodyPr/>
          <a:lstStyle/>
          <a:p>
            <a:pPr marL="0" indent="0">
              <a:buNone/>
            </a:pPr>
            <a:r>
              <a:rPr lang="en-US" u="sng" dirty="0" smtClean="0"/>
              <a:t>Replenishment policy:</a:t>
            </a:r>
            <a:r>
              <a:rPr lang="en-US" dirty="0" smtClean="0"/>
              <a:t> decisions regarding when to reorder and how much to reorder</a:t>
            </a:r>
          </a:p>
          <a:p>
            <a:r>
              <a:rPr lang="en-US" u="sng" dirty="0" smtClean="0"/>
              <a:t>Continuous review:</a:t>
            </a:r>
            <a:r>
              <a:rPr lang="en-US" dirty="0" smtClean="0"/>
              <a:t> inventory is continuously monitored and an order of size Q is placed when the inventory level </a:t>
            </a:r>
            <a:r>
              <a:rPr lang="en-US" dirty="0" smtClean="0"/>
              <a:t>declines to </a:t>
            </a:r>
            <a:r>
              <a:rPr lang="en-US" dirty="0" smtClean="0"/>
              <a:t>the reorder point ROP</a:t>
            </a:r>
          </a:p>
          <a:p>
            <a:r>
              <a:rPr lang="en-US" u="sng" dirty="0" smtClean="0"/>
              <a:t>Periodic review:</a:t>
            </a:r>
            <a:r>
              <a:rPr lang="en-US" dirty="0" smtClean="0"/>
              <a:t> inventory is checked at regular (periodic) intervals and an order is placed to raise the inventory to a specified threshold (the “order-up-to” level)</a:t>
            </a:r>
          </a:p>
        </p:txBody>
      </p:sp>
    </p:spTree>
    <p:extLst>
      <p:ext uri="{BB962C8B-B14F-4D97-AF65-F5344CB8AC3E}">
        <p14:creationId xmlns:p14="http://schemas.microsoft.com/office/powerpoint/2010/main" val="2223750088"/>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Evaluating Cycle Service Level </a:t>
            </a:r>
            <a:r>
              <a:rPr lang="en-US" dirty="0" smtClean="0"/>
              <a:t/>
            </a:r>
            <a:br>
              <a:rPr lang="en-US" dirty="0" smtClean="0"/>
            </a:br>
            <a:r>
              <a:rPr lang="en-US" dirty="0" smtClean="0"/>
              <a:t>and </a:t>
            </a:r>
            <a:r>
              <a:rPr lang="en-US" dirty="0"/>
              <a:t>Fill Rate</a:t>
            </a:r>
          </a:p>
        </p:txBody>
      </p:sp>
      <p:sp>
        <p:nvSpPr>
          <p:cNvPr id="3" name="Content Placeholder 2"/>
          <p:cNvSpPr>
            <a:spLocks noGrp="1"/>
          </p:cNvSpPr>
          <p:nvPr>
            <p:ph idx="1"/>
          </p:nvPr>
        </p:nvSpPr>
        <p:spPr>
          <a:xfrm>
            <a:off x="901703" y="2019300"/>
            <a:ext cx="7353300" cy="3568700"/>
          </a:xfrm>
        </p:spPr>
        <p:txBody>
          <a:bodyPr rtlCol="0">
            <a:normAutofit/>
          </a:bodyPr>
          <a:lstStyle/>
          <a:p>
            <a:pPr eaLnBrk="1" fontAlgn="auto" hangingPunct="1">
              <a:spcBef>
                <a:spcPts val="0"/>
              </a:spcBef>
              <a:buFont typeface="Arial"/>
              <a:buChar char="•"/>
              <a:defRPr/>
            </a:pPr>
            <a:r>
              <a:rPr lang="en-US" dirty="0" smtClean="0"/>
              <a:t>Evaluating Safety Inventory Given a Replenishment Policy</a:t>
            </a:r>
          </a:p>
          <a:p>
            <a:pPr marL="0" indent="0" eaLnBrk="1" fontAlgn="auto" hangingPunct="1">
              <a:spcBef>
                <a:spcPts val="0"/>
              </a:spcBef>
              <a:buFont typeface="Arial"/>
              <a:buNone/>
              <a:defRPr/>
            </a:pPr>
            <a:endParaRPr lang="en-US" dirty="0" smtClean="0"/>
          </a:p>
          <a:p>
            <a:pPr marL="0" indent="0" algn="ctr" eaLnBrk="1" fontAlgn="auto" hangingPunct="1">
              <a:spcBef>
                <a:spcPts val="0"/>
              </a:spcBef>
              <a:spcAft>
                <a:spcPts val="1200"/>
              </a:spcAft>
              <a:buFont typeface="Arial"/>
              <a:buNone/>
              <a:defRPr/>
            </a:pPr>
            <a:r>
              <a:rPr lang="en-US" sz="2400" dirty="0"/>
              <a:t>Expected demand during lead time = </a:t>
            </a:r>
            <a:r>
              <a:rPr lang="en-US" sz="2400" i="1" dirty="0" smtClean="0">
                <a:latin typeface="Times New Roman"/>
                <a:cs typeface="Times New Roman"/>
              </a:rPr>
              <a:t>DL</a:t>
            </a:r>
          </a:p>
          <a:p>
            <a:pPr marL="0" indent="0" algn="ctr" eaLnBrk="1" fontAlgn="auto" hangingPunct="1">
              <a:spcBef>
                <a:spcPts val="0"/>
              </a:spcBef>
              <a:spcAft>
                <a:spcPts val="1200"/>
              </a:spcAft>
              <a:buFont typeface="Arial"/>
              <a:buNone/>
              <a:defRPr/>
            </a:pPr>
            <a:r>
              <a:rPr lang="en-US" sz="2400" dirty="0"/>
              <a:t>Safety inventory, </a:t>
            </a:r>
            <a:r>
              <a:rPr lang="en-US" sz="2400" i="1" dirty="0" err="1">
                <a:latin typeface="Times New Roman"/>
                <a:cs typeface="Times New Roman"/>
              </a:rPr>
              <a:t>ss</a:t>
            </a:r>
            <a:r>
              <a:rPr lang="en-US" sz="2400" dirty="0"/>
              <a:t> = </a:t>
            </a:r>
            <a:r>
              <a:rPr lang="en-US" sz="2400" dirty="0" err="1"/>
              <a:t>ROP</a:t>
            </a:r>
            <a:r>
              <a:rPr lang="en-US" sz="2400" dirty="0"/>
              <a:t> </a:t>
            </a:r>
            <a:r>
              <a:rPr lang="en-US" sz="2400" dirty="0" smtClean="0"/>
              <a:t>– </a:t>
            </a:r>
            <a:r>
              <a:rPr lang="en-US" sz="2400" i="1" dirty="0" smtClean="0">
                <a:latin typeface="Times New Roman"/>
                <a:cs typeface="Times New Roman"/>
              </a:rPr>
              <a:t>DL</a:t>
            </a:r>
          </a:p>
          <a:p>
            <a:pPr marL="0" indent="0" algn="ctr" eaLnBrk="1" fontAlgn="auto" hangingPunct="1">
              <a:spcBef>
                <a:spcPts val="0"/>
              </a:spcBef>
              <a:buFont typeface="Arial"/>
              <a:buNone/>
              <a:defRPr/>
            </a:pPr>
            <a:endParaRPr lang="en-US" sz="2400" dirty="0"/>
          </a:p>
        </p:txBody>
      </p:sp>
    </p:spTree>
  </p:cSld>
  <p:clrMapOvr>
    <a:masterClrMapping/>
  </p:clrMapOvr>
  <p:transition spd="slow">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Evaluating Cycle Service Level </a:t>
            </a:r>
            <a:r>
              <a:rPr lang="en-US" dirty="0" smtClean="0"/>
              <a:t/>
            </a:r>
            <a:br>
              <a:rPr lang="en-US" dirty="0" smtClean="0"/>
            </a:br>
            <a:r>
              <a:rPr lang="en-US" dirty="0" smtClean="0"/>
              <a:t>and </a:t>
            </a:r>
            <a:r>
              <a:rPr lang="en-US" dirty="0"/>
              <a:t>Fill Rate</a:t>
            </a:r>
          </a:p>
        </p:txBody>
      </p:sp>
      <p:sp>
        <p:nvSpPr>
          <p:cNvPr id="24578" name="Content Placeholder 2"/>
          <p:cNvSpPr>
            <a:spLocks noGrp="1"/>
          </p:cNvSpPr>
          <p:nvPr>
            <p:ph idx="1"/>
          </p:nvPr>
        </p:nvSpPr>
        <p:spPr>
          <a:xfrm>
            <a:off x="896939" y="1816102"/>
            <a:ext cx="7353300" cy="2501900"/>
          </a:xfrm>
        </p:spPr>
        <p:txBody>
          <a:bodyPr/>
          <a:lstStyle/>
          <a:p>
            <a:pPr marL="0" indent="0" eaLnBrk="1" hangingPunct="1">
              <a:buFont typeface="Arial" charset="0"/>
              <a:buNone/>
            </a:pPr>
            <a:r>
              <a:rPr lang="en-US" sz="2400" smtClean="0"/>
              <a:t>Average demand per week, </a:t>
            </a:r>
            <a:r>
              <a:rPr lang="en-US" sz="2400" i="1" smtClean="0">
                <a:latin typeface="Times New Roman" pitchFamily="18" charset="0"/>
                <a:cs typeface="Times New Roman" pitchFamily="18" charset="0"/>
              </a:rPr>
              <a:t>D</a:t>
            </a:r>
            <a:r>
              <a:rPr lang="en-US" sz="2400" i="1" smtClean="0"/>
              <a:t> =</a:t>
            </a:r>
            <a:r>
              <a:rPr lang="en-US" sz="2400" smtClean="0"/>
              <a:t> 2,500 </a:t>
            </a:r>
          </a:p>
          <a:p>
            <a:pPr marL="0" indent="0" eaLnBrk="1" hangingPunct="1">
              <a:buFont typeface="Arial" charset="0"/>
              <a:buNone/>
            </a:pPr>
            <a:r>
              <a:rPr lang="en-US" sz="2400" smtClean="0"/>
              <a:t>Standard deviation of weekly demand, </a:t>
            </a:r>
            <a:r>
              <a:rPr lang="en-US" sz="2400" i="1" smtClean="0">
                <a:latin typeface="Symbol" pitchFamily="18" charset="2"/>
              </a:rPr>
              <a:t>s</a:t>
            </a:r>
            <a:r>
              <a:rPr lang="en-US" sz="2400" i="1" baseline="-25000" smtClean="0">
                <a:latin typeface="Times New Roman" pitchFamily="18" charset="0"/>
                <a:cs typeface="Times New Roman" pitchFamily="18" charset="0"/>
              </a:rPr>
              <a:t>D</a:t>
            </a:r>
            <a:r>
              <a:rPr lang="en-US" sz="2400" smtClean="0"/>
              <a:t> = 500 </a:t>
            </a:r>
          </a:p>
          <a:p>
            <a:pPr marL="0" indent="0" eaLnBrk="1" hangingPunct="1">
              <a:buFont typeface="Arial" charset="0"/>
              <a:buNone/>
            </a:pPr>
            <a:r>
              <a:rPr lang="en-US" sz="2400" smtClean="0"/>
              <a:t>Average lead time for replenishment, </a:t>
            </a:r>
            <a:r>
              <a:rPr lang="en-US" sz="2400" i="1" smtClean="0">
                <a:latin typeface="Times New Roman" pitchFamily="18" charset="0"/>
                <a:cs typeface="Times New Roman" pitchFamily="18" charset="0"/>
              </a:rPr>
              <a:t>L</a:t>
            </a:r>
            <a:r>
              <a:rPr lang="en-US" sz="2400" i="1" smtClean="0"/>
              <a:t> =</a:t>
            </a:r>
            <a:r>
              <a:rPr lang="en-US" sz="2400" smtClean="0"/>
              <a:t> 2 weeks </a:t>
            </a:r>
          </a:p>
          <a:p>
            <a:pPr marL="0" indent="0" eaLnBrk="1" hangingPunct="1">
              <a:buFont typeface="Arial" charset="0"/>
              <a:buNone/>
            </a:pPr>
            <a:r>
              <a:rPr lang="en-US" sz="2400" smtClean="0"/>
              <a:t>Reorder point, </a:t>
            </a:r>
            <a:r>
              <a:rPr lang="en-US" sz="2400" i="1" smtClean="0">
                <a:latin typeface="Times New Roman" pitchFamily="18" charset="0"/>
                <a:cs typeface="Times New Roman" pitchFamily="18" charset="0"/>
              </a:rPr>
              <a:t>ROP</a:t>
            </a:r>
            <a:r>
              <a:rPr lang="en-US" sz="2400" i="1" smtClean="0"/>
              <a:t> =</a:t>
            </a:r>
            <a:r>
              <a:rPr lang="en-US" sz="2400" smtClean="0"/>
              <a:t> 6,000 </a:t>
            </a:r>
          </a:p>
          <a:p>
            <a:pPr marL="0" indent="0" eaLnBrk="1" hangingPunct="1">
              <a:buFont typeface="Arial" charset="0"/>
              <a:buNone/>
            </a:pPr>
            <a:r>
              <a:rPr lang="en-US" sz="2400" smtClean="0"/>
              <a:t>Average lot size, </a:t>
            </a:r>
            <a:r>
              <a:rPr lang="en-US" sz="2400" i="1" smtClean="0">
                <a:latin typeface="Times New Roman" pitchFamily="18" charset="0"/>
                <a:cs typeface="Times New Roman" pitchFamily="18" charset="0"/>
              </a:rPr>
              <a:t>Q</a:t>
            </a:r>
            <a:r>
              <a:rPr lang="en-US" sz="2400" i="1" smtClean="0"/>
              <a:t> =</a:t>
            </a:r>
            <a:r>
              <a:rPr lang="en-US" sz="2400" smtClean="0"/>
              <a:t> 10,000</a:t>
            </a:r>
          </a:p>
        </p:txBody>
      </p:sp>
      <p:sp>
        <p:nvSpPr>
          <p:cNvPr id="4" name="TextBox 3"/>
          <p:cNvSpPr txBox="1">
            <a:spLocks noChangeArrowheads="1"/>
          </p:cNvSpPr>
          <p:nvPr/>
        </p:nvSpPr>
        <p:spPr bwMode="auto">
          <a:xfrm>
            <a:off x="661535" y="4364042"/>
            <a:ext cx="7816178" cy="984885"/>
          </a:xfrm>
          <a:prstGeom prst="rect">
            <a:avLst/>
          </a:prstGeom>
          <a:noFill/>
          <a:ln w="9525">
            <a:noFill/>
            <a:miter lim="800000"/>
            <a:headEnd/>
            <a:tailEnd/>
          </a:ln>
        </p:spPr>
        <p:txBody>
          <a:bodyPr wrap="none">
            <a:spAutoFit/>
          </a:bodyPr>
          <a:lstStyle/>
          <a:p>
            <a:pPr algn="ctr">
              <a:spcAft>
                <a:spcPts val="1200"/>
              </a:spcAft>
            </a:pPr>
            <a:r>
              <a:rPr lang="en-US" sz="2400" dirty="0"/>
              <a:t>Safety inventory, </a:t>
            </a:r>
            <a:r>
              <a:rPr lang="en-US" sz="2400" i="1" dirty="0" err="1">
                <a:latin typeface="Times New Roman" pitchFamily="18" charset="0"/>
                <a:cs typeface="Times New Roman" pitchFamily="18" charset="0"/>
              </a:rPr>
              <a:t>ss</a:t>
            </a:r>
            <a:r>
              <a:rPr lang="en-US" sz="2400" dirty="0"/>
              <a:t> = </a:t>
            </a:r>
            <a:r>
              <a:rPr lang="en-US" sz="2400" i="1" dirty="0">
                <a:latin typeface="Times New Roman" pitchFamily="18" charset="0"/>
                <a:cs typeface="Times New Roman" pitchFamily="18" charset="0"/>
              </a:rPr>
              <a:t>ROP</a:t>
            </a:r>
            <a:r>
              <a:rPr lang="en-US" sz="2400" dirty="0"/>
              <a:t> – </a:t>
            </a:r>
            <a:r>
              <a:rPr lang="en-US" sz="2400" i="1" dirty="0">
                <a:latin typeface="Times New Roman" pitchFamily="18" charset="0"/>
                <a:cs typeface="Times New Roman" pitchFamily="18" charset="0"/>
              </a:rPr>
              <a:t>DL</a:t>
            </a:r>
            <a:r>
              <a:rPr lang="en-US" sz="2400" dirty="0"/>
              <a:t> = 6,000 – 5,000 = 1,000</a:t>
            </a:r>
          </a:p>
          <a:p>
            <a:pPr algn="ctr">
              <a:spcAft>
                <a:spcPts val="1200"/>
              </a:spcAft>
            </a:pPr>
            <a:r>
              <a:rPr lang="en-US" sz="2400" dirty="0"/>
              <a:t>Cycle inventory = </a:t>
            </a:r>
            <a:r>
              <a:rPr lang="en-US" sz="2400" i="1" dirty="0">
                <a:latin typeface="Times New Roman" pitchFamily="18" charset="0"/>
                <a:cs typeface="Times New Roman" pitchFamily="18" charset="0"/>
              </a:rPr>
              <a:t>Q</a:t>
            </a:r>
            <a:r>
              <a:rPr lang="en-US" sz="2400" dirty="0"/>
              <a:t>/2 = </a:t>
            </a:r>
            <a:r>
              <a:rPr lang="en-US" sz="2400" dirty="0" smtClean="0"/>
              <a:t>10,000/2 </a:t>
            </a:r>
            <a:r>
              <a:rPr lang="en-US" sz="2400" dirty="0"/>
              <a:t>= 5,000</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Evaluating Cycle Service Level </a:t>
            </a:r>
            <a:r>
              <a:rPr lang="en-US" dirty="0" smtClean="0"/>
              <a:t/>
            </a:r>
            <a:br>
              <a:rPr lang="en-US" dirty="0" smtClean="0"/>
            </a:br>
            <a:r>
              <a:rPr lang="en-US" dirty="0" smtClean="0"/>
              <a:t>and </a:t>
            </a:r>
            <a:r>
              <a:rPr lang="en-US" dirty="0"/>
              <a:t>Fill Rate</a:t>
            </a:r>
          </a:p>
        </p:txBody>
      </p:sp>
      <p:sp>
        <p:nvSpPr>
          <p:cNvPr id="3" name="Content Placeholder 2"/>
          <p:cNvSpPr>
            <a:spLocks noGrp="1"/>
          </p:cNvSpPr>
          <p:nvPr>
            <p:ph idx="1"/>
          </p:nvPr>
        </p:nvSpPr>
        <p:spPr>
          <a:xfrm>
            <a:off x="896942" y="2095501"/>
            <a:ext cx="7789863" cy="2501900"/>
          </a:xfrm>
        </p:spPr>
        <p:txBody>
          <a:bodyPr rtlCol="0">
            <a:normAutofit lnSpcReduction="10000"/>
          </a:bodyPr>
          <a:lstStyle/>
          <a:p>
            <a:pPr marL="0" indent="0" eaLnBrk="1" fontAlgn="auto" hangingPunct="1">
              <a:spcBef>
                <a:spcPts val="0"/>
              </a:spcBef>
              <a:spcAft>
                <a:spcPts val="1200"/>
              </a:spcAft>
              <a:buFont typeface="Arial"/>
              <a:buNone/>
              <a:tabLst>
                <a:tab pos="2603500" algn="l"/>
              </a:tabLst>
              <a:defRPr/>
            </a:pPr>
            <a:r>
              <a:rPr lang="en-US" sz="2400" dirty="0"/>
              <a:t>Average </a:t>
            </a:r>
            <a:r>
              <a:rPr lang="en-US" sz="2400" dirty="0" smtClean="0"/>
              <a:t>inventory	= </a:t>
            </a:r>
            <a:r>
              <a:rPr lang="en-US" sz="2400" dirty="0"/>
              <a:t>cycle inventory + safety inventory </a:t>
            </a:r>
            <a:endParaRPr lang="en-US" sz="2400" dirty="0" smtClean="0"/>
          </a:p>
          <a:p>
            <a:pPr marL="0" indent="0" eaLnBrk="1" fontAlgn="auto" hangingPunct="1">
              <a:spcBef>
                <a:spcPts val="0"/>
              </a:spcBef>
              <a:spcAft>
                <a:spcPts val="1200"/>
              </a:spcAft>
              <a:buFont typeface="Arial"/>
              <a:buNone/>
              <a:tabLst>
                <a:tab pos="2603500" algn="l"/>
              </a:tabLst>
              <a:defRPr/>
            </a:pPr>
            <a:r>
              <a:rPr lang="en-US" sz="2400" dirty="0"/>
              <a:t>	</a:t>
            </a:r>
            <a:r>
              <a:rPr lang="en-US" sz="2400" dirty="0" smtClean="0"/>
              <a:t>= </a:t>
            </a:r>
            <a:r>
              <a:rPr lang="en-US" sz="2400" dirty="0"/>
              <a:t>5,000 + 1,000 = </a:t>
            </a:r>
            <a:r>
              <a:rPr lang="en-US" sz="2400" dirty="0" smtClean="0"/>
              <a:t>6,000</a:t>
            </a:r>
          </a:p>
          <a:p>
            <a:pPr marL="0" indent="0" eaLnBrk="1" fontAlgn="auto" hangingPunct="1">
              <a:spcBef>
                <a:spcPts val="0"/>
              </a:spcBef>
              <a:spcAft>
                <a:spcPts val="1200"/>
              </a:spcAft>
              <a:buFont typeface="Arial"/>
              <a:buNone/>
              <a:tabLst>
                <a:tab pos="2603500" algn="l"/>
              </a:tabLst>
              <a:defRPr/>
            </a:pPr>
            <a:endParaRPr lang="en-US" sz="2400" dirty="0"/>
          </a:p>
          <a:p>
            <a:pPr marL="0" indent="0" eaLnBrk="1" fontAlgn="auto" hangingPunct="1">
              <a:spcBef>
                <a:spcPts val="0"/>
              </a:spcBef>
              <a:spcAft>
                <a:spcPts val="1200"/>
              </a:spcAft>
              <a:buFont typeface="Arial"/>
              <a:buNone/>
              <a:tabLst>
                <a:tab pos="2603500" algn="l"/>
              </a:tabLst>
              <a:defRPr/>
            </a:pPr>
            <a:r>
              <a:rPr lang="en-US" sz="2400" dirty="0"/>
              <a:t>Average flow </a:t>
            </a:r>
            <a:r>
              <a:rPr lang="en-US" sz="2400" dirty="0" smtClean="0"/>
              <a:t>time	= </a:t>
            </a:r>
            <a:r>
              <a:rPr lang="en-US" sz="2400" dirty="0"/>
              <a:t>average </a:t>
            </a:r>
            <a:r>
              <a:rPr lang="en-US" sz="2400" dirty="0" smtClean="0"/>
              <a:t>inventory/throughput</a:t>
            </a:r>
          </a:p>
          <a:p>
            <a:pPr marL="0" indent="0" eaLnBrk="1" fontAlgn="auto" hangingPunct="1">
              <a:spcBef>
                <a:spcPts val="0"/>
              </a:spcBef>
              <a:spcAft>
                <a:spcPts val="1200"/>
              </a:spcAft>
              <a:buFont typeface="Arial"/>
              <a:buNone/>
              <a:tabLst>
                <a:tab pos="2603500" algn="l"/>
              </a:tabLst>
              <a:defRPr/>
            </a:pPr>
            <a:r>
              <a:rPr lang="en-US" sz="2400" dirty="0"/>
              <a:t>	</a:t>
            </a:r>
            <a:r>
              <a:rPr lang="en-US" sz="2400" dirty="0" smtClean="0"/>
              <a:t>= 6,000/2,500 </a:t>
            </a:r>
            <a:r>
              <a:rPr lang="en-US" sz="2400" dirty="0"/>
              <a:t>= 2.4 weeks</a:t>
            </a:r>
          </a:p>
        </p:txBody>
      </p:sp>
    </p:spTree>
  </p:cSld>
  <p:clrMapOvr>
    <a:masterClrMapping/>
  </p:clrMapOvr>
  <p:transition spd="slow">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Evaluating Cycle Service Level </a:t>
            </a:r>
            <a:r>
              <a:rPr lang="en-US" dirty="0" smtClean="0"/>
              <a:t/>
            </a:r>
            <a:br>
              <a:rPr lang="en-US" dirty="0" smtClean="0"/>
            </a:br>
            <a:r>
              <a:rPr lang="en-US" dirty="0" smtClean="0"/>
              <a:t>and </a:t>
            </a:r>
            <a:r>
              <a:rPr lang="en-US" dirty="0"/>
              <a:t>Fill Rate</a:t>
            </a:r>
          </a:p>
        </p:txBody>
      </p:sp>
      <p:sp>
        <p:nvSpPr>
          <p:cNvPr id="3" name="Content Placeholder 2"/>
          <p:cNvSpPr>
            <a:spLocks noGrp="1"/>
          </p:cNvSpPr>
          <p:nvPr>
            <p:ph idx="1"/>
          </p:nvPr>
        </p:nvSpPr>
        <p:spPr>
          <a:xfrm>
            <a:off x="901703" y="2019300"/>
            <a:ext cx="7353300" cy="3568700"/>
          </a:xfrm>
        </p:spPr>
        <p:txBody>
          <a:bodyPr rtlCol="0">
            <a:normAutofit/>
          </a:bodyPr>
          <a:lstStyle/>
          <a:p>
            <a:pPr eaLnBrk="1" fontAlgn="auto" hangingPunct="1">
              <a:spcBef>
                <a:spcPts val="0"/>
              </a:spcBef>
              <a:buFont typeface="Arial"/>
              <a:buChar char="•"/>
              <a:defRPr/>
            </a:pPr>
            <a:r>
              <a:rPr lang="en-US" dirty="0" smtClean="0"/>
              <a:t>Evaluating Cycle Service Level Given a Replenishment Policy</a:t>
            </a:r>
          </a:p>
          <a:p>
            <a:pPr marL="0" indent="0" eaLnBrk="1" fontAlgn="auto" hangingPunct="1">
              <a:spcBef>
                <a:spcPts val="0"/>
              </a:spcBef>
              <a:spcAft>
                <a:spcPts val="1200"/>
              </a:spcAft>
              <a:buFont typeface="Arial"/>
              <a:buNone/>
              <a:defRPr/>
            </a:pPr>
            <a:endParaRPr lang="en-US" dirty="0" smtClean="0"/>
          </a:p>
          <a:p>
            <a:pPr marL="0" indent="0" algn="ctr" eaLnBrk="1" fontAlgn="auto" hangingPunct="1">
              <a:spcBef>
                <a:spcPts val="0"/>
              </a:spcBef>
              <a:spcAft>
                <a:spcPts val="1200"/>
              </a:spcAft>
              <a:buFont typeface="Arial"/>
              <a:buNone/>
              <a:defRPr/>
            </a:pPr>
            <a:r>
              <a:rPr lang="en-US" sz="2400" i="1" dirty="0" err="1">
                <a:latin typeface="Times New Roman"/>
                <a:cs typeface="Times New Roman"/>
              </a:rPr>
              <a:t>CSL</a:t>
            </a:r>
            <a:r>
              <a:rPr lang="en-US" sz="2400" dirty="0"/>
              <a:t> = </a:t>
            </a:r>
            <a:r>
              <a:rPr lang="en-US" sz="2400" i="1" dirty="0" err="1" smtClean="0">
                <a:latin typeface="Times New Roman"/>
                <a:cs typeface="Times New Roman"/>
              </a:rPr>
              <a:t>Prob</a:t>
            </a:r>
            <a:r>
              <a:rPr lang="en-US" sz="2400" dirty="0" smtClean="0"/>
              <a:t>(</a:t>
            </a:r>
            <a:r>
              <a:rPr lang="en-US" sz="2400" dirty="0" err="1" smtClean="0"/>
              <a:t>ddlt</a:t>
            </a:r>
            <a:r>
              <a:rPr lang="en-US" sz="2400" dirty="0" smtClean="0"/>
              <a:t> </a:t>
            </a:r>
            <a:r>
              <a:rPr lang="en-US" sz="2400" dirty="0"/>
              <a:t>of </a:t>
            </a:r>
            <a:r>
              <a:rPr lang="en-US" sz="2400" i="1" dirty="0">
                <a:latin typeface="Times New Roman"/>
                <a:cs typeface="Times New Roman"/>
              </a:rPr>
              <a:t>L</a:t>
            </a:r>
            <a:r>
              <a:rPr lang="en-US" sz="2400" dirty="0"/>
              <a:t> weeks </a:t>
            </a:r>
            <a:r>
              <a:rPr lang="en-US" sz="2400" dirty="0" smtClean="0"/>
              <a:t>≤ </a:t>
            </a:r>
            <a:r>
              <a:rPr lang="en-US" sz="2400" i="1" dirty="0" err="1" smtClean="0">
                <a:latin typeface="Times New Roman"/>
                <a:cs typeface="Times New Roman"/>
              </a:rPr>
              <a:t>ROP</a:t>
            </a:r>
            <a:r>
              <a:rPr lang="en-US" sz="2400" dirty="0" smtClean="0"/>
              <a:t>)</a:t>
            </a:r>
          </a:p>
          <a:p>
            <a:pPr marL="0" indent="0" algn="ctr" eaLnBrk="1" fontAlgn="auto" hangingPunct="1">
              <a:spcBef>
                <a:spcPts val="0"/>
              </a:spcBef>
              <a:spcAft>
                <a:spcPts val="1200"/>
              </a:spcAft>
              <a:buFont typeface="Arial"/>
              <a:buNone/>
              <a:defRPr/>
            </a:pPr>
            <a:r>
              <a:rPr lang="en-US" sz="2400" i="1" dirty="0" err="1">
                <a:latin typeface="Times New Roman"/>
                <a:cs typeface="Times New Roman"/>
              </a:rPr>
              <a:t>CSL</a:t>
            </a:r>
            <a:r>
              <a:rPr lang="en-US" sz="2400" dirty="0"/>
              <a:t> = </a:t>
            </a:r>
            <a:r>
              <a:rPr lang="en-US" sz="2400" i="1" dirty="0" smtClean="0">
                <a:latin typeface="Times New Roman"/>
                <a:cs typeface="Times New Roman"/>
              </a:rPr>
              <a:t>F</a:t>
            </a:r>
            <a:r>
              <a:rPr lang="en-US" sz="2400" dirty="0" smtClean="0"/>
              <a:t>(</a:t>
            </a:r>
            <a:r>
              <a:rPr lang="en-US" sz="2400" i="1" dirty="0" err="1" smtClean="0">
                <a:latin typeface="Times New Roman"/>
                <a:cs typeface="Times New Roman"/>
              </a:rPr>
              <a:t>ROP</a:t>
            </a:r>
            <a:r>
              <a:rPr lang="en-US" sz="2400" dirty="0"/>
              <a:t>, </a:t>
            </a:r>
            <a:r>
              <a:rPr lang="en-US" sz="2400" i="1" dirty="0">
                <a:latin typeface="Times New Roman"/>
                <a:cs typeface="Times New Roman"/>
              </a:rPr>
              <a:t>D</a:t>
            </a:r>
            <a:r>
              <a:rPr lang="en-US" sz="2400" i="1" baseline="-25000" dirty="0">
                <a:latin typeface="Times New Roman"/>
                <a:cs typeface="Times New Roman"/>
              </a:rPr>
              <a:t>L</a:t>
            </a:r>
            <a:r>
              <a:rPr lang="en-US" sz="2400" dirty="0"/>
              <a:t>, </a:t>
            </a:r>
            <a:r>
              <a:rPr lang="en-US" sz="2400" i="1" dirty="0" err="1" smtClean="0">
                <a:latin typeface="Symbol" charset="2"/>
                <a:cs typeface="Symbol" charset="2"/>
              </a:rPr>
              <a:t>s</a:t>
            </a:r>
            <a:r>
              <a:rPr lang="en-US" sz="2400" i="1" baseline="-25000" dirty="0" err="1" smtClean="0">
                <a:latin typeface="Times New Roman"/>
                <a:cs typeface="Times New Roman"/>
              </a:rPr>
              <a:t>L</a:t>
            </a:r>
            <a:r>
              <a:rPr lang="en-US" sz="2400" dirty="0" smtClean="0"/>
              <a:t>) </a:t>
            </a:r>
            <a:r>
              <a:rPr lang="en-US" sz="2400" dirty="0"/>
              <a:t>= </a:t>
            </a:r>
            <a:r>
              <a:rPr lang="en-US" sz="2400" i="1" dirty="0" err="1" smtClean="0">
                <a:latin typeface="Times New Roman"/>
                <a:cs typeface="Times New Roman"/>
              </a:rPr>
              <a:t>NORMDIST</a:t>
            </a:r>
            <a:r>
              <a:rPr lang="en-US" sz="2400" dirty="0" smtClean="0"/>
              <a:t>(</a:t>
            </a:r>
            <a:r>
              <a:rPr lang="en-US" sz="2400" i="1" dirty="0" err="1" smtClean="0">
                <a:latin typeface="Times New Roman"/>
                <a:cs typeface="Times New Roman"/>
              </a:rPr>
              <a:t>ROP</a:t>
            </a:r>
            <a:r>
              <a:rPr lang="en-US" sz="2400" dirty="0"/>
              <a:t>, </a:t>
            </a:r>
            <a:r>
              <a:rPr lang="en-US" sz="2400" i="1" dirty="0">
                <a:latin typeface="Times New Roman"/>
                <a:cs typeface="Times New Roman"/>
              </a:rPr>
              <a:t>D</a:t>
            </a:r>
            <a:r>
              <a:rPr lang="en-US" sz="2400" i="1" baseline="-25000" dirty="0">
                <a:latin typeface="Times New Roman"/>
                <a:cs typeface="Times New Roman"/>
              </a:rPr>
              <a:t>L</a:t>
            </a:r>
            <a:r>
              <a:rPr lang="en-US" sz="2400" dirty="0"/>
              <a:t>, </a:t>
            </a:r>
            <a:r>
              <a:rPr lang="en-US" sz="2400" i="1" dirty="0" err="1">
                <a:latin typeface="Symbol" charset="2"/>
                <a:cs typeface="Symbol" charset="2"/>
              </a:rPr>
              <a:t>s</a:t>
            </a:r>
            <a:r>
              <a:rPr lang="en-US" sz="2400" i="1" baseline="-25000" dirty="0" err="1">
                <a:latin typeface="Times New Roman"/>
                <a:cs typeface="Times New Roman"/>
              </a:rPr>
              <a:t>L</a:t>
            </a:r>
            <a:r>
              <a:rPr lang="en-US" sz="2400" dirty="0"/>
              <a:t>, </a:t>
            </a:r>
            <a:r>
              <a:rPr lang="en-US" sz="2400" dirty="0" smtClean="0"/>
              <a:t>1)</a:t>
            </a:r>
            <a:endParaRPr lang="en-US" sz="2400" dirty="0"/>
          </a:p>
        </p:txBody>
      </p:sp>
      <p:sp>
        <p:nvSpPr>
          <p:cNvPr id="4" name="TextBox 3"/>
          <p:cNvSpPr txBox="1">
            <a:spLocks noChangeArrowheads="1"/>
          </p:cNvSpPr>
          <p:nvPr/>
        </p:nvSpPr>
        <p:spPr bwMode="auto">
          <a:xfrm>
            <a:off x="2819400" y="5549900"/>
            <a:ext cx="3512500" cy="369332"/>
          </a:xfrm>
          <a:prstGeom prst="rect">
            <a:avLst/>
          </a:prstGeom>
          <a:noFill/>
          <a:ln w="9525">
            <a:noFill/>
            <a:miter lim="800000"/>
            <a:headEnd/>
            <a:tailEnd/>
          </a:ln>
        </p:spPr>
        <p:txBody>
          <a:bodyPr wrap="none">
            <a:spAutoFit/>
          </a:bodyPr>
          <a:lstStyle/>
          <a:p>
            <a:r>
              <a:rPr lang="en-US"/>
              <a:t>(ddlt = demand during lead time)</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Evaluating Cycle Service Level </a:t>
            </a:r>
            <a:r>
              <a:rPr lang="en-US" dirty="0" smtClean="0"/>
              <a:t/>
            </a:r>
            <a:br>
              <a:rPr lang="en-US" dirty="0" smtClean="0"/>
            </a:br>
            <a:r>
              <a:rPr lang="en-US" dirty="0" smtClean="0"/>
              <a:t>and </a:t>
            </a:r>
            <a:r>
              <a:rPr lang="en-US" dirty="0"/>
              <a:t>Fill Rate</a:t>
            </a:r>
          </a:p>
        </p:txBody>
      </p:sp>
      <p:sp>
        <p:nvSpPr>
          <p:cNvPr id="2178" name="Content Placeholder 2"/>
          <p:cNvSpPr>
            <a:spLocks noGrp="1"/>
          </p:cNvSpPr>
          <p:nvPr>
            <p:ph idx="1"/>
          </p:nvPr>
        </p:nvSpPr>
        <p:spPr>
          <a:xfrm>
            <a:off x="896939" y="1816101"/>
            <a:ext cx="7353300" cy="1003300"/>
          </a:xfrm>
        </p:spPr>
        <p:txBody>
          <a:bodyPr/>
          <a:lstStyle/>
          <a:p>
            <a:pPr marL="0" indent="0" eaLnBrk="1" hangingPunct="1">
              <a:buFont typeface="Arial" charset="0"/>
              <a:buNone/>
            </a:pPr>
            <a:r>
              <a:rPr lang="nl-NL" sz="2400" i="1" smtClean="0">
                <a:latin typeface="Times New Roman" pitchFamily="18" charset="0"/>
                <a:cs typeface="Times New Roman" pitchFamily="18" charset="0"/>
              </a:rPr>
              <a:t>Q</a:t>
            </a:r>
            <a:r>
              <a:rPr lang="nl-NL" sz="2400" smtClean="0"/>
              <a:t> = 10,000, </a:t>
            </a:r>
            <a:r>
              <a:rPr lang="nl-NL" sz="2400" i="1" smtClean="0">
                <a:latin typeface="Times New Roman" pitchFamily="18" charset="0"/>
                <a:cs typeface="Times New Roman" pitchFamily="18" charset="0"/>
              </a:rPr>
              <a:t>ROP</a:t>
            </a:r>
            <a:r>
              <a:rPr lang="nl-NL" sz="2400" smtClean="0"/>
              <a:t> = 6,000, </a:t>
            </a:r>
            <a:r>
              <a:rPr lang="nl-NL" sz="2400" i="1" smtClean="0">
                <a:latin typeface="Times New Roman" pitchFamily="18" charset="0"/>
                <a:cs typeface="Times New Roman" pitchFamily="18" charset="0"/>
              </a:rPr>
              <a:t>L</a:t>
            </a:r>
            <a:r>
              <a:rPr lang="nl-NL" sz="2400" smtClean="0"/>
              <a:t> = 2 weeks </a:t>
            </a:r>
          </a:p>
          <a:p>
            <a:pPr marL="0" indent="0" eaLnBrk="1" hangingPunct="1">
              <a:buFont typeface="Arial" charset="0"/>
              <a:buNone/>
            </a:pPr>
            <a:r>
              <a:rPr lang="nl-NL" sz="2400" i="1" smtClean="0">
                <a:latin typeface="Times New Roman" pitchFamily="18" charset="0"/>
                <a:cs typeface="Times New Roman" pitchFamily="18" charset="0"/>
              </a:rPr>
              <a:t>D</a:t>
            </a:r>
            <a:r>
              <a:rPr lang="nl-NL" sz="2400" smtClean="0"/>
              <a:t> = 2,500/week, </a:t>
            </a:r>
            <a:r>
              <a:rPr lang="nl-NL" sz="2400" i="1" smtClean="0">
                <a:latin typeface="Symbol" pitchFamily="18" charset="2"/>
              </a:rPr>
              <a:t>s</a:t>
            </a:r>
            <a:r>
              <a:rPr lang="nl-NL" sz="2400" i="1" baseline="-25000" smtClean="0">
                <a:latin typeface="Times New Roman" pitchFamily="18" charset="0"/>
                <a:cs typeface="Times New Roman" pitchFamily="18" charset="0"/>
              </a:rPr>
              <a:t>D</a:t>
            </a:r>
            <a:r>
              <a:rPr lang="nl-NL" sz="2400" smtClean="0"/>
              <a:t> = 500</a:t>
            </a:r>
            <a:endParaRPr lang="en-US" sz="2400" smtClean="0"/>
          </a:p>
        </p:txBody>
      </p:sp>
      <p:graphicFrame>
        <p:nvGraphicFramePr>
          <p:cNvPr id="5" name="Object 128"/>
          <p:cNvGraphicFramePr>
            <a:graphicFrameLocks noChangeAspect="1"/>
          </p:cNvGraphicFramePr>
          <p:nvPr/>
        </p:nvGraphicFramePr>
        <p:xfrm>
          <a:off x="2711451" y="3155952"/>
          <a:ext cx="3721100" cy="1003300"/>
        </p:xfrm>
        <a:graphic>
          <a:graphicData uri="http://schemas.openxmlformats.org/presentationml/2006/ole">
            <mc:AlternateContent xmlns:mc="http://schemas.openxmlformats.org/markup-compatibility/2006">
              <mc:Choice xmlns:v="urn:schemas-microsoft-com:vml" Requires="v">
                <p:oleObj spid="_x0000_s2206" name="Equation" r:id="rId3" imgW="3711960" imgH="987120" progId="Equation.3">
                  <p:embed/>
                </p:oleObj>
              </mc:Choice>
              <mc:Fallback>
                <p:oleObj name="Equation" r:id="rId3" imgW="3711960" imgH="987120" progId="Equation.3">
                  <p:embed/>
                  <p:pic>
                    <p:nvPicPr>
                      <p:cNvPr id="0" name="Picture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1" y="3155952"/>
                        <a:ext cx="37211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143000" y="4537079"/>
            <a:ext cx="6612708" cy="984885"/>
          </a:xfrm>
          <a:prstGeom prst="rect">
            <a:avLst/>
          </a:prstGeom>
          <a:noFill/>
          <a:ln w="9525">
            <a:noFill/>
            <a:miter lim="800000"/>
            <a:headEnd/>
            <a:tailEnd/>
          </a:ln>
        </p:spPr>
        <p:txBody>
          <a:bodyPr wrap="none">
            <a:spAutoFit/>
          </a:bodyPr>
          <a:lstStyle/>
          <a:p>
            <a:pPr>
              <a:spcAft>
                <a:spcPts val="1200"/>
              </a:spcAft>
              <a:tabLst>
                <a:tab pos="622300" algn="l"/>
              </a:tabLst>
            </a:pPr>
            <a:r>
              <a:rPr lang="en-US" sz="2400" i="1" dirty="0">
                <a:latin typeface="Times New Roman" pitchFamily="18" charset="0"/>
                <a:cs typeface="Times New Roman" pitchFamily="18" charset="0"/>
              </a:rPr>
              <a:t>CSL</a:t>
            </a:r>
            <a:r>
              <a:rPr lang="en-US" sz="2400" dirty="0"/>
              <a:t>	= </a:t>
            </a:r>
            <a:r>
              <a:rPr lang="en-US" sz="2400" i="1" dirty="0">
                <a:latin typeface="Times New Roman" pitchFamily="18" charset="0"/>
                <a:cs typeface="Times New Roman" pitchFamily="18" charset="0"/>
              </a:rPr>
              <a:t>F</a:t>
            </a:r>
            <a:r>
              <a:rPr lang="en-US" sz="2400" dirty="0"/>
              <a:t>(</a:t>
            </a:r>
            <a:r>
              <a:rPr lang="en-US" sz="2400" i="1" dirty="0" err="1">
                <a:latin typeface="Times New Roman" pitchFamily="18" charset="0"/>
                <a:cs typeface="Times New Roman" pitchFamily="18" charset="0"/>
              </a:rPr>
              <a:t>ROP</a:t>
            </a:r>
            <a:r>
              <a:rPr lang="en-US" sz="2400" dirty="0" err="1"/>
              <a:t>,</a:t>
            </a:r>
            <a:r>
              <a:rPr lang="en-US" sz="2400" i="1" dirty="0" err="1">
                <a:latin typeface="Times New Roman" pitchFamily="18" charset="0"/>
                <a:cs typeface="Times New Roman" pitchFamily="18" charset="0"/>
              </a:rPr>
              <a:t>D</a:t>
            </a:r>
            <a:r>
              <a:rPr lang="en-US" sz="2400" i="1" baseline="-25000" dirty="0" err="1">
                <a:latin typeface="Times New Roman" pitchFamily="18" charset="0"/>
                <a:cs typeface="Times New Roman" pitchFamily="18" charset="0"/>
              </a:rPr>
              <a:t>L</a:t>
            </a:r>
            <a:r>
              <a:rPr lang="en-US" sz="2400" dirty="0" err="1"/>
              <a:t>,</a:t>
            </a:r>
            <a:r>
              <a:rPr lang="en-US" sz="2400" i="1" dirty="0" err="1">
                <a:latin typeface="Symbol" pitchFamily="18" charset="2"/>
              </a:rPr>
              <a:t>s</a:t>
            </a:r>
            <a:r>
              <a:rPr lang="en-US" sz="2400" i="1" baseline="-25000" dirty="0" err="1">
                <a:latin typeface="Times New Roman" pitchFamily="18" charset="0"/>
                <a:cs typeface="Times New Roman" pitchFamily="18" charset="0"/>
              </a:rPr>
              <a:t>L</a:t>
            </a:r>
            <a:r>
              <a:rPr lang="en-US" sz="2400" dirty="0"/>
              <a:t>) = </a:t>
            </a:r>
            <a:r>
              <a:rPr lang="en-US" sz="2400" i="1" dirty="0">
                <a:latin typeface="Times New Roman" pitchFamily="18" charset="0"/>
                <a:cs typeface="Times New Roman" pitchFamily="18" charset="0"/>
              </a:rPr>
              <a:t>NORMDIST</a:t>
            </a:r>
            <a:r>
              <a:rPr lang="en-US" sz="2400" dirty="0"/>
              <a:t>(</a:t>
            </a:r>
            <a:r>
              <a:rPr lang="en-US" sz="2400" i="1" dirty="0">
                <a:latin typeface="Times New Roman" pitchFamily="18" charset="0"/>
                <a:cs typeface="Times New Roman" pitchFamily="18" charset="0"/>
              </a:rPr>
              <a:t>ROP</a:t>
            </a:r>
            <a:r>
              <a:rPr lang="en-US" sz="2400" dirty="0"/>
              <a:t>,</a:t>
            </a:r>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L</a:t>
            </a:r>
            <a:r>
              <a:rPr lang="en-US" sz="2400" dirty="0"/>
              <a:t>,</a:t>
            </a:r>
            <a:r>
              <a:rPr lang="en-US" sz="2400" i="1" dirty="0">
                <a:latin typeface="Symbol" pitchFamily="18" charset="2"/>
              </a:rPr>
              <a:t>s</a:t>
            </a:r>
            <a:r>
              <a:rPr lang="en-US" sz="2400" i="1" baseline="-25000" dirty="0">
                <a:latin typeface="Times New Roman" pitchFamily="18" charset="0"/>
                <a:cs typeface="Times New Roman" pitchFamily="18" charset="0"/>
              </a:rPr>
              <a:t>L</a:t>
            </a:r>
            <a:r>
              <a:rPr lang="en-US" sz="2400" dirty="0"/>
              <a:t>,1)</a:t>
            </a:r>
          </a:p>
          <a:p>
            <a:pPr>
              <a:spcAft>
                <a:spcPts val="1200"/>
              </a:spcAft>
              <a:tabLst>
                <a:tab pos="622300" algn="l"/>
              </a:tabLst>
            </a:pPr>
            <a:r>
              <a:rPr lang="en-US" sz="2400" dirty="0"/>
              <a:t>	= </a:t>
            </a:r>
            <a:r>
              <a:rPr lang="en-US" sz="2400" i="1" dirty="0" smtClean="0">
                <a:latin typeface="Times New Roman" pitchFamily="18" charset="0"/>
                <a:cs typeface="Times New Roman" pitchFamily="18" charset="0"/>
              </a:rPr>
              <a:t>NORMDIST</a:t>
            </a:r>
            <a:r>
              <a:rPr lang="en-US" sz="2400" dirty="0" smtClean="0"/>
              <a:t>(6000,5000,707,1</a:t>
            </a:r>
            <a:r>
              <a:rPr lang="en-US" sz="2400" dirty="0"/>
              <a:t>) = 0.92</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Evaluating Fill Rate Given a Replenishment Policy</a:t>
            </a:r>
            <a:endParaRPr lang="en-US" dirty="0"/>
          </a:p>
        </p:txBody>
      </p:sp>
      <p:sp>
        <p:nvSpPr>
          <p:cNvPr id="3" name="Content Placeholder 2"/>
          <p:cNvSpPr>
            <a:spLocks noGrp="1"/>
          </p:cNvSpPr>
          <p:nvPr>
            <p:ph idx="1"/>
          </p:nvPr>
        </p:nvSpPr>
        <p:spPr>
          <a:xfrm>
            <a:off x="635000" y="1790701"/>
            <a:ext cx="7874000" cy="4292600"/>
          </a:xfrm>
        </p:spPr>
        <p:txBody>
          <a:bodyPr rtlCol="0">
            <a:normAutofit/>
          </a:bodyPr>
          <a:lstStyle/>
          <a:p>
            <a:pPr eaLnBrk="1" fontAlgn="auto" hangingPunct="1">
              <a:spcBef>
                <a:spcPts val="0"/>
              </a:spcBef>
              <a:buFont typeface="Arial"/>
              <a:buChar char="•"/>
              <a:defRPr/>
            </a:pPr>
            <a:r>
              <a:rPr lang="en-US" i="1" dirty="0" smtClean="0"/>
              <a:t>Expected </a:t>
            </a:r>
            <a:r>
              <a:rPr lang="en-US" i="1" dirty="0"/>
              <a:t>shortage per replenishment cycle </a:t>
            </a:r>
            <a:r>
              <a:rPr lang="en-US" dirty="0"/>
              <a:t>(</a:t>
            </a:r>
            <a:r>
              <a:rPr lang="en-US" i="1" dirty="0">
                <a:latin typeface="Times New Roman"/>
                <a:cs typeface="Times New Roman"/>
              </a:rPr>
              <a:t>ESC</a:t>
            </a:r>
            <a:r>
              <a:rPr lang="en-US" dirty="0"/>
              <a:t>) is the average units of demand that are not satisfied from inventory in stock per replenishment </a:t>
            </a:r>
            <a:r>
              <a:rPr lang="en-US" dirty="0" smtClean="0"/>
              <a:t>cycle</a:t>
            </a:r>
          </a:p>
          <a:p>
            <a:pPr eaLnBrk="1" fontAlgn="auto" hangingPunct="1">
              <a:spcBef>
                <a:spcPts val="0"/>
              </a:spcBef>
              <a:buFont typeface="Arial"/>
              <a:buChar char="•"/>
              <a:defRPr/>
            </a:pPr>
            <a:r>
              <a:rPr lang="en-US" dirty="0" smtClean="0"/>
              <a:t>Product fill rate</a:t>
            </a:r>
          </a:p>
          <a:p>
            <a:pPr eaLnBrk="1" fontAlgn="auto" hangingPunct="1">
              <a:spcBef>
                <a:spcPts val="0"/>
              </a:spcBef>
              <a:buFont typeface="Arial"/>
              <a:buChar char="•"/>
              <a:defRPr/>
            </a:pPr>
            <a:endParaRPr lang="en-US" dirty="0" smtClean="0"/>
          </a:p>
          <a:p>
            <a:pPr marL="0" indent="0" algn="ctr" eaLnBrk="1" fontAlgn="auto" hangingPunct="1">
              <a:spcBef>
                <a:spcPts val="0"/>
              </a:spcBef>
              <a:buFont typeface="Arial"/>
              <a:buNone/>
              <a:defRPr/>
            </a:pPr>
            <a:r>
              <a:rPr lang="en-US" sz="2400" i="1" dirty="0" err="1">
                <a:latin typeface="Times New Roman"/>
                <a:cs typeface="Times New Roman"/>
              </a:rPr>
              <a:t>fr</a:t>
            </a:r>
            <a:r>
              <a:rPr lang="en-US" sz="2400" dirty="0"/>
              <a:t> = 1 </a:t>
            </a:r>
            <a:r>
              <a:rPr lang="en-US" sz="2400" dirty="0" smtClean="0"/>
              <a:t>– </a:t>
            </a:r>
            <a:r>
              <a:rPr lang="en-US" sz="2400" i="1" dirty="0" smtClean="0">
                <a:latin typeface="Times New Roman"/>
                <a:cs typeface="Times New Roman"/>
              </a:rPr>
              <a:t>ESC</a:t>
            </a:r>
            <a:r>
              <a:rPr lang="en-US" sz="2400" dirty="0" smtClean="0"/>
              <a:t>/</a:t>
            </a:r>
            <a:r>
              <a:rPr lang="en-US" sz="2400" i="1" dirty="0" smtClean="0">
                <a:latin typeface="Times New Roman"/>
                <a:cs typeface="Times New Roman"/>
              </a:rPr>
              <a:t>Q</a:t>
            </a:r>
            <a:r>
              <a:rPr lang="en-US" sz="2400" dirty="0" smtClean="0"/>
              <a:t> </a:t>
            </a:r>
            <a:r>
              <a:rPr lang="en-US" sz="2400" dirty="0"/>
              <a:t>= </a:t>
            </a:r>
            <a:r>
              <a:rPr lang="en-US" sz="2400" dirty="0" smtClean="0"/>
              <a:t>(</a:t>
            </a:r>
            <a:r>
              <a:rPr lang="en-US" sz="2400" i="1" dirty="0" smtClean="0">
                <a:latin typeface="Times New Roman"/>
                <a:cs typeface="Times New Roman"/>
              </a:rPr>
              <a:t>Q</a:t>
            </a:r>
            <a:r>
              <a:rPr lang="en-US" sz="2400" dirty="0" smtClean="0"/>
              <a:t> – </a:t>
            </a:r>
            <a:r>
              <a:rPr lang="en-US" sz="2400" i="1" dirty="0" smtClean="0">
                <a:latin typeface="Times New Roman"/>
                <a:cs typeface="Times New Roman"/>
              </a:rPr>
              <a:t>ESC</a:t>
            </a:r>
            <a:r>
              <a:rPr lang="en-US" sz="2400" dirty="0" smtClean="0">
                <a:cs typeface="Times New Roman"/>
              </a:rPr>
              <a:t>)/</a:t>
            </a:r>
            <a:r>
              <a:rPr lang="en-US" sz="2400" i="1" dirty="0" smtClean="0">
                <a:latin typeface="Times New Roman"/>
                <a:cs typeface="Times New Roman"/>
              </a:rPr>
              <a:t>Q</a:t>
            </a:r>
            <a:endParaRPr lang="en-US" sz="2400" i="1" dirty="0">
              <a:latin typeface="Times New Roman"/>
              <a:cs typeface="Times New Roman"/>
            </a:endParaRPr>
          </a:p>
        </p:txBody>
      </p:sp>
    </p:spTree>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Learning Objectives</a:t>
            </a:r>
          </a:p>
        </p:txBody>
      </p:sp>
      <p:sp>
        <p:nvSpPr>
          <p:cNvPr id="3" name="Content Placeholder 2"/>
          <p:cNvSpPr>
            <a:spLocks noGrp="1"/>
          </p:cNvSpPr>
          <p:nvPr>
            <p:ph idx="1"/>
          </p:nvPr>
        </p:nvSpPr>
        <p:spPr>
          <a:xfrm>
            <a:off x="457200" y="1613649"/>
            <a:ext cx="8229600" cy="4418320"/>
          </a:xfrm>
        </p:spPr>
        <p:txBody>
          <a:bodyPr rtlCol="0">
            <a:normAutofit fontScale="77500" lnSpcReduction="20000"/>
          </a:bodyPr>
          <a:lstStyle/>
          <a:p>
            <a:pPr marL="514350" indent="-514350" eaLnBrk="1" fontAlgn="auto" hangingPunct="1">
              <a:spcBef>
                <a:spcPts val="0"/>
              </a:spcBef>
              <a:buSzPct val="100000"/>
              <a:buFont typeface="+mj-lt"/>
              <a:buAutoNum type="arabicPeriod"/>
              <a:defRPr/>
            </a:pPr>
            <a:r>
              <a:rPr lang="en-US" dirty="0"/>
              <a:t>Understand the role of safety inventory in a supply </a:t>
            </a:r>
            <a:r>
              <a:rPr lang="en-US" dirty="0" smtClean="0"/>
              <a:t>chain</a:t>
            </a:r>
          </a:p>
          <a:p>
            <a:pPr marL="514350" indent="-514350" eaLnBrk="1" fontAlgn="auto" hangingPunct="1">
              <a:spcBef>
                <a:spcPts val="0"/>
              </a:spcBef>
              <a:buSzPct val="100000"/>
              <a:buFont typeface="+mj-lt"/>
              <a:buAutoNum type="arabicPeriod"/>
              <a:defRPr/>
            </a:pPr>
            <a:r>
              <a:rPr lang="en-US" dirty="0" smtClean="0"/>
              <a:t>Identify </a:t>
            </a:r>
            <a:r>
              <a:rPr lang="en-US" dirty="0"/>
              <a:t>factors that influence the required level of safety </a:t>
            </a:r>
            <a:r>
              <a:rPr lang="en-US" dirty="0" smtClean="0"/>
              <a:t>inventory</a:t>
            </a:r>
          </a:p>
          <a:p>
            <a:pPr marL="514350" indent="-514350" eaLnBrk="1" fontAlgn="auto" hangingPunct="1">
              <a:spcBef>
                <a:spcPts val="0"/>
              </a:spcBef>
              <a:buSzPct val="100000"/>
              <a:buFont typeface="+mj-lt"/>
              <a:buAutoNum type="arabicPeriod"/>
              <a:defRPr/>
            </a:pPr>
            <a:r>
              <a:rPr lang="en-US" dirty="0" smtClean="0"/>
              <a:t>Describe </a:t>
            </a:r>
            <a:r>
              <a:rPr lang="en-US" dirty="0"/>
              <a:t>different measures of product </a:t>
            </a:r>
            <a:r>
              <a:rPr lang="en-US" dirty="0" smtClean="0"/>
              <a:t>availability</a:t>
            </a:r>
          </a:p>
          <a:p>
            <a:pPr marL="514350" indent="-514350" eaLnBrk="1" fontAlgn="auto" hangingPunct="1">
              <a:spcBef>
                <a:spcPts val="0"/>
              </a:spcBef>
              <a:buSzPct val="100000"/>
              <a:buFont typeface="+mj-lt"/>
              <a:buAutoNum type="arabicPeriod"/>
              <a:defRPr/>
            </a:pPr>
            <a:r>
              <a:rPr lang="en-US" dirty="0" smtClean="0"/>
              <a:t>Determine the appropriate level of safety inventory</a:t>
            </a:r>
          </a:p>
          <a:p>
            <a:pPr marL="514350" indent="-514350" eaLnBrk="1" fontAlgn="auto" hangingPunct="1">
              <a:spcBef>
                <a:spcPts val="0"/>
              </a:spcBef>
              <a:buSzPct val="100000"/>
              <a:buFont typeface="+mj-lt"/>
              <a:buAutoNum type="arabicPeriod"/>
              <a:defRPr/>
            </a:pPr>
            <a:r>
              <a:rPr lang="en-US" dirty="0" smtClean="0"/>
              <a:t>Impact of supply uncertainty on safety inventory</a:t>
            </a:r>
          </a:p>
          <a:p>
            <a:pPr marL="514350" indent="-514350" eaLnBrk="1" fontAlgn="auto" hangingPunct="1">
              <a:spcBef>
                <a:spcPts val="0"/>
              </a:spcBef>
              <a:buSzPct val="100000"/>
              <a:buFont typeface="+mj-lt"/>
              <a:buAutoNum type="arabicPeriod"/>
              <a:defRPr/>
            </a:pPr>
            <a:r>
              <a:rPr lang="en-US" dirty="0" smtClean="0"/>
              <a:t>Impact of aggregation on safety inventory</a:t>
            </a:r>
            <a:endParaRPr lang="en-US" dirty="0" smtClean="0"/>
          </a:p>
          <a:p>
            <a:pPr marL="514350" indent="-514350" eaLnBrk="1" fontAlgn="auto" hangingPunct="1">
              <a:spcBef>
                <a:spcPts val="0"/>
              </a:spcBef>
              <a:buSzPct val="100000"/>
              <a:buFont typeface="+mj-lt"/>
              <a:buAutoNum type="arabicPeriod"/>
              <a:defRPr/>
            </a:pPr>
            <a:r>
              <a:rPr lang="en-US" dirty="0" smtClean="0"/>
              <a:t>Impact of replenishment policies on safety inventory</a:t>
            </a:r>
            <a:endParaRPr lang="en-US" dirty="0" smtClean="0"/>
          </a:p>
          <a:p>
            <a:pPr marL="514350" indent="-514350" eaLnBrk="1" fontAlgn="auto" hangingPunct="1">
              <a:spcBef>
                <a:spcPts val="0"/>
              </a:spcBef>
              <a:buSzPct val="100000"/>
              <a:buFont typeface="+mj-lt"/>
              <a:buAutoNum type="arabicPeriod"/>
              <a:defRPr/>
            </a:pPr>
            <a:r>
              <a:rPr lang="en-US" dirty="0" smtClean="0"/>
              <a:t>Utilize </a:t>
            </a:r>
            <a:r>
              <a:rPr lang="en-US" dirty="0"/>
              <a:t>managerial levers available to lower safety inventory and improve product </a:t>
            </a:r>
            <a:r>
              <a:rPr lang="en-US" dirty="0" smtClean="0"/>
              <a:t>availability</a:t>
            </a:r>
            <a:endParaRPr lang="en-US" dirty="0"/>
          </a:p>
        </p:txBody>
      </p:sp>
    </p:spTree>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Evaluating Fill Rate Given a Replenishment Policy</a:t>
            </a:r>
            <a:endParaRPr lang="en-US" dirty="0"/>
          </a:p>
        </p:txBody>
      </p:sp>
      <p:graphicFrame>
        <p:nvGraphicFramePr>
          <p:cNvPr id="6" name="Object 440"/>
          <p:cNvGraphicFramePr>
            <a:graphicFrameLocks noChangeAspect="1"/>
          </p:cNvGraphicFramePr>
          <p:nvPr/>
        </p:nvGraphicFramePr>
        <p:xfrm>
          <a:off x="2622551" y="2000251"/>
          <a:ext cx="3898900" cy="596900"/>
        </p:xfrm>
        <a:graphic>
          <a:graphicData uri="http://schemas.openxmlformats.org/presentationml/2006/ole">
            <mc:AlternateContent xmlns:mc="http://schemas.openxmlformats.org/markup-compatibility/2006">
              <mc:Choice xmlns:v="urn:schemas-microsoft-com:vml" Requires="v">
                <p:oleObj spid="_x0000_s3632" name="Equation" r:id="rId3" imgW="3885480" imgH="585000" progId="Equation.3">
                  <p:embed/>
                </p:oleObj>
              </mc:Choice>
              <mc:Fallback>
                <p:oleObj name="Equation" r:id="rId3" imgW="3885480" imgH="585000" progId="Equation.3">
                  <p:embed/>
                  <p:pic>
                    <p:nvPicPr>
                      <p:cNvPr id="0"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1" y="2000251"/>
                        <a:ext cx="38989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41"/>
          <p:cNvGraphicFramePr>
            <a:graphicFrameLocks noChangeAspect="1"/>
          </p:cNvGraphicFramePr>
          <p:nvPr/>
        </p:nvGraphicFramePr>
        <p:xfrm>
          <a:off x="2343151" y="2927352"/>
          <a:ext cx="4457700" cy="1003300"/>
        </p:xfrm>
        <a:graphic>
          <a:graphicData uri="http://schemas.openxmlformats.org/presentationml/2006/ole">
            <mc:AlternateContent xmlns:mc="http://schemas.openxmlformats.org/markup-compatibility/2006">
              <mc:Choice xmlns:v="urn:schemas-microsoft-com:vml" Requires="v">
                <p:oleObj spid="_x0000_s3633" name="Equation" r:id="rId5" imgW="4443120" imgH="987120" progId="Equation.3">
                  <p:embed/>
                </p:oleObj>
              </mc:Choice>
              <mc:Fallback>
                <p:oleObj name="Equation" r:id="rId5" imgW="4443120" imgH="987120" progId="Equation.3">
                  <p:embed/>
                  <p:pic>
                    <p:nvPicPr>
                      <p:cNvPr id="0" name="Picture 4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151" y="2927352"/>
                        <a:ext cx="44577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p:cNvGrpSpPr>
            <a:grpSpLocks/>
          </p:cNvGrpSpPr>
          <p:nvPr/>
        </p:nvGrpSpPr>
        <p:grpSpPr bwMode="auto">
          <a:xfrm>
            <a:off x="2025651" y="4502151"/>
            <a:ext cx="5092700" cy="965200"/>
            <a:chOff x="2025650" y="4502150"/>
            <a:chExt cx="5092700" cy="965200"/>
          </a:xfrm>
        </p:grpSpPr>
        <p:graphicFrame>
          <p:nvGraphicFramePr>
            <p:cNvPr id="3514" name="Object 442"/>
            <p:cNvGraphicFramePr>
              <a:graphicFrameLocks noChangeAspect="1"/>
            </p:cNvGraphicFramePr>
            <p:nvPr/>
          </p:nvGraphicFramePr>
          <p:xfrm>
            <a:off x="2025650" y="4502150"/>
            <a:ext cx="5092700" cy="444500"/>
          </p:xfrm>
          <a:graphic>
            <a:graphicData uri="http://schemas.openxmlformats.org/presentationml/2006/ole">
              <mc:AlternateContent xmlns:mc="http://schemas.openxmlformats.org/markup-compatibility/2006">
                <mc:Choice xmlns:v="urn:schemas-microsoft-com:vml" Requires="v">
                  <p:oleObj spid="_x0000_s3634" name="Equation" r:id="rId7" imgW="5083200" imgH="429480" progId="Equation.3">
                    <p:embed/>
                  </p:oleObj>
                </mc:Choice>
                <mc:Fallback>
                  <p:oleObj name="Equation" r:id="rId7" imgW="5083200" imgH="429480" progId="Equation.3">
                    <p:embed/>
                    <p:pic>
                      <p:nvPicPr>
                        <p:cNvPr id="0" name="Picture 4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5650" y="4502150"/>
                          <a:ext cx="5092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5" name="Object 443"/>
            <p:cNvGraphicFramePr>
              <a:graphicFrameLocks noChangeAspect="1"/>
            </p:cNvGraphicFramePr>
            <p:nvPr/>
          </p:nvGraphicFramePr>
          <p:xfrm>
            <a:off x="2921000" y="5022850"/>
            <a:ext cx="3759200" cy="444500"/>
          </p:xfrm>
          <a:graphic>
            <a:graphicData uri="http://schemas.openxmlformats.org/presentationml/2006/ole">
              <mc:AlternateContent xmlns:mc="http://schemas.openxmlformats.org/markup-compatibility/2006">
                <mc:Choice xmlns:v="urn:schemas-microsoft-com:vml" Requires="v">
                  <p:oleObj spid="_x0000_s3635" name="Equation" r:id="rId9" imgW="3748320" imgH="429480" progId="Equation.3">
                    <p:embed/>
                  </p:oleObj>
                </mc:Choice>
                <mc:Fallback>
                  <p:oleObj name="Equation" r:id="rId9" imgW="3748320" imgH="429480" progId="Equation.3">
                    <p:embed/>
                    <p:pic>
                      <p:nvPicPr>
                        <p:cNvPr id="0" name="Picture 4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1000" y="5022850"/>
                          <a:ext cx="3759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1000"/>
                                        <p:tgtEl>
                                          <p:spTgt spid="7"/>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Evaluating Fill Rate Given a Replenishment Policy</a:t>
            </a:r>
            <a:endParaRPr lang="en-US" dirty="0"/>
          </a:p>
        </p:txBody>
      </p:sp>
      <p:sp>
        <p:nvSpPr>
          <p:cNvPr id="4316" name="Content Placeholder 2"/>
          <p:cNvSpPr>
            <a:spLocks noGrp="1"/>
          </p:cNvSpPr>
          <p:nvPr>
            <p:ph idx="1"/>
          </p:nvPr>
        </p:nvSpPr>
        <p:spPr>
          <a:xfrm>
            <a:off x="635000" y="1790700"/>
            <a:ext cx="7874000" cy="1409700"/>
          </a:xfrm>
        </p:spPr>
        <p:txBody>
          <a:bodyPr/>
          <a:lstStyle/>
          <a:p>
            <a:pPr marL="0" indent="0" eaLnBrk="1" hangingPunct="1">
              <a:buFont typeface="Arial" charset="0"/>
              <a:buNone/>
            </a:pPr>
            <a:r>
              <a:rPr lang="en-US" sz="2400" smtClean="0"/>
              <a:t>Lot size, </a:t>
            </a:r>
            <a:r>
              <a:rPr lang="en-US" sz="2400" i="1" smtClean="0">
                <a:latin typeface="Times New Roman" pitchFamily="18" charset="0"/>
                <a:cs typeface="Times New Roman" pitchFamily="18" charset="0"/>
              </a:rPr>
              <a:t>Q</a:t>
            </a:r>
            <a:r>
              <a:rPr lang="en-US" sz="2400" i="1" smtClean="0"/>
              <a:t> =</a:t>
            </a:r>
            <a:r>
              <a:rPr lang="en-US" sz="2400" smtClean="0"/>
              <a:t> 10,000 </a:t>
            </a:r>
          </a:p>
          <a:p>
            <a:pPr marL="0" indent="0" eaLnBrk="1" hangingPunct="1">
              <a:buFont typeface="Arial" charset="0"/>
              <a:buNone/>
            </a:pPr>
            <a:r>
              <a:rPr lang="en-US" sz="2400" smtClean="0"/>
              <a:t>Average demand during lead time, </a:t>
            </a:r>
            <a:r>
              <a:rPr lang="en-US" sz="2400" i="1" smtClean="0">
                <a:latin typeface="Times New Roman" pitchFamily="18" charset="0"/>
                <a:cs typeface="Times New Roman" pitchFamily="18" charset="0"/>
              </a:rPr>
              <a:t>D</a:t>
            </a:r>
            <a:r>
              <a:rPr lang="en-US" sz="2400" i="1" baseline="-25000" smtClean="0">
                <a:latin typeface="Times New Roman" pitchFamily="18" charset="0"/>
                <a:cs typeface="Times New Roman" pitchFamily="18" charset="0"/>
              </a:rPr>
              <a:t>L</a:t>
            </a:r>
            <a:r>
              <a:rPr lang="en-US" sz="2400" i="1" smtClean="0"/>
              <a:t> =</a:t>
            </a:r>
            <a:r>
              <a:rPr lang="en-US" sz="2400" smtClean="0"/>
              <a:t> 5,000 </a:t>
            </a:r>
          </a:p>
          <a:p>
            <a:pPr marL="0" indent="0" eaLnBrk="1" hangingPunct="1">
              <a:buFont typeface="Arial" charset="0"/>
              <a:buNone/>
            </a:pPr>
            <a:r>
              <a:rPr lang="en-US" sz="2400" smtClean="0"/>
              <a:t>Standard deviation of demand during lead time, </a:t>
            </a:r>
            <a:r>
              <a:rPr lang="en-US" sz="2400" i="1" smtClean="0">
                <a:latin typeface="Symbol" pitchFamily="18" charset="2"/>
              </a:rPr>
              <a:t>s</a:t>
            </a:r>
            <a:r>
              <a:rPr lang="en-US" sz="2400" i="1" baseline="-25000" smtClean="0">
                <a:latin typeface="Times New Roman" pitchFamily="18" charset="0"/>
                <a:cs typeface="Times New Roman" pitchFamily="18" charset="0"/>
              </a:rPr>
              <a:t>L</a:t>
            </a:r>
            <a:r>
              <a:rPr lang="en-US" sz="2400" smtClean="0"/>
              <a:t> = 707</a:t>
            </a:r>
            <a:endParaRPr lang="en-US" sz="2400" i="1" smtClean="0">
              <a:latin typeface="Times New Roman" pitchFamily="18" charset="0"/>
              <a:cs typeface="Times New Roman" pitchFamily="18" charset="0"/>
            </a:endParaRPr>
          </a:p>
        </p:txBody>
      </p:sp>
      <p:sp>
        <p:nvSpPr>
          <p:cNvPr id="4" name="TextBox 3"/>
          <p:cNvSpPr txBox="1">
            <a:spLocks noChangeArrowheads="1"/>
          </p:cNvSpPr>
          <p:nvPr/>
        </p:nvSpPr>
        <p:spPr bwMode="auto">
          <a:xfrm>
            <a:off x="708030" y="3395667"/>
            <a:ext cx="7816179" cy="461665"/>
          </a:xfrm>
          <a:prstGeom prst="rect">
            <a:avLst/>
          </a:prstGeom>
          <a:noFill/>
          <a:ln w="9525">
            <a:noFill/>
            <a:miter lim="800000"/>
            <a:headEnd/>
            <a:tailEnd/>
          </a:ln>
        </p:spPr>
        <p:txBody>
          <a:bodyPr wrap="none">
            <a:spAutoFit/>
          </a:bodyPr>
          <a:lstStyle/>
          <a:p>
            <a:r>
              <a:rPr lang="en-US" sz="2400"/>
              <a:t>Safety inventory, </a:t>
            </a:r>
            <a:r>
              <a:rPr lang="en-US" sz="2400" i="1">
                <a:latin typeface="Times New Roman" pitchFamily="18" charset="0"/>
                <a:cs typeface="Times New Roman" pitchFamily="18" charset="0"/>
              </a:rPr>
              <a:t>ss</a:t>
            </a:r>
            <a:r>
              <a:rPr lang="en-US" sz="2400"/>
              <a:t> = </a:t>
            </a:r>
            <a:r>
              <a:rPr lang="en-US" sz="2400" i="1">
                <a:latin typeface="Times New Roman" pitchFamily="18" charset="0"/>
                <a:cs typeface="Times New Roman" pitchFamily="18" charset="0"/>
              </a:rPr>
              <a:t>ROP</a:t>
            </a:r>
            <a:r>
              <a:rPr lang="en-US" sz="2400"/>
              <a:t> – </a:t>
            </a:r>
            <a:r>
              <a:rPr lang="en-US" sz="2400" i="1">
                <a:latin typeface="Times New Roman" pitchFamily="18" charset="0"/>
                <a:cs typeface="Times New Roman" pitchFamily="18" charset="0"/>
              </a:rPr>
              <a:t>DL</a:t>
            </a:r>
            <a:r>
              <a:rPr lang="en-US" sz="2400"/>
              <a:t> = 6,000 – 5,000 = 1,000</a:t>
            </a:r>
          </a:p>
        </p:txBody>
      </p:sp>
      <p:grpSp>
        <p:nvGrpSpPr>
          <p:cNvPr id="8" name="Group 7"/>
          <p:cNvGrpSpPr>
            <a:grpSpLocks/>
          </p:cNvGrpSpPr>
          <p:nvPr/>
        </p:nvGrpSpPr>
        <p:grpSpPr bwMode="auto">
          <a:xfrm>
            <a:off x="2370512" y="4284640"/>
            <a:ext cx="5559413" cy="821798"/>
            <a:chOff x="2370510" y="4298927"/>
            <a:chExt cx="5559413" cy="821798"/>
          </a:xfrm>
        </p:grpSpPr>
        <p:graphicFrame>
          <p:nvGraphicFramePr>
            <p:cNvPr id="4313" name="Object 217"/>
            <p:cNvGraphicFramePr>
              <a:graphicFrameLocks noChangeAspect="1"/>
            </p:cNvGraphicFramePr>
            <p:nvPr>
              <p:extLst>
                <p:ext uri="{D42A27DB-BD31-4B8C-83A1-F6EECF244321}">
                  <p14:modId xmlns:p14="http://schemas.microsoft.com/office/powerpoint/2010/main" val="1362002817"/>
                </p:ext>
              </p:extLst>
            </p:nvPr>
          </p:nvGraphicFramePr>
          <p:xfrm>
            <a:off x="2370510" y="4298927"/>
            <a:ext cx="5559413" cy="400948"/>
          </p:xfrm>
          <a:graphic>
            <a:graphicData uri="http://schemas.openxmlformats.org/presentationml/2006/ole">
              <mc:AlternateContent xmlns:mc="http://schemas.openxmlformats.org/markup-compatibility/2006">
                <mc:Choice xmlns:v="urn:schemas-microsoft-com:vml" Requires="v">
                  <p:oleObj spid="_x0000_s4373" name="Equation" r:id="rId3" imgW="2946240" imgH="203040" progId="Equation.3">
                    <p:embed/>
                  </p:oleObj>
                </mc:Choice>
                <mc:Fallback>
                  <p:oleObj name="Equation" r:id="rId3" imgW="2946240" imgH="203040" progId="Equation.3">
                    <p:embed/>
                    <p:pic>
                      <p:nvPicPr>
                        <p:cNvPr id="0" name="Picture 217"/>
                        <p:cNvPicPr>
                          <a:picLocks noChangeAspect="1" noChangeArrowheads="1"/>
                        </p:cNvPicPr>
                        <p:nvPr/>
                      </p:nvPicPr>
                      <p:blipFill>
                        <a:blip r:embed="rId4"/>
                        <a:srcRect/>
                        <a:stretch>
                          <a:fillRect/>
                        </a:stretch>
                      </p:blipFill>
                      <p:spPr bwMode="auto">
                        <a:xfrm>
                          <a:off x="2370510" y="4298927"/>
                          <a:ext cx="5559413" cy="400948"/>
                        </a:xfrm>
                        <a:prstGeom prst="rect">
                          <a:avLst/>
                        </a:prstGeom>
                        <a:noFill/>
                      </p:spPr>
                    </p:pic>
                  </p:oleObj>
                </mc:Fallback>
              </mc:AlternateContent>
            </a:graphicData>
          </a:graphic>
        </p:graphicFrame>
        <p:graphicFrame>
          <p:nvGraphicFramePr>
            <p:cNvPr id="4314" name="Object 218"/>
            <p:cNvGraphicFramePr>
              <a:graphicFrameLocks noChangeAspect="1"/>
            </p:cNvGraphicFramePr>
            <p:nvPr>
              <p:extLst>
                <p:ext uri="{D42A27DB-BD31-4B8C-83A1-F6EECF244321}">
                  <p14:modId xmlns:p14="http://schemas.microsoft.com/office/powerpoint/2010/main" val="2538767255"/>
                </p:ext>
              </p:extLst>
            </p:nvPr>
          </p:nvGraphicFramePr>
          <p:xfrm>
            <a:off x="2370511" y="4716916"/>
            <a:ext cx="4737220" cy="403809"/>
          </p:xfrm>
          <a:graphic>
            <a:graphicData uri="http://schemas.openxmlformats.org/presentationml/2006/ole">
              <mc:AlternateContent xmlns:mc="http://schemas.openxmlformats.org/markup-compatibility/2006">
                <mc:Choice xmlns:v="urn:schemas-microsoft-com:vml" Requires="v">
                  <p:oleObj spid="_x0000_s4374" name="Equation" r:id="rId5" imgW="2489040" imgH="203040" progId="Equation.3">
                    <p:embed/>
                  </p:oleObj>
                </mc:Choice>
                <mc:Fallback>
                  <p:oleObj name="Equation" r:id="rId5" imgW="2489040" imgH="203040" progId="Equation.3">
                    <p:embed/>
                    <p:pic>
                      <p:nvPicPr>
                        <p:cNvPr id="0" name="Picture 218"/>
                        <p:cNvPicPr>
                          <a:picLocks noChangeAspect="1" noChangeArrowheads="1"/>
                        </p:cNvPicPr>
                        <p:nvPr/>
                      </p:nvPicPr>
                      <p:blipFill>
                        <a:blip r:embed="rId6"/>
                        <a:srcRect/>
                        <a:stretch>
                          <a:fillRect/>
                        </a:stretch>
                      </p:blipFill>
                      <p:spPr bwMode="auto">
                        <a:xfrm>
                          <a:off x="2370511" y="4716916"/>
                          <a:ext cx="4737220" cy="403809"/>
                        </a:xfrm>
                        <a:prstGeom prst="rect">
                          <a:avLst/>
                        </a:prstGeom>
                        <a:noFill/>
                      </p:spPr>
                    </p:pic>
                  </p:oleObj>
                </mc:Fallback>
              </mc:AlternateContent>
            </a:graphicData>
          </a:graphic>
        </p:graphicFrame>
      </p:grpSp>
      <p:sp>
        <p:nvSpPr>
          <p:cNvPr id="9" name="TextBox 8"/>
          <p:cNvSpPr txBox="1">
            <a:spLocks noChangeArrowheads="1"/>
          </p:cNvSpPr>
          <p:nvPr/>
        </p:nvSpPr>
        <p:spPr bwMode="auto">
          <a:xfrm>
            <a:off x="1117605" y="5511804"/>
            <a:ext cx="6979411" cy="461665"/>
          </a:xfrm>
          <a:prstGeom prst="rect">
            <a:avLst/>
          </a:prstGeom>
          <a:noFill/>
          <a:ln w="9525">
            <a:noFill/>
            <a:miter lim="800000"/>
            <a:headEnd/>
            <a:tailEnd/>
          </a:ln>
        </p:spPr>
        <p:txBody>
          <a:bodyPr wrap="none">
            <a:spAutoFit/>
          </a:bodyPr>
          <a:lstStyle/>
          <a:p>
            <a:r>
              <a:rPr lang="en-US" sz="2400" i="1">
                <a:latin typeface="Times New Roman" pitchFamily="18" charset="0"/>
                <a:cs typeface="Times New Roman" pitchFamily="18" charset="0"/>
              </a:rPr>
              <a:t>fr</a:t>
            </a:r>
            <a:r>
              <a:rPr lang="en-US" sz="2400"/>
              <a:t> = (</a:t>
            </a:r>
            <a:r>
              <a:rPr lang="en-US" sz="2400" i="1">
                <a:latin typeface="Times New Roman" pitchFamily="18" charset="0"/>
                <a:cs typeface="Times New Roman" pitchFamily="18" charset="0"/>
              </a:rPr>
              <a:t>Q</a:t>
            </a:r>
            <a:r>
              <a:rPr lang="en-US" sz="2400"/>
              <a:t> – </a:t>
            </a:r>
            <a:r>
              <a:rPr lang="en-US" sz="2400" i="1">
                <a:latin typeface="Times New Roman" pitchFamily="18" charset="0"/>
                <a:cs typeface="Times New Roman" pitchFamily="18" charset="0"/>
              </a:rPr>
              <a:t>ESC</a:t>
            </a:r>
            <a:r>
              <a:rPr lang="en-US" sz="2400"/>
              <a:t>)/</a:t>
            </a:r>
            <a:r>
              <a:rPr lang="en-US" sz="2400" i="1">
                <a:latin typeface="Times New Roman" pitchFamily="18" charset="0"/>
                <a:cs typeface="Times New Roman" pitchFamily="18" charset="0"/>
              </a:rPr>
              <a:t>Q</a:t>
            </a:r>
            <a:r>
              <a:rPr lang="en-US" sz="2400"/>
              <a:t> = 110,000 – 252/10,000 = 0.9975</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1000"/>
                                        <p:tgtEl>
                                          <p:spTgt spid="8"/>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Evaluating Fill Rate Given a Replenishment Policy</a:t>
            </a:r>
            <a:endParaRPr lang="en-US" dirty="0"/>
          </a:p>
        </p:txBody>
      </p:sp>
      <p:sp>
        <p:nvSpPr>
          <p:cNvPr id="11" name="TextBox 10"/>
          <p:cNvSpPr txBox="1">
            <a:spLocks noChangeArrowheads="1"/>
          </p:cNvSpPr>
          <p:nvPr/>
        </p:nvSpPr>
        <p:spPr bwMode="auto">
          <a:xfrm>
            <a:off x="7199313" y="6022978"/>
            <a:ext cx="1098378" cy="307777"/>
          </a:xfrm>
          <a:prstGeom prst="rect">
            <a:avLst/>
          </a:prstGeom>
          <a:noFill/>
          <a:ln w="9525">
            <a:noFill/>
            <a:miter lim="800000"/>
            <a:headEnd/>
            <a:tailEnd/>
          </a:ln>
        </p:spPr>
        <p:txBody>
          <a:bodyPr wrap="none">
            <a:spAutoFit/>
          </a:bodyPr>
          <a:lstStyle/>
          <a:p>
            <a:r>
              <a:rPr lang="en-US" sz="1400"/>
              <a:t>Figure 12-2</a:t>
            </a:r>
          </a:p>
        </p:txBody>
      </p:sp>
      <p:pic>
        <p:nvPicPr>
          <p:cNvPr id="34819" name="Picture 5" descr="FG_12_002"/>
          <p:cNvPicPr>
            <a:picLocks noChangeAspect="1" noChangeArrowheads="1"/>
          </p:cNvPicPr>
          <p:nvPr/>
        </p:nvPicPr>
        <p:blipFill>
          <a:blip r:embed="rId2"/>
          <a:srcRect/>
          <a:stretch>
            <a:fillRect/>
          </a:stretch>
        </p:blipFill>
        <p:spPr bwMode="auto">
          <a:xfrm>
            <a:off x="2849565" y="1582738"/>
            <a:ext cx="4068763" cy="4360862"/>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5480021F-C68F-4050-8BFA-1204FF84D3B5}" type="slidenum">
              <a:rPr lang="en-US" sz="1200">
                <a:solidFill>
                  <a:srgbClr val="040800"/>
                </a:solidFill>
                <a:latin typeface="Arial" charset="0"/>
              </a:rPr>
              <a:pPr/>
              <a:t>23</a:t>
            </a:fld>
            <a:endParaRPr lang="en-US" sz="1400">
              <a:solidFill>
                <a:srgbClr val="040800"/>
              </a:solidFill>
            </a:endParaRPr>
          </a:p>
        </p:txBody>
      </p:sp>
      <p:sp>
        <p:nvSpPr>
          <p:cNvPr id="2052" name="Rectangle 2"/>
          <p:cNvSpPr>
            <a:spLocks noGrp="1" noChangeArrowheads="1"/>
          </p:cNvSpPr>
          <p:nvPr>
            <p:ph type="title"/>
          </p:nvPr>
        </p:nvSpPr>
        <p:spPr/>
        <p:txBody>
          <a:bodyPr/>
          <a:lstStyle/>
          <a:p>
            <a:r>
              <a:rPr lang="en-US" smtClean="0"/>
              <a:t>Continuous Review Policy: Safety Inventory and Cycle Service Level</a:t>
            </a:r>
            <a:endParaRPr lang="en-US" sz="3200" b="0" smtClean="0"/>
          </a:p>
        </p:txBody>
      </p:sp>
      <p:sp>
        <p:nvSpPr>
          <p:cNvPr id="2053" name="Rectangle 3"/>
          <p:cNvSpPr>
            <a:spLocks noGrp="1" noChangeArrowheads="1"/>
          </p:cNvSpPr>
          <p:nvPr>
            <p:ph type="body" sz="half" idx="1"/>
          </p:nvPr>
        </p:nvSpPr>
        <p:spPr>
          <a:xfrm>
            <a:off x="228606" y="1600200"/>
            <a:ext cx="3787775" cy="4114800"/>
          </a:xfrm>
        </p:spPr>
        <p:txBody>
          <a:bodyPr/>
          <a:lstStyle/>
          <a:p>
            <a:pPr>
              <a:buFont typeface="Monotype Sorts" pitchFamily="2" charset="2"/>
              <a:buNone/>
            </a:pPr>
            <a:r>
              <a:rPr lang="en-US" sz="2200" i="1" smtClean="0"/>
              <a:t>L</a:t>
            </a:r>
            <a:r>
              <a:rPr lang="en-US" sz="2200" smtClean="0"/>
              <a:t>:	Lead time for replenishment</a:t>
            </a:r>
          </a:p>
          <a:p>
            <a:pPr>
              <a:buFont typeface="Monotype Sorts" pitchFamily="2" charset="2"/>
              <a:buNone/>
            </a:pPr>
            <a:r>
              <a:rPr lang="en-US" sz="2200" i="1" smtClean="0"/>
              <a:t>D:</a:t>
            </a:r>
            <a:r>
              <a:rPr lang="en-US" sz="2200" smtClean="0"/>
              <a:t>	Average demand per unit time</a:t>
            </a:r>
          </a:p>
          <a:p>
            <a:pPr>
              <a:buFont typeface="Monotype Sorts" pitchFamily="2" charset="2"/>
              <a:buNone/>
            </a:pPr>
            <a:r>
              <a:rPr lang="en-US" sz="2200" smtClean="0">
                <a:sym typeface="Symbol" pitchFamily="18" charset="2"/>
              </a:rPr>
              <a:t></a:t>
            </a:r>
            <a:r>
              <a:rPr lang="en-US" sz="2200" i="1" baseline="-25000" smtClean="0">
                <a:sym typeface="tci1" pitchFamily="2" charset="2"/>
              </a:rPr>
              <a:t>D:</a:t>
            </a:r>
            <a:r>
              <a:rPr lang="en-US" sz="2200" smtClean="0"/>
              <a:t>Standard deviation of demand per period</a:t>
            </a:r>
          </a:p>
          <a:p>
            <a:pPr>
              <a:buFont typeface="Monotype Sorts" pitchFamily="2" charset="2"/>
              <a:buNone/>
            </a:pPr>
            <a:r>
              <a:rPr lang="en-US" sz="2200" i="1" smtClean="0"/>
              <a:t>D</a:t>
            </a:r>
            <a:r>
              <a:rPr lang="en-US" sz="2200" i="1" baseline="-25000" smtClean="0"/>
              <a:t>L</a:t>
            </a:r>
            <a:r>
              <a:rPr lang="en-US" sz="2200" smtClean="0"/>
              <a:t>:</a:t>
            </a:r>
            <a:r>
              <a:rPr lang="en-US" sz="2200" i="1" baseline="-25000" smtClean="0"/>
              <a:t> </a:t>
            </a:r>
            <a:r>
              <a:rPr lang="en-US" sz="2200" smtClean="0"/>
              <a:t>Mean demand during lead time</a:t>
            </a:r>
            <a:r>
              <a:rPr lang="en-US" sz="2200" smtClean="0">
                <a:sym typeface="tci1" pitchFamily="2" charset="2"/>
              </a:rPr>
              <a:t> </a:t>
            </a:r>
          </a:p>
          <a:p>
            <a:pPr>
              <a:buFont typeface="Monotype Sorts" pitchFamily="2" charset="2"/>
              <a:buNone/>
            </a:pPr>
            <a:r>
              <a:rPr lang="en-US" sz="2200" smtClean="0">
                <a:sym typeface="Symbol" pitchFamily="18" charset="2"/>
              </a:rPr>
              <a:t></a:t>
            </a:r>
            <a:r>
              <a:rPr lang="en-US" sz="2200" i="1" baseline="-25000" smtClean="0">
                <a:sym typeface="tci1" pitchFamily="2" charset="2"/>
              </a:rPr>
              <a:t>L</a:t>
            </a:r>
            <a:r>
              <a:rPr lang="en-US" sz="2200" smtClean="0"/>
              <a:t>: Standard deviation of demand during lead time</a:t>
            </a:r>
          </a:p>
          <a:p>
            <a:pPr>
              <a:buFont typeface="Monotype Sorts" pitchFamily="2" charset="2"/>
              <a:buNone/>
            </a:pPr>
            <a:r>
              <a:rPr lang="en-US" sz="2200" i="1" smtClean="0"/>
              <a:t>CSL</a:t>
            </a:r>
            <a:r>
              <a:rPr lang="en-US" sz="2200" smtClean="0"/>
              <a:t>: Cycle service level</a:t>
            </a:r>
          </a:p>
          <a:p>
            <a:pPr>
              <a:buFont typeface="Monotype Sorts" pitchFamily="2" charset="2"/>
              <a:buNone/>
            </a:pPr>
            <a:r>
              <a:rPr lang="en-US" sz="2200" i="1" smtClean="0"/>
              <a:t>ss</a:t>
            </a:r>
            <a:r>
              <a:rPr lang="en-US" sz="2200" smtClean="0"/>
              <a:t>:	Safety inventory</a:t>
            </a:r>
          </a:p>
          <a:p>
            <a:pPr>
              <a:buFont typeface="Monotype Sorts" pitchFamily="2" charset="2"/>
              <a:buNone/>
            </a:pPr>
            <a:r>
              <a:rPr lang="en-US" sz="2200" i="1" smtClean="0"/>
              <a:t>ROP</a:t>
            </a:r>
            <a:r>
              <a:rPr lang="en-US" sz="2200" smtClean="0"/>
              <a:t>: Reorder point</a:t>
            </a:r>
            <a:endParaRPr lang="en-US" sz="2000" smtClean="0"/>
          </a:p>
        </p:txBody>
      </p:sp>
      <p:graphicFrame>
        <p:nvGraphicFramePr>
          <p:cNvPr id="2050" name="Object 4"/>
          <p:cNvGraphicFramePr>
            <a:graphicFrameLocks noChangeAspect="1"/>
          </p:cNvGraphicFramePr>
          <p:nvPr/>
        </p:nvGraphicFramePr>
        <p:xfrm>
          <a:off x="4114803" y="1630363"/>
          <a:ext cx="4686300" cy="4006850"/>
        </p:xfrm>
        <a:graphic>
          <a:graphicData uri="http://schemas.openxmlformats.org/presentationml/2006/ole">
            <mc:AlternateContent xmlns:mc="http://schemas.openxmlformats.org/markup-compatibility/2006">
              <mc:Choice xmlns:v="urn:schemas-microsoft-com:vml" Requires="v">
                <p:oleObj spid="_x0000_s65561" name="Equation" r:id="rId4" imgW="1562040" imgH="1333440" progId="Equation.3">
                  <p:embed/>
                </p:oleObj>
              </mc:Choice>
              <mc:Fallback>
                <p:oleObj name="Equation" r:id="rId4" imgW="1562040" imgH="1333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3" y="1630363"/>
                        <a:ext cx="4686300" cy="4006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Text Box 5"/>
          <p:cNvSpPr txBox="1">
            <a:spLocks noChangeArrowheads="1"/>
          </p:cNvSpPr>
          <p:nvPr/>
        </p:nvSpPr>
        <p:spPr bwMode="auto">
          <a:xfrm>
            <a:off x="3908432" y="5745167"/>
            <a:ext cx="5108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r>
              <a:rPr lang="en-US" sz="3200" i="1" smtClean="0">
                <a:solidFill>
                  <a:srgbClr val="040800"/>
                </a:solidFill>
                <a:cs typeface="+mn-cs"/>
              </a:rPr>
              <a:t>Average Inventory = Q/2 + ss</a:t>
            </a:r>
            <a:endParaRPr lang="en-US" i="1" smtClean="0">
              <a:solidFill>
                <a:srgbClr val="040800"/>
              </a:solidFill>
              <a:cs typeface="+mn-cs"/>
            </a:endParaRPr>
          </a:p>
        </p:txBody>
      </p:sp>
    </p:spTree>
    <p:extLst>
      <p:ext uri="{BB962C8B-B14F-4D97-AF65-F5344CB8AC3E}">
        <p14:creationId xmlns:p14="http://schemas.microsoft.com/office/powerpoint/2010/main" val="4009111744"/>
      </p:ext>
    </p:ext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Evaluating Safety Inventory Given Desired Cycle Service </a:t>
            </a:r>
            <a:r>
              <a:rPr lang="en-US" dirty="0" smtClean="0"/>
              <a:t>Level</a:t>
            </a:r>
            <a:endParaRPr lang="en-US" dirty="0"/>
          </a:p>
        </p:txBody>
      </p:sp>
      <p:sp>
        <p:nvSpPr>
          <p:cNvPr id="3" name="Content Placeholder 2"/>
          <p:cNvSpPr>
            <a:spLocks noGrp="1"/>
          </p:cNvSpPr>
          <p:nvPr>
            <p:ph idx="1"/>
          </p:nvPr>
        </p:nvSpPr>
        <p:spPr>
          <a:xfrm>
            <a:off x="698500" y="2044701"/>
            <a:ext cx="7747000" cy="3784600"/>
          </a:xfrm>
        </p:spPr>
        <p:txBody>
          <a:bodyPr rtlCol="0">
            <a:normAutofit lnSpcReduction="10000"/>
          </a:bodyPr>
          <a:lstStyle/>
          <a:p>
            <a:pPr marL="0" indent="0" eaLnBrk="1" fontAlgn="auto" hangingPunct="1">
              <a:spcBef>
                <a:spcPts val="0"/>
              </a:spcBef>
              <a:buFont typeface="Arial"/>
              <a:buNone/>
              <a:defRPr/>
            </a:pPr>
            <a:r>
              <a:rPr lang="en-US" sz="2400" dirty="0"/>
              <a:t>Desired cycle service level </a:t>
            </a:r>
            <a:r>
              <a:rPr lang="en-US" sz="2400" dirty="0" smtClean="0"/>
              <a:t>= </a:t>
            </a:r>
            <a:r>
              <a:rPr lang="en-US" sz="2400" i="1" dirty="0" err="1">
                <a:latin typeface="Times New Roman"/>
                <a:cs typeface="Times New Roman"/>
              </a:rPr>
              <a:t>CSL</a:t>
            </a:r>
            <a:r>
              <a:rPr lang="en-US" sz="2400" i="1" dirty="0">
                <a:latin typeface="Times New Roman"/>
                <a:cs typeface="Times New Roman"/>
              </a:rPr>
              <a:t> </a:t>
            </a:r>
            <a:endParaRPr lang="en-US" sz="2400" i="1" dirty="0" smtClean="0">
              <a:latin typeface="Times New Roman"/>
              <a:cs typeface="Times New Roman"/>
            </a:endParaRPr>
          </a:p>
          <a:p>
            <a:pPr marL="0" indent="0" eaLnBrk="1" fontAlgn="auto" hangingPunct="1">
              <a:spcBef>
                <a:spcPts val="0"/>
              </a:spcBef>
              <a:buFont typeface="Arial"/>
              <a:buNone/>
              <a:defRPr/>
            </a:pPr>
            <a:r>
              <a:rPr lang="en-US" sz="2400" dirty="0" smtClean="0"/>
              <a:t>Mean </a:t>
            </a:r>
            <a:r>
              <a:rPr lang="en-US" sz="2400" dirty="0"/>
              <a:t>demand during lead time </a:t>
            </a:r>
            <a:r>
              <a:rPr lang="en-US" sz="2400" dirty="0" smtClean="0"/>
              <a:t>= </a:t>
            </a:r>
            <a:r>
              <a:rPr lang="en-US" sz="2400" i="1" dirty="0">
                <a:latin typeface="Times New Roman"/>
                <a:cs typeface="Times New Roman"/>
              </a:rPr>
              <a:t>D</a:t>
            </a:r>
            <a:r>
              <a:rPr lang="en-US" sz="2400" i="1" baseline="-25000" dirty="0">
                <a:latin typeface="Times New Roman"/>
                <a:cs typeface="Times New Roman"/>
              </a:rPr>
              <a:t>L</a:t>
            </a:r>
            <a:r>
              <a:rPr lang="en-US" sz="2400" i="1" dirty="0">
                <a:latin typeface="Times New Roman"/>
                <a:cs typeface="Times New Roman"/>
              </a:rPr>
              <a:t> </a:t>
            </a:r>
            <a:endParaRPr lang="en-US" sz="2400" i="1" dirty="0" smtClean="0">
              <a:latin typeface="Times New Roman"/>
              <a:cs typeface="Times New Roman"/>
            </a:endParaRPr>
          </a:p>
          <a:p>
            <a:pPr marL="0" indent="0" eaLnBrk="1" fontAlgn="auto" hangingPunct="1">
              <a:spcBef>
                <a:spcPts val="0"/>
              </a:spcBef>
              <a:buFont typeface="Arial"/>
              <a:buNone/>
              <a:defRPr/>
            </a:pPr>
            <a:r>
              <a:rPr lang="en-US" sz="2400" dirty="0" smtClean="0"/>
              <a:t>Standard </a:t>
            </a:r>
            <a:r>
              <a:rPr lang="en-US" sz="2400" dirty="0"/>
              <a:t>deviation of demand during lead time </a:t>
            </a:r>
            <a:r>
              <a:rPr lang="en-US" sz="2400" dirty="0" smtClean="0"/>
              <a:t>= </a:t>
            </a:r>
            <a:r>
              <a:rPr lang="en-US" sz="2400" i="1" dirty="0" err="1" smtClean="0"/>
              <a:t>σ</a:t>
            </a:r>
            <a:r>
              <a:rPr lang="en-US" sz="2400" i="1" baseline="-25000" dirty="0" err="1" smtClean="0">
                <a:latin typeface="Times New Roman"/>
                <a:cs typeface="Times New Roman"/>
              </a:rPr>
              <a:t>L</a:t>
            </a:r>
            <a:endParaRPr lang="en-US" sz="2400" i="1" dirty="0" smtClean="0">
              <a:latin typeface="Times New Roman"/>
              <a:cs typeface="Times New Roman"/>
            </a:endParaRPr>
          </a:p>
          <a:p>
            <a:pPr marL="0" indent="0" eaLnBrk="1" fontAlgn="auto" hangingPunct="1">
              <a:spcBef>
                <a:spcPts val="0"/>
              </a:spcBef>
              <a:buFont typeface="Arial"/>
              <a:buNone/>
              <a:defRPr/>
            </a:pPr>
            <a:endParaRPr lang="en-US" sz="2400" i="1" baseline="-25000" dirty="0">
              <a:latin typeface="Times New Roman"/>
              <a:cs typeface="Times New Roman"/>
            </a:endParaRPr>
          </a:p>
          <a:p>
            <a:pPr marL="0" indent="0" algn="ctr" eaLnBrk="1" fontAlgn="auto" hangingPunct="1">
              <a:spcBef>
                <a:spcPts val="0"/>
              </a:spcBef>
              <a:buFont typeface="Arial"/>
              <a:buNone/>
              <a:defRPr/>
            </a:pPr>
            <a:r>
              <a:rPr lang="en-US" sz="2400" dirty="0" smtClean="0"/>
              <a:t>Probability(demand </a:t>
            </a:r>
            <a:r>
              <a:rPr lang="en-US" sz="2400" dirty="0"/>
              <a:t>during lead time </a:t>
            </a:r>
            <a:r>
              <a:rPr lang="en-US" sz="2400" dirty="0" smtClean="0"/>
              <a:t>≤ </a:t>
            </a:r>
            <a:r>
              <a:rPr lang="en-US" sz="2400" i="1" dirty="0" smtClean="0">
                <a:latin typeface="Times New Roman"/>
                <a:cs typeface="Times New Roman"/>
              </a:rPr>
              <a:t>D</a:t>
            </a:r>
            <a:r>
              <a:rPr lang="en-US" sz="2400" i="1" baseline="-25000" dirty="0" smtClean="0">
                <a:latin typeface="Times New Roman"/>
                <a:cs typeface="Times New Roman"/>
              </a:rPr>
              <a:t>L</a:t>
            </a:r>
            <a:r>
              <a:rPr lang="en-US" sz="2400" dirty="0" smtClean="0"/>
              <a:t> </a:t>
            </a:r>
            <a:r>
              <a:rPr lang="en-US" sz="2400" dirty="0"/>
              <a:t>+ </a:t>
            </a:r>
            <a:r>
              <a:rPr lang="en-US" sz="2400" i="1" dirty="0" err="1" smtClean="0">
                <a:latin typeface="Times New Roman"/>
                <a:cs typeface="Times New Roman"/>
              </a:rPr>
              <a:t>ss</a:t>
            </a:r>
            <a:r>
              <a:rPr lang="en-US" sz="2400" dirty="0" smtClean="0"/>
              <a:t>) </a:t>
            </a:r>
            <a:r>
              <a:rPr lang="en-US" sz="2400" dirty="0"/>
              <a:t>= </a:t>
            </a:r>
            <a:r>
              <a:rPr lang="en-US" sz="2400" i="1" dirty="0" err="1" smtClean="0">
                <a:latin typeface="Times New Roman"/>
                <a:cs typeface="Times New Roman"/>
              </a:rPr>
              <a:t>CSL</a:t>
            </a:r>
            <a:endParaRPr lang="en-US" sz="2400" i="1" dirty="0" smtClean="0">
              <a:latin typeface="Times New Roman"/>
              <a:cs typeface="Times New Roman"/>
            </a:endParaRPr>
          </a:p>
          <a:p>
            <a:pPr marL="0" indent="0" eaLnBrk="1" fontAlgn="auto" hangingPunct="1">
              <a:spcBef>
                <a:spcPts val="0"/>
              </a:spcBef>
              <a:buFont typeface="Arial"/>
              <a:buNone/>
              <a:defRPr/>
            </a:pPr>
            <a:endParaRPr lang="en-US" sz="2400" dirty="0" smtClean="0">
              <a:cs typeface="Times New Roman"/>
            </a:endParaRPr>
          </a:p>
          <a:p>
            <a:pPr eaLnBrk="1" fontAlgn="auto" hangingPunct="1">
              <a:spcBef>
                <a:spcPts val="0"/>
              </a:spcBef>
              <a:buFont typeface="Arial"/>
              <a:buChar char="•"/>
              <a:defRPr/>
            </a:pPr>
            <a:r>
              <a:rPr lang="en-US" sz="2400" dirty="0" smtClean="0">
                <a:cs typeface="Times New Roman"/>
              </a:rPr>
              <a:t>Identify safety inventory so that</a:t>
            </a:r>
            <a:endParaRPr lang="en-US" sz="2400" dirty="0">
              <a:cs typeface="Times New Roman"/>
            </a:endParaRPr>
          </a:p>
          <a:p>
            <a:pPr marL="0" indent="0" eaLnBrk="1" fontAlgn="auto" hangingPunct="1">
              <a:spcBef>
                <a:spcPts val="0"/>
              </a:spcBef>
              <a:buFont typeface="Arial"/>
              <a:buNone/>
              <a:defRPr/>
            </a:pPr>
            <a:endParaRPr lang="en-US" sz="2400" dirty="0">
              <a:cs typeface="Times New Roman"/>
            </a:endParaRPr>
          </a:p>
          <a:p>
            <a:pPr marL="0" indent="0" algn="ctr" eaLnBrk="1" fontAlgn="auto" hangingPunct="1">
              <a:spcBef>
                <a:spcPts val="0"/>
              </a:spcBef>
              <a:buFont typeface="Arial"/>
              <a:buNone/>
              <a:defRPr/>
            </a:pPr>
            <a:r>
              <a:rPr lang="en-US" sz="2400" i="1" dirty="0" smtClean="0">
                <a:latin typeface="Times New Roman"/>
                <a:cs typeface="Times New Roman"/>
              </a:rPr>
              <a:t>F</a:t>
            </a:r>
            <a:r>
              <a:rPr lang="en-US" sz="2400" dirty="0" smtClean="0"/>
              <a:t>(</a:t>
            </a:r>
            <a:r>
              <a:rPr lang="en-US" sz="2400" i="1" dirty="0" smtClean="0">
                <a:latin typeface="Times New Roman"/>
                <a:cs typeface="Times New Roman"/>
              </a:rPr>
              <a:t>D</a:t>
            </a:r>
            <a:r>
              <a:rPr lang="en-US" sz="2400" i="1" baseline="-25000" dirty="0" smtClean="0">
                <a:latin typeface="Times New Roman"/>
                <a:cs typeface="Times New Roman"/>
              </a:rPr>
              <a:t>L</a:t>
            </a:r>
            <a:r>
              <a:rPr lang="en-US" sz="2400" dirty="0" smtClean="0"/>
              <a:t> </a:t>
            </a:r>
            <a:r>
              <a:rPr lang="en-US" sz="2400" dirty="0"/>
              <a:t>+ </a:t>
            </a:r>
            <a:r>
              <a:rPr lang="en-US" sz="2400" i="1" dirty="0" err="1">
                <a:latin typeface="Times New Roman"/>
                <a:cs typeface="Times New Roman"/>
              </a:rPr>
              <a:t>ss</a:t>
            </a:r>
            <a:r>
              <a:rPr lang="en-US" sz="2400" dirty="0"/>
              <a:t>, </a:t>
            </a:r>
            <a:r>
              <a:rPr lang="en-US" sz="2400" i="1" dirty="0">
                <a:latin typeface="Times New Roman"/>
                <a:cs typeface="Times New Roman"/>
              </a:rPr>
              <a:t>D</a:t>
            </a:r>
            <a:r>
              <a:rPr lang="en-US" sz="2400" i="1" baseline="-25000" dirty="0">
                <a:latin typeface="Times New Roman"/>
                <a:cs typeface="Times New Roman"/>
              </a:rPr>
              <a:t>L</a:t>
            </a:r>
            <a:r>
              <a:rPr lang="en-US" sz="2400" dirty="0"/>
              <a:t>, </a:t>
            </a:r>
            <a:r>
              <a:rPr lang="en-US" sz="2400" i="1" dirty="0" err="1" smtClean="0">
                <a:latin typeface="Times New Roman"/>
                <a:cs typeface="Times New Roman"/>
              </a:rPr>
              <a:t>s</a:t>
            </a:r>
            <a:r>
              <a:rPr lang="en-US" sz="2400" i="1" baseline="-25000" dirty="0" err="1" smtClean="0">
                <a:latin typeface="Times New Roman"/>
                <a:cs typeface="Times New Roman"/>
              </a:rPr>
              <a:t>L</a:t>
            </a:r>
            <a:r>
              <a:rPr lang="en-US" sz="2400" dirty="0" smtClean="0"/>
              <a:t>) </a:t>
            </a:r>
            <a:r>
              <a:rPr lang="en-US" sz="2400" dirty="0"/>
              <a:t>= </a:t>
            </a:r>
            <a:r>
              <a:rPr lang="en-US" sz="2400" i="1" dirty="0" err="1">
                <a:latin typeface="Times New Roman"/>
                <a:cs typeface="Times New Roman"/>
              </a:rPr>
              <a:t>CSL</a:t>
            </a:r>
            <a:endParaRPr lang="en-US" sz="2400" i="1" baseline="-25000" dirty="0">
              <a:latin typeface="Times New Roman"/>
              <a:cs typeface="Times New Roman"/>
            </a:endParaRPr>
          </a:p>
        </p:txBody>
      </p:sp>
    </p:spTree>
  </p:cSld>
  <p:clrMapOvr>
    <a:masterClrMapping/>
  </p:clrMapOvr>
  <p:transition spd="slow">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Evaluating Safety Inventory Given Desired Cycle Service </a:t>
            </a:r>
            <a:r>
              <a:rPr lang="en-US" dirty="0" smtClean="0"/>
              <a:t>Level</a:t>
            </a:r>
            <a:endParaRPr lang="en-US" dirty="0"/>
          </a:p>
        </p:txBody>
      </p:sp>
      <p:grpSp>
        <p:nvGrpSpPr>
          <p:cNvPr id="3" name="Group 2"/>
          <p:cNvGrpSpPr>
            <a:grpSpLocks/>
          </p:cNvGrpSpPr>
          <p:nvPr/>
        </p:nvGrpSpPr>
        <p:grpSpPr bwMode="auto">
          <a:xfrm>
            <a:off x="730251" y="2190750"/>
            <a:ext cx="7454900" cy="1536700"/>
            <a:chOff x="729685" y="2190750"/>
            <a:chExt cx="7455465" cy="1536700"/>
          </a:xfrm>
        </p:grpSpPr>
        <p:graphicFrame>
          <p:nvGraphicFramePr>
            <p:cNvPr id="5522" name="Object 402"/>
            <p:cNvGraphicFramePr>
              <a:graphicFrameLocks noChangeAspect="1"/>
            </p:cNvGraphicFramePr>
            <p:nvPr/>
          </p:nvGraphicFramePr>
          <p:xfrm>
            <a:off x="1295400" y="2190750"/>
            <a:ext cx="6553200" cy="469900"/>
          </p:xfrm>
          <a:graphic>
            <a:graphicData uri="http://schemas.openxmlformats.org/presentationml/2006/ole">
              <mc:AlternateContent xmlns:mc="http://schemas.openxmlformats.org/markup-compatibility/2006">
                <mc:Choice xmlns:v="urn:schemas-microsoft-com:vml" Requires="v">
                  <p:oleObj spid="_x0000_s5642" name="Equation" r:id="rId3" imgW="6536880" imgH="456840" progId="Equation.3">
                    <p:embed/>
                  </p:oleObj>
                </mc:Choice>
                <mc:Fallback>
                  <p:oleObj name="Equation" r:id="rId3" imgW="6536880" imgH="456840" progId="Equation.3">
                    <p:embed/>
                    <p:pic>
                      <p:nvPicPr>
                        <p:cNvPr id="0" name="Picture 4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190750"/>
                          <a:ext cx="6553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3" name="Object 403"/>
            <p:cNvGraphicFramePr>
              <a:graphicFrameLocks noChangeAspect="1"/>
            </p:cNvGraphicFramePr>
            <p:nvPr/>
          </p:nvGraphicFramePr>
          <p:xfrm>
            <a:off x="958850" y="3257550"/>
            <a:ext cx="7226300" cy="469900"/>
          </p:xfrm>
          <a:graphic>
            <a:graphicData uri="http://schemas.openxmlformats.org/presentationml/2006/ole">
              <mc:AlternateContent xmlns:mc="http://schemas.openxmlformats.org/markup-compatibility/2006">
                <mc:Choice xmlns:v="urn:schemas-microsoft-com:vml" Requires="v">
                  <p:oleObj spid="_x0000_s5643" name="Equation" r:id="rId5" imgW="7213680" imgH="456840" progId="Equation.3">
                    <p:embed/>
                  </p:oleObj>
                </mc:Choice>
                <mc:Fallback>
                  <p:oleObj name="Equation" r:id="rId5" imgW="7213680" imgH="456840" progId="Equation.3">
                    <p:embed/>
                    <p:pic>
                      <p:nvPicPr>
                        <p:cNvPr id="0" name="Picture 4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850" y="3257550"/>
                          <a:ext cx="7226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29" name="TextBox 6"/>
            <p:cNvSpPr txBox="1">
              <a:spLocks noChangeArrowheads="1"/>
            </p:cNvSpPr>
            <p:nvPr/>
          </p:nvSpPr>
          <p:spPr bwMode="auto">
            <a:xfrm>
              <a:off x="729685" y="2665413"/>
              <a:ext cx="458815" cy="461665"/>
            </a:xfrm>
            <a:prstGeom prst="rect">
              <a:avLst/>
            </a:prstGeom>
            <a:noFill/>
            <a:ln w="9525">
              <a:noFill/>
              <a:miter lim="800000"/>
              <a:headEnd/>
              <a:tailEnd/>
            </a:ln>
          </p:spPr>
          <p:txBody>
            <a:bodyPr wrap="none">
              <a:spAutoFit/>
            </a:bodyPr>
            <a:lstStyle/>
            <a:p>
              <a:r>
                <a:rPr lang="en-US" sz="2400"/>
                <a:t>or</a:t>
              </a:r>
            </a:p>
          </p:txBody>
        </p:sp>
      </p:grpSp>
      <p:grpSp>
        <p:nvGrpSpPr>
          <p:cNvPr id="10" name="Group 9"/>
          <p:cNvGrpSpPr>
            <a:grpSpLocks/>
          </p:cNvGrpSpPr>
          <p:nvPr/>
        </p:nvGrpSpPr>
        <p:grpSpPr bwMode="auto">
          <a:xfrm>
            <a:off x="2139951" y="4432300"/>
            <a:ext cx="4864100" cy="1181100"/>
            <a:chOff x="2139950" y="4432300"/>
            <a:chExt cx="4864100" cy="1181100"/>
          </a:xfrm>
        </p:grpSpPr>
        <p:graphicFrame>
          <p:nvGraphicFramePr>
            <p:cNvPr id="5524" name="Object 404"/>
            <p:cNvGraphicFramePr>
              <a:graphicFrameLocks noChangeAspect="1"/>
            </p:cNvGraphicFramePr>
            <p:nvPr/>
          </p:nvGraphicFramePr>
          <p:xfrm>
            <a:off x="2139950" y="4432300"/>
            <a:ext cx="4864100" cy="533400"/>
          </p:xfrm>
          <a:graphic>
            <a:graphicData uri="http://schemas.openxmlformats.org/presentationml/2006/ole">
              <mc:AlternateContent xmlns:mc="http://schemas.openxmlformats.org/markup-compatibility/2006">
                <mc:Choice xmlns:v="urn:schemas-microsoft-com:vml" Requires="v">
                  <p:oleObj spid="_x0000_s5644" name="Equation" r:id="rId7" imgW="4854600" imgH="520920" progId="Equation.3">
                    <p:embed/>
                  </p:oleObj>
                </mc:Choice>
                <mc:Fallback>
                  <p:oleObj name="Equation" r:id="rId7" imgW="4854600" imgH="520920" progId="Equation.3">
                    <p:embed/>
                    <p:pic>
                      <p:nvPicPr>
                        <p:cNvPr id="0" name="Picture 4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9950" y="4432300"/>
                          <a:ext cx="4864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5" name="Object 405"/>
            <p:cNvGraphicFramePr>
              <a:graphicFrameLocks noChangeAspect="1"/>
            </p:cNvGraphicFramePr>
            <p:nvPr/>
          </p:nvGraphicFramePr>
          <p:xfrm>
            <a:off x="2457450" y="5080000"/>
            <a:ext cx="3594100" cy="533400"/>
          </p:xfrm>
          <a:graphic>
            <a:graphicData uri="http://schemas.openxmlformats.org/presentationml/2006/ole">
              <mc:AlternateContent xmlns:mc="http://schemas.openxmlformats.org/markup-compatibility/2006">
                <mc:Choice xmlns:v="urn:schemas-microsoft-com:vml" Requires="v">
                  <p:oleObj spid="_x0000_s5645" name="Equation" r:id="rId9" imgW="3583800" imgH="520920" progId="Equation.3">
                    <p:embed/>
                  </p:oleObj>
                </mc:Choice>
                <mc:Fallback>
                  <p:oleObj name="Equation" r:id="rId9" imgW="3583800" imgH="520920" progId="Equation.3">
                    <p:embed/>
                    <p:pic>
                      <p:nvPicPr>
                        <p:cNvPr id="0" name="Picture 4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7450" y="5080000"/>
                          <a:ext cx="3594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438150"/>
            <a:ext cx="8153400" cy="590550"/>
          </a:xfrm>
          <a:noFill/>
          <a:ln/>
        </p:spPr>
        <p:txBody>
          <a:bodyPr/>
          <a:lstStyle/>
          <a:p>
            <a:r>
              <a:rPr lang="en-US" altLang="zh-TW" sz="3200"/>
              <a:t>Setting the Safety Stock level according to Cycle Service Level </a:t>
            </a:r>
          </a:p>
        </p:txBody>
      </p:sp>
      <p:sp>
        <p:nvSpPr>
          <p:cNvPr id="54275" name="Rectangle 3"/>
          <p:cNvSpPr>
            <a:spLocks noChangeArrowheads="1"/>
          </p:cNvSpPr>
          <p:nvPr/>
        </p:nvSpPr>
        <p:spPr bwMode="auto">
          <a:xfrm>
            <a:off x="406405" y="1314454"/>
            <a:ext cx="5372369"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400" eaLnBrk="0" hangingPunct="0"/>
            <a:r>
              <a:rPr lang="en-US" altLang="zh-TW" sz="2400" smtClean="0">
                <a:solidFill>
                  <a:srgbClr val="000000"/>
                </a:solidFill>
                <a:latin typeface="Times New Roman" pitchFamily="18" charset="0"/>
                <a:cs typeface="+mn-cs"/>
              </a:rPr>
              <a:t>Lead Time Demand  </a:t>
            </a:r>
            <a:r>
              <a:rPr lang="en-US" altLang="zh-TW" sz="2400" i="1" smtClean="0">
                <a:solidFill>
                  <a:srgbClr val="000000"/>
                </a:solidFill>
                <a:latin typeface="Times New Roman" pitchFamily="18" charset="0"/>
                <a:cs typeface="+mn-cs"/>
              </a:rPr>
              <a:t>DDLT</a:t>
            </a:r>
            <a:r>
              <a:rPr lang="en-US" altLang="zh-TW" sz="2400" i="1" baseline="-25000" smtClean="0">
                <a:solidFill>
                  <a:srgbClr val="000000"/>
                </a:solidFill>
                <a:latin typeface="Times New Roman" pitchFamily="18" charset="0"/>
                <a:cs typeface="+mn-cs"/>
              </a:rPr>
              <a:t> </a:t>
            </a:r>
            <a:r>
              <a:rPr lang="en-US" altLang="zh-TW" sz="2400" smtClean="0">
                <a:solidFill>
                  <a:srgbClr val="000000"/>
                </a:solidFill>
                <a:latin typeface="Times New Roman" pitchFamily="18" charset="0"/>
                <a:cs typeface="+mn-cs"/>
              </a:rPr>
              <a:t> ~ N(</a:t>
            </a:r>
            <a:r>
              <a:rPr lang="en-US" altLang="zh-TW" sz="2400" i="1" smtClean="0">
                <a:solidFill>
                  <a:srgbClr val="000000"/>
                </a:solidFill>
                <a:latin typeface="Times New Roman" pitchFamily="18" charset="0"/>
                <a:cs typeface="+mn-cs"/>
              </a:rPr>
              <a:t>DL</a:t>
            </a:r>
            <a:r>
              <a:rPr lang="en-US" altLang="zh-TW" sz="2400" smtClean="0">
                <a:solidFill>
                  <a:srgbClr val="000000"/>
                </a:solidFill>
                <a:latin typeface="Times New Roman" pitchFamily="18" charset="0"/>
                <a:cs typeface="+mn-cs"/>
              </a:rPr>
              <a:t>, </a:t>
            </a:r>
            <a:r>
              <a:rPr lang="en-US" altLang="zh-TW" sz="2800" i="1" smtClean="0">
                <a:solidFill>
                  <a:srgbClr val="000000"/>
                </a:solidFill>
                <a:latin typeface="Times New Roman" pitchFamily="18" charset="0"/>
                <a:cs typeface="+mn-cs"/>
                <a:sym typeface="Symbol" pitchFamily="18" charset="2"/>
              </a:rPr>
              <a:t></a:t>
            </a:r>
            <a:r>
              <a:rPr lang="en-US" altLang="zh-TW" sz="2800" i="1" baseline="-25000" smtClean="0">
                <a:solidFill>
                  <a:srgbClr val="000000"/>
                </a:solidFill>
                <a:latin typeface="Times New Roman" pitchFamily="18" charset="0"/>
                <a:cs typeface="+mn-cs"/>
                <a:sym typeface="Symbol" pitchFamily="18" charset="2"/>
              </a:rPr>
              <a:t>L</a:t>
            </a:r>
            <a:r>
              <a:rPr lang="en-US" altLang="zh-TW" sz="2800" baseline="30000" smtClean="0">
                <a:solidFill>
                  <a:srgbClr val="000000"/>
                </a:solidFill>
                <a:latin typeface="Times New Roman" pitchFamily="18" charset="0"/>
                <a:cs typeface="+mn-cs"/>
              </a:rPr>
              <a:t>2</a:t>
            </a:r>
            <a:r>
              <a:rPr lang="en-US" altLang="zh-TW" sz="2400" smtClean="0">
                <a:solidFill>
                  <a:srgbClr val="000000"/>
                </a:solidFill>
                <a:latin typeface="Times New Roman" pitchFamily="18" charset="0"/>
                <a:cs typeface="+mn-cs"/>
              </a:rPr>
              <a:t>)</a:t>
            </a:r>
          </a:p>
        </p:txBody>
      </p:sp>
      <p:sp>
        <p:nvSpPr>
          <p:cNvPr id="54276" name="Text Box 4"/>
          <p:cNvSpPr txBox="1">
            <a:spLocks noChangeArrowheads="1"/>
          </p:cNvSpPr>
          <p:nvPr/>
        </p:nvSpPr>
        <p:spPr bwMode="auto">
          <a:xfrm>
            <a:off x="2438406" y="276701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endParaRPr lang="zh-TW" altLang="en-US" sz="2800" smtClean="0">
              <a:solidFill>
                <a:srgbClr val="000000"/>
              </a:solidFill>
              <a:latin typeface="Times New Roman" pitchFamily="18" charset="0"/>
              <a:cs typeface="+mn-cs"/>
            </a:endParaRPr>
          </a:p>
        </p:txBody>
      </p:sp>
      <p:sp>
        <p:nvSpPr>
          <p:cNvPr id="54277" name="Text Box 5"/>
          <p:cNvSpPr txBox="1">
            <a:spLocks noChangeArrowheads="1"/>
          </p:cNvSpPr>
          <p:nvPr/>
        </p:nvSpPr>
        <p:spPr bwMode="auto">
          <a:xfrm>
            <a:off x="5791206" y="276701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endParaRPr lang="zh-TW" altLang="en-US" sz="2800" smtClean="0">
              <a:solidFill>
                <a:srgbClr val="000000"/>
              </a:solidFill>
              <a:latin typeface="Times New Roman" pitchFamily="18" charset="0"/>
              <a:cs typeface="+mn-cs"/>
            </a:endParaRPr>
          </a:p>
        </p:txBody>
      </p:sp>
      <p:grpSp>
        <p:nvGrpSpPr>
          <p:cNvPr id="54278" name="Group 6"/>
          <p:cNvGrpSpPr>
            <a:grpSpLocks/>
          </p:cNvGrpSpPr>
          <p:nvPr/>
        </p:nvGrpSpPr>
        <p:grpSpPr bwMode="auto">
          <a:xfrm>
            <a:off x="609602" y="1828804"/>
            <a:ext cx="7770282" cy="1494234"/>
            <a:chOff x="288" y="1536"/>
            <a:chExt cx="3671" cy="1255"/>
          </a:xfrm>
        </p:grpSpPr>
        <p:sp>
          <p:nvSpPr>
            <p:cNvPr id="54279" name="Line 7"/>
            <p:cNvSpPr>
              <a:spLocks noChangeShapeType="1"/>
            </p:cNvSpPr>
            <p:nvPr/>
          </p:nvSpPr>
          <p:spPr bwMode="auto">
            <a:xfrm>
              <a:off x="2060" y="1536"/>
              <a:ext cx="0" cy="7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4280" name="Line 8"/>
            <p:cNvSpPr>
              <a:spLocks noChangeShapeType="1"/>
            </p:cNvSpPr>
            <p:nvPr/>
          </p:nvSpPr>
          <p:spPr bwMode="auto">
            <a:xfrm>
              <a:off x="288" y="2315"/>
              <a:ext cx="3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4281" name="Rectangle 9"/>
            <p:cNvSpPr>
              <a:spLocks noChangeArrowheads="1"/>
            </p:cNvSpPr>
            <p:nvPr/>
          </p:nvSpPr>
          <p:spPr bwMode="auto">
            <a:xfrm>
              <a:off x="3731" y="2393"/>
              <a:ext cx="22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400" eaLnBrk="0" hangingPunct="0"/>
              <a:r>
                <a:rPr lang="en-US" altLang="zh-TW" sz="1200" smtClean="0">
                  <a:solidFill>
                    <a:srgbClr val="000000"/>
                  </a:solidFill>
                  <a:latin typeface="Times New Roman" pitchFamily="18" charset="0"/>
                  <a:cs typeface="+mn-cs"/>
                </a:rPr>
                <a:t>units</a:t>
              </a:r>
            </a:p>
          </p:txBody>
        </p:sp>
        <p:sp>
          <p:nvSpPr>
            <p:cNvPr id="54282" name="Freeform 10"/>
            <p:cNvSpPr>
              <a:spLocks/>
            </p:cNvSpPr>
            <p:nvPr/>
          </p:nvSpPr>
          <p:spPr bwMode="auto">
            <a:xfrm>
              <a:off x="764" y="1587"/>
              <a:ext cx="2736" cy="632"/>
            </a:xfrm>
            <a:custGeom>
              <a:avLst/>
              <a:gdLst>
                <a:gd name="T0" fmla="*/ 0 w 2736"/>
                <a:gd name="T1" fmla="*/ 624 h 632"/>
                <a:gd name="T2" fmla="*/ 528 w 2736"/>
                <a:gd name="T3" fmla="*/ 528 h 632"/>
                <a:gd name="T4" fmla="*/ 1296 w 2736"/>
                <a:gd name="T5" fmla="*/ 0 h 632"/>
                <a:gd name="T6" fmla="*/ 2112 w 2736"/>
                <a:gd name="T7" fmla="*/ 528 h 632"/>
                <a:gd name="T8" fmla="*/ 2736 w 2736"/>
                <a:gd name="T9" fmla="*/ 624 h 632"/>
              </a:gdLst>
              <a:ahLst/>
              <a:cxnLst>
                <a:cxn ang="0">
                  <a:pos x="T0" y="T1"/>
                </a:cxn>
                <a:cxn ang="0">
                  <a:pos x="T2" y="T3"/>
                </a:cxn>
                <a:cxn ang="0">
                  <a:pos x="T4" y="T5"/>
                </a:cxn>
                <a:cxn ang="0">
                  <a:pos x="T6" y="T7"/>
                </a:cxn>
                <a:cxn ang="0">
                  <a:pos x="T8" y="T9"/>
                </a:cxn>
              </a:cxnLst>
              <a:rect l="0" t="0" r="r" b="b"/>
              <a:pathLst>
                <a:path w="2736" h="632">
                  <a:moveTo>
                    <a:pt x="0" y="624"/>
                  </a:moveTo>
                  <a:cubicBezTo>
                    <a:pt x="156" y="628"/>
                    <a:pt x="312" y="632"/>
                    <a:pt x="528" y="528"/>
                  </a:cubicBezTo>
                  <a:cubicBezTo>
                    <a:pt x="744" y="424"/>
                    <a:pt x="1032" y="0"/>
                    <a:pt x="1296" y="0"/>
                  </a:cubicBezTo>
                  <a:cubicBezTo>
                    <a:pt x="1560" y="0"/>
                    <a:pt x="1872" y="424"/>
                    <a:pt x="2112" y="528"/>
                  </a:cubicBezTo>
                  <a:cubicBezTo>
                    <a:pt x="2352" y="632"/>
                    <a:pt x="2640" y="608"/>
                    <a:pt x="2736" y="624"/>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4283" name="Line 11"/>
            <p:cNvSpPr>
              <a:spLocks noChangeShapeType="1"/>
            </p:cNvSpPr>
            <p:nvPr/>
          </p:nvSpPr>
          <p:spPr bwMode="auto">
            <a:xfrm>
              <a:off x="2588" y="1920"/>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4284" name="Text Box 12"/>
            <p:cNvSpPr txBox="1">
              <a:spLocks noChangeArrowheads="1"/>
            </p:cNvSpPr>
            <p:nvPr/>
          </p:nvSpPr>
          <p:spPr bwMode="auto">
            <a:xfrm>
              <a:off x="1916" y="2352"/>
              <a:ext cx="22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i="1" smtClean="0">
                  <a:solidFill>
                    <a:srgbClr val="000000"/>
                  </a:solidFill>
                  <a:latin typeface="Times New Roman" pitchFamily="18" charset="0"/>
                  <a:cs typeface="+mn-cs"/>
                </a:rPr>
                <a:t>DL</a:t>
              </a:r>
              <a:endParaRPr lang="en-US" altLang="zh-TW" sz="2800" smtClean="0">
                <a:solidFill>
                  <a:srgbClr val="000000"/>
                </a:solidFill>
                <a:latin typeface="Times New Roman" pitchFamily="18" charset="0"/>
                <a:cs typeface="+mn-cs"/>
              </a:endParaRPr>
            </a:p>
          </p:txBody>
        </p:sp>
        <p:sp>
          <p:nvSpPr>
            <p:cNvPr id="54285" name="Text Box 13"/>
            <p:cNvSpPr txBox="1">
              <a:spLocks noChangeArrowheads="1"/>
            </p:cNvSpPr>
            <p:nvPr/>
          </p:nvSpPr>
          <p:spPr bwMode="auto">
            <a:xfrm>
              <a:off x="2348" y="2304"/>
              <a:ext cx="672"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hangingPunct="0"/>
              <a:r>
                <a:rPr lang="en-GB" i="1" smtClean="0">
                  <a:solidFill>
                    <a:srgbClr val="000000"/>
                  </a:solidFill>
                  <a:latin typeface="Times New Roman" pitchFamily="18" charset="0"/>
                  <a:cs typeface="+mn-cs"/>
                </a:rPr>
                <a:t>DL + z</a:t>
              </a:r>
              <a:r>
                <a:rPr lang="en-US" altLang="zh-TW" i="1" smtClean="0">
                  <a:solidFill>
                    <a:srgbClr val="000000"/>
                  </a:solidFill>
                  <a:latin typeface="Times New Roman" pitchFamily="18" charset="0"/>
                  <a:cs typeface="+mn-cs"/>
                  <a:sym typeface="Symbol" pitchFamily="18" charset="2"/>
                </a:rPr>
                <a:t></a:t>
              </a:r>
              <a:r>
                <a:rPr lang="en-US" altLang="zh-TW" i="1" baseline="-25000" smtClean="0">
                  <a:solidFill>
                    <a:srgbClr val="000000"/>
                  </a:solidFill>
                  <a:latin typeface="Times New Roman" pitchFamily="18" charset="0"/>
                  <a:cs typeface="+mn-cs"/>
                  <a:sym typeface="Symbol" pitchFamily="18" charset="2"/>
                </a:rPr>
                <a:t>L</a:t>
              </a:r>
              <a:r>
                <a:rPr lang="en-GB" sz="2800" smtClean="0">
                  <a:solidFill>
                    <a:srgbClr val="000000"/>
                  </a:solidFill>
                  <a:latin typeface="Times New Roman" pitchFamily="18" charset="0"/>
                  <a:cs typeface="+mn-cs"/>
                </a:rPr>
                <a:t> </a:t>
              </a:r>
            </a:p>
          </p:txBody>
        </p:sp>
        <p:sp>
          <p:nvSpPr>
            <p:cNvPr id="54286" name="Text Box 14"/>
            <p:cNvSpPr txBox="1">
              <a:spLocks noChangeArrowheads="1"/>
            </p:cNvSpPr>
            <p:nvPr/>
          </p:nvSpPr>
          <p:spPr bwMode="auto">
            <a:xfrm>
              <a:off x="2866" y="1767"/>
              <a:ext cx="80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GB" sz="1600" i="1" smtClean="0">
                  <a:solidFill>
                    <a:srgbClr val="000000"/>
                  </a:solidFill>
                  <a:latin typeface="Times New Roman" pitchFamily="18" charset="0"/>
                  <a:cs typeface="+mn-cs"/>
                </a:rPr>
                <a:t>Pr(stockout)=0.15</a:t>
              </a:r>
              <a:endParaRPr lang="en-GB" sz="2800" smtClean="0">
                <a:solidFill>
                  <a:srgbClr val="000000"/>
                </a:solidFill>
                <a:latin typeface="Times New Roman" pitchFamily="18" charset="0"/>
                <a:cs typeface="+mn-cs"/>
              </a:endParaRPr>
            </a:p>
          </p:txBody>
        </p:sp>
      </p:grpSp>
      <p:sp>
        <p:nvSpPr>
          <p:cNvPr id="54287" name="Line 15"/>
          <p:cNvSpPr>
            <a:spLocks noChangeShapeType="1"/>
          </p:cNvSpPr>
          <p:nvPr/>
        </p:nvSpPr>
        <p:spPr bwMode="auto">
          <a:xfrm flipH="1">
            <a:off x="5892800" y="2343150"/>
            <a:ext cx="8128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4288" name="Text Box 16"/>
          <p:cNvSpPr txBox="1">
            <a:spLocks noChangeArrowheads="1"/>
          </p:cNvSpPr>
          <p:nvPr/>
        </p:nvSpPr>
        <p:spPr bwMode="auto">
          <a:xfrm>
            <a:off x="508006" y="3714751"/>
            <a:ext cx="6221575" cy="265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GB" sz="2800" dirty="0" smtClean="0">
                <a:solidFill>
                  <a:srgbClr val="000000"/>
                </a:solidFill>
                <a:latin typeface="Times New Roman" pitchFamily="18" charset="0"/>
                <a:cs typeface="+mn-cs"/>
              </a:rPr>
              <a:t>Reorder point  </a:t>
            </a:r>
          </a:p>
          <a:p>
            <a:pPr defTabSz="914400" eaLnBrk="0" hangingPunct="0"/>
            <a:r>
              <a:rPr lang="en-GB" sz="2800" dirty="0" smtClean="0">
                <a:solidFill>
                  <a:srgbClr val="000000"/>
                </a:solidFill>
                <a:latin typeface="Times New Roman" pitchFamily="18" charset="0"/>
                <a:cs typeface="+mn-cs"/>
              </a:rPr>
              <a:t>= average </a:t>
            </a:r>
            <a:r>
              <a:rPr lang="en-GB" sz="2800" dirty="0" err="1" smtClean="0">
                <a:solidFill>
                  <a:srgbClr val="000000"/>
                </a:solidFill>
                <a:latin typeface="Times New Roman" pitchFamily="18" charset="0"/>
                <a:cs typeface="+mn-cs"/>
              </a:rPr>
              <a:t>leadtime</a:t>
            </a:r>
            <a:r>
              <a:rPr lang="en-GB" sz="2800" dirty="0" smtClean="0">
                <a:solidFill>
                  <a:srgbClr val="000000"/>
                </a:solidFill>
                <a:latin typeface="Times New Roman" pitchFamily="18" charset="0"/>
                <a:cs typeface="+mn-cs"/>
              </a:rPr>
              <a:t> demand + safety stock</a:t>
            </a:r>
          </a:p>
          <a:p>
            <a:pPr defTabSz="914400" eaLnBrk="0" hangingPunct="0"/>
            <a:r>
              <a:rPr lang="en-GB" sz="2800" dirty="0" smtClean="0">
                <a:solidFill>
                  <a:srgbClr val="000000"/>
                </a:solidFill>
                <a:latin typeface="Times New Roman" pitchFamily="18" charset="0"/>
                <a:cs typeface="+mn-cs"/>
              </a:rPr>
              <a:t>= </a:t>
            </a:r>
            <a:r>
              <a:rPr lang="en-GB" sz="2800" dirty="0">
                <a:solidFill>
                  <a:srgbClr val="000000"/>
                </a:solidFill>
                <a:latin typeface="Times New Roman" pitchFamily="18" charset="0"/>
                <a:cs typeface="+mn-cs"/>
              </a:rPr>
              <a:t> </a:t>
            </a:r>
            <a:r>
              <a:rPr lang="en-GB" sz="2800" i="1" dirty="0" smtClean="0">
                <a:solidFill>
                  <a:srgbClr val="000000"/>
                </a:solidFill>
                <a:latin typeface="Times New Roman" pitchFamily="18" charset="0"/>
                <a:cs typeface="+mn-cs"/>
              </a:rPr>
              <a:t>DL +   </a:t>
            </a:r>
            <a:r>
              <a:rPr lang="en-GB" sz="2800" i="1" dirty="0" smtClean="0">
                <a:solidFill>
                  <a:srgbClr val="000000"/>
                </a:solidFill>
                <a:latin typeface="Times New Roman" pitchFamily="18" charset="0"/>
                <a:cs typeface="+mn-cs"/>
              </a:rPr>
              <a:t>z </a:t>
            </a:r>
            <a:r>
              <a:rPr lang="en-US" altLang="zh-TW" sz="2800" i="1" dirty="0" smtClean="0">
                <a:solidFill>
                  <a:srgbClr val="000000"/>
                </a:solidFill>
                <a:latin typeface="Times New Roman" pitchFamily="18" charset="0"/>
                <a:cs typeface="+mn-cs"/>
                <a:sym typeface="Symbol" pitchFamily="18" charset="2"/>
              </a:rPr>
              <a:t></a:t>
            </a:r>
            <a:r>
              <a:rPr lang="en-US" altLang="zh-TW" sz="2800" i="1" baseline="-25000" dirty="0" smtClean="0">
                <a:solidFill>
                  <a:srgbClr val="000000"/>
                </a:solidFill>
                <a:latin typeface="Times New Roman" pitchFamily="18" charset="0"/>
                <a:cs typeface="+mn-cs"/>
                <a:sym typeface="Symbol" pitchFamily="18" charset="2"/>
              </a:rPr>
              <a:t>L</a:t>
            </a:r>
          </a:p>
          <a:p>
            <a:pPr defTabSz="914400" eaLnBrk="0" hangingPunct="0"/>
            <a:endParaRPr lang="en-US" altLang="zh-TW" sz="2800" i="1" baseline="-25000" dirty="0" smtClean="0">
              <a:solidFill>
                <a:srgbClr val="000000"/>
              </a:solidFill>
              <a:latin typeface="Times New Roman" pitchFamily="18" charset="0"/>
              <a:cs typeface="+mn-cs"/>
              <a:sym typeface="Symbol" pitchFamily="18" charset="2"/>
            </a:endParaRPr>
          </a:p>
          <a:p>
            <a:pPr defTabSz="914400" eaLnBrk="0" hangingPunct="0"/>
            <a:r>
              <a:rPr lang="en-US" altLang="zh-TW" sz="3200" i="1" baseline="-25000" dirty="0" smtClean="0">
                <a:solidFill>
                  <a:srgbClr val="000000"/>
                </a:solidFill>
                <a:latin typeface="Times New Roman" pitchFamily="18" charset="0"/>
                <a:cs typeface="+mn-cs"/>
                <a:sym typeface="Symbol" pitchFamily="18" charset="2"/>
              </a:rPr>
              <a:t>where</a:t>
            </a:r>
          </a:p>
          <a:p>
            <a:pPr defTabSz="914400" eaLnBrk="0" hangingPunct="0"/>
            <a:r>
              <a:rPr lang="en-US" altLang="zh-TW" sz="3200" i="1" baseline="-25000" dirty="0" err="1" smtClean="0">
                <a:solidFill>
                  <a:srgbClr val="000000"/>
                </a:solidFill>
                <a:latin typeface="Times New Roman" pitchFamily="18" charset="0"/>
                <a:cs typeface="+mn-cs"/>
                <a:sym typeface="Symbol" pitchFamily="18" charset="2"/>
              </a:rPr>
              <a:t>Pr</a:t>
            </a:r>
            <a:r>
              <a:rPr lang="en-US" altLang="zh-TW" sz="3200" i="1" baseline="-25000" dirty="0" smtClean="0">
                <a:solidFill>
                  <a:srgbClr val="000000"/>
                </a:solidFill>
                <a:latin typeface="Times New Roman" pitchFamily="18" charset="0"/>
                <a:cs typeface="+mn-cs"/>
                <a:sym typeface="Symbol" pitchFamily="18" charset="2"/>
              </a:rPr>
              <a:t> (Z </a:t>
            </a:r>
            <a:r>
              <a:rPr lang="en-US" altLang="zh-TW" sz="3200" i="1" u="sng" baseline="-25000" dirty="0" smtClean="0">
                <a:solidFill>
                  <a:srgbClr val="000000"/>
                </a:solidFill>
                <a:latin typeface="Times New Roman" pitchFamily="18" charset="0"/>
                <a:cs typeface="+mn-cs"/>
                <a:sym typeface="Symbol" pitchFamily="18" charset="2"/>
              </a:rPr>
              <a:t>&lt;</a:t>
            </a:r>
            <a:r>
              <a:rPr lang="en-US" altLang="zh-TW" sz="3200" i="1" baseline="-25000" dirty="0" smtClean="0">
                <a:solidFill>
                  <a:srgbClr val="000000"/>
                </a:solidFill>
                <a:latin typeface="Times New Roman" pitchFamily="18" charset="0"/>
                <a:cs typeface="+mn-cs"/>
                <a:sym typeface="Symbol" pitchFamily="18" charset="2"/>
              </a:rPr>
              <a:t> z) = Cycle Service level </a:t>
            </a:r>
            <a:r>
              <a:rPr lang="en-US" altLang="zh-TW" sz="3200" i="1" baseline="-25000" dirty="0" smtClean="0">
                <a:solidFill>
                  <a:srgbClr val="000000"/>
                </a:solidFill>
                <a:latin typeface="Times New Roman" pitchFamily="18" charset="0"/>
                <a:cs typeface="+mn-cs"/>
                <a:sym typeface="Symbol" pitchFamily="18" charset="2"/>
              </a:rPr>
              <a:t>          </a:t>
            </a:r>
            <a:r>
              <a:rPr lang="en-US" altLang="zh-TW" sz="3200" i="1" baseline="-25000" dirty="0">
                <a:solidFill>
                  <a:srgbClr val="000000"/>
                </a:solidFill>
                <a:latin typeface="Times New Roman" pitchFamily="18" charset="0"/>
                <a:sym typeface="Symbol" pitchFamily="18" charset="2"/>
              </a:rPr>
              <a:t>Z ~ N(0,1</a:t>
            </a:r>
            <a:r>
              <a:rPr lang="en-US" altLang="zh-TW" sz="3200" i="1" baseline="-25000" dirty="0" smtClean="0">
                <a:solidFill>
                  <a:srgbClr val="000000"/>
                </a:solidFill>
                <a:latin typeface="Times New Roman" pitchFamily="18" charset="0"/>
                <a:sym typeface="Symbol" pitchFamily="18" charset="2"/>
              </a:rPr>
              <a:t>)</a:t>
            </a:r>
            <a:endParaRPr lang="en-US" altLang="zh-TW" sz="3200" i="1" baseline="-25000" dirty="0" smtClean="0">
              <a:solidFill>
                <a:srgbClr val="000000"/>
              </a:solidFill>
              <a:latin typeface="Times New Roman" pitchFamily="18" charset="0"/>
              <a:cs typeface="+mn-cs"/>
              <a:sym typeface="Symbol" pitchFamily="18" charset="2"/>
            </a:endParaRPr>
          </a:p>
          <a:p>
            <a:pPr defTabSz="914400" eaLnBrk="0" hangingPunct="0"/>
            <a:endParaRPr lang="en-US" altLang="zh-TW" sz="3200" i="1" baseline="-25000" dirty="0" smtClean="0">
              <a:solidFill>
                <a:srgbClr val="000000"/>
              </a:solidFill>
              <a:latin typeface="Times New Roman" pitchFamily="18" charset="0"/>
              <a:cs typeface="+mn-cs"/>
              <a:sym typeface="Symbol" pitchFamily="18" charset="2"/>
            </a:endParaRPr>
          </a:p>
        </p:txBody>
      </p:sp>
    </p:spTree>
    <p:extLst>
      <p:ext uri="{BB962C8B-B14F-4D97-AF65-F5344CB8AC3E}">
        <p14:creationId xmlns:p14="http://schemas.microsoft.com/office/powerpoint/2010/main" val="12424231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body" sz="half" idx="2"/>
          </p:nvPr>
        </p:nvSpPr>
        <p:spPr>
          <a:xfrm>
            <a:off x="304800" y="857250"/>
            <a:ext cx="8458200" cy="2000250"/>
          </a:xfrm>
        </p:spPr>
        <p:txBody>
          <a:bodyPr/>
          <a:lstStyle/>
          <a:p>
            <a:pPr>
              <a:buFont typeface="Monotype Sorts" pitchFamily="2" charset="2"/>
              <a:buNone/>
            </a:pPr>
            <a:r>
              <a:rPr lang="zh-TW" altLang="en-US" sz="2000" b="1"/>
              <a:t>	</a:t>
            </a:r>
            <a:r>
              <a:rPr lang="en-US" altLang="zh-TW" sz="2000" b="1"/>
              <a:t>EXAMPLE  </a:t>
            </a:r>
            <a:r>
              <a:rPr lang="en-US" altLang="zh-TW" sz="2000" b="1" i="1"/>
              <a:t>Order Quantity and Reorder Point </a:t>
            </a:r>
          </a:p>
          <a:p>
            <a:pPr>
              <a:buFont typeface="Monotype Sorts" pitchFamily="2" charset="2"/>
              <a:buNone/>
            </a:pPr>
            <a:r>
              <a:rPr lang="en-US" altLang="zh-TW" sz="2000"/>
              <a:t>Daily demand for a certain product is normally distributed with a mean of 60 and standard deviation of 7.  The source of supply is reliable and maintains a constant lead time of six days.  The cost of placing the order is $10 and annual holding costs are $0.50 per unit.  There are no stockout costs, and unfilled orders are filled as soon as the order arrives.  Assume sales occur over the entire year.  Find the order quantity and reorder point to satisfy a 95 probability of being in stock during the leadtime.</a:t>
            </a:r>
          </a:p>
          <a:p>
            <a:pPr>
              <a:lnSpc>
                <a:spcPct val="130000"/>
              </a:lnSpc>
              <a:buFont typeface="Monotype Sorts" pitchFamily="2" charset="2"/>
              <a:buNone/>
            </a:pPr>
            <a:r>
              <a:rPr lang="en-US" altLang="zh-TW" sz="2000" b="1"/>
              <a:t>	SOLUTION</a:t>
            </a:r>
            <a:r>
              <a:rPr lang="en-US" altLang="zh-TW" sz="2000"/>
              <a:t>  Calculate the order quantity Q as well as the reorder point R.</a:t>
            </a:r>
          </a:p>
          <a:p>
            <a:pPr>
              <a:buFont typeface="Monotype Sorts" pitchFamily="2" charset="2"/>
              <a:buNone/>
            </a:pPr>
            <a:r>
              <a:rPr lang="en-US" altLang="zh-TW" sz="2000"/>
              <a:t>	d = 60	S = $10</a:t>
            </a:r>
          </a:p>
          <a:p>
            <a:pPr>
              <a:buFont typeface="Monotype Sorts" pitchFamily="2" charset="2"/>
              <a:buNone/>
            </a:pPr>
            <a:r>
              <a:rPr lang="en-US" altLang="zh-TW" sz="2000">
                <a:sym typeface="Symbol" pitchFamily="18" charset="2"/>
              </a:rPr>
              <a:t>	s</a:t>
            </a:r>
            <a:r>
              <a:rPr lang="en-US" altLang="zh-TW" sz="2000" baseline="-25000">
                <a:sym typeface="Symbol" pitchFamily="18" charset="2"/>
              </a:rPr>
              <a:t>d</a:t>
            </a:r>
            <a:r>
              <a:rPr lang="en-US" altLang="zh-TW" sz="2000">
                <a:sym typeface="Symbol" pitchFamily="18" charset="2"/>
              </a:rPr>
              <a:t> = 7	H = $0.50</a:t>
            </a:r>
          </a:p>
          <a:p>
            <a:pPr>
              <a:buFont typeface="Monotype Sorts" pitchFamily="2" charset="2"/>
              <a:buNone/>
            </a:pPr>
            <a:r>
              <a:rPr lang="en-US" altLang="zh-TW" sz="2000">
                <a:sym typeface="Symbol" pitchFamily="18" charset="2"/>
              </a:rPr>
              <a:t>	D = 60(365)	L = 6/365</a:t>
            </a:r>
          </a:p>
          <a:p>
            <a:pPr>
              <a:buFont typeface="Monotype Sorts" pitchFamily="2" charset="2"/>
              <a:buNone/>
            </a:pPr>
            <a:r>
              <a:rPr lang="en-US" altLang="zh-TW" sz="2000">
                <a:sym typeface="Symbol" pitchFamily="18" charset="2"/>
              </a:rPr>
              <a:t>	The optimal order quantity is</a:t>
            </a:r>
          </a:p>
          <a:p>
            <a:pPr>
              <a:buFont typeface="Monotype Sorts" pitchFamily="2" charset="2"/>
              <a:buNone/>
            </a:pPr>
            <a:endParaRPr lang="en-US" altLang="zh-TW" sz="2000"/>
          </a:p>
        </p:txBody>
      </p:sp>
      <p:graphicFrame>
        <p:nvGraphicFramePr>
          <p:cNvPr id="23557" name="Object 5"/>
          <p:cNvGraphicFramePr>
            <a:graphicFrameLocks noChangeAspect="1"/>
          </p:cNvGraphicFramePr>
          <p:nvPr>
            <p:extLst>
              <p:ext uri="{D42A27DB-BD31-4B8C-83A1-F6EECF244321}">
                <p14:modId xmlns:p14="http://schemas.microsoft.com/office/powerpoint/2010/main" val="295511807"/>
              </p:ext>
            </p:extLst>
          </p:nvPr>
        </p:nvGraphicFramePr>
        <p:xfrm>
          <a:off x="776983" y="5408119"/>
          <a:ext cx="7658100" cy="558800"/>
        </p:xfrm>
        <a:graphic>
          <a:graphicData uri="http://schemas.openxmlformats.org/presentationml/2006/ole">
            <mc:AlternateContent xmlns:mc="http://schemas.openxmlformats.org/markup-compatibility/2006">
              <mc:Choice xmlns:v="urn:schemas-microsoft-com:vml" Requires="v">
                <p:oleObj spid="_x0000_s66577" name="Equation" r:id="rId3" imgW="3416040" imgH="444240" progId="Equation.3">
                  <p:embed/>
                </p:oleObj>
              </mc:Choice>
              <mc:Fallback>
                <p:oleObj name="Equation" r:id="rId3" imgW="3416040" imgH="444240" progId="Equation.3">
                  <p:embed/>
                  <p:pic>
                    <p:nvPicPr>
                      <p:cNvPr id="0" name=""/>
                      <p:cNvPicPr>
                        <a:picLocks noChangeAspect="1" noChangeArrowheads="1"/>
                      </p:cNvPicPr>
                      <p:nvPr/>
                    </p:nvPicPr>
                    <p:blipFill>
                      <a:blip r:embed="rId4"/>
                      <a:srcRect/>
                      <a:stretch>
                        <a:fillRect/>
                      </a:stretch>
                    </p:blipFill>
                    <p:spPr bwMode="auto">
                      <a:xfrm>
                        <a:off x="776983" y="5408119"/>
                        <a:ext cx="76581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9833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08001" y="484096"/>
            <a:ext cx="8288867" cy="5214938"/>
          </a:xfrm>
        </p:spPr>
        <p:txBody>
          <a:bodyPr/>
          <a:lstStyle/>
          <a:p>
            <a:pPr>
              <a:lnSpc>
                <a:spcPct val="80000"/>
              </a:lnSpc>
              <a:buFont typeface="Monotype Sorts" pitchFamily="2" charset="2"/>
              <a:buNone/>
            </a:pPr>
            <a:r>
              <a:rPr lang="en-US" altLang="zh-TW" sz="2000" dirty="0"/>
              <a:t>To compute the reorder point, we need to calculate the</a:t>
            </a:r>
          </a:p>
          <a:p>
            <a:pPr>
              <a:lnSpc>
                <a:spcPct val="80000"/>
              </a:lnSpc>
              <a:buFont typeface="Monotype Sorts" pitchFamily="2" charset="2"/>
              <a:buNone/>
            </a:pPr>
            <a:r>
              <a:rPr lang="en-US" altLang="zh-TW" sz="2000" dirty="0"/>
              <a:t>amount of product used during the lead time and add</a:t>
            </a:r>
          </a:p>
          <a:p>
            <a:pPr>
              <a:lnSpc>
                <a:spcPct val="80000"/>
              </a:lnSpc>
              <a:buFont typeface="Monotype Sorts" pitchFamily="2" charset="2"/>
              <a:buNone/>
            </a:pPr>
            <a:r>
              <a:rPr lang="en-US" altLang="zh-TW" sz="2000" dirty="0"/>
              <a:t>this to the safety stock.</a:t>
            </a:r>
          </a:p>
          <a:p>
            <a:pPr>
              <a:lnSpc>
                <a:spcPct val="80000"/>
              </a:lnSpc>
              <a:buFont typeface="Monotype Sorts" pitchFamily="2" charset="2"/>
              <a:buNone/>
            </a:pPr>
            <a:r>
              <a:rPr lang="en-US" altLang="zh-TW" sz="2000" dirty="0"/>
              <a:t>The standard deviation of demand during the lead time</a:t>
            </a:r>
          </a:p>
          <a:p>
            <a:pPr>
              <a:lnSpc>
                <a:spcPct val="80000"/>
              </a:lnSpc>
              <a:buFont typeface="Monotype Sorts" pitchFamily="2" charset="2"/>
              <a:buNone/>
            </a:pPr>
            <a:r>
              <a:rPr lang="en-US" altLang="zh-TW" sz="2000" dirty="0"/>
              <a:t>of six days is calculated from the variance of the</a:t>
            </a:r>
          </a:p>
          <a:p>
            <a:pPr>
              <a:lnSpc>
                <a:spcPct val="80000"/>
              </a:lnSpc>
              <a:buFont typeface="Monotype Sorts" pitchFamily="2" charset="2"/>
              <a:buNone/>
            </a:pPr>
            <a:r>
              <a:rPr lang="en-US" altLang="zh-TW" sz="2000" dirty="0"/>
              <a:t>individual days.  Since each day’s demand is</a:t>
            </a:r>
          </a:p>
          <a:p>
            <a:pPr>
              <a:lnSpc>
                <a:spcPct val="80000"/>
              </a:lnSpc>
              <a:buFont typeface="Monotype Sorts" pitchFamily="2" charset="2"/>
              <a:buNone/>
            </a:pPr>
            <a:r>
              <a:rPr lang="en-US" altLang="zh-TW" sz="2000" dirty="0"/>
              <a:t>independent</a:t>
            </a:r>
          </a:p>
          <a:p>
            <a:pPr>
              <a:lnSpc>
                <a:spcPct val="80000"/>
              </a:lnSpc>
              <a:buFont typeface="Monotype Sorts" pitchFamily="2" charset="2"/>
              <a:buNone/>
            </a:pPr>
            <a:endParaRPr lang="en-US" altLang="zh-TW" sz="2000" dirty="0"/>
          </a:p>
          <a:p>
            <a:pPr>
              <a:lnSpc>
                <a:spcPct val="80000"/>
              </a:lnSpc>
              <a:buFont typeface="Monotype Sorts" pitchFamily="2" charset="2"/>
              <a:buNone/>
            </a:pPr>
            <a:endParaRPr lang="en-US" altLang="zh-TW" sz="2000" dirty="0"/>
          </a:p>
          <a:p>
            <a:pPr>
              <a:lnSpc>
                <a:spcPct val="80000"/>
              </a:lnSpc>
              <a:buFont typeface="Monotype Sorts" pitchFamily="2" charset="2"/>
              <a:buNone/>
            </a:pPr>
            <a:r>
              <a:rPr lang="en-US" altLang="zh-TW" sz="2000" dirty="0"/>
              <a:t>Next we need to know how many standard deviations are</a:t>
            </a:r>
          </a:p>
          <a:p>
            <a:pPr>
              <a:lnSpc>
                <a:spcPct val="80000"/>
              </a:lnSpc>
              <a:buFont typeface="Monotype Sorts" pitchFamily="2" charset="2"/>
              <a:buNone/>
            </a:pPr>
            <a:r>
              <a:rPr lang="en-US" altLang="zh-TW" sz="2000" dirty="0"/>
              <a:t>needed for a specified service level.</a:t>
            </a:r>
          </a:p>
          <a:p>
            <a:pPr>
              <a:lnSpc>
                <a:spcPct val="80000"/>
              </a:lnSpc>
              <a:buFont typeface="Monotype Sorts" pitchFamily="2" charset="2"/>
              <a:buNone/>
            </a:pPr>
            <a:r>
              <a:rPr lang="en-US" altLang="zh-TW" sz="2000" dirty="0"/>
              <a:t>For a standard normal distribution z,</a:t>
            </a:r>
          </a:p>
          <a:p>
            <a:pPr algn="ctr">
              <a:lnSpc>
                <a:spcPct val="80000"/>
              </a:lnSpc>
              <a:buFont typeface="Monotype Sorts" pitchFamily="2" charset="2"/>
              <a:buNone/>
            </a:pPr>
            <a:r>
              <a:rPr lang="en-US" altLang="zh-TW" sz="2000" dirty="0" err="1"/>
              <a:t>Prob</a:t>
            </a:r>
            <a:r>
              <a:rPr lang="en-US" altLang="zh-TW" sz="2000" dirty="0"/>
              <a:t>(z </a:t>
            </a:r>
            <a:r>
              <a:rPr lang="en-US" altLang="zh-TW" sz="2000" u="sng" dirty="0"/>
              <a:t>&lt;</a:t>
            </a:r>
            <a:r>
              <a:rPr lang="en-US" altLang="zh-TW" sz="2000" dirty="0"/>
              <a:t> 1.655) = 0.95</a:t>
            </a:r>
          </a:p>
          <a:p>
            <a:pPr>
              <a:lnSpc>
                <a:spcPct val="80000"/>
              </a:lnSpc>
              <a:buFont typeface="Monotype Sorts" pitchFamily="2" charset="2"/>
              <a:buNone/>
            </a:pPr>
            <a:endParaRPr lang="en-US" altLang="zh-TW" sz="2000" dirty="0"/>
          </a:p>
          <a:p>
            <a:pPr>
              <a:lnSpc>
                <a:spcPct val="80000"/>
              </a:lnSpc>
              <a:buFont typeface="Monotype Sorts" pitchFamily="2" charset="2"/>
              <a:buNone/>
            </a:pPr>
            <a:r>
              <a:rPr lang="en-US" altLang="zh-TW" sz="2000" dirty="0"/>
              <a:t>Therefore the reorder point is:</a:t>
            </a:r>
          </a:p>
          <a:p>
            <a:pPr algn="ctr">
              <a:lnSpc>
                <a:spcPct val="80000"/>
              </a:lnSpc>
              <a:buFont typeface="Monotype Sorts" pitchFamily="2" charset="2"/>
              <a:buNone/>
            </a:pPr>
            <a:r>
              <a:rPr lang="en-US" altLang="zh-TW" sz="2000" i="1" dirty="0"/>
              <a:t>ROP = DL + z </a:t>
            </a:r>
            <a:r>
              <a:rPr lang="el-GR" altLang="zh-TW" sz="2000" i="1" dirty="0">
                <a:cs typeface="Times New Roman" pitchFamily="18" charset="0"/>
              </a:rPr>
              <a:t>σ</a:t>
            </a:r>
            <a:r>
              <a:rPr lang="en-US" altLang="zh-TW" sz="2000" i="1" baseline="-25000" dirty="0"/>
              <a:t>L</a:t>
            </a:r>
            <a:r>
              <a:rPr lang="en-US" altLang="zh-TW" sz="2000" dirty="0"/>
              <a:t> = (60)(6) + (1.655)(17.2) = 388</a:t>
            </a:r>
          </a:p>
          <a:p>
            <a:pPr>
              <a:lnSpc>
                <a:spcPct val="80000"/>
              </a:lnSpc>
              <a:buFont typeface="Monotype Sorts" pitchFamily="2" charset="2"/>
              <a:buNone/>
            </a:pPr>
            <a:endParaRPr lang="en-US" altLang="zh-TW" sz="2000" dirty="0"/>
          </a:p>
          <a:p>
            <a:pPr>
              <a:lnSpc>
                <a:spcPct val="80000"/>
              </a:lnSpc>
              <a:buFont typeface="Monotype Sorts" pitchFamily="2" charset="2"/>
              <a:buNone/>
            </a:pPr>
            <a:r>
              <a:rPr lang="en-US" altLang="zh-TW" sz="2400" i="1" dirty="0">
                <a:solidFill>
                  <a:srgbClr val="0000CC"/>
                </a:solidFill>
              </a:rPr>
              <a:t>If safety stock (</a:t>
            </a:r>
            <a:r>
              <a:rPr lang="en-US" altLang="zh-TW" sz="2000" i="1" dirty="0">
                <a:solidFill>
                  <a:srgbClr val="0000CC"/>
                </a:solidFill>
              </a:rPr>
              <a:t>z </a:t>
            </a:r>
            <a:r>
              <a:rPr lang="el-GR" altLang="zh-TW" sz="2000" i="1" dirty="0">
                <a:solidFill>
                  <a:srgbClr val="0000CC"/>
                </a:solidFill>
                <a:cs typeface="Times New Roman" pitchFamily="18" charset="0"/>
              </a:rPr>
              <a:t>σ</a:t>
            </a:r>
            <a:r>
              <a:rPr lang="en-US" altLang="zh-TW" sz="2000" i="1" baseline="-25000" dirty="0">
                <a:solidFill>
                  <a:srgbClr val="0000CC"/>
                </a:solidFill>
              </a:rPr>
              <a:t>L</a:t>
            </a:r>
            <a:r>
              <a:rPr lang="en-US" altLang="zh-TW" sz="2000" dirty="0">
                <a:solidFill>
                  <a:srgbClr val="0000CC"/>
                </a:solidFill>
              </a:rPr>
              <a:t> </a:t>
            </a:r>
            <a:r>
              <a:rPr lang="en-US" altLang="zh-TW" sz="2400" i="1" dirty="0">
                <a:solidFill>
                  <a:srgbClr val="0000CC"/>
                </a:solidFill>
              </a:rPr>
              <a:t>) is negative, what does it mean?</a:t>
            </a:r>
          </a:p>
        </p:txBody>
      </p:sp>
      <p:graphicFrame>
        <p:nvGraphicFramePr>
          <p:cNvPr id="20484" name="Object 4"/>
          <p:cNvGraphicFramePr>
            <a:graphicFrameLocks noChangeAspect="1"/>
          </p:cNvGraphicFramePr>
          <p:nvPr>
            <p:extLst>
              <p:ext uri="{D42A27DB-BD31-4B8C-83A1-F6EECF244321}">
                <p14:modId xmlns:p14="http://schemas.microsoft.com/office/powerpoint/2010/main" val="827289036"/>
              </p:ext>
            </p:extLst>
          </p:nvPr>
        </p:nvGraphicFramePr>
        <p:xfrm>
          <a:off x="2364316" y="2435841"/>
          <a:ext cx="5418349" cy="790756"/>
        </p:xfrm>
        <a:graphic>
          <a:graphicData uri="http://schemas.openxmlformats.org/presentationml/2006/ole">
            <mc:AlternateContent xmlns:mc="http://schemas.openxmlformats.org/markup-compatibility/2006">
              <mc:Choice xmlns:v="urn:schemas-microsoft-com:vml" Requires="v">
                <p:oleObj spid="_x0000_s67601" name="Equation" r:id="rId3" imgW="1854000" imgH="482400" progId="Equation.3">
                  <p:embed/>
                </p:oleObj>
              </mc:Choice>
              <mc:Fallback>
                <p:oleObj name="Equation" r:id="rId3" imgW="185400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316" y="2435841"/>
                        <a:ext cx="5418349" cy="79075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56100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438150"/>
            <a:ext cx="8153400" cy="590550"/>
          </a:xfrm>
          <a:noFill/>
          <a:ln/>
        </p:spPr>
        <p:txBody>
          <a:bodyPr/>
          <a:lstStyle/>
          <a:p>
            <a:r>
              <a:rPr lang="en-US" altLang="zh-TW" sz="3200"/>
              <a:t>Demand during the leadtime </a:t>
            </a:r>
            <a:br>
              <a:rPr lang="en-US" altLang="zh-TW" sz="3200"/>
            </a:br>
            <a:r>
              <a:rPr lang="en-US" altLang="zh-TW" sz="3200"/>
              <a:t>(DDLT)</a:t>
            </a:r>
          </a:p>
        </p:txBody>
      </p:sp>
      <p:sp>
        <p:nvSpPr>
          <p:cNvPr id="55299" name="Line 3"/>
          <p:cNvSpPr>
            <a:spLocks noChangeShapeType="1"/>
          </p:cNvSpPr>
          <p:nvPr/>
        </p:nvSpPr>
        <p:spPr bwMode="auto">
          <a:xfrm>
            <a:off x="4470400" y="1503761"/>
            <a:ext cx="0" cy="13620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00" name="Line 4"/>
          <p:cNvSpPr>
            <a:spLocks noChangeShapeType="1"/>
          </p:cNvSpPr>
          <p:nvPr/>
        </p:nvSpPr>
        <p:spPr bwMode="auto">
          <a:xfrm>
            <a:off x="719669" y="2641997"/>
            <a:ext cx="75014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01" name="Rectangle 5"/>
          <p:cNvSpPr>
            <a:spLocks noChangeArrowheads="1"/>
          </p:cNvSpPr>
          <p:nvPr/>
        </p:nvSpPr>
        <p:spPr bwMode="auto">
          <a:xfrm>
            <a:off x="8007357" y="2734866"/>
            <a:ext cx="482505"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400" eaLnBrk="0" hangingPunct="0"/>
            <a:r>
              <a:rPr lang="en-US" altLang="zh-TW" sz="1200" smtClean="0">
                <a:solidFill>
                  <a:srgbClr val="000000"/>
                </a:solidFill>
                <a:latin typeface="Times New Roman" pitchFamily="18" charset="0"/>
                <a:cs typeface="+mn-cs"/>
              </a:rPr>
              <a:t>units</a:t>
            </a:r>
          </a:p>
        </p:txBody>
      </p:sp>
      <p:sp>
        <p:nvSpPr>
          <p:cNvPr id="55302" name="Rectangle 6"/>
          <p:cNvSpPr>
            <a:spLocks noChangeArrowheads="1"/>
          </p:cNvSpPr>
          <p:nvPr/>
        </p:nvSpPr>
        <p:spPr bwMode="auto">
          <a:xfrm>
            <a:off x="1016001" y="5715000"/>
            <a:ext cx="417903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400" eaLnBrk="0" hangingPunct="0"/>
            <a:r>
              <a:rPr lang="en-US" altLang="zh-TW" sz="2400" smtClean="0">
                <a:solidFill>
                  <a:srgbClr val="000000"/>
                </a:solidFill>
                <a:latin typeface="Times New Roman" pitchFamily="18" charset="0"/>
                <a:cs typeface="+mn-cs"/>
              </a:rPr>
              <a:t>Expected number of units short?</a:t>
            </a:r>
          </a:p>
        </p:txBody>
      </p:sp>
      <p:sp>
        <p:nvSpPr>
          <p:cNvPr id="55303" name="Line 7"/>
          <p:cNvSpPr>
            <a:spLocks noChangeShapeType="1"/>
          </p:cNvSpPr>
          <p:nvPr/>
        </p:nvSpPr>
        <p:spPr bwMode="auto">
          <a:xfrm>
            <a:off x="4470400" y="3732611"/>
            <a:ext cx="0" cy="13620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04" name="Line 8"/>
          <p:cNvSpPr>
            <a:spLocks noChangeShapeType="1"/>
          </p:cNvSpPr>
          <p:nvPr/>
        </p:nvSpPr>
        <p:spPr bwMode="auto">
          <a:xfrm>
            <a:off x="719669" y="4870847"/>
            <a:ext cx="75014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05" name="Rectangle 9"/>
          <p:cNvSpPr>
            <a:spLocks noChangeArrowheads="1"/>
          </p:cNvSpPr>
          <p:nvPr/>
        </p:nvSpPr>
        <p:spPr bwMode="auto">
          <a:xfrm>
            <a:off x="8007357" y="4963716"/>
            <a:ext cx="482505"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400" eaLnBrk="0" hangingPunct="0"/>
            <a:r>
              <a:rPr lang="en-US" altLang="zh-TW" sz="1200" smtClean="0">
                <a:solidFill>
                  <a:srgbClr val="000000"/>
                </a:solidFill>
                <a:latin typeface="Times New Roman" pitchFamily="18" charset="0"/>
                <a:cs typeface="+mn-cs"/>
              </a:rPr>
              <a:t>units</a:t>
            </a:r>
          </a:p>
        </p:txBody>
      </p:sp>
      <p:sp>
        <p:nvSpPr>
          <p:cNvPr id="55306" name="Rectangle 10"/>
          <p:cNvSpPr>
            <a:spLocks noChangeArrowheads="1"/>
          </p:cNvSpPr>
          <p:nvPr/>
        </p:nvSpPr>
        <p:spPr bwMode="auto">
          <a:xfrm>
            <a:off x="508006" y="3486150"/>
            <a:ext cx="383399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400" eaLnBrk="0" hangingPunct="0"/>
            <a:r>
              <a:rPr lang="en-US" altLang="zh-TW" sz="2400" smtClean="0">
                <a:solidFill>
                  <a:srgbClr val="000000"/>
                </a:solidFill>
                <a:latin typeface="Times New Roman" pitchFamily="18" charset="0"/>
                <a:cs typeface="+mn-cs"/>
              </a:rPr>
              <a:t>Lead Time Demand  ~ N(0,1)</a:t>
            </a:r>
          </a:p>
        </p:txBody>
      </p:sp>
      <p:sp>
        <p:nvSpPr>
          <p:cNvPr id="55307" name="Freeform 11"/>
          <p:cNvSpPr>
            <a:spLocks/>
          </p:cNvSpPr>
          <p:nvPr/>
        </p:nvSpPr>
        <p:spPr bwMode="auto">
          <a:xfrm>
            <a:off x="1727200" y="1784747"/>
            <a:ext cx="5791200" cy="752475"/>
          </a:xfrm>
          <a:custGeom>
            <a:avLst/>
            <a:gdLst>
              <a:gd name="T0" fmla="*/ 0 w 2736"/>
              <a:gd name="T1" fmla="*/ 624 h 632"/>
              <a:gd name="T2" fmla="*/ 528 w 2736"/>
              <a:gd name="T3" fmla="*/ 528 h 632"/>
              <a:gd name="T4" fmla="*/ 1296 w 2736"/>
              <a:gd name="T5" fmla="*/ 0 h 632"/>
              <a:gd name="T6" fmla="*/ 2112 w 2736"/>
              <a:gd name="T7" fmla="*/ 528 h 632"/>
              <a:gd name="T8" fmla="*/ 2736 w 2736"/>
              <a:gd name="T9" fmla="*/ 624 h 632"/>
            </a:gdLst>
            <a:ahLst/>
            <a:cxnLst>
              <a:cxn ang="0">
                <a:pos x="T0" y="T1"/>
              </a:cxn>
              <a:cxn ang="0">
                <a:pos x="T2" y="T3"/>
              </a:cxn>
              <a:cxn ang="0">
                <a:pos x="T4" y="T5"/>
              </a:cxn>
              <a:cxn ang="0">
                <a:pos x="T6" y="T7"/>
              </a:cxn>
              <a:cxn ang="0">
                <a:pos x="T8" y="T9"/>
              </a:cxn>
            </a:cxnLst>
            <a:rect l="0" t="0" r="r" b="b"/>
            <a:pathLst>
              <a:path w="2736" h="632">
                <a:moveTo>
                  <a:pt x="0" y="624"/>
                </a:moveTo>
                <a:cubicBezTo>
                  <a:pt x="156" y="628"/>
                  <a:pt x="312" y="632"/>
                  <a:pt x="528" y="528"/>
                </a:cubicBezTo>
                <a:cubicBezTo>
                  <a:pt x="744" y="424"/>
                  <a:pt x="1032" y="0"/>
                  <a:pt x="1296" y="0"/>
                </a:cubicBezTo>
                <a:cubicBezTo>
                  <a:pt x="1560" y="0"/>
                  <a:pt x="1872" y="424"/>
                  <a:pt x="2112" y="528"/>
                </a:cubicBezTo>
                <a:cubicBezTo>
                  <a:pt x="2352" y="632"/>
                  <a:pt x="2640" y="608"/>
                  <a:pt x="2736" y="624"/>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08" name="Freeform 12"/>
          <p:cNvSpPr>
            <a:spLocks/>
          </p:cNvSpPr>
          <p:nvPr/>
        </p:nvSpPr>
        <p:spPr bwMode="auto">
          <a:xfrm>
            <a:off x="1727200" y="4004072"/>
            <a:ext cx="5791200" cy="752475"/>
          </a:xfrm>
          <a:custGeom>
            <a:avLst/>
            <a:gdLst>
              <a:gd name="T0" fmla="*/ 0 w 2736"/>
              <a:gd name="T1" fmla="*/ 624 h 632"/>
              <a:gd name="T2" fmla="*/ 528 w 2736"/>
              <a:gd name="T3" fmla="*/ 528 h 632"/>
              <a:gd name="T4" fmla="*/ 1296 w 2736"/>
              <a:gd name="T5" fmla="*/ 0 h 632"/>
              <a:gd name="T6" fmla="*/ 2112 w 2736"/>
              <a:gd name="T7" fmla="*/ 528 h 632"/>
              <a:gd name="T8" fmla="*/ 2736 w 2736"/>
              <a:gd name="T9" fmla="*/ 624 h 632"/>
            </a:gdLst>
            <a:ahLst/>
            <a:cxnLst>
              <a:cxn ang="0">
                <a:pos x="T0" y="T1"/>
              </a:cxn>
              <a:cxn ang="0">
                <a:pos x="T2" y="T3"/>
              </a:cxn>
              <a:cxn ang="0">
                <a:pos x="T4" y="T5"/>
              </a:cxn>
              <a:cxn ang="0">
                <a:pos x="T6" y="T7"/>
              </a:cxn>
              <a:cxn ang="0">
                <a:pos x="T8" y="T9"/>
              </a:cxn>
            </a:cxnLst>
            <a:rect l="0" t="0" r="r" b="b"/>
            <a:pathLst>
              <a:path w="2736" h="632">
                <a:moveTo>
                  <a:pt x="0" y="624"/>
                </a:moveTo>
                <a:cubicBezTo>
                  <a:pt x="156" y="628"/>
                  <a:pt x="312" y="632"/>
                  <a:pt x="528" y="528"/>
                </a:cubicBezTo>
                <a:cubicBezTo>
                  <a:pt x="744" y="424"/>
                  <a:pt x="1032" y="0"/>
                  <a:pt x="1296" y="0"/>
                </a:cubicBezTo>
                <a:cubicBezTo>
                  <a:pt x="1560" y="0"/>
                  <a:pt x="1872" y="424"/>
                  <a:pt x="2112" y="528"/>
                </a:cubicBezTo>
                <a:cubicBezTo>
                  <a:pt x="2352" y="632"/>
                  <a:pt x="2640" y="608"/>
                  <a:pt x="2736" y="624"/>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09" name="Text Box 13"/>
          <p:cNvSpPr txBox="1">
            <a:spLocks noChangeArrowheads="1"/>
          </p:cNvSpPr>
          <p:nvPr/>
        </p:nvSpPr>
        <p:spPr bwMode="auto">
          <a:xfrm>
            <a:off x="2540000" y="2699147"/>
            <a:ext cx="3642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zh-TW" altLang="en-US" sz="2800" smtClean="0">
                <a:solidFill>
                  <a:srgbClr val="000000"/>
                </a:solidFill>
                <a:latin typeface="Times New Roman" pitchFamily="18" charset="0"/>
                <a:cs typeface="+mn-cs"/>
              </a:rPr>
              <a:t>6</a:t>
            </a:r>
          </a:p>
        </p:txBody>
      </p:sp>
      <p:sp>
        <p:nvSpPr>
          <p:cNvPr id="55310" name="Line 14"/>
          <p:cNvSpPr>
            <a:spLocks noChangeShapeType="1"/>
          </p:cNvSpPr>
          <p:nvPr/>
        </p:nvSpPr>
        <p:spPr bwMode="auto">
          <a:xfrm>
            <a:off x="2743200" y="2641997"/>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11" name="Text Box 15"/>
          <p:cNvSpPr txBox="1">
            <a:spLocks noChangeArrowheads="1"/>
          </p:cNvSpPr>
          <p:nvPr/>
        </p:nvSpPr>
        <p:spPr bwMode="auto">
          <a:xfrm>
            <a:off x="5782740" y="2699147"/>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zh-TW" altLang="en-US" sz="2800" smtClean="0">
                <a:solidFill>
                  <a:srgbClr val="000000"/>
                </a:solidFill>
                <a:latin typeface="Times New Roman" pitchFamily="18" charset="0"/>
                <a:cs typeface="+mn-cs"/>
              </a:rPr>
              <a:t>14</a:t>
            </a:r>
          </a:p>
        </p:txBody>
      </p:sp>
      <p:sp>
        <p:nvSpPr>
          <p:cNvPr id="55312" name="Line 16"/>
          <p:cNvSpPr>
            <a:spLocks noChangeShapeType="1"/>
          </p:cNvSpPr>
          <p:nvPr/>
        </p:nvSpPr>
        <p:spPr bwMode="auto">
          <a:xfrm>
            <a:off x="6121400" y="2641997"/>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13" name="Text Box 17"/>
          <p:cNvSpPr txBox="1">
            <a:spLocks noChangeArrowheads="1"/>
          </p:cNvSpPr>
          <p:nvPr/>
        </p:nvSpPr>
        <p:spPr bwMode="auto">
          <a:xfrm>
            <a:off x="2540001" y="4938713"/>
            <a:ext cx="484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zh-TW" altLang="en-US" sz="2800" smtClean="0">
                <a:solidFill>
                  <a:srgbClr val="000000"/>
                </a:solidFill>
                <a:latin typeface="Times New Roman" pitchFamily="18" charset="0"/>
                <a:cs typeface="+mn-cs"/>
              </a:rPr>
              <a:t>-1</a:t>
            </a:r>
          </a:p>
        </p:txBody>
      </p:sp>
      <p:sp>
        <p:nvSpPr>
          <p:cNvPr id="55314" name="Line 18"/>
          <p:cNvSpPr>
            <a:spLocks noChangeShapeType="1"/>
          </p:cNvSpPr>
          <p:nvPr/>
        </p:nvSpPr>
        <p:spPr bwMode="auto">
          <a:xfrm>
            <a:off x="2743200" y="4881563"/>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15" name="Text Box 19"/>
          <p:cNvSpPr txBox="1">
            <a:spLocks noChangeArrowheads="1"/>
          </p:cNvSpPr>
          <p:nvPr/>
        </p:nvSpPr>
        <p:spPr bwMode="auto">
          <a:xfrm>
            <a:off x="5892800" y="4938713"/>
            <a:ext cx="3642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zh-TW" altLang="en-US" sz="2800" smtClean="0">
                <a:solidFill>
                  <a:srgbClr val="000000"/>
                </a:solidFill>
                <a:latin typeface="Times New Roman" pitchFamily="18" charset="0"/>
                <a:cs typeface="+mn-cs"/>
              </a:rPr>
              <a:t>1</a:t>
            </a:r>
          </a:p>
        </p:txBody>
      </p:sp>
      <p:sp>
        <p:nvSpPr>
          <p:cNvPr id="55316" name="Line 20"/>
          <p:cNvSpPr>
            <a:spLocks noChangeShapeType="1"/>
          </p:cNvSpPr>
          <p:nvPr/>
        </p:nvSpPr>
        <p:spPr bwMode="auto">
          <a:xfrm>
            <a:off x="6121400" y="4881563"/>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5317" name="Text Box 21"/>
          <p:cNvSpPr txBox="1">
            <a:spLocks noChangeArrowheads="1"/>
          </p:cNvSpPr>
          <p:nvPr/>
        </p:nvSpPr>
        <p:spPr bwMode="auto">
          <a:xfrm>
            <a:off x="4246033" y="5035154"/>
            <a:ext cx="3642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zh-TW" altLang="en-US" sz="2800" smtClean="0">
                <a:solidFill>
                  <a:srgbClr val="000000"/>
                </a:solidFill>
                <a:latin typeface="Times New Roman" pitchFamily="18" charset="0"/>
                <a:cs typeface="+mn-cs"/>
              </a:rPr>
              <a:t>0</a:t>
            </a:r>
          </a:p>
        </p:txBody>
      </p:sp>
      <p:sp>
        <p:nvSpPr>
          <p:cNvPr id="55318" name="Text Box 22"/>
          <p:cNvSpPr txBox="1">
            <a:spLocks noChangeArrowheads="1"/>
          </p:cNvSpPr>
          <p:nvPr/>
        </p:nvSpPr>
        <p:spPr bwMode="auto">
          <a:xfrm>
            <a:off x="4064008" y="2806304"/>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zh-TW" altLang="en-US" sz="2800" smtClean="0">
                <a:solidFill>
                  <a:srgbClr val="000000"/>
                </a:solidFill>
                <a:latin typeface="Times New Roman" pitchFamily="18" charset="0"/>
                <a:cs typeface="+mn-cs"/>
              </a:rPr>
              <a:t>10</a:t>
            </a:r>
          </a:p>
        </p:txBody>
      </p:sp>
      <p:sp>
        <p:nvSpPr>
          <p:cNvPr id="55319" name="Text Box 23"/>
          <p:cNvSpPr txBox="1">
            <a:spLocks noChangeArrowheads="1"/>
          </p:cNvSpPr>
          <p:nvPr/>
        </p:nvSpPr>
        <p:spPr bwMode="auto">
          <a:xfrm>
            <a:off x="6379635" y="1545431"/>
            <a:ext cx="10951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2800" i="1" smtClean="0">
                <a:solidFill>
                  <a:srgbClr val="000000"/>
                </a:solidFill>
                <a:latin typeface="Times New Roman" pitchFamily="18" charset="0"/>
                <a:cs typeface="+mn-cs"/>
                <a:sym typeface="Symbol" pitchFamily="18" charset="2"/>
              </a:rPr>
              <a:t></a:t>
            </a:r>
            <a:r>
              <a:rPr lang="en-US" altLang="zh-TW" sz="2800" i="1" baseline="-25000" smtClean="0">
                <a:solidFill>
                  <a:srgbClr val="000000"/>
                </a:solidFill>
                <a:latin typeface="Times New Roman" pitchFamily="18" charset="0"/>
                <a:cs typeface="+mn-cs"/>
                <a:sym typeface="Symbol" pitchFamily="18" charset="2"/>
              </a:rPr>
              <a:t>L</a:t>
            </a:r>
            <a:r>
              <a:rPr lang="en-US" altLang="zh-TW" sz="2800" smtClean="0">
                <a:solidFill>
                  <a:srgbClr val="000000"/>
                </a:solidFill>
                <a:latin typeface="Times New Roman" pitchFamily="18" charset="0"/>
                <a:cs typeface="+mn-cs"/>
              </a:rPr>
              <a:t> = 4</a:t>
            </a:r>
          </a:p>
        </p:txBody>
      </p:sp>
      <p:sp>
        <p:nvSpPr>
          <p:cNvPr id="55320" name="Text Box 24"/>
          <p:cNvSpPr txBox="1">
            <a:spLocks noChangeArrowheads="1"/>
          </p:cNvSpPr>
          <p:nvPr/>
        </p:nvSpPr>
        <p:spPr bwMode="auto">
          <a:xfrm>
            <a:off x="6400803" y="3792141"/>
            <a:ext cx="10951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2800" i="1" smtClean="0">
                <a:solidFill>
                  <a:srgbClr val="000000"/>
                </a:solidFill>
                <a:latin typeface="Times New Roman" pitchFamily="18" charset="0"/>
                <a:cs typeface="+mn-cs"/>
                <a:sym typeface="Symbol" pitchFamily="18" charset="2"/>
              </a:rPr>
              <a:t></a:t>
            </a:r>
            <a:r>
              <a:rPr lang="en-US" altLang="zh-TW" sz="2800" i="1" baseline="-25000" smtClean="0">
                <a:solidFill>
                  <a:srgbClr val="000000"/>
                </a:solidFill>
                <a:latin typeface="Times New Roman" pitchFamily="18" charset="0"/>
                <a:cs typeface="+mn-cs"/>
                <a:sym typeface="Symbol" pitchFamily="18" charset="2"/>
              </a:rPr>
              <a:t>L</a:t>
            </a:r>
            <a:r>
              <a:rPr lang="en-US" altLang="zh-TW" sz="2800" smtClean="0">
                <a:solidFill>
                  <a:srgbClr val="000000"/>
                </a:solidFill>
                <a:latin typeface="Times New Roman" pitchFamily="18" charset="0"/>
                <a:cs typeface="+mn-cs"/>
              </a:rPr>
              <a:t> = 1</a:t>
            </a:r>
          </a:p>
        </p:txBody>
      </p:sp>
    </p:spTree>
    <p:extLst>
      <p:ext uri="{BB962C8B-B14F-4D97-AF65-F5344CB8AC3E}">
        <p14:creationId xmlns:p14="http://schemas.microsoft.com/office/powerpoint/2010/main" val="638126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7162800" y="6553200"/>
            <a:ext cx="1905000" cy="381000"/>
          </a:xfrm>
          <a:prstGeom prst="rect">
            <a:avLst/>
          </a:prstGeom>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latin typeface="Arial" charset="0"/>
              </a:rPr>
              <a:t>11-</a:t>
            </a:r>
            <a:fld id="{0A3BF4B3-C3D1-4C26-814D-C9932CF515D1}" type="slidenum">
              <a:rPr lang="en-US" sz="1200">
                <a:latin typeface="Arial" charset="0"/>
              </a:rPr>
              <a:pPr/>
              <a:t>3</a:t>
            </a:fld>
            <a:endParaRPr lang="en-US" sz="1400"/>
          </a:p>
        </p:txBody>
      </p:sp>
      <p:sp>
        <p:nvSpPr>
          <p:cNvPr id="1028" name="Rectangle 2"/>
          <p:cNvSpPr>
            <a:spLocks noGrp="1" noChangeArrowheads="1"/>
          </p:cNvSpPr>
          <p:nvPr>
            <p:ph type="title"/>
          </p:nvPr>
        </p:nvSpPr>
        <p:spPr>
          <a:xfrm>
            <a:off x="381000" y="152400"/>
            <a:ext cx="8458200" cy="1066800"/>
          </a:xfrm>
          <a:noFill/>
        </p:spPr>
        <p:txBody>
          <a:bodyPr lIns="92075" tIns="46038" rIns="92075" bIns="46038"/>
          <a:lstStyle/>
          <a:p>
            <a:r>
              <a:rPr lang="en-US" smtClean="0"/>
              <a:t>Role of Inventory in the Supply Chain</a:t>
            </a:r>
            <a:endParaRPr lang="en-US" b="0" smtClean="0"/>
          </a:p>
        </p:txBody>
      </p:sp>
      <p:graphicFrame>
        <p:nvGraphicFramePr>
          <p:cNvPr id="1026" name="Object 3"/>
          <p:cNvGraphicFramePr>
            <a:graphicFrameLocks/>
          </p:cNvGraphicFramePr>
          <p:nvPr>
            <p:ph idx="1"/>
          </p:nvPr>
        </p:nvGraphicFramePr>
        <p:xfrm>
          <a:off x="1219200" y="1600200"/>
          <a:ext cx="6553200" cy="4724400"/>
        </p:xfrm>
        <a:graphic>
          <a:graphicData uri="http://schemas.openxmlformats.org/presentationml/2006/ole">
            <mc:AlternateContent xmlns:mc="http://schemas.openxmlformats.org/markup-compatibility/2006">
              <mc:Choice xmlns:v="urn:schemas-microsoft-com:vml" Requires="v">
                <p:oleObj spid="_x0000_s64541" name="Picture" r:id="rId4" imgW="5039280" imgH="3572280" progId="Word.Picture.8">
                  <p:embed/>
                </p:oleObj>
              </mc:Choice>
              <mc:Fallback>
                <p:oleObj name="Picture" r:id="rId4" imgW="5039280" imgH="3572280" progId="Word.Pictur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00200"/>
                        <a:ext cx="65532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WordArt 4"/>
          <p:cNvSpPr>
            <a:spLocks noChangeArrowheads="1" noChangeShapeType="1" noTextEdit="1"/>
          </p:cNvSpPr>
          <p:nvPr/>
        </p:nvSpPr>
        <p:spPr bwMode="auto">
          <a:xfrm>
            <a:off x="1600200" y="2819402"/>
            <a:ext cx="533400" cy="684213"/>
          </a:xfrm>
          <a:prstGeom prst="rect">
            <a:avLst/>
          </a:prstGeom>
        </p:spPr>
        <p:txBody>
          <a:bodyPr wrap="none" fromWordArt="1">
            <a:prstTxWarp prst="textSlantUp">
              <a:avLst>
                <a:gd name="adj" fmla="val 32056"/>
              </a:avLst>
            </a:prstTxWarp>
          </a:bodyPr>
          <a:lstStyle/>
          <a:p>
            <a:pPr algn="ctr"/>
            <a:r>
              <a:rPr lang="en-GB"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Cost</a:t>
            </a:r>
          </a:p>
        </p:txBody>
      </p:sp>
      <p:sp>
        <p:nvSpPr>
          <p:cNvPr id="1030" name="WordArt 5"/>
          <p:cNvSpPr>
            <a:spLocks noChangeArrowheads="1" noChangeShapeType="1" noTextEdit="1"/>
          </p:cNvSpPr>
          <p:nvPr/>
        </p:nvSpPr>
        <p:spPr bwMode="auto">
          <a:xfrm>
            <a:off x="6553200" y="2895602"/>
            <a:ext cx="1371600" cy="493713"/>
          </a:xfrm>
          <a:prstGeom prst="rect">
            <a:avLst/>
          </a:prstGeom>
        </p:spPr>
        <p:txBody>
          <a:bodyPr wrap="none" fromWordArt="1">
            <a:prstTxWarp prst="textSlantUp">
              <a:avLst>
                <a:gd name="adj" fmla="val 32056"/>
              </a:avLst>
            </a:prstTxWarp>
          </a:bodyPr>
          <a:lstStyle/>
          <a:p>
            <a:pPr algn="ctr"/>
            <a:r>
              <a:rPr lang="en-GB"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Availability</a:t>
            </a:r>
          </a:p>
        </p:txBody>
      </p:sp>
      <p:sp>
        <p:nvSpPr>
          <p:cNvPr id="1031" name="WordArt 6"/>
          <p:cNvSpPr>
            <a:spLocks noChangeArrowheads="1" noChangeShapeType="1" noTextEdit="1"/>
          </p:cNvSpPr>
          <p:nvPr/>
        </p:nvSpPr>
        <p:spPr bwMode="auto">
          <a:xfrm>
            <a:off x="1371605" y="3886200"/>
            <a:ext cx="1200151" cy="427038"/>
          </a:xfrm>
          <a:prstGeom prst="rect">
            <a:avLst/>
          </a:prstGeom>
        </p:spPr>
        <p:txBody>
          <a:bodyPr wrap="none" fromWordArt="1">
            <a:prstTxWarp prst="textDoubleWave1">
              <a:avLst>
                <a:gd name="adj1" fmla="val 6500"/>
                <a:gd name="adj2" fmla="val 0"/>
              </a:avLst>
            </a:prstTxWarp>
          </a:bodyPr>
          <a:lstStyle/>
          <a:p>
            <a:pPr algn="ctr"/>
            <a:r>
              <a:rPr lang="en-GB" kern="10" spc="-24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Efficiency</a:t>
            </a:r>
          </a:p>
        </p:txBody>
      </p:sp>
      <p:sp>
        <p:nvSpPr>
          <p:cNvPr id="1032" name="WordArt 7"/>
          <p:cNvSpPr>
            <a:spLocks noChangeArrowheads="1" noChangeShapeType="1" noTextEdit="1"/>
          </p:cNvSpPr>
          <p:nvPr/>
        </p:nvSpPr>
        <p:spPr bwMode="auto">
          <a:xfrm>
            <a:off x="6400801" y="3810000"/>
            <a:ext cx="2047875" cy="427038"/>
          </a:xfrm>
          <a:prstGeom prst="rect">
            <a:avLst/>
          </a:prstGeom>
        </p:spPr>
        <p:txBody>
          <a:bodyPr wrap="none" fromWordArt="1">
            <a:prstTxWarp prst="textDoubleWave1">
              <a:avLst>
                <a:gd name="adj1" fmla="val 6500"/>
                <a:gd name="adj2" fmla="val 0"/>
              </a:avLst>
            </a:prstTxWarp>
          </a:bodyPr>
          <a:lstStyle/>
          <a:p>
            <a:pPr algn="ctr"/>
            <a:r>
              <a:rPr lang="en-GB" kern="10" spc="-24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Responsiveness</a:t>
            </a:r>
          </a:p>
        </p:txBody>
      </p:sp>
    </p:spTree>
    <p:extLst>
      <p:ext uri="{BB962C8B-B14F-4D97-AF65-F5344CB8AC3E}">
        <p14:creationId xmlns:p14="http://schemas.microsoft.com/office/powerpoint/2010/main" val="941663312"/>
      </p:ext>
    </p:extLst>
  </p:cSld>
  <p:clrMapOvr>
    <a:masterClrMapping/>
  </p:clrMapOvr>
  <p:transition spd="slow">
    <p:pull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42900"/>
            <a:ext cx="8432800" cy="800100"/>
          </a:xfrm>
        </p:spPr>
        <p:txBody>
          <a:bodyPr/>
          <a:lstStyle/>
          <a:p>
            <a:r>
              <a:rPr lang="en-US" altLang="zh-TW" sz="3200" b="1"/>
              <a:t>FILL RATE as the Service Level</a:t>
            </a:r>
            <a:endParaRPr lang="en-US" altLang="zh-TW" sz="3200"/>
          </a:p>
        </p:txBody>
      </p:sp>
      <p:sp>
        <p:nvSpPr>
          <p:cNvPr id="56323" name="Rectangle 3"/>
          <p:cNvSpPr>
            <a:spLocks noGrp="1" noChangeArrowheads="1"/>
          </p:cNvSpPr>
          <p:nvPr>
            <p:ph type="body" idx="1"/>
          </p:nvPr>
        </p:nvSpPr>
        <p:spPr>
          <a:xfrm>
            <a:off x="635000" y="998935"/>
            <a:ext cx="7721600" cy="5086350"/>
          </a:xfrm>
        </p:spPr>
        <p:txBody>
          <a:bodyPr/>
          <a:lstStyle/>
          <a:p>
            <a:pPr>
              <a:buFont typeface="Monotype Sorts" pitchFamily="2" charset="2"/>
              <a:buNone/>
            </a:pPr>
            <a:r>
              <a:rPr lang="en-US" altLang="zh-TW" sz="2800" dirty="0"/>
              <a:t>Service level = fraction of demand met from stock</a:t>
            </a:r>
          </a:p>
          <a:p>
            <a:pPr>
              <a:buFont typeface="Monotype Sorts" pitchFamily="2" charset="2"/>
              <a:buNone/>
            </a:pPr>
            <a:endParaRPr lang="en-US" altLang="zh-TW" dirty="0"/>
          </a:p>
          <a:p>
            <a:pPr>
              <a:buFont typeface="Monotype Sorts" pitchFamily="2" charset="2"/>
              <a:buNone/>
            </a:pPr>
            <a:endParaRPr lang="en-US" altLang="zh-TW" dirty="0" smtClean="0"/>
          </a:p>
          <a:p>
            <a:pPr>
              <a:buFont typeface="Monotype Sorts" pitchFamily="2" charset="2"/>
              <a:buNone/>
            </a:pPr>
            <a:r>
              <a:rPr lang="en-US" altLang="zh-TW" dirty="0" smtClean="0"/>
              <a:t>For </a:t>
            </a:r>
            <a:r>
              <a:rPr lang="en-US" altLang="zh-TW" dirty="0"/>
              <a:t>DDLT ~ N(0,1)</a:t>
            </a:r>
            <a:r>
              <a:rPr lang="en-US" altLang="zh-TW" i="1" dirty="0"/>
              <a:t> </a:t>
            </a:r>
          </a:p>
          <a:p>
            <a:pPr>
              <a:buFont typeface="Monotype Sorts" pitchFamily="2" charset="2"/>
              <a:buNone/>
            </a:pPr>
            <a:r>
              <a:rPr lang="en-US" altLang="zh-TW" i="1" dirty="0"/>
              <a:t>E(z)</a:t>
            </a:r>
            <a:r>
              <a:rPr lang="en-US" altLang="zh-TW" dirty="0"/>
              <a:t> = expected number of units short if reorder point is </a:t>
            </a:r>
            <a:r>
              <a:rPr lang="en-US" altLang="zh-TW" i="1" dirty="0"/>
              <a:t>z </a:t>
            </a:r>
            <a:r>
              <a:rPr lang="en-US" altLang="zh-TW" dirty="0"/>
              <a:t>units above the mean </a:t>
            </a:r>
            <a:r>
              <a:rPr lang="en-US" altLang="zh-TW" dirty="0" smtClean="0"/>
              <a:t>(</a:t>
            </a:r>
            <a:r>
              <a:rPr lang="en-US" altLang="zh-TW" dirty="0"/>
              <a:t>per replenishment cycle)</a:t>
            </a:r>
          </a:p>
          <a:p>
            <a:pPr>
              <a:buFont typeface="Monotype Sorts" pitchFamily="2" charset="2"/>
              <a:buNone/>
            </a:pPr>
            <a:endParaRPr lang="en-US" altLang="zh-TW" dirty="0"/>
          </a:p>
          <a:p>
            <a:pPr>
              <a:lnSpc>
                <a:spcPct val="120000"/>
              </a:lnSpc>
              <a:buFont typeface="Monotype Sorts" pitchFamily="2" charset="2"/>
              <a:buNone/>
            </a:pPr>
            <a:r>
              <a:rPr lang="en-US" altLang="zh-TW" dirty="0"/>
              <a:t>		</a:t>
            </a:r>
          </a:p>
          <a:p>
            <a:pPr>
              <a:buNone/>
            </a:pPr>
            <a:r>
              <a:rPr lang="en-US" altLang="zh-TW" sz="2400" dirty="0" smtClean="0"/>
              <a:t> 				(See tables for Normal Loss Function.)</a:t>
            </a:r>
            <a:endParaRPr lang="en-US" altLang="zh-TW" sz="2400" dirty="0"/>
          </a:p>
        </p:txBody>
      </p:sp>
      <p:graphicFrame>
        <p:nvGraphicFramePr>
          <p:cNvPr id="56324" name="Object 4"/>
          <p:cNvGraphicFramePr>
            <a:graphicFrameLocks noChangeAspect="1"/>
          </p:cNvGraphicFramePr>
          <p:nvPr>
            <p:extLst>
              <p:ext uri="{D42A27DB-BD31-4B8C-83A1-F6EECF244321}">
                <p14:modId xmlns:p14="http://schemas.microsoft.com/office/powerpoint/2010/main" val="4019246881"/>
              </p:ext>
            </p:extLst>
          </p:nvPr>
        </p:nvGraphicFramePr>
        <p:xfrm>
          <a:off x="2459571" y="1700811"/>
          <a:ext cx="3630084" cy="853678"/>
        </p:xfrm>
        <a:graphic>
          <a:graphicData uri="http://schemas.openxmlformats.org/presentationml/2006/ole">
            <mc:AlternateContent xmlns:mc="http://schemas.openxmlformats.org/markup-compatibility/2006">
              <mc:Choice xmlns:v="urn:schemas-microsoft-com:vml" Requires="v">
                <p:oleObj spid="_x0000_s68640" name="Equation" r:id="rId3" imgW="1002960" imgH="419040" progId="Equation.3">
                  <p:embed/>
                </p:oleObj>
              </mc:Choice>
              <mc:Fallback>
                <p:oleObj name="Equation" r:id="rId3" imgW="10029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571" y="1700811"/>
                        <a:ext cx="3630084" cy="8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5"/>
          <p:cNvGraphicFramePr>
            <a:graphicFrameLocks noChangeAspect="1"/>
          </p:cNvGraphicFramePr>
          <p:nvPr>
            <p:extLst>
              <p:ext uri="{D42A27DB-BD31-4B8C-83A1-F6EECF244321}">
                <p14:modId xmlns:p14="http://schemas.microsoft.com/office/powerpoint/2010/main" val="2579224678"/>
              </p:ext>
            </p:extLst>
          </p:nvPr>
        </p:nvGraphicFramePr>
        <p:xfrm>
          <a:off x="2459573" y="4903447"/>
          <a:ext cx="4832351" cy="1004888"/>
        </p:xfrm>
        <a:graphic>
          <a:graphicData uri="http://schemas.openxmlformats.org/presentationml/2006/ole">
            <mc:AlternateContent xmlns:mc="http://schemas.openxmlformats.org/markup-compatibility/2006">
              <mc:Choice xmlns:v="urn:schemas-microsoft-com:vml" Requires="v">
                <p:oleObj spid="_x0000_s68641" name="Equation" r:id="rId5" imgW="1269720" imgH="469800" progId="Equation.3">
                  <p:embed/>
                </p:oleObj>
              </mc:Choice>
              <mc:Fallback>
                <p:oleObj name="Equation" r:id="rId5" imgW="12697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9573" y="4903447"/>
                        <a:ext cx="4832351"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4450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2600" y="438150"/>
            <a:ext cx="7772400" cy="1143000"/>
          </a:xfrm>
          <a:noFill/>
          <a:ln/>
        </p:spPr>
        <p:txBody>
          <a:bodyPr/>
          <a:lstStyle/>
          <a:p>
            <a:r>
              <a:rPr lang="en-US" altLang="zh-TW" sz="3200" b="1" dirty="0"/>
              <a:t>Fixed Order Quantity Model with Fill Rate as Service </a:t>
            </a:r>
            <a:r>
              <a:rPr lang="en-US" altLang="zh-TW" sz="3200" b="1" dirty="0" smtClean="0"/>
              <a:t>Level    (Probabilistic </a:t>
            </a:r>
            <a:r>
              <a:rPr lang="en-US" altLang="zh-TW" sz="3200" b="1" dirty="0"/>
              <a:t>Demand)</a:t>
            </a:r>
          </a:p>
        </p:txBody>
      </p:sp>
      <p:sp>
        <p:nvSpPr>
          <p:cNvPr id="57347" name="Rectangle 3"/>
          <p:cNvSpPr>
            <a:spLocks noGrp="1" noChangeArrowheads="1"/>
          </p:cNvSpPr>
          <p:nvPr>
            <p:ph type="body" sz="half" idx="2"/>
          </p:nvPr>
        </p:nvSpPr>
        <p:spPr>
          <a:xfrm>
            <a:off x="584200" y="1695450"/>
            <a:ext cx="7772400" cy="2000250"/>
          </a:xfrm>
          <a:noFill/>
          <a:ln/>
        </p:spPr>
        <p:txBody>
          <a:bodyPr/>
          <a:lstStyle/>
          <a:p>
            <a:pPr>
              <a:buFont typeface="Monotype Sorts" pitchFamily="2" charset="2"/>
              <a:buNone/>
            </a:pPr>
            <a:r>
              <a:rPr lang="en-US" altLang="zh-TW" sz="2400" b="1" dirty="0"/>
              <a:t>Notation:</a:t>
            </a:r>
          </a:p>
          <a:p>
            <a:pPr>
              <a:buFont typeface="Monotype Sorts" pitchFamily="2" charset="2"/>
              <a:buNone/>
            </a:pPr>
            <a:r>
              <a:rPr lang="en-US" altLang="zh-TW" sz="2400" i="1" dirty="0" err="1"/>
              <a:t>fr</a:t>
            </a:r>
            <a:r>
              <a:rPr lang="en-US" altLang="zh-TW" sz="2400" dirty="0"/>
              <a:t> = service </a:t>
            </a:r>
            <a:r>
              <a:rPr lang="en-US" altLang="zh-TW" sz="2400" dirty="0" smtClean="0"/>
              <a:t>level = </a:t>
            </a:r>
            <a:r>
              <a:rPr lang="en-US" altLang="zh-TW" sz="2400" dirty="0"/>
              <a:t>fraction of demand met from stock</a:t>
            </a:r>
          </a:p>
          <a:p>
            <a:pPr>
              <a:buFont typeface="Monotype Sorts" pitchFamily="2" charset="2"/>
              <a:buNone/>
            </a:pPr>
            <a:r>
              <a:rPr lang="en-US" altLang="zh-TW" sz="2400" i="1" dirty="0"/>
              <a:t>Q</a:t>
            </a:r>
            <a:r>
              <a:rPr lang="en-US" altLang="zh-TW" sz="2400" dirty="0"/>
              <a:t> = order quantity (per cycle)</a:t>
            </a:r>
          </a:p>
          <a:p>
            <a:pPr>
              <a:buFont typeface="Monotype Sorts" pitchFamily="2" charset="2"/>
              <a:buNone/>
            </a:pPr>
            <a:r>
              <a:rPr lang="en-US" altLang="zh-TW" sz="2400" i="1" dirty="0"/>
              <a:t>D</a:t>
            </a:r>
            <a:r>
              <a:rPr lang="en-US" altLang="zh-TW" sz="2400" dirty="0"/>
              <a:t> =  average demand per period</a:t>
            </a:r>
          </a:p>
          <a:p>
            <a:pPr>
              <a:buFont typeface="Monotype Sorts" pitchFamily="2" charset="2"/>
              <a:buNone/>
            </a:pPr>
            <a:r>
              <a:rPr lang="en-US" altLang="zh-TW" sz="2400" dirty="0"/>
              <a:t>L = lead time </a:t>
            </a:r>
            <a:r>
              <a:rPr lang="en-US" altLang="zh-TW" sz="2400" dirty="0" smtClean="0"/>
              <a:t>          (</a:t>
            </a:r>
            <a:r>
              <a:rPr lang="en-US" altLang="zh-TW" sz="2400" dirty="0"/>
              <a:t>Average Lead time demand = DL)</a:t>
            </a:r>
          </a:p>
          <a:p>
            <a:pPr>
              <a:buFont typeface="Monotype Sorts" pitchFamily="2" charset="2"/>
              <a:buNone/>
            </a:pPr>
            <a:r>
              <a:rPr lang="en-US" altLang="zh-TW" sz="2400" i="1" dirty="0">
                <a:sym typeface="Symbol" pitchFamily="18" charset="2"/>
              </a:rPr>
              <a:t></a:t>
            </a:r>
            <a:r>
              <a:rPr lang="en-US" altLang="zh-TW" sz="2400" i="1" baseline="-25000" dirty="0">
                <a:sym typeface="Symbol" pitchFamily="18" charset="2"/>
              </a:rPr>
              <a:t>L</a:t>
            </a:r>
            <a:r>
              <a:rPr lang="en-US" altLang="zh-TW" sz="2400" dirty="0"/>
              <a:t> = standard deviation of demand during </a:t>
            </a:r>
            <a:r>
              <a:rPr lang="en-US" altLang="zh-TW" sz="2400" dirty="0" err="1"/>
              <a:t>leadtime</a:t>
            </a:r>
            <a:endParaRPr lang="en-US" altLang="zh-TW" sz="2400" b="1" dirty="0"/>
          </a:p>
          <a:p>
            <a:pPr>
              <a:buFont typeface="Monotype Sorts" pitchFamily="2" charset="2"/>
              <a:buNone/>
            </a:pPr>
            <a:endParaRPr lang="en-US" altLang="zh-TW" sz="2800" b="1" dirty="0"/>
          </a:p>
          <a:p>
            <a:pPr algn="ctr">
              <a:buFont typeface="Monotype Sorts" pitchFamily="2" charset="2"/>
              <a:buNone/>
            </a:pPr>
            <a:r>
              <a:rPr lang="en-US" altLang="zh-TW" sz="2800" b="1" i="1" dirty="0"/>
              <a:t>(1-fr) Q = E(z) </a:t>
            </a:r>
            <a:r>
              <a:rPr lang="en-US" altLang="zh-TW" sz="2800" b="1" i="1" dirty="0">
                <a:sym typeface="Symbol" pitchFamily="18" charset="2"/>
              </a:rPr>
              <a:t></a:t>
            </a:r>
            <a:r>
              <a:rPr lang="en-US" altLang="zh-TW" sz="2800" b="1" i="1" baseline="-25000" dirty="0">
                <a:sym typeface="Symbol" pitchFamily="18" charset="2"/>
              </a:rPr>
              <a:t>L</a:t>
            </a:r>
            <a:r>
              <a:rPr lang="en-US" altLang="zh-TW" sz="2800" b="1" dirty="0"/>
              <a:t> </a:t>
            </a:r>
          </a:p>
          <a:p>
            <a:pPr algn="ctr">
              <a:buFont typeface="Monotype Sorts" pitchFamily="2" charset="2"/>
              <a:buNone/>
            </a:pPr>
            <a:r>
              <a:rPr lang="en-US" altLang="zh-TW" sz="2800" b="1" i="1" dirty="0"/>
              <a:t>ROP = DL + z </a:t>
            </a:r>
            <a:r>
              <a:rPr lang="en-US" altLang="zh-TW" sz="2800" b="1" i="1" dirty="0">
                <a:sym typeface="Symbol" pitchFamily="18" charset="2"/>
              </a:rPr>
              <a:t></a:t>
            </a:r>
            <a:r>
              <a:rPr lang="en-US" altLang="zh-TW" sz="2800" b="1" i="1" baseline="-25000" dirty="0">
                <a:sym typeface="Symbol" pitchFamily="18" charset="2"/>
              </a:rPr>
              <a:t>L</a:t>
            </a:r>
            <a:r>
              <a:rPr lang="en-US" altLang="zh-TW" sz="2000" i="1" dirty="0">
                <a:sym typeface="Symbol" pitchFamily="18" charset="2"/>
              </a:rPr>
              <a:t> </a:t>
            </a:r>
            <a:endParaRPr lang="en-US" altLang="zh-TW" sz="2800" b="1" i="1" dirty="0"/>
          </a:p>
          <a:p>
            <a:pPr>
              <a:buFont typeface="Monotype Sorts" pitchFamily="2" charset="2"/>
              <a:buNone/>
            </a:pPr>
            <a:endParaRPr lang="zh-TW" altLang="en-US" sz="2800" b="1" i="1" dirty="0"/>
          </a:p>
        </p:txBody>
      </p:sp>
      <p:sp>
        <p:nvSpPr>
          <p:cNvPr id="57348" name="Line 4"/>
          <p:cNvSpPr>
            <a:spLocks noChangeShapeType="1"/>
          </p:cNvSpPr>
          <p:nvPr/>
        </p:nvSpPr>
        <p:spPr bwMode="auto">
          <a:xfrm flipH="1">
            <a:off x="2266951" y="4887520"/>
            <a:ext cx="0" cy="13501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7349" name="Line 5"/>
          <p:cNvSpPr>
            <a:spLocks noChangeShapeType="1"/>
          </p:cNvSpPr>
          <p:nvPr/>
        </p:nvSpPr>
        <p:spPr bwMode="auto">
          <a:xfrm>
            <a:off x="2243669" y="6229350"/>
            <a:ext cx="48598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7350" name="Line 6"/>
          <p:cNvSpPr>
            <a:spLocks noChangeShapeType="1"/>
          </p:cNvSpPr>
          <p:nvPr/>
        </p:nvSpPr>
        <p:spPr bwMode="auto">
          <a:xfrm flipV="1">
            <a:off x="7112000" y="4910138"/>
            <a:ext cx="0" cy="1323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7351" name="Line 7"/>
          <p:cNvSpPr>
            <a:spLocks noChangeShapeType="1"/>
          </p:cNvSpPr>
          <p:nvPr/>
        </p:nvSpPr>
        <p:spPr bwMode="auto">
          <a:xfrm flipH="1">
            <a:off x="2226736" y="4914900"/>
            <a:ext cx="48937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Tree>
    <p:extLst>
      <p:ext uri="{BB962C8B-B14F-4D97-AF65-F5344CB8AC3E}">
        <p14:creationId xmlns:p14="http://schemas.microsoft.com/office/powerpoint/2010/main" val="31653834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39753" y="296465"/>
            <a:ext cx="8243099" cy="6234963"/>
          </a:xfrm>
        </p:spPr>
        <p:txBody>
          <a:bodyPr/>
          <a:lstStyle/>
          <a:p>
            <a:pPr>
              <a:buFont typeface="Monotype Sorts" pitchFamily="2" charset="2"/>
              <a:buNone/>
            </a:pPr>
            <a:r>
              <a:rPr lang="en-GB" altLang="zh-TW" b="1" dirty="0"/>
              <a:t>Example (revisited)</a:t>
            </a:r>
          </a:p>
          <a:p>
            <a:pPr>
              <a:buFont typeface="Monotype Sorts" pitchFamily="2" charset="2"/>
              <a:buNone/>
            </a:pPr>
            <a:r>
              <a:rPr lang="en-GB" altLang="zh-TW" sz="2000" i="1" dirty="0"/>
              <a:t>Find the order quantity and reorder point to satisfy 95 </a:t>
            </a:r>
            <a:r>
              <a:rPr lang="en-GB" altLang="zh-TW" sz="2000" i="1" dirty="0" err="1"/>
              <a:t>percent</a:t>
            </a:r>
            <a:r>
              <a:rPr lang="en-GB" altLang="zh-TW" sz="2000" i="1" dirty="0"/>
              <a:t> of the customers.</a:t>
            </a:r>
          </a:p>
          <a:p>
            <a:pPr>
              <a:lnSpc>
                <a:spcPct val="10000"/>
              </a:lnSpc>
              <a:buFont typeface="Monotype Sorts" pitchFamily="2" charset="2"/>
              <a:buNone/>
            </a:pPr>
            <a:endParaRPr lang="en-GB" altLang="zh-TW" sz="2000" i="1" dirty="0"/>
          </a:p>
          <a:p>
            <a:pPr>
              <a:buFont typeface="Monotype Sorts" pitchFamily="2" charset="2"/>
              <a:buNone/>
            </a:pPr>
            <a:r>
              <a:rPr lang="en-GB" altLang="zh-TW" sz="2000" dirty="0"/>
              <a:t>As before, </a:t>
            </a:r>
            <a:r>
              <a:rPr lang="en-GB" altLang="zh-TW" sz="2000" dirty="0" err="1"/>
              <a:t>Q</a:t>
            </a:r>
            <a:r>
              <a:rPr lang="en-GB" altLang="zh-TW" sz="2000" baseline="-25000" dirty="0" err="1"/>
              <a:t>opt</a:t>
            </a:r>
            <a:r>
              <a:rPr lang="en-GB" altLang="zh-TW" sz="2000" dirty="0"/>
              <a:t>= 936 units, </a:t>
            </a:r>
            <a:r>
              <a:rPr lang="en-US" altLang="zh-TW" sz="2000" i="1" dirty="0">
                <a:sym typeface="Symbol" pitchFamily="18" charset="2"/>
              </a:rPr>
              <a:t></a:t>
            </a:r>
            <a:r>
              <a:rPr lang="en-US" altLang="zh-TW" sz="2000" i="1" baseline="-25000" dirty="0">
                <a:sym typeface="Symbol" pitchFamily="18" charset="2"/>
              </a:rPr>
              <a:t>L</a:t>
            </a:r>
            <a:r>
              <a:rPr lang="en-GB" altLang="zh-TW" sz="2000" dirty="0"/>
              <a:t> = 17.2</a:t>
            </a:r>
          </a:p>
          <a:p>
            <a:pPr>
              <a:buFont typeface="Monotype Sorts" pitchFamily="2" charset="2"/>
              <a:buNone/>
            </a:pPr>
            <a:r>
              <a:rPr lang="en-GB" altLang="zh-TW" sz="2000" dirty="0" smtClean="0"/>
              <a:t>To </a:t>
            </a:r>
            <a:r>
              <a:rPr lang="en-GB" altLang="zh-TW" sz="2000" dirty="0"/>
              <a:t>find the safety stock needed:</a:t>
            </a:r>
          </a:p>
          <a:p>
            <a:pPr>
              <a:buFont typeface="Monotype Sorts" pitchFamily="2" charset="2"/>
              <a:buNone/>
            </a:pPr>
            <a:endParaRPr lang="en-GB" altLang="zh-TW" sz="2000" dirty="0"/>
          </a:p>
          <a:p>
            <a:pPr>
              <a:buFont typeface="Monotype Sorts" pitchFamily="2" charset="2"/>
              <a:buNone/>
            </a:pPr>
            <a:endParaRPr lang="en-GB" altLang="zh-TW" sz="2000" dirty="0"/>
          </a:p>
          <a:p>
            <a:pPr>
              <a:buFont typeface="Monotype Sorts" pitchFamily="2" charset="2"/>
              <a:buNone/>
            </a:pPr>
            <a:r>
              <a:rPr lang="en-GB" altLang="zh-TW" sz="2000" dirty="0"/>
              <a:t>From tables, at </a:t>
            </a:r>
            <a:r>
              <a:rPr lang="en-GB" altLang="zh-TW" sz="2000" i="1" dirty="0"/>
              <a:t>E(z) = </a:t>
            </a:r>
            <a:r>
              <a:rPr lang="en-GB" altLang="zh-TW" sz="2000" dirty="0"/>
              <a:t>2.721, z = </a:t>
            </a:r>
            <a:r>
              <a:rPr lang="en-GB" altLang="zh-TW" sz="2000" dirty="0">
                <a:cs typeface="Times New Roman" pitchFamily="18" charset="0"/>
              </a:rPr>
              <a:t>−</a:t>
            </a:r>
            <a:r>
              <a:rPr lang="en-GB" altLang="zh-TW" sz="2000" dirty="0"/>
              <a:t>2.72, so the reorder </a:t>
            </a:r>
            <a:r>
              <a:rPr lang="en-GB" altLang="zh-TW" sz="2000" dirty="0" smtClean="0"/>
              <a:t>point is</a:t>
            </a:r>
            <a:r>
              <a:rPr lang="en-GB" altLang="zh-TW" sz="2000" dirty="0"/>
              <a:t>:</a:t>
            </a:r>
          </a:p>
          <a:p>
            <a:pPr>
              <a:buFont typeface="Monotype Sorts" pitchFamily="2" charset="2"/>
              <a:buNone/>
            </a:pPr>
            <a:endParaRPr lang="en-GB" altLang="zh-TW" sz="2000" dirty="0"/>
          </a:p>
          <a:p>
            <a:pPr>
              <a:buFont typeface="Monotype Sorts" pitchFamily="2" charset="2"/>
              <a:buNone/>
            </a:pPr>
            <a:endParaRPr lang="en-GB" altLang="zh-TW" sz="2000" dirty="0" smtClean="0"/>
          </a:p>
          <a:p>
            <a:pPr>
              <a:buFont typeface="Monotype Sorts" pitchFamily="2" charset="2"/>
              <a:buNone/>
            </a:pPr>
            <a:r>
              <a:rPr lang="en-GB" altLang="zh-TW" sz="2000" dirty="0" smtClean="0"/>
              <a:t>Verification</a:t>
            </a:r>
            <a:r>
              <a:rPr lang="en-GB" altLang="zh-TW" sz="2000" dirty="0"/>
              <a:t>:</a:t>
            </a:r>
          </a:p>
          <a:p>
            <a:pPr>
              <a:buFont typeface="Monotype Sorts" pitchFamily="2" charset="2"/>
              <a:buNone/>
            </a:pPr>
            <a:r>
              <a:rPr lang="en-GB" altLang="zh-TW" sz="2000" dirty="0"/>
              <a:t>We place 60(365)/936=23.4 orders per year. Each cycle experience (2.721)(17.2)=46.8 units out-of-stock, i.e., we would be out-of-stock (46.8)(23.4)=1095 units per year.</a:t>
            </a:r>
          </a:p>
          <a:p>
            <a:pPr>
              <a:buFont typeface="Monotype Sorts" pitchFamily="2" charset="2"/>
              <a:buNone/>
            </a:pPr>
            <a:r>
              <a:rPr lang="en-GB" altLang="zh-TW" sz="2000" dirty="0"/>
              <a:t>Service level is therefore </a:t>
            </a:r>
            <a:r>
              <a:rPr lang="en-GB" altLang="zh-TW" sz="2000" dirty="0" smtClean="0"/>
              <a:t>(</a:t>
            </a:r>
            <a:r>
              <a:rPr lang="en-GB" altLang="zh-TW" sz="2000" dirty="0"/>
              <a:t>21900-1095)/21900=0.95 as intended.</a:t>
            </a:r>
          </a:p>
          <a:p>
            <a:pPr>
              <a:buFont typeface="Monotype Sorts" pitchFamily="2" charset="2"/>
              <a:buNone/>
            </a:pPr>
            <a:endParaRPr lang="en-GB" altLang="en-US" sz="2400" b="1" dirty="0"/>
          </a:p>
        </p:txBody>
      </p:sp>
      <p:graphicFrame>
        <p:nvGraphicFramePr>
          <p:cNvPr id="58371" name="Object 3"/>
          <p:cNvGraphicFramePr>
            <a:graphicFrameLocks noChangeAspect="1"/>
          </p:cNvGraphicFramePr>
          <p:nvPr>
            <p:extLst>
              <p:ext uri="{D42A27DB-BD31-4B8C-83A1-F6EECF244321}">
                <p14:modId xmlns:p14="http://schemas.microsoft.com/office/powerpoint/2010/main" val="4151795049"/>
              </p:ext>
            </p:extLst>
          </p:nvPr>
        </p:nvGraphicFramePr>
        <p:xfrm>
          <a:off x="1073507" y="2351849"/>
          <a:ext cx="7101416" cy="683419"/>
        </p:xfrm>
        <a:graphic>
          <a:graphicData uri="http://schemas.openxmlformats.org/presentationml/2006/ole">
            <mc:AlternateContent xmlns:mc="http://schemas.openxmlformats.org/markup-compatibility/2006">
              <mc:Choice xmlns:v="urn:schemas-microsoft-com:vml" Requires="v">
                <p:oleObj spid="_x0000_s69664" name="Equation" r:id="rId3" imgW="2514600" imgH="431640" progId="Equation.3">
                  <p:embed/>
                </p:oleObj>
              </mc:Choice>
              <mc:Fallback>
                <p:oleObj name="Equation" r:id="rId3" imgW="25146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507" y="2351849"/>
                        <a:ext cx="7101416" cy="683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2" name="Object 4"/>
          <p:cNvGraphicFramePr>
            <a:graphicFrameLocks noChangeAspect="1"/>
          </p:cNvGraphicFramePr>
          <p:nvPr>
            <p:extLst>
              <p:ext uri="{D42A27DB-BD31-4B8C-83A1-F6EECF244321}">
                <p14:modId xmlns:p14="http://schemas.microsoft.com/office/powerpoint/2010/main" val="4170078567"/>
              </p:ext>
            </p:extLst>
          </p:nvPr>
        </p:nvGraphicFramePr>
        <p:xfrm>
          <a:off x="485964" y="3591872"/>
          <a:ext cx="8195733" cy="328613"/>
        </p:xfrm>
        <a:graphic>
          <a:graphicData uri="http://schemas.openxmlformats.org/presentationml/2006/ole">
            <mc:AlternateContent xmlns:mc="http://schemas.openxmlformats.org/markup-compatibility/2006">
              <mc:Choice xmlns:v="urn:schemas-microsoft-com:vml" Requires="v">
                <p:oleObj spid="_x0000_s69665" name="Equation" r:id="rId5" imgW="3009600" imgH="215640" progId="Equation.3">
                  <p:embed/>
                </p:oleObj>
              </mc:Choice>
              <mc:Fallback>
                <p:oleObj name="Equation" r:id="rId5" imgW="3009600" imgH="215640" progId="Equation.3">
                  <p:embed/>
                  <p:pic>
                    <p:nvPicPr>
                      <p:cNvPr id="0" name=""/>
                      <p:cNvPicPr>
                        <a:picLocks noChangeAspect="1" noChangeArrowheads="1"/>
                      </p:cNvPicPr>
                      <p:nvPr/>
                    </p:nvPicPr>
                    <p:blipFill>
                      <a:blip r:embed="rId6"/>
                      <a:srcRect/>
                      <a:stretch>
                        <a:fillRect/>
                      </a:stretch>
                    </p:blipFill>
                    <p:spPr bwMode="auto">
                      <a:xfrm>
                        <a:off x="485964" y="3591872"/>
                        <a:ext cx="8195733" cy="3286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0761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BED44D83-3992-4C14-8A9A-B40DCF6488FD}" type="slidenum">
              <a:rPr lang="en-US" sz="1200">
                <a:solidFill>
                  <a:srgbClr val="040800"/>
                </a:solidFill>
                <a:latin typeface="Arial" charset="0"/>
              </a:rPr>
              <a:pPr/>
              <a:t>33</a:t>
            </a:fld>
            <a:endParaRPr lang="en-US" sz="1400">
              <a:solidFill>
                <a:srgbClr val="040800"/>
              </a:solidFill>
            </a:endParaRPr>
          </a:p>
        </p:txBody>
      </p:sp>
      <p:sp>
        <p:nvSpPr>
          <p:cNvPr id="39939" name="Rectangle 2"/>
          <p:cNvSpPr>
            <a:spLocks noGrp="1" noChangeArrowheads="1"/>
          </p:cNvSpPr>
          <p:nvPr>
            <p:ph type="title"/>
          </p:nvPr>
        </p:nvSpPr>
        <p:spPr>
          <a:noFill/>
        </p:spPr>
        <p:txBody>
          <a:bodyPr lIns="92075" tIns="46038" rIns="92075" bIns="46038"/>
          <a:lstStyle/>
          <a:p>
            <a:r>
              <a:rPr lang="en-US" smtClean="0"/>
              <a:t>Factors Affecting Fill Rate</a:t>
            </a:r>
            <a:endParaRPr lang="en-US" b="0" smtClean="0"/>
          </a:p>
        </p:txBody>
      </p:sp>
      <p:sp>
        <p:nvSpPr>
          <p:cNvPr id="39940" name="Rectangle 3"/>
          <p:cNvSpPr>
            <a:spLocks noGrp="1" noChangeArrowheads="1"/>
          </p:cNvSpPr>
          <p:nvPr>
            <p:ph type="body" idx="1"/>
          </p:nvPr>
        </p:nvSpPr>
        <p:spPr>
          <a:xfrm>
            <a:off x="730254" y="1676400"/>
            <a:ext cx="7727951" cy="4114800"/>
          </a:xfrm>
          <a:noFill/>
        </p:spPr>
        <p:txBody>
          <a:bodyPr lIns="92075" tIns="46038" rIns="92075" bIns="46038"/>
          <a:lstStyle/>
          <a:p>
            <a:r>
              <a:rPr lang="en-US" u="sng" smtClean="0"/>
              <a:t>Safety inventory</a:t>
            </a:r>
            <a:r>
              <a:rPr lang="en-US" smtClean="0"/>
              <a:t>: Fill rate increases if safety inventory is increased. This also increases the cycle service level. </a:t>
            </a:r>
          </a:p>
          <a:p>
            <a:r>
              <a:rPr lang="en-US" u="sng" smtClean="0"/>
              <a:t>Lot size</a:t>
            </a:r>
            <a:r>
              <a:rPr lang="en-US" smtClean="0"/>
              <a:t>: Fill rate increases on increasing the lot size even though cycle service level does not change.</a:t>
            </a:r>
          </a:p>
        </p:txBody>
      </p:sp>
    </p:spTree>
    <p:extLst>
      <p:ext uri="{BB962C8B-B14F-4D97-AF65-F5344CB8AC3E}">
        <p14:creationId xmlns:p14="http://schemas.microsoft.com/office/powerpoint/2010/main" val="3651086529"/>
      </p:ext>
    </p:extLst>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Impact of Desired Product Availability and </a:t>
            </a:r>
            <a:r>
              <a:rPr lang="en-US" dirty="0" smtClean="0"/>
              <a:t>Uncertainty</a:t>
            </a:r>
            <a:endParaRPr lang="en-US" dirty="0"/>
          </a:p>
        </p:txBody>
      </p:sp>
      <p:sp>
        <p:nvSpPr>
          <p:cNvPr id="46082" name="Content Placeholder 2"/>
          <p:cNvSpPr>
            <a:spLocks noGrp="1"/>
          </p:cNvSpPr>
          <p:nvPr>
            <p:ph idx="1"/>
          </p:nvPr>
        </p:nvSpPr>
        <p:spPr/>
        <p:txBody>
          <a:bodyPr/>
          <a:lstStyle/>
          <a:p>
            <a:pPr eaLnBrk="1" hangingPunct="1"/>
            <a:r>
              <a:rPr lang="en-US" smtClean="0"/>
              <a:t>As desired product availability goes up the required safety inventory increases</a:t>
            </a:r>
          </a:p>
        </p:txBody>
      </p:sp>
      <p:graphicFrame>
        <p:nvGraphicFramePr>
          <p:cNvPr id="4" name="Table 3"/>
          <p:cNvGraphicFramePr>
            <a:graphicFrameLocks noGrp="1"/>
          </p:cNvGraphicFramePr>
          <p:nvPr/>
        </p:nvGraphicFramePr>
        <p:xfrm>
          <a:off x="1524000" y="3048000"/>
          <a:ext cx="6096000" cy="3108960"/>
        </p:xfrm>
        <a:graphic>
          <a:graphicData uri="http://schemas.openxmlformats.org/drawingml/2006/table">
            <a:tbl>
              <a:tblPr firstRow="1" bandRow="1">
                <a:tableStyleId>{2D5ABB26-0587-4C30-8999-92F81FD0307C}</a:tableStyleId>
              </a:tblPr>
              <a:tblGrid>
                <a:gridCol w="3048000"/>
                <a:gridCol w="3048000"/>
              </a:tblGrid>
              <a:tr h="822960">
                <a:tc>
                  <a:txBody>
                    <a:bodyPr/>
                    <a:lstStyle/>
                    <a:p>
                      <a:pPr algn="ctr"/>
                      <a:r>
                        <a:rPr lang="en-US" sz="2400" b="1" kern="1200" dirty="0" smtClean="0"/>
                        <a:t>Fill Rate</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400" b="1" kern="1200" dirty="0" smtClean="0">
                          <a:solidFill>
                            <a:schemeClr val="tx1"/>
                          </a:solidFill>
                          <a:latin typeface="+mn-lt"/>
                          <a:ea typeface="+mn-ea"/>
                          <a:cs typeface="+mn-cs"/>
                        </a:rPr>
                        <a:t>Safety Inventory</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t>97.5%</a:t>
                      </a:r>
                      <a:endParaRPr lang="en-US" sz="2400" dirty="0" smtClean="0"/>
                    </a:p>
                  </a:txBody>
                  <a:tcPr>
                    <a:lnT w="19050" cap="flat" cmpd="sng" algn="ctr">
                      <a:solidFill>
                        <a:scrgbClr r="0" g="0" b="0"/>
                      </a:solidFill>
                      <a:prstDash val="solid"/>
                      <a:round/>
                      <a:headEnd type="none" w="med" len="med"/>
                      <a:tailEnd type="none" w="med" len="med"/>
                    </a:lnT>
                  </a:tcPr>
                </a:tc>
                <a:tc>
                  <a:txBody>
                    <a:bodyPr/>
                    <a:lstStyle/>
                    <a:p>
                      <a:pPr algn="l">
                        <a:tabLst>
                          <a:tab pos="1701800" algn="r"/>
                        </a:tabLst>
                      </a:pPr>
                      <a:r>
                        <a:rPr lang="en-US" sz="2400" kern="1200" dirty="0" smtClean="0">
                          <a:solidFill>
                            <a:schemeClr val="tx1"/>
                          </a:solidFill>
                          <a:latin typeface="+mn-lt"/>
                          <a:ea typeface="+mn-ea"/>
                          <a:cs typeface="+mn-cs"/>
                        </a:rPr>
                        <a:t>	67</a:t>
                      </a:r>
                      <a:endParaRPr lang="en-US" sz="2400" dirty="0"/>
                    </a:p>
                  </a:txBody>
                  <a:tcPr>
                    <a:lnT w="19050" cap="flat" cmpd="sng" algn="ctr">
                      <a:solidFill>
                        <a:scrgbClr r="0" g="0" b="0"/>
                      </a:solidFill>
                      <a:prstDash val="solid"/>
                      <a:round/>
                      <a:headEnd type="none" w="med" len="med"/>
                      <a:tailEnd type="none" w="med" len="med"/>
                    </a:lnT>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t>98.0%</a:t>
                      </a:r>
                      <a:endParaRPr lang="en-US" sz="2400" dirty="0" smtClean="0"/>
                    </a:p>
                  </a:txBody>
                  <a:tcPr/>
                </a:tc>
                <a:tc>
                  <a:txBody>
                    <a:bodyPr/>
                    <a:lstStyle/>
                    <a:p>
                      <a:pPr algn="l">
                        <a:tabLst>
                          <a:tab pos="1701800" algn="r"/>
                        </a:tabLst>
                      </a:pPr>
                      <a:r>
                        <a:rPr lang="en-US" sz="2400" kern="1200" dirty="0" smtClean="0">
                          <a:solidFill>
                            <a:schemeClr val="tx1"/>
                          </a:solidFill>
                          <a:latin typeface="+mn-lt"/>
                          <a:ea typeface="+mn-ea"/>
                          <a:cs typeface="+mn-cs"/>
                        </a:rPr>
                        <a:t>	183</a:t>
                      </a:r>
                      <a:endParaRPr lang="en-US" sz="2400" dirty="0"/>
                    </a:p>
                  </a:txBody>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t>98.5%</a:t>
                      </a:r>
                      <a:endParaRPr lang="en-US" sz="2400" dirty="0" smtClean="0"/>
                    </a:p>
                  </a:txBody>
                  <a:tcPr/>
                </a:tc>
                <a:tc>
                  <a:txBody>
                    <a:bodyPr/>
                    <a:lstStyle/>
                    <a:p>
                      <a:pPr algn="l">
                        <a:tabLst>
                          <a:tab pos="1701800" algn="r"/>
                        </a:tabLst>
                      </a:pPr>
                      <a:r>
                        <a:rPr lang="en-US" sz="2400" kern="1200" dirty="0" smtClean="0">
                          <a:solidFill>
                            <a:schemeClr val="tx1"/>
                          </a:solidFill>
                          <a:latin typeface="+mn-lt"/>
                          <a:ea typeface="+mn-ea"/>
                          <a:cs typeface="+mn-cs"/>
                        </a:rPr>
                        <a:t>	321</a:t>
                      </a:r>
                      <a:endParaRPr lang="en-US" sz="2400" dirty="0"/>
                    </a:p>
                  </a:txBody>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t>99.0%</a:t>
                      </a:r>
                      <a:endParaRPr lang="en-US" sz="2400" dirty="0" smtClean="0"/>
                    </a:p>
                  </a:txBody>
                  <a:tcPr/>
                </a:tc>
                <a:tc>
                  <a:txBody>
                    <a:bodyPr/>
                    <a:lstStyle/>
                    <a:p>
                      <a:pPr algn="l">
                        <a:tabLst>
                          <a:tab pos="1701800" algn="r"/>
                        </a:tabLst>
                      </a:pPr>
                      <a:r>
                        <a:rPr lang="en-US" sz="2400" kern="1200" dirty="0" smtClean="0">
                          <a:solidFill>
                            <a:schemeClr val="tx1"/>
                          </a:solidFill>
                          <a:latin typeface="+mn-lt"/>
                          <a:ea typeface="+mn-ea"/>
                          <a:cs typeface="+mn-cs"/>
                        </a:rPr>
                        <a:t>	499</a:t>
                      </a:r>
                      <a:endParaRPr lang="en-US" sz="2400" dirty="0"/>
                    </a:p>
                  </a:txBody>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t>99.5%</a:t>
                      </a:r>
                      <a:endParaRPr lang="en-US" sz="2400" dirty="0" smtClean="0"/>
                    </a:p>
                  </a:txBody>
                  <a:tcPr>
                    <a:lnB w="28575" cap="flat" cmpd="sng" algn="ctr">
                      <a:solidFill>
                        <a:scrgbClr r="0" g="0" b="0"/>
                      </a:solidFill>
                      <a:prstDash val="solid"/>
                      <a:round/>
                      <a:headEnd type="none" w="med" len="med"/>
                      <a:tailEnd type="none" w="med" len="med"/>
                    </a:lnB>
                  </a:tcPr>
                </a:tc>
                <a:tc>
                  <a:txBody>
                    <a:bodyPr/>
                    <a:lstStyle/>
                    <a:p>
                      <a:pPr algn="l">
                        <a:tabLst>
                          <a:tab pos="1701800" algn="r"/>
                        </a:tabLst>
                      </a:pPr>
                      <a:r>
                        <a:rPr lang="en-US" sz="2400" kern="1200" dirty="0" smtClean="0">
                          <a:solidFill>
                            <a:schemeClr val="tx1"/>
                          </a:solidFill>
                          <a:latin typeface="+mn-lt"/>
                          <a:ea typeface="+mn-ea"/>
                          <a:cs typeface="+mn-cs"/>
                        </a:rPr>
                        <a:t>	767</a:t>
                      </a:r>
                      <a:endParaRPr lang="en-US" sz="2400" dirty="0"/>
                    </a:p>
                  </a:txBody>
                  <a:tcPr>
                    <a:lnB w="28575" cap="flat" cmpd="sng" algn="ctr">
                      <a:solidFill>
                        <a:scrgbClr r="0" g="0" b="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6691313" y="5972178"/>
            <a:ext cx="1019190" cy="307777"/>
          </a:xfrm>
          <a:prstGeom prst="rect">
            <a:avLst/>
          </a:prstGeom>
          <a:noFill/>
          <a:ln w="9525">
            <a:noFill/>
            <a:miter lim="800000"/>
            <a:headEnd/>
            <a:tailEnd/>
          </a:ln>
        </p:spPr>
        <p:txBody>
          <a:bodyPr wrap="none">
            <a:spAutoFit/>
          </a:bodyPr>
          <a:lstStyle/>
          <a:p>
            <a:r>
              <a:rPr lang="en-US" sz="1400"/>
              <a:t>Table 12-1</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C8DAB911-22B4-4D14-ABED-AA26E4F6129B}" type="slidenum">
              <a:rPr lang="en-US" sz="1200">
                <a:solidFill>
                  <a:srgbClr val="040800"/>
                </a:solidFill>
                <a:latin typeface="Arial" charset="0"/>
              </a:rPr>
              <a:pPr/>
              <a:t>35</a:t>
            </a:fld>
            <a:endParaRPr lang="en-US" sz="1400">
              <a:solidFill>
                <a:srgbClr val="040800"/>
              </a:solidFill>
            </a:endParaRPr>
          </a:p>
        </p:txBody>
      </p:sp>
      <p:sp>
        <p:nvSpPr>
          <p:cNvPr id="41987" name="Rectangle 2"/>
          <p:cNvSpPr>
            <a:spLocks noGrp="1" noChangeArrowheads="1"/>
          </p:cNvSpPr>
          <p:nvPr>
            <p:ph type="title"/>
          </p:nvPr>
        </p:nvSpPr>
        <p:spPr>
          <a:xfrm>
            <a:off x="152400" y="266700"/>
            <a:ext cx="8763000" cy="1104900"/>
          </a:xfrm>
        </p:spPr>
        <p:txBody>
          <a:bodyPr/>
          <a:lstStyle/>
          <a:p>
            <a:r>
              <a:rPr lang="en-US" dirty="0" smtClean="0"/>
              <a:t>Impact of </a:t>
            </a:r>
            <a:r>
              <a:rPr lang="en-US" dirty="0" smtClean="0"/>
              <a:t>Desired </a:t>
            </a:r>
            <a:r>
              <a:rPr lang="en-US" dirty="0" smtClean="0"/>
              <a:t>Product Availability and Uncertainty on Safety Inventory</a:t>
            </a:r>
          </a:p>
        </p:txBody>
      </p:sp>
      <p:sp>
        <p:nvSpPr>
          <p:cNvPr id="41988" name="Rectangle 3"/>
          <p:cNvSpPr>
            <a:spLocks noGrp="1" noChangeArrowheads="1"/>
          </p:cNvSpPr>
          <p:nvPr>
            <p:ph type="body" idx="1"/>
          </p:nvPr>
        </p:nvSpPr>
        <p:spPr>
          <a:xfrm>
            <a:off x="381005" y="1676400"/>
            <a:ext cx="8337551" cy="4114800"/>
          </a:xfrm>
        </p:spPr>
        <p:txBody>
          <a:bodyPr/>
          <a:lstStyle/>
          <a:p>
            <a:r>
              <a:rPr lang="en-US" smtClean="0"/>
              <a:t>Desired product availability (cycle service level or fill rate) increases, required safety inventory increases</a:t>
            </a:r>
          </a:p>
          <a:p>
            <a:r>
              <a:rPr lang="en-US" smtClean="0"/>
              <a:t>Demand uncertainty (</a:t>
            </a:r>
            <a:r>
              <a:rPr lang="en-US" smtClean="0">
                <a:latin typeface="Symbol" pitchFamily="18" charset="2"/>
              </a:rPr>
              <a:t>s</a:t>
            </a:r>
            <a:r>
              <a:rPr lang="en-US" baseline="-25000" smtClean="0"/>
              <a:t>L</a:t>
            </a:r>
            <a:r>
              <a:rPr lang="en-US" smtClean="0"/>
              <a:t>) increases, required safety inventory increases</a:t>
            </a:r>
          </a:p>
          <a:p>
            <a:r>
              <a:rPr lang="en-US" smtClean="0"/>
              <a:t>Managerial levers to reduce safety inventory without reducing product availability</a:t>
            </a:r>
          </a:p>
          <a:p>
            <a:pPr lvl="1"/>
            <a:r>
              <a:rPr lang="en-US" smtClean="0"/>
              <a:t>reduce supplier lead time, L (better relationships with suppliers)</a:t>
            </a:r>
          </a:p>
          <a:p>
            <a:pPr lvl="1"/>
            <a:r>
              <a:rPr lang="en-US" smtClean="0"/>
              <a:t>reduce uncertainty in demand, </a:t>
            </a:r>
            <a:r>
              <a:rPr lang="en-US" smtClean="0">
                <a:latin typeface="Symbol" pitchFamily="18" charset="2"/>
              </a:rPr>
              <a:t>s</a:t>
            </a:r>
            <a:r>
              <a:rPr lang="en-US" baseline="-25000" smtClean="0"/>
              <a:t>L </a:t>
            </a:r>
            <a:r>
              <a:rPr lang="en-US" smtClean="0"/>
              <a:t>(better forecasts, better information collection and use)</a:t>
            </a:r>
          </a:p>
        </p:txBody>
      </p:sp>
    </p:spTree>
    <p:extLst>
      <p:ext uri="{BB962C8B-B14F-4D97-AF65-F5344CB8AC3E}">
        <p14:creationId xmlns:p14="http://schemas.microsoft.com/office/powerpoint/2010/main" val="891627197"/>
      </p:ext>
    </p:extLst>
  </p:cSld>
  <p:clrMapOvr>
    <a:masterClrMapping/>
  </p:clrMapOvr>
  <p:transition>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0" name="Title 1"/>
          <p:cNvSpPr>
            <a:spLocks noGrp="1"/>
          </p:cNvSpPr>
          <p:nvPr>
            <p:ph type="title"/>
          </p:nvPr>
        </p:nvSpPr>
        <p:spPr/>
        <p:txBody>
          <a:bodyPr/>
          <a:lstStyle/>
          <a:p>
            <a:pPr eaLnBrk="1" hangingPunct="1"/>
            <a:r>
              <a:rPr lang="en-US" smtClean="0"/>
              <a:t>Benefits of Reducing Lead Time</a:t>
            </a:r>
          </a:p>
        </p:txBody>
      </p:sp>
      <p:sp>
        <p:nvSpPr>
          <p:cNvPr id="14681" name="Content Placeholder 2"/>
          <p:cNvSpPr>
            <a:spLocks noGrp="1"/>
          </p:cNvSpPr>
          <p:nvPr>
            <p:ph idx="1"/>
          </p:nvPr>
        </p:nvSpPr>
        <p:spPr>
          <a:xfrm>
            <a:off x="825503" y="1600200"/>
            <a:ext cx="6515100" cy="571500"/>
          </a:xfrm>
        </p:spPr>
        <p:txBody>
          <a:bodyPr/>
          <a:lstStyle/>
          <a:p>
            <a:pPr marL="0" indent="0" eaLnBrk="1" hangingPunct="1">
              <a:buFont typeface="Arial" charset="0"/>
              <a:buNone/>
            </a:pPr>
            <a:r>
              <a:rPr lang="nl-NL" sz="2400" i="1" smtClean="0">
                <a:latin typeface="Times New Roman" pitchFamily="18" charset="0"/>
                <a:cs typeface="Times New Roman" pitchFamily="18" charset="0"/>
              </a:rPr>
              <a:t>D</a:t>
            </a:r>
            <a:r>
              <a:rPr lang="nl-NL" sz="2400" smtClean="0"/>
              <a:t> = 2,500/week, </a:t>
            </a:r>
            <a:r>
              <a:rPr lang="nl-NL" sz="2400" i="1" smtClean="0">
                <a:latin typeface="Symbol" pitchFamily="18" charset="2"/>
              </a:rPr>
              <a:t>s</a:t>
            </a:r>
            <a:r>
              <a:rPr lang="nl-NL" sz="2400" i="1" baseline="-25000" smtClean="0">
                <a:latin typeface="Times New Roman" pitchFamily="18" charset="0"/>
                <a:cs typeface="Times New Roman" pitchFamily="18" charset="0"/>
              </a:rPr>
              <a:t>D</a:t>
            </a:r>
            <a:r>
              <a:rPr lang="nl-NL" sz="2400" smtClean="0"/>
              <a:t> = 800, </a:t>
            </a:r>
            <a:r>
              <a:rPr lang="nl-NL" sz="2400" i="1" smtClean="0">
                <a:latin typeface="Times New Roman" pitchFamily="18" charset="0"/>
                <a:cs typeface="Times New Roman" pitchFamily="18" charset="0"/>
              </a:rPr>
              <a:t>CSL</a:t>
            </a:r>
            <a:r>
              <a:rPr lang="nl-NL" sz="2400" smtClean="0"/>
              <a:t> = 0.95</a:t>
            </a:r>
            <a:endParaRPr lang="en-US" sz="2400" smtClean="0"/>
          </a:p>
        </p:txBody>
      </p:sp>
      <p:grpSp>
        <p:nvGrpSpPr>
          <p:cNvPr id="6" name="Group 5"/>
          <p:cNvGrpSpPr>
            <a:grpSpLocks/>
          </p:cNvGrpSpPr>
          <p:nvPr/>
        </p:nvGrpSpPr>
        <p:grpSpPr bwMode="auto">
          <a:xfrm>
            <a:off x="2336802" y="2297115"/>
            <a:ext cx="5219700" cy="1041400"/>
            <a:chOff x="2616200" y="3162300"/>
            <a:chExt cx="5219700" cy="1041400"/>
          </a:xfrm>
        </p:grpSpPr>
        <p:graphicFrame>
          <p:nvGraphicFramePr>
            <p:cNvPr id="14676" name="Object 340"/>
            <p:cNvGraphicFramePr>
              <a:graphicFrameLocks noChangeAspect="1"/>
            </p:cNvGraphicFramePr>
            <p:nvPr/>
          </p:nvGraphicFramePr>
          <p:xfrm>
            <a:off x="2616200" y="3162300"/>
            <a:ext cx="3911600" cy="533400"/>
          </p:xfrm>
          <a:graphic>
            <a:graphicData uri="http://schemas.openxmlformats.org/presentationml/2006/ole">
              <mc:AlternateContent xmlns:mc="http://schemas.openxmlformats.org/markup-compatibility/2006">
                <mc:Choice xmlns:v="urn:schemas-microsoft-com:vml" Requires="v">
                  <p:oleObj spid="_x0000_s14796" name="Equation" r:id="rId3" imgW="3903840" imgH="520920" progId="Equation.3">
                    <p:embed/>
                  </p:oleObj>
                </mc:Choice>
                <mc:Fallback>
                  <p:oleObj name="Equation" r:id="rId3" imgW="3903840" imgH="520920" progId="Equation.3">
                    <p:embed/>
                    <p:pic>
                      <p:nvPicPr>
                        <p:cNvPr id="0" name="Picture 3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200" y="3162300"/>
                          <a:ext cx="3911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77" name="Object 341"/>
            <p:cNvGraphicFramePr>
              <a:graphicFrameLocks noChangeAspect="1"/>
            </p:cNvGraphicFramePr>
            <p:nvPr/>
          </p:nvGraphicFramePr>
          <p:xfrm>
            <a:off x="2933700" y="3746500"/>
            <a:ext cx="4902200" cy="457200"/>
          </p:xfrm>
          <a:graphic>
            <a:graphicData uri="http://schemas.openxmlformats.org/presentationml/2006/ole">
              <mc:AlternateContent xmlns:mc="http://schemas.openxmlformats.org/markup-compatibility/2006">
                <mc:Choice xmlns:v="urn:schemas-microsoft-com:vml" Requires="v">
                  <p:oleObj spid="_x0000_s14797" name="Equation" r:id="rId5" imgW="4891320" imgH="447840" progId="Equation.3">
                    <p:embed/>
                  </p:oleObj>
                </mc:Choice>
                <mc:Fallback>
                  <p:oleObj name="Equation" r:id="rId5" imgW="4891320" imgH="447840" progId="Equation.3">
                    <p:embed/>
                    <p:pic>
                      <p:nvPicPr>
                        <p:cNvPr id="0" name="Picture 3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00" y="3746500"/>
                          <a:ext cx="4902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12"/>
          <p:cNvGrpSpPr>
            <a:grpSpLocks/>
          </p:cNvGrpSpPr>
          <p:nvPr/>
        </p:nvGrpSpPr>
        <p:grpSpPr bwMode="auto">
          <a:xfrm>
            <a:off x="825503" y="3667125"/>
            <a:ext cx="6616700" cy="1068388"/>
            <a:chOff x="457200" y="3666729"/>
            <a:chExt cx="6616700" cy="1069479"/>
          </a:xfrm>
        </p:grpSpPr>
        <p:sp>
          <p:nvSpPr>
            <p:cNvPr id="14686" name="TextBox 6"/>
            <p:cNvSpPr txBox="1">
              <a:spLocks noChangeArrowheads="1"/>
            </p:cNvSpPr>
            <p:nvPr/>
          </p:nvSpPr>
          <p:spPr bwMode="auto">
            <a:xfrm>
              <a:off x="457200" y="3666729"/>
              <a:ext cx="5230919" cy="462136"/>
            </a:xfrm>
            <a:prstGeom prst="rect">
              <a:avLst/>
            </a:prstGeom>
            <a:noFill/>
            <a:ln w="9525">
              <a:noFill/>
              <a:miter lim="800000"/>
              <a:headEnd/>
              <a:tailEnd/>
            </a:ln>
          </p:spPr>
          <p:txBody>
            <a:bodyPr wrap="none">
              <a:spAutoFit/>
            </a:bodyPr>
            <a:lstStyle/>
            <a:p>
              <a:pPr marL="285750" indent="-285750">
                <a:buSzPct val="150000"/>
                <a:buFont typeface="Arial" charset="0"/>
                <a:buChar char="•"/>
              </a:pPr>
              <a:r>
                <a:rPr lang="en-US" sz="2400"/>
                <a:t>If lead time is reduced to one week</a:t>
              </a:r>
            </a:p>
          </p:txBody>
        </p:sp>
        <p:graphicFrame>
          <p:nvGraphicFramePr>
            <p:cNvPr id="14678" name="Object 342"/>
            <p:cNvGraphicFramePr>
              <a:graphicFrameLocks noChangeAspect="1"/>
            </p:cNvGraphicFramePr>
            <p:nvPr/>
          </p:nvGraphicFramePr>
          <p:xfrm>
            <a:off x="1968500" y="4279008"/>
            <a:ext cx="5105400" cy="457200"/>
          </p:xfrm>
          <a:graphic>
            <a:graphicData uri="http://schemas.openxmlformats.org/presentationml/2006/ole">
              <mc:AlternateContent xmlns:mc="http://schemas.openxmlformats.org/markup-compatibility/2006">
                <mc:Choice xmlns:v="urn:schemas-microsoft-com:vml" Requires="v">
                  <p:oleObj spid="_x0000_s14798" name="Equation" r:id="rId7" imgW="5092560" imgH="447840" progId="Equation.3">
                    <p:embed/>
                  </p:oleObj>
                </mc:Choice>
                <mc:Fallback>
                  <p:oleObj name="Equation" r:id="rId7" imgW="5092560" imgH="447840" progId="Equation.3">
                    <p:embed/>
                    <p:pic>
                      <p:nvPicPr>
                        <p:cNvPr id="0" name="Picture 3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8500" y="4279008"/>
                          <a:ext cx="510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13"/>
          <p:cNvGrpSpPr>
            <a:grpSpLocks/>
          </p:cNvGrpSpPr>
          <p:nvPr/>
        </p:nvGrpSpPr>
        <p:grpSpPr bwMode="auto">
          <a:xfrm>
            <a:off x="825500" y="5038729"/>
            <a:ext cx="6654800" cy="1069975"/>
            <a:chOff x="457200" y="5039222"/>
            <a:chExt cx="6654800" cy="1069478"/>
          </a:xfrm>
        </p:grpSpPr>
        <p:sp>
          <p:nvSpPr>
            <p:cNvPr id="14685" name="TextBox 10"/>
            <p:cNvSpPr txBox="1">
              <a:spLocks noChangeArrowheads="1"/>
            </p:cNvSpPr>
            <p:nvPr/>
          </p:nvSpPr>
          <p:spPr bwMode="auto">
            <a:xfrm>
              <a:off x="457200" y="5039222"/>
              <a:ext cx="5694188" cy="461451"/>
            </a:xfrm>
            <a:prstGeom prst="rect">
              <a:avLst/>
            </a:prstGeom>
            <a:noFill/>
            <a:ln w="9525">
              <a:noFill/>
              <a:miter lim="800000"/>
              <a:headEnd/>
              <a:tailEnd/>
            </a:ln>
          </p:spPr>
          <p:txBody>
            <a:bodyPr wrap="none">
              <a:spAutoFit/>
            </a:bodyPr>
            <a:lstStyle/>
            <a:p>
              <a:pPr marL="285750" indent="-285750">
                <a:buSzPct val="150000"/>
                <a:buFont typeface="Arial" charset="0"/>
                <a:buChar char="•"/>
              </a:pPr>
              <a:r>
                <a:rPr lang="en-US" sz="2400"/>
                <a:t>If standard deviation is reduced to 400</a:t>
              </a:r>
            </a:p>
          </p:txBody>
        </p:sp>
        <p:graphicFrame>
          <p:nvGraphicFramePr>
            <p:cNvPr id="14679" name="Object 343"/>
            <p:cNvGraphicFramePr>
              <a:graphicFrameLocks noChangeAspect="1"/>
            </p:cNvGraphicFramePr>
            <p:nvPr/>
          </p:nvGraphicFramePr>
          <p:xfrm>
            <a:off x="1930400" y="5651500"/>
            <a:ext cx="5181600" cy="457200"/>
          </p:xfrm>
          <a:graphic>
            <a:graphicData uri="http://schemas.openxmlformats.org/presentationml/2006/ole">
              <mc:AlternateContent xmlns:mc="http://schemas.openxmlformats.org/markup-compatibility/2006">
                <mc:Choice xmlns:v="urn:schemas-microsoft-com:vml" Requires="v">
                  <p:oleObj spid="_x0000_s14799" name="Equation" r:id="rId9" imgW="5165640" imgH="447840" progId="Equation.3">
                    <p:embed/>
                  </p:oleObj>
                </mc:Choice>
                <mc:Fallback>
                  <p:oleObj name="Equation" r:id="rId9" imgW="5165640" imgH="447840" progId="Equation.3">
                    <p:embed/>
                    <p:pic>
                      <p:nvPicPr>
                        <p:cNvPr id="0" name="Picture 3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0400" y="5651500"/>
                          <a:ext cx="5181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000"/>
                                        <p:tgtEl>
                                          <p:spTgt spid="13"/>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strips(downRight)">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1143000"/>
          </a:xfrm>
        </p:spPr>
        <p:txBody>
          <a:bodyPr rtlCol="0">
            <a:normAutofit fontScale="90000"/>
          </a:bodyPr>
          <a:lstStyle/>
          <a:p>
            <a:pPr eaLnBrk="1" fontAlgn="auto" hangingPunct="1">
              <a:spcAft>
                <a:spcPts val="0"/>
              </a:spcAft>
              <a:defRPr/>
            </a:pPr>
            <a:r>
              <a:rPr lang="en-US" dirty="0" smtClean="0"/>
              <a:t>Impact of Supply Uncertainty</a:t>
            </a:r>
            <a:br>
              <a:rPr lang="en-US" dirty="0" smtClean="0"/>
            </a:br>
            <a:r>
              <a:rPr lang="en-US" dirty="0" smtClean="0"/>
              <a:t>on Safety Inventory</a:t>
            </a:r>
            <a:endParaRPr lang="en-US" dirty="0"/>
          </a:p>
        </p:txBody>
      </p:sp>
      <p:sp>
        <p:nvSpPr>
          <p:cNvPr id="3" name="Content Placeholder 2"/>
          <p:cNvSpPr>
            <a:spLocks noGrp="1"/>
          </p:cNvSpPr>
          <p:nvPr>
            <p:ph idx="1"/>
          </p:nvPr>
        </p:nvSpPr>
        <p:spPr>
          <a:xfrm>
            <a:off x="457200" y="1600200"/>
            <a:ext cx="8229600" cy="3708400"/>
          </a:xfrm>
        </p:spPr>
        <p:txBody>
          <a:bodyPr rtlCol="0">
            <a:normAutofit/>
          </a:bodyPr>
          <a:lstStyle/>
          <a:p>
            <a:pPr eaLnBrk="1" fontAlgn="auto" hangingPunct="1">
              <a:spcBef>
                <a:spcPts val="0"/>
              </a:spcBef>
              <a:buFont typeface="Arial"/>
              <a:buChar char="•"/>
              <a:defRPr/>
            </a:pPr>
            <a:r>
              <a:rPr lang="en-US" dirty="0" smtClean="0"/>
              <a:t>We </a:t>
            </a:r>
            <a:r>
              <a:rPr lang="en-US" dirty="0"/>
              <a:t>incorporate supply uncertainty by assuming that lead time is </a:t>
            </a:r>
            <a:r>
              <a:rPr lang="en-US" dirty="0" smtClean="0"/>
              <a:t>uncertain</a:t>
            </a:r>
            <a:endParaRPr lang="en-US" sz="2400" dirty="0" smtClean="0"/>
          </a:p>
          <a:p>
            <a:pPr eaLnBrk="1" fontAlgn="auto" hangingPunct="1">
              <a:spcBef>
                <a:spcPts val="0"/>
              </a:spcBef>
              <a:buFont typeface="Arial"/>
              <a:buChar char="•"/>
              <a:defRPr/>
            </a:pPr>
            <a:endParaRPr lang="en-US" sz="2400" dirty="0"/>
          </a:p>
          <a:p>
            <a:pPr marL="812800" indent="0" eaLnBrk="1" fontAlgn="auto" hangingPunct="1">
              <a:spcBef>
                <a:spcPts val="0"/>
              </a:spcBef>
              <a:buFont typeface="Arial"/>
              <a:buNone/>
              <a:defRPr/>
            </a:pPr>
            <a:r>
              <a:rPr lang="en-US" sz="2400" i="1" dirty="0">
                <a:latin typeface="Times New Roman"/>
                <a:cs typeface="Times New Roman"/>
              </a:rPr>
              <a:t>D</a:t>
            </a:r>
            <a:r>
              <a:rPr lang="en-US" sz="2400" dirty="0"/>
              <a:t>: Average demand per period </a:t>
            </a:r>
            <a:endParaRPr lang="en-US" sz="2400" dirty="0" smtClean="0"/>
          </a:p>
          <a:p>
            <a:pPr marL="812800" indent="0" eaLnBrk="1" fontAlgn="auto" hangingPunct="1">
              <a:spcBef>
                <a:spcPts val="0"/>
              </a:spcBef>
              <a:buFont typeface="Arial"/>
              <a:buNone/>
              <a:defRPr/>
            </a:pPr>
            <a:r>
              <a:rPr lang="en-US" sz="2400" i="1" dirty="0" err="1" smtClean="0">
                <a:latin typeface="Symbol" charset="2"/>
                <a:cs typeface="Symbol" charset="2"/>
              </a:rPr>
              <a:t>s</a:t>
            </a:r>
            <a:r>
              <a:rPr lang="en-US" sz="2400" i="1" baseline="-25000" dirty="0" err="1" smtClean="0">
                <a:latin typeface="Times New Roman"/>
                <a:cs typeface="Times New Roman"/>
              </a:rPr>
              <a:t>D</a:t>
            </a:r>
            <a:r>
              <a:rPr lang="en-US" sz="2400" dirty="0"/>
              <a:t>: Standard deviation of demand per period</a:t>
            </a:r>
          </a:p>
          <a:p>
            <a:pPr marL="812800" indent="0" eaLnBrk="1" fontAlgn="auto" hangingPunct="1">
              <a:spcBef>
                <a:spcPts val="0"/>
              </a:spcBef>
              <a:buFont typeface="Arial"/>
              <a:buNone/>
              <a:defRPr/>
            </a:pPr>
            <a:r>
              <a:rPr lang="en-US" sz="2400" i="1" dirty="0">
                <a:latin typeface="Times New Roman"/>
                <a:cs typeface="Times New Roman"/>
              </a:rPr>
              <a:t>L</a:t>
            </a:r>
            <a:r>
              <a:rPr lang="en-US" sz="2400" dirty="0"/>
              <a:t>: Average lead time for replenishment </a:t>
            </a:r>
            <a:endParaRPr lang="en-US" sz="2400" dirty="0" smtClean="0"/>
          </a:p>
          <a:p>
            <a:pPr marL="812800" indent="0" eaLnBrk="1" fontAlgn="auto" hangingPunct="1">
              <a:spcBef>
                <a:spcPts val="0"/>
              </a:spcBef>
              <a:buFont typeface="Arial"/>
              <a:buNone/>
              <a:defRPr/>
            </a:pPr>
            <a:r>
              <a:rPr lang="en-US" sz="2400" i="1" dirty="0" err="1" smtClean="0">
                <a:latin typeface="Symbol" charset="2"/>
                <a:cs typeface="Symbol" charset="2"/>
              </a:rPr>
              <a:t>s</a:t>
            </a:r>
            <a:r>
              <a:rPr lang="en-US" sz="2400" i="1" baseline="-25000" dirty="0" err="1" smtClean="0">
                <a:latin typeface="Times New Roman"/>
                <a:cs typeface="Times New Roman"/>
              </a:rPr>
              <a:t>L</a:t>
            </a:r>
            <a:r>
              <a:rPr lang="en-US" sz="2400" dirty="0"/>
              <a:t>: Standard deviation of lead time</a:t>
            </a:r>
          </a:p>
        </p:txBody>
      </p:sp>
      <p:graphicFrame>
        <p:nvGraphicFramePr>
          <p:cNvPr id="4" name="Object 87"/>
          <p:cNvGraphicFramePr>
            <a:graphicFrameLocks noChangeAspect="1"/>
          </p:cNvGraphicFramePr>
          <p:nvPr/>
        </p:nvGraphicFramePr>
        <p:xfrm>
          <a:off x="2635251" y="5334001"/>
          <a:ext cx="3873500" cy="558800"/>
        </p:xfrm>
        <a:graphic>
          <a:graphicData uri="http://schemas.openxmlformats.org/presentationml/2006/ole">
            <mc:AlternateContent xmlns:mc="http://schemas.openxmlformats.org/markup-compatibility/2006">
              <mc:Choice xmlns:v="urn:schemas-microsoft-com:vml" Requires="v">
                <p:oleObj spid="_x0000_s21621" name="Equation" r:id="rId3" imgW="3858120" imgH="548280" progId="Equation.3">
                  <p:embed/>
                </p:oleObj>
              </mc:Choice>
              <mc:Fallback>
                <p:oleObj name="Equation" r:id="rId3" imgW="3858120" imgH="548280" progId="Equation.3">
                  <p:embed/>
                  <p:pic>
                    <p:nvPicPr>
                      <p:cNvPr id="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1" y="5334001"/>
                        <a:ext cx="38735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Impact of Lead Time Uncertainty </a:t>
            </a:r>
            <a:r>
              <a:rPr lang="en-US" dirty="0" smtClean="0"/>
              <a:t/>
            </a:r>
            <a:br>
              <a:rPr lang="en-US" dirty="0" smtClean="0"/>
            </a:br>
            <a:r>
              <a:rPr lang="en-US" dirty="0" smtClean="0"/>
              <a:t>on </a:t>
            </a:r>
            <a:r>
              <a:rPr lang="en-US" dirty="0"/>
              <a:t>Safety Inventory</a:t>
            </a:r>
          </a:p>
        </p:txBody>
      </p:sp>
      <p:sp>
        <p:nvSpPr>
          <p:cNvPr id="22696" name="Content Placeholder 2"/>
          <p:cNvSpPr>
            <a:spLocks noGrp="1"/>
          </p:cNvSpPr>
          <p:nvPr>
            <p:ph idx="1"/>
          </p:nvPr>
        </p:nvSpPr>
        <p:spPr>
          <a:xfrm>
            <a:off x="800100" y="1676401"/>
            <a:ext cx="7366000" cy="2616200"/>
          </a:xfrm>
        </p:spPr>
        <p:txBody>
          <a:bodyPr/>
          <a:lstStyle/>
          <a:p>
            <a:pPr marL="0" indent="0" eaLnBrk="1" hangingPunct="1">
              <a:buFont typeface="Arial" charset="0"/>
              <a:buNone/>
            </a:pPr>
            <a:r>
              <a:rPr lang="en-US" sz="2400" smtClean="0"/>
              <a:t>Average demand per period, </a:t>
            </a:r>
            <a:r>
              <a:rPr lang="en-US" sz="2400" i="1" smtClean="0">
                <a:latin typeface="Times New Roman" pitchFamily="18" charset="0"/>
                <a:cs typeface="Times New Roman" pitchFamily="18" charset="0"/>
              </a:rPr>
              <a:t>D</a:t>
            </a:r>
            <a:r>
              <a:rPr lang="en-US" sz="2400" i="1" smtClean="0"/>
              <a:t> </a:t>
            </a:r>
            <a:r>
              <a:rPr lang="en-US" sz="2400" smtClean="0"/>
              <a:t>= 2,500</a:t>
            </a:r>
          </a:p>
          <a:p>
            <a:pPr marL="0" indent="0" eaLnBrk="1" hangingPunct="1">
              <a:buFont typeface="Arial" charset="0"/>
              <a:buNone/>
            </a:pPr>
            <a:r>
              <a:rPr lang="en-US" sz="2400" smtClean="0"/>
              <a:t>Standard deviation of demand per period, </a:t>
            </a:r>
            <a:r>
              <a:rPr lang="en-US" sz="2400" i="1" smtClean="0">
                <a:latin typeface="Symbol" pitchFamily="18" charset="2"/>
              </a:rPr>
              <a:t>s</a:t>
            </a:r>
            <a:r>
              <a:rPr lang="en-US" sz="2400" i="1" baseline="-25000" smtClean="0">
                <a:latin typeface="Times New Roman" pitchFamily="18" charset="0"/>
                <a:cs typeface="Times New Roman" pitchFamily="18" charset="0"/>
              </a:rPr>
              <a:t>D</a:t>
            </a:r>
            <a:r>
              <a:rPr lang="en-US" sz="2400" smtClean="0"/>
              <a:t> = 500 </a:t>
            </a:r>
          </a:p>
          <a:p>
            <a:pPr marL="0" indent="0" eaLnBrk="1" hangingPunct="1">
              <a:buFont typeface="Arial" charset="0"/>
              <a:buNone/>
            </a:pPr>
            <a:r>
              <a:rPr lang="en-US" sz="2400" smtClean="0"/>
              <a:t>Average lead time for replenishment, </a:t>
            </a:r>
            <a:r>
              <a:rPr lang="en-US" sz="2400" i="1" smtClean="0">
                <a:latin typeface="Times New Roman" pitchFamily="18" charset="0"/>
                <a:cs typeface="Times New Roman" pitchFamily="18" charset="0"/>
              </a:rPr>
              <a:t>L</a:t>
            </a:r>
            <a:r>
              <a:rPr lang="en-US" sz="2400" i="1" smtClean="0"/>
              <a:t> =</a:t>
            </a:r>
            <a:r>
              <a:rPr lang="en-US" sz="2400" smtClean="0"/>
              <a:t> 7 days </a:t>
            </a:r>
          </a:p>
          <a:p>
            <a:pPr marL="0" indent="0" eaLnBrk="1" hangingPunct="1">
              <a:spcAft>
                <a:spcPts val="1800"/>
              </a:spcAft>
              <a:buFont typeface="Arial" charset="0"/>
              <a:buNone/>
            </a:pPr>
            <a:r>
              <a:rPr lang="en-US" sz="2400" smtClean="0"/>
              <a:t>Standard deviation of lead time, </a:t>
            </a:r>
            <a:r>
              <a:rPr lang="en-US" sz="2400" i="1" smtClean="0">
                <a:latin typeface="Symbol" pitchFamily="18" charset="2"/>
              </a:rPr>
              <a:t>s</a:t>
            </a:r>
            <a:r>
              <a:rPr lang="en-US" sz="2400" i="1" baseline="-25000" smtClean="0">
                <a:latin typeface="Times New Roman" pitchFamily="18" charset="0"/>
                <a:cs typeface="Times New Roman" pitchFamily="18" charset="0"/>
              </a:rPr>
              <a:t>L</a:t>
            </a:r>
            <a:r>
              <a:rPr lang="en-US" sz="2400" smtClean="0"/>
              <a:t> = 7 days</a:t>
            </a:r>
          </a:p>
          <a:p>
            <a:pPr marL="0" indent="0" algn="ctr" eaLnBrk="1" hangingPunct="1">
              <a:buFont typeface="Arial" charset="0"/>
              <a:buNone/>
            </a:pPr>
            <a:r>
              <a:rPr lang="en-US" sz="2400" smtClean="0"/>
              <a:t>Mean ddlt, </a:t>
            </a:r>
            <a:r>
              <a:rPr lang="en-US" sz="2400" i="1" smtClean="0">
                <a:latin typeface="Times New Roman" pitchFamily="18" charset="0"/>
                <a:cs typeface="Times New Roman" pitchFamily="18" charset="0"/>
              </a:rPr>
              <a:t>D</a:t>
            </a:r>
            <a:r>
              <a:rPr lang="en-US" sz="2400" i="1" baseline="-25000" smtClean="0">
                <a:latin typeface="Times New Roman" pitchFamily="18" charset="0"/>
                <a:cs typeface="Times New Roman" pitchFamily="18" charset="0"/>
              </a:rPr>
              <a:t>L</a:t>
            </a:r>
            <a:r>
              <a:rPr lang="en-US" sz="2400" smtClean="0"/>
              <a:t> = </a:t>
            </a:r>
            <a:r>
              <a:rPr lang="en-US" sz="2400" i="1" smtClean="0">
                <a:latin typeface="Times New Roman" pitchFamily="18" charset="0"/>
                <a:cs typeface="Times New Roman" pitchFamily="18" charset="0"/>
              </a:rPr>
              <a:t>DL</a:t>
            </a:r>
            <a:r>
              <a:rPr lang="en-US" sz="2400" smtClean="0"/>
              <a:t> = 2,500 x 7 = 17,500</a:t>
            </a:r>
          </a:p>
        </p:txBody>
      </p:sp>
      <p:grpSp>
        <p:nvGrpSpPr>
          <p:cNvPr id="8" name="Group 7"/>
          <p:cNvGrpSpPr>
            <a:grpSpLocks/>
          </p:cNvGrpSpPr>
          <p:nvPr/>
        </p:nvGrpSpPr>
        <p:grpSpPr bwMode="auto">
          <a:xfrm>
            <a:off x="984249" y="4203704"/>
            <a:ext cx="7207251" cy="1490663"/>
            <a:chOff x="1625600" y="4141788"/>
            <a:chExt cx="7207250" cy="1490662"/>
          </a:xfrm>
        </p:grpSpPr>
        <p:graphicFrame>
          <p:nvGraphicFramePr>
            <p:cNvPr id="22693" name="Object 165"/>
            <p:cNvGraphicFramePr>
              <a:graphicFrameLocks noChangeAspect="1"/>
            </p:cNvGraphicFramePr>
            <p:nvPr/>
          </p:nvGraphicFramePr>
          <p:xfrm>
            <a:off x="1625600" y="4141788"/>
            <a:ext cx="5892800" cy="558800"/>
          </p:xfrm>
          <a:graphic>
            <a:graphicData uri="http://schemas.openxmlformats.org/presentationml/2006/ole">
              <mc:AlternateContent xmlns:mc="http://schemas.openxmlformats.org/markup-compatibility/2006">
                <mc:Choice xmlns:v="urn:schemas-microsoft-com:vml" Requires="v">
                  <p:oleObj spid="_x0000_s22753" name="Equation" r:id="rId3" imgW="5878800" imgH="548280" progId="Equation.3">
                    <p:embed/>
                  </p:oleObj>
                </mc:Choice>
                <mc:Fallback>
                  <p:oleObj name="Equation" r:id="rId3" imgW="5878800" imgH="548280" progId="Equation.3">
                    <p:embed/>
                    <p:pic>
                      <p:nvPicPr>
                        <p:cNvPr id="0" name="Picture 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4141788"/>
                          <a:ext cx="5892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694" name="Object 166"/>
            <p:cNvGraphicFramePr>
              <a:graphicFrameLocks noChangeAspect="1"/>
            </p:cNvGraphicFramePr>
            <p:nvPr/>
          </p:nvGraphicFramePr>
          <p:xfrm>
            <a:off x="5568950" y="4705350"/>
            <a:ext cx="3263900" cy="927100"/>
          </p:xfrm>
          <a:graphic>
            <a:graphicData uri="http://schemas.openxmlformats.org/presentationml/2006/ole">
              <mc:AlternateContent xmlns:mc="http://schemas.openxmlformats.org/markup-compatibility/2006">
                <mc:Choice xmlns:v="urn:schemas-microsoft-com:vml" Requires="v">
                  <p:oleObj spid="_x0000_s22754" name="Equation" r:id="rId5" imgW="3254760" imgH="914040" progId="Equation.3">
                    <p:embed/>
                  </p:oleObj>
                </mc:Choice>
                <mc:Fallback>
                  <p:oleObj name="Equation" r:id="rId5" imgW="3254760" imgH="914040" progId="Equation.3">
                    <p:embed/>
                    <p:pic>
                      <p:nvPicPr>
                        <p:cNvPr id="0"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950" y="4705350"/>
                          <a:ext cx="32639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Impact of Lead Time Uncertainty </a:t>
            </a:r>
            <a:r>
              <a:rPr lang="en-US" dirty="0" smtClean="0"/>
              <a:t/>
            </a:r>
            <a:br>
              <a:rPr lang="en-US" dirty="0" smtClean="0"/>
            </a:br>
            <a:r>
              <a:rPr lang="en-US" dirty="0" smtClean="0"/>
              <a:t>on </a:t>
            </a:r>
            <a:r>
              <a:rPr lang="en-US" dirty="0"/>
              <a:t>Safety Inventory</a:t>
            </a:r>
          </a:p>
        </p:txBody>
      </p:sp>
      <p:sp>
        <p:nvSpPr>
          <p:cNvPr id="23716" name="Content Placeholder 2"/>
          <p:cNvSpPr>
            <a:spLocks noGrp="1"/>
          </p:cNvSpPr>
          <p:nvPr>
            <p:ph idx="1"/>
          </p:nvPr>
        </p:nvSpPr>
        <p:spPr>
          <a:xfrm>
            <a:off x="800100" y="1676400"/>
            <a:ext cx="7366000" cy="533400"/>
          </a:xfrm>
        </p:spPr>
        <p:txBody>
          <a:bodyPr/>
          <a:lstStyle/>
          <a:p>
            <a:pPr eaLnBrk="1" hangingPunct="1"/>
            <a:r>
              <a:rPr lang="en-US" sz="2400" smtClean="0"/>
              <a:t>Required safety inventory</a:t>
            </a:r>
          </a:p>
        </p:txBody>
      </p:sp>
      <p:grpSp>
        <p:nvGrpSpPr>
          <p:cNvPr id="9" name="Group 8"/>
          <p:cNvGrpSpPr>
            <a:grpSpLocks/>
          </p:cNvGrpSpPr>
          <p:nvPr/>
        </p:nvGrpSpPr>
        <p:grpSpPr bwMode="auto">
          <a:xfrm>
            <a:off x="1536701" y="2216151"/>
            <a:ext cx="6165851" cy="1327150"/>
            <a:chOff x="1816100" y="3194050"/>
            <a:chExt cx="6165850" cy="1327150"/>
          </a:xfrm>
        </p:grpSpPr>
        <p:graphicFrame>
          <p:nvGraphicFramePr>
            <p:cNvPr id="23713" name="Object 161"/>
            <p:cNvGraphicFramePr>
              <a:graphicFrameLocks noChangeAspect="1"/>
            </p:cNvGraphicFramePr>
            <p:nvPr/>
          </p:nvGraphicFramePr>
          <p:xfrm>
            <a:off x="1816100" y="3194050"/>
            <a:ext cx="5511800" cy="469900"/>
          </p:xfrm>
          <a:graphic>
            <a:graphicData uri="http://schemas.openxmlformats.org/presentationml/2006/ole">
              <mc:AlternateContent xmlns:mc="http://schemas.openxmlformats.org/markup-compatibility/2006">
                <mc:Choice xmlns:v="urn:schemas-microsoft-com:vml" Requires="v">
                  <p:oleObj spid="_x0000_s23773" name="Equation" r:id="rId3" imgW="5503680" imgH="456840" progId="Equation.3">
                    <p:embed/>
                  </p:oleObj>
                </mc:Choice>
                <mc:Fallback>
                  <p:oleObj name="Equation" r:id="rId3" imgW="5503680" imgH="456840" progId="Equation.3">
                    <p:embed/>
                    <p:pic>
                      <p:nvPicPr>
                        <p:cNvPr id="0"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100" y="3194050"/>
                          <a:ext cx="5511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14" name="Object 162"/>
            <p:cNvGraphicFramePr>
              <a:graphicFrameLocks noChangeAspect="1"/>
            </p:cNvGraphicFramePr>
            <p:nvPr/>
          </p:nvGraphicFramePr>
          <p:xfrm>
            <a:off x="4210050" y="3746500"/>
            <a:ext cx="3771900" cy="774700"/>
          </p:xfrm>
          <a:graphic>
            <a:graphicData uri="http://schemas.openxmlformats.org/presentationml/2006/ole">
              <mc:AlternateContent xmlns:mc="http://schemas.openxmlformats.org/markup-compatibility/2006">
                <mc:Choice xmlns:v="urn:schemas-microsoft-com:vml" Requires="v">
                  <p:oleObj spid="_x0000_s23774" name="Equation" r:id="rId5" imgW="3757680" imgH="758520" progId="Equation.3">
                    <p:embed/>
                  </p:oleObj>
                </mc:Choice>
                <mc:Fallback>
                  <p:oleObj name="Equation" r:id="rId5" imgW="3757680" imgH="758520" progId="Equation.3">
                    <p:embed/>
                    <p:pic>
                      <p:nvPicPr>
                        <p:cNvPr id="0"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0050" y="3746500"/>
                          <a:ext cx="37719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 name="Table 9"/>
          <p:cNvGraphicFramePr>
            <a:graphicFrameLocks noGrp="1"/>
          </p:cNvGraphicFramePr>
          <p:nvPr/>
        </p:nvGraphicFramePr>
        <p:xfrm>
          <a:off x="1600206" y="3792538"/>
          <a:ext cx="6095999" cy="2682240"/>
        </p:xfrm>
        <a:graphic>
          <a:graphicData uri="http://schemas.openxmlformats.org/drawingml/2006/table">
            <a:tbl>
              <a:tblPr firstRow="1" bandRow="1">
                <a:tableStyleId>{2D5ABB26-0587-4C30-8999-92F81FD0307C}</a:tableStyleId>
              </a:tblPr>
              <a:tblGrid>
                <a:gridCol w="977900"/>
                <a:gridCol w="1706033"/>
                <a:gridCol w="1706033"/>
                <a:gridCol w="1706033"/>
              </a:tblGrid>
              <a:tr h="335280">
                <a:tc>
                  <a:txBody>
                    <a:bodyPr/>
                    <a:lstStyle/>
                    <a:p>
                      <a:pPr algn="ctr"/>
                      <a:r>
                        <a:rPr lang="en-US" sz="1600" b="1" i="1" dirty="0" err="1" smtClean="0"/>
                        <a:t>s</a:t>
                      </a:r>
                      <a:r>
                        <a:rPr lang="en-US" sz="1600" b="1" i="1" baseline="-25000" dirty="0" err="1" smtClean="0"/>
                        <a:t>L</a:t>
                      </a:r>
                      <a:endParaRPr lang="en-US" sz="1600" b="1" i="1"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600" b="1" i="1" dirty="0" err="1" smtClean="0">
                          <a:latin typeface="Symbol" charset="2"/>
                          <a:cs typeface="Symbol" charset="2"/>
                        </a:rPr>
                        <a:t>s</a:t>
                      </a:r>
                      <a:r>
                        <a:rPr lang="en-US" sz="1600" b="1" i="1" baseline="-25000" dirty="0" err="1" smtClean="0"/>
                        <a:t>L</a:t>
                      </a:r>
                      <a:endParaRPr lang="en-US" sz="1600" b="1" i="1"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600" b="1" i="1" kern="1200" dirty="0" err="1" smtClean="0">
                          <a:solidFill>
                            <a:schemeClr val="tx1"/>
                          </a:solidFill>
                          <a:latin typeface="Times New Roman"/>
                          <a:ea typeface="+mn-ea"/>
                          <a:cs typeface="Times New Roman"/>
                        </a:rPr>
                        <a:t>ss</a:t>
                      </a:r>
                      <a:r>
                        <a:rPr lang="en-US" sz="1600" b="1" kern="1200" dirty="0" smtClean="0">
                          <a:solidFill>
                            <a:schemeClr val="tx1"/>
                          </a:solidFill>
                          <a:latin typeface="+mn-lt"/>
                          <a:ea typeface="+mn-ea"/>
                          <a:cs typeface="+mn-cs"/>
                        </a:rPr>
                        <a:t> (units)</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600" b="1" i="1" kern="1200" dirty="0" err="1" smtClean="0">
                          <a:solidFill>
                            <a:schemeClr val="tx1"/>
                          </a:solidFill>
                          <a:latin typeface="Times New Roman"/>
                          <a:ea typeface="+mn-ea"/>
                          <a:cs typeface="Times New Roman"/>
                        </a:rPr>
                        <a:t>ss</a:t>
                      </a:r>
                      <a:r>
                        <a:rPr lang="en-US" sz="1600" b="1" kern="1200" dirty="0" smtClean="0">
                          <a:solidFill>
                            <a:schemeClr val="tx1"/>
                          </a:solidFill>
                          <a:latin typeface="+mn-lt"/>
                          <a:ea typeface="+mn-ea"/>
                          <a:cs typeface="+mn-cs"/>
                        </a:rPr>
                        <a:t> (days)</a:t>
                      </a:r>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35280">
                <a:tc>
                  <a:txBody>
                    <a:bodyPr/>
                    <a:lstStyle/>
                    <a:p>
                      <a:pPr algn="ctr"/>
                      <a:r>
                        <a:rPr lang="en-US" sz="1600" dirty="0" smtClean="0"/>
                        <a:t>6</a:t>
                      </a:r>
                      <a:endParaRPr lang="en-US" sz="1600" dirty="0"/>
                    </a:p>
                  </a:txBody>
                  <a:tcPr>
                    <a:lnT w="19050" cap="flat" cmpd="sng" algn="ctr">
                      <a:solidFill>
                        <a:scrgbClr r="0" g="0" b="0"/>
                      </a:solidFill>
                      <a:prstDash val="solid"/>
                      <a:round/>
                      <a:headEnd type="none" w="med" len="med"/>
                      <a:tailEnd type="none" w="med" len="med"/>
                    </a:lnT>
                  </a:tcPr>
                </a:tc>
                <a:tc>
                  <a:txBody>
                    <a:bodyPr/>
                    <a:lstStyle/>
                    <a:p>
                      <a:pPr>
                        <a:tabLst>
                          <a:tab pos="1079500" algn="r"/>
                        </a:tabLst>
                      </a:pPr>
                      <a:r>
                        <a:rPr lang="en-US" sz="1600" kern="1200" dirty="0" smtClean="0">
                          <a:solidFill>
                            <a:schemeClr val="tx1"/>
                          </a:solidFill>
                          <a:latin typeface="+mn-lt"/>
                          <a:ea typeface="+mn-ea"/>
                          <a:cs typeface="+mn-cs"/>
                        </a:rPr>
                        <a:t>	15,058</a:t>
                      </a:r>
                    </a:p>
                  </a:txBody>
                  <a:tcPr>
                    <a:lnT w="19050" cap="flat" cmpd="sng" algn="ctr">
                      <a:solidFill>
                        <a:scrgbClr r="0" g="0" b="0"/>
                      </a:solidFill>
                      <a:prstDash val="solid"/>
                      <a:round/>
                      <a:headEnd type="none" w="med" len="med"/>
                      <a:tailEnd type="none" w="med" len="med"/>
                    </a:lnT>
                  </a:tcPr>
                </a:tc>
                <a:tc>
                  <a:txBody>
                    <a:bodyPr/>
                    <a:lstStyle/>
                    <a:p>
                      <a:pPr>
                        <a:tabLst>
                          <a:tab pos="1079500" algn="r"/>
                        </a:tabLst>
                      </a:pPr>
                      <a:r>
                        <a:rPr lang="en-US" sz="1600" kern="1200" dirty="0" smtClean="0">
                          <a:solidFill>
                            <a:schemeClr val="tx1"/>
                          </a:solidFill>
                          <a:latin typeface="+mn-lt"/>
                          <a:ea typeface="+mn-ea"/>
                          <a:cs typeface="+mn-cs"/>
                        </a:rPr>
                        <a:t>	19,298</a:t>
                      </a:r>
                      <a:endParaRPr lang="en-US" sz="1600" dirty="0"/>
                    </a:p>
                  </a:txBody>
                  <a:tcPr>
                    <a:lnT w="19050" cap="flat" cmpd="sng" algn="ctr">
                      <a:solidFill>
                        <a:scrgbClr r="0" g="0" b="0"/>
                      </a:solidFill>
                      <a:prstDash val="solid"/>
                      <a:round/>
                      <a:headEnd type="none" w="med" len="med"/>
                      <a:tailEnd type="none" w="med" len="med"/>
                    </a:lnT>
                  </a:tcPr>
                </a:tc>
                <a:tc>
                  <a:txBody>
                    <a:bodyPr/>
                    <a:lstStyle/>
                    <a:p>
                      <a:pPr algn="ctr"/>
                      <a:r>
                        <a:rPr lang="en-US" sz="1600" kern="1200" dirty="0" smtClean="0">
                          <a:solidFill>
                            <a:schemeClr val="tx1"/>
                          </a:solidFill>
                          <a:latin typeface="+mn-lt"/>
                          <a:ea typeface="+mn-ea"/>
                          <a:cs typeface="+mn-cs"/>
                        </a:rPr>
                        <a:t>7.72</a:t>
                      </a:r>
                      <a:endParaRPr lang="en-US" sz="1600" dirty="0"/>
                    </a:p>
                  </a:txBody>
                  <a:tcPr>
                    <a:lnT w="19050" cap="flat" cmpd="sng" algn="ctr">
                      <a:solidFill>
                        <a:scrgbClr r="0" g="0" b="0"/>
                      </a:solidFill>
                      <a:prstDash val="solid"/>
                      <a:round/>
                      <a:headEnd type="none" w="med" len="med"/>
                      <a:tailEnd type="none" w="med" len="med"/>
                    </a:lnT>
                  </a:tcPr>
                </a:tc>
              </a:tr>
              <a:tr h="335280">
                <a:tc>
                  <a:txBody>
                    <a:bodyPr/>
                    <a:lstStyle/>
                    <a:p>
                      <a:pPr algn="ctr"/>
                      <a:r>
                        <a:rPr lang="en-US" sz="1600" dirty="0" smtClean="0"/>
                        <a:t>5</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12,570</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16,109</a:t>
                      </a:r>
                      <a:endParaRPr lang="en-US" sz="1600" dirty="0"/>
                    </a:p>
                  </a:txBody>
                  <a:tcPr/>
                </a:tc>
                <a:tc>
                  <a:txBody>
                    <a:bodyPr/>
                    <a:lstStyle/>
                    <a:p>
                      <a:pPr algn="ctr"/>
                      <a:r>
                        <a:rPr lang="en-US" sz="1600" kern="1200" dirty="0" smtClean="0">
                          <a:solidFill>
                            <a:schemeClr val="tx1"/>
                          </a:solidFill>
                          <a:latin typeface="+mn-lt"/>
                          <a:ea typeface="+mn-ea"/>
                          <a:cs typeface="+mn-cs"/>
                        </a:rPr>
                        <a:t>6.44</a:t>
                      </a:r>
                      <a:endParaRPr lang="en-US" sz="1600" dirty="0"/>
                    </a:p>
                  </a:txBody>
                  <a:tcPr/>
                </a:tc>
              </a:tr>
              <a:tr h="335280">
                <a:tc>
                  <a:txBody>
                    <a:bodyPr/>
                    <a:lstStyle/>
                    <a:p>
                      <a:pPr algn="ctr"/>
                      <a:r>
                        <a:rPr lang="en-US" sz="1600" dirty="0" smtClean="0"/>
                        <a:t>4</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10,087</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12,927</a:t>
                      </a:r>
                      <a:endParaRPr lang="en-US" sz="1600" dirty="0"/>
                    </a:p>
                  </a:txBody>
                  <a:tcPr/>
                </a:tc>
                <a:tc>
                  <a:txBody>
                    <a:bodyPr/>
                    <a:lstStyle/>
                    <a:p>
                      <a:pPr algn="ctr"/>
                      <a:r>
                        <a:rPr lang="en-US" sz="1600" kern="1200" dirty="0" smtClean="0">
                          <a:solidFill>
                            <a:schemeClr val="tx1"/>
                          </a:solidFill>
                          <a:latin typeface="+mn-lt"/>
                          <a:ea typeface="+mn-ea"/>
                          <a:cs typeface="+mn-cs"/>
                        </a:rPr>
                        <a:t>5.17</a:t>
                      </a:r>
                      <a:endParaRPr lang="en-US" sz="1600" dirty="0"/>
                    </a:p>
                  </a:txBody>
                  <a:tcPr/>
                </a:tc>
              </a:tr>
              <a:tr h="335280">
                <a:tc>
                  <a:txBody>
                    <a:bodyPr/>
                    <a:lstStyle/>
                    <a:p>
                      <a:pPr algn="ctr"/>
                      <a:r>
                        <a:rPr lang="en-US" sz="1600" dirty="0" smtClean="0"/>
                        <a:t>3</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7,616</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9,760</a:t>
                      </a:r>
                      <a:endParaRPr lang="en-US" sz="1600" dirty="0"/>
                    </a:p>
                  </a:txBody>
                  <a:tcPr/>
                </a:tc>
                <a:tc>
                  <a:txBody>
                    <a:bodyPr/>
                    <a:lstStyle/>
                    <a:p>
                      <a:pPr algn="ctr"/>
                      <a:r>
                        <a:rPr lang="en-US" sz="1600" kern="1200" dirty="0" smtClean="0">
                          <a:solidFill>
                            <a:schemeClr val="tx1"/>
                          </a:solidFill>
                          <a:latin typeface="+mn-lt"/>
                          <a:ea typeface="+mn-ea"/>
                          <a:cs typeface="+mn-cs"/>
                        </a:rPr>
                        <a:t>3.90</a:t>
                      </a:r>
                      <a:endParaRPr lang="en-US" sz="1600" dirty="0"/>
                    </a:p>
                  </a:txBody>
                  <a:tcPr/>
                </a:tc>
              </a:tr>
              <a:tr h="335280">
                <a:tc>
                  <a:txBody>
                    <a:bodyPr/>
                    <a:lstStyle/>
                    <a:p>
                      <a:pPr algn="ctr"/>
                      <a:r>
                        <a:rPr lang="en-US" sz="1600" dirty="0" smtClean="0"/>
                        <a:t>2</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5,172</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6,628</a:t>
                      </a:r>
                      <a:endParaRPr lang="en-US" sz="1600" dirty="0"/>
                    </a:p>
                  </a:txBody>
                  <a:tcPr/>
                </a:tc>
                <a:tc>
                  <a:txBody>
                    <a:bodyPr/>
                    <a:lstStyle/>
                    <a:p>
                      <a:pPr algn="ctr"/>
                      <a:r>
                        <a:rPr lang="en-US" sz="1600" kern="1200" dirty="0" smtClean="0">
                          <a:solidFill>
                            <a:schemeClr val="tx1"/>
                          </a:solidFill>
                          <a:latin typeface="+mn-lt"/>
                          <a:ea typeface="+mn-ea"/>
                          <a:cs typeface="+mn-cs"/>
                        </a:rPr>
                        <a:t>2.65</a:t>
                      </a:r>
                      <a:endParaRPr lang="en-US" sz="1600" dirty="0"/>
                    </a:p>
                  </a:txBody>
                  <a:tcPr/>
                </a:tc>
              </a:tr>
              <a:tr h="335280">
                <a:tc>
                  <a:txBody>
                    <a:bodyPr/>
                    <a:lstStyle/>
                    <a:p>
                      <a:pPr algn="ctr"/>
                      <a:r>
                        <a:rPr lang="en-US" sz="1600" dirty="0" smtClean="0"/>
                        <a:t>1</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2,828</a:t>
                      </a:r>
                      <a:endParaRPr lang="en-US" sz="1600" dirty="0"/>
                    </a:p>
                  </a:txBody>
                  <a:tcPr/>
                </a:tc>
                <a:tc>
                  <a:txBody>
                    <a:bodyPr/>
                    <a:lstStyle/>
                    <a:p>
                      <a:pPr>
                        <a:tabLst>
                          <a:tab pos="1079500" algn="r"/>
                        </a:tabLst>
                      </a:pPr>
                      <a:r>
                        <a:rPr lang="en-US" sz="1600" kern="1200" dirty="0" smtClean="0">
                          <a:solidFill>
                            <a:schemeClr val="tx1"/>
                          </a:solidFill>
                          <a:latin typeface="+mn-lt"/>
                          <a:ea typeface="+mn-ea"/>
                          <a:cs typeface="+mn-cs"/>
                        </a:rPr>
                        <a:t>	3,625</a:t>
                      </a:r>
                      <a:endParaRPr lang="en-US" sz="1600" dirty="0"/>
                    </a:p>
                  </a:txBody>
                  <a:tcPr/>
                </a:tc>
                <a:tc>
                  <a:txBody>
                    <a:bodyPr/>
                    <a:lstStyle/>
                    <a:p>
                      <a:pPr algn="ctr"/>
                      <a:r>
                        <a:rPr lang="en-US" sz="1600" kern="1200" dirty="0" smtClean="0">
                          <a:solidFill>
                            <a:schemeClr val="tx1"/>
                          </a:solidFill>
                          <a:latin typeface="+mn-lt"/>
                          <a:ea typeface="+mn-ea"/>
                          <a:cs typeface="+mn-cs"/>
                        </a:rPr>
                        <a:t>1.45</a:t>
                      </a:r>
                      <a:endParaRPr lang="en-US" sz="1600" dirty="0"/>
                    </a:p>
                  </a:txBody>
                  <a:tcPr/>
                </a:tc>
              </a:tr>
              <a:tr h="335280">
                <a:tc>
                  <a:txBody>
                    <a:bodyPr/>
                    <a:lstStyle/>
                    <a:p>
                      <a:pPr algn="ctr"/>
                      <a:r>
                        <a:rPr lang="en-US" sz="1600" dirty="0" smtClean="0"/>
                        <a:t>0</a:t>
                      </a:r>
                      <a:endParaRPr lang="en-US" sz="1600" dirty="0"/>
                    </a:p>
                  </a:txBody>
                  <a:tcPr>
                    <a:lnB w="28575" cap="flat" cmpd="sng" algn="ctr">
                      <a:solidFill>
                        <a:scrgbClr r="0" g="0" b="0"/>
                      </a:solidFill>
                      <a:prstDash val="solid"/>
                      <a:round/>
                      <a:headEnd type="none" w="med" len="med"/>
                      <a:tailEnd type="none" w="med" len="med"/>
                    </a:lnB>
                  </a:tcPr>
                </a:tc>
                <a:tc>
                  <a:txBody>
                    <a:bodyPr/>
                    <a:lstStyle/>
                    <a:p>
                      <a:pPr>
                        <a:tabLst>
                          <a:tab pos="1079500" algn="r"/>
                        </a:tabLst>
                      </a:pPr>
                      <a:r>
                        <a:rPr lang="en-US" sz="1600" kern="1200" dirty="0" smtClean="0">
                          <a:solidFill>
                            <a:schemeClr val="tx1"/>
                          </a:solidFill>
                          <a:latin typeface="+mn-lt"/>
                          <a:ea typeface="+mn-ea"/>
                          <a:cs typeface="+mn-cs"/>
                        </a:rPr>
                        <a:t>	1,323</a:t>
                      </a:r>
                      <a:endParaRPr lang="en-US" sz="1600" dirty="0"/>
                    </a:p>
                  </a:txBody>
                  <a:tcPr>
                    <a:lnB w="28575" cap="flat" cmpd="sng" algn="ctr">
                      <a:solidFill>
                        <a:scrgbClr r="0" g="0" b="0"/>
                      </a:solidFill>
                      <a:prstDash val="solid"/>
                      <a:round/>
                      <a:headEnd type="none" w="med" len="med"/>
                      <a:tailEnd type="none" w="med" len="med"/>
                    </a:lnB>
                  </a:tcPr>
                </a:tc>
                <a:tc>
                  <a:txBody>
                    <a:bodyPr/>
                    <a:lstStyle/>
                    <a:p>
                      <a:pPr>
                        <a:tabLst>
                          <a:tab pos="1079500" algn="r"/>
                        </a:tabLst>
                      </a:pPr>
                      <a:r>
                        <a:rPr lang="en-US" sz="1600" kern="1200" dirty="0" smtClean="0">
                          <a:solidFill>
                            <a:schemeClr val="tx1"/>
                          </a:solidFill>
                          <a:latin typeface="+mn-lt"/>
                          <a:ea typeface="+mn-ea"/>
                          <a:cs typeface="+mn-cs"/>
                        </a:rPr>
                        <a:t>	1,695</a:t>
                      </a:r>
                      <a:endParaRPr lang="en-US" sz="1600" dirty="0"/>
                    </a:p>
                  </a:txBody>
                  <a:tcPr>
                    <a:lnB w="28575" cap="flat" cmpd="sng" algn="ctr">
                      <a:solidFill>
                        <a:scrgbClr r="0" g="0" b="0"/>
                      </a:solidFill>
                      <a:prstDash val="solid"/>
                      <a:round/>
                      <a:headEnd type="none" w="med" len="med"/>
                      <a:tailEnd type="none" w="med" len="med"/>
                    </a:lnB>
                  </a:tcPr>
                </a:tc>
                <a:tc>
                  <a:txBody>
                    <a:bodyPr/>
                    <a:lstStyle/>
                    <a:p>
                      <a:pPr algn="ctr"/>
                      <a:r>
                        <a:rPr lang="en-US" sz="1600" kern="1200" dirty="0" smtClean="0">
                          <a:solidFill>
                            <a:schemeClr val="tx1"/>
                          </a:solidFill>
                          <a:latin typeface="+mn-lt"/>
                          <a:ea typeface="+mn-ea"/>
                          <a:cs typeface="+mn-cs"/>
                        </a:rPr>
                        <a:t>0.68</a:t>
                      </a:r>
                      <a:endParaRPr lang="en-US" sz="1600" dirty="0"/>
                    </a:p>
                  </a:txBody>
                  <a:tcPr>
                    <a:lnB w="28575" cap="flat" cmpd="sng" algn="ctr">
                      <a:solidFill>
                        <a:scrgbClr r="0" g="0" b="0"/>
                      </a:solidFill>
                      <a:prstDash val="solid"/>
                      <a:round/>
                      <a:headEnd type="none" w="med" len="med"/>
                      <a:tailEnd type="none" w="med" len="med"/>
                    </a:lnB>
                  </a:tcPr>
                </a:tc>
              </a:tr>
            </a:tbl>
          </a:graphicData>
        </a:graphic>
      </p:graphicFrame>
      <p:sp>
        <p:nvSpPr>
          <p:cNvPr id="12" name="TextBox 11"/>
          <p:cNvSpPr txBox="1">
            <a:spLocks noChangeArrowheads="1"/>
          </p:cNvSpPr>
          <p:nvPr/>
        </p:nvSpPr>
        <p:spPr bwMode="auto">
          <a:xfrm>
            <a:off x="800100" y="3263904"/>
            <a:ext cx="1019190" cy="307777"/>
          </a:xfrm>
          <a:prstGeom prst="rect">
            <a:avLst/>
          </a:prstGeom>
          <a:noFill/>
          <a:ln w="9525">
            <a:noFill/>
            <a:miter lim="800000"/>
            <a:headEnd/>
            <a:tailEnd/>
          </a:ln>
        </p:spPr>
        <p:txBody>
          <a:bodyPr wrap="none">
            <a:spAutoFit/>
          </a:bodyPr>
          <a:lstStyle/>
          <a:p>
            <a:r>
              <a:rPr lang="en-US" sz="1400"/>
              <a:t>Table 12-2</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9B733671-BB2F-4FBB-9F75-6BA46942B62F}" type="slidenum">
              <a:rPr lang="en-US" sz="1200">
                <a:solidFill>
                  <a:srgbClr val="040800"/>
                </a:solidFill>
                <a:latin typeface="Arial" charset="0"/>
              </a:rPr>
              <a:pPr/>
              <a:t>4</a:t>
            </a:fld>
            <a:endParaRPr lang="en-US" sz="1400">
              <a:solidFill>
                <a:srgbClr val="040800"/>
              </a:solidFill>
            </a:endParaRPr>
          </a:p>
        </p:txBody>
      </p:sp>
      <p:sp>
        <p:nvSpPr>
          <p:cNvPr id="28675" name="Rectangle 2"/>
          <p:cNvSpPr>
            <a:spLocks noGrp="1" noChangeArrowheads="1"/>
          </p:cNvSpPr>
          <p:nvPr>
            <p:ph type="title"/>
          </p:nvPr>
        </p:nvSpPr>
        <p:spPr/>
        <p:txBody>
          <a:bodyPr/>
          <a:lstStyle/>
          <a:p>
            <a:r>
              <a:rPr lang="en-US" smtClean="0"/>
              <a:t>The Role of Safety Inventory </a:t>
            </a:r>
            <a:br>
              <a:rPr lang="en-US" smtClean="0"/>
            </a:br>
            <a:r>
              <a:rPr lang="en-US" smtClean="0"/>
              <a:t>in a Supply  Chain</a:t>
            </a:r>
          </a:p>
        </p:txBody>
      </p:sp>
      <p:sp>
        <p:nvSpPr>
          <p:cNvPr id="28676" name="Rectangle 3"/>
          <p:cNvSpPr>
            <a:spLocks noGrp="1" noChangeArrowheads="1"/>
          </p:cNvSpPr>
          <p:nvPr>
            <p:ph type="body" idx="1"/>
          </p:nvPr>
        </p:nvSpPr>
        <p:spPr>
          <a:xfrm>
            <a:off x="304805" y="1676400"/>
            <a:ext cx="8413751" cy="4114800"/>
          </a:xfrm>
        </p:spPr>
        <p:txBody>
          <a:bodyPr/>
          <a:lstStyle/>
          <a:p>
            <a:r>
              <a:rPr lang="en-US" sz="2600" smtClean="0"/>
              <a:t>Forecasts are rarely completely accurate</a:t>
            </a:r>
          </a:p>
          <a:p>
            <a:r>
              <a:rPr lang="en-US" sz="2600" smtClean="0"/>
              <a:t>If average demand is 1000 units per week, then half the time actual demand will be greater than 1000, and half the time actual demand will be less than 1000; what happens when actual demand is greater than 1000?</a:t>
            </a:r>
          </a:p>
          <a:p>
            <a:r>
              <a:rPr lang="en-US" sz="2600" smtClean="0"/>
              <a:t>If you kept only enough inventory in stock to satisfy average demand, half the time you would run out</a:t>
            </a:r>
          </a:p>
          <a:p>
            <a:r>
              <a:rPr lang="en-US" sz="2600" smtClean="0"/>
              <a:t>Safety inventory:  Inventory carried for the purpose of satisfying demand that exceeds the amount forecasted in a given period</a:t>
            </a:r>
          </a:p>
        </p:txBody>
      </p:sp>
    </p:spTree>
    <p:extLst>
      <p:ext uri="{BB962C8B-B14F-4D97-AF65-F5344CB8AC3E}">
        <p14:creationId xmlns:p14="http://schemas.microsoft.com/office/powerpoint/2010/main" val="732112565"/>
      </p:ext>
    </p:extLst>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Aggregation</a:t>
            </a:r>
            <a:br>
              <a:rPr lang="en-US" dirty="0" smtClean="0"/>
            </a:br>
            <a:r>
              <a:rPr lang="en-US" dirty="0"/>
              <a:t>o</a:t>
            </a:r>
            <a:r>
              <a:rPr lang="en-US" dirty="0" smtClean="0"/>
              <a:t>n Safety Inventory</a:t>
            </a:r>
            <a:endParaRPr lang="en-US" dirty="0"/>
          </a:p>
        </p:txBody>
      </p:sp>
      <p:sp>
        <p:nvSpPr>
          <p:cNvPr id="3" name="Content Placeholder 2"/>
          <p:cNvSpPr>
            <a:spLocks noGrp="1"/>
          </p:cNvSpPr>
          <p:nvPr>
            <p:ph idx="1"/>
          </p:nvPr>
        </p:nvSpPr>
        <p:spPr>
          <a:xfrm>
            <a:off x="635000" y="1993900"/>
            <a:ext cx="7772400" cy="3848100"/>
          </a:xfrm>
        </p:spPr>
        <p:txBody>
          <a:bodyPr rtlCol="0">
            <a:normAutofit/>
          </a:bodyPr>
          <a:lstStyle/>
          <a:p>
            <a:pPr eaLnBrk="1" fontAlgn="auto" hangingPunct="1">
              <a:spcBef>
                <a:spcPts val="0"/>
              </a:spcBef>
              <a:spcAft>
                <a:spcPts val="1800"/>
              </a:spcAft>
              <a:buFont typeface="Arial"/>
              <a:buChar char="•"/>
              <a:defRPr/>
            </a:pPr>
            <a:r>
              <a:rPr lang="en-US" dirty="0"/>
              <a:t>H</a:t>
            </a:r>
            <a:r>
              <a:rPr lang="en-US" dirty="0" smtClean="0"/>
              <a:t>ow does aggregation affect </a:t>
            </a:r>
            <a:r>
              <a:rPr lang="en-US" dirty="0"/>
              <a:t>forecast accuracy and safety </a:t>
            </a:r>
            <a:r>
              <a:rPr lang="en-US" dirty="0" smtClean="0"/>
              <a:t>inventories</a:t>
            </a:r>
            <a:endParaRPr lang="en-US" sz="2400" dirty="0" smtClean="0"/>
          </a:p>
          <a:p>
            <a:pPr marL="990600" indent="-457200" eaLnBrk="1" fontAlgn="auto" hangingPunct="1">
              <a:spcBef>
                <a:spcPts val="0"/>
              </a:spcBef>
              <a:buFont typeface="Arial"/>
              <a:buNone/>
              <a:defRPr/>
            </a:pPr>
            <a:r>
              <a:rPr lang="en-US" sz="2400" i="1" dirty="0" smtClean="0">
                <a:latin typeface="Times New Roman"/>
                <a:cs typeface="Times New Roman"/>
              </a:rPr>
              <a:t>D</a:t>
            </a:r>
            <a:r>
              <a:rPr lang="en-US" sz="2400" i="1" baseline="-25000" dirty="0" smtClean="0">
                <a:latin typeface="Times New Roman"/>
                <a:cs typeface="Times New Roman"/>
              </a:rPr>
              <a:t>i</a:t>
            </a:r>
            <a:r>
              <a:rPr lang="en-US" sz="2400" dirty="0" smtClean="0"/>
              <a:t>:	Mean </a:t>
            </a:r>
            <a:r>
              <a:rPr lang="en-US" sz="2400" dirty="0"/>
              <a:t>weekly demand in region </a:t>
            </a:r>
            <a:r>
              <a:rPr lang="en-US" sz="2400" i="1" dirty="0" err="1">
                <a:latin typeface="Times New Roman"/>
                <a:cs typeface="Times New Roman"/>
              </a:rPr>
              <a:t>i</a:t>
            </a:r>
            <a:r>
              <a:rPr lang="en-US" sz="2400" dirty="0"/>
              <a:t>, </a:t>
            </a:r>
            <a:r>
              <a:rPr lang="en-US" sz="2400" i="1" dirty="0" err="1" smtClean="0">
                <a:latin typeface="Times New Roman"/>
                <a:cs typeface="Times New Roman"/>
              </a:rPr>
              <a:t>i</a:t>
            </a:r>
            <a:r>
              <a:rPr lang="en-US" sz="2400" i="1" dirty="0" smtClean="0"/>
              <a:t> =</a:t>
            </a:r>
            <a:r>
              <a:rPr lang="en-US" sz="2400" dirty="0" smtClean="0"/>
              <a:t> </a:t>
            </a:r>
            <a:r>
              <a:rPr lang="en-US" sz="2400" dirty="0"/>
              <a:t>1</a:t>
            </a:r>
            <a:r>
              <a:rPr lang="en-US" sz="2400" dirty="0" smtClean="0"/>
              <a:t>,…, </a:t>
            </a:r>
            <a:r>
              <a:rPr lang="en-US" sz="2400" i="1" dirty="0">
                <a:latin typeface="Times New Roman"/>
                <a:cs typeface="Times New Roman"/>
              </a:rPr>
              <a:t>k</a:t>
            </a:r>
            <a:r>
              <a:rPr lang="en-US" sz="2400" i="1" dirty="0"/>
              <a:t> </a:t>
            </a:r>
            <a:endParaRPr lang="en-US" sz="2400" i="1" dirty="0" smtClean="0"/>
          </a:p>
          <a:p>
            <a:pPr marL="990600" indent="-457200" eaLnBrk="1" fontAlgn="auto" hangingPunct="1">
              <a:spcBef>
                <a:spcPts val="0"/>
              </a:spcBef>
              <a:buFont typeface="Arial"/>
              <a:buNone/>
              <a:defRPr/>
            </a:pPr>
            <a:r>
              <a:rPr lang="en-US" sz="2400" i="1" dirty="0" err="1" smtClean="0">
                <a:latin typeface="Symbol" charset="2"/>
                <a:cs typeface="Symbol" charset="2"/>
              </a:rPr>
              <a:t>s</a:t>
            </a:r>
            <a:r>
              <a:rPr lang="en-US" sz="2400" i="1" baseline="-25000" dirty="0" err="1" smtClean="0">
                <a:latin typeface="Times New Roman"/>
                <a:cs typeface="Times New Roman"/>
              </a:rPr>
              <a:t>i</a:t>
            </a:r>
            <a:r>
              <a:rPr lang="en-US" sz="2400" dirty="0" smtClean="0"/>
              <a:t>:	Standard </a:t>
            </a:r>
            <a:r>
              <a:rPr lang="en-US" sz="2400" dirty="0"/>
              <a:t>deviation of weekly demand in region </a:t>
            </a:r>
            <a:r>
              <a:rPr lang="en-US" sz="2400" i="1" dirty="0" err="1">
                <a:latin typeface="Times New Roman"/>
                <a:cs typeface="Times New Roman"/>
              </a:rPr>
              <a:t>i</a:t>
            </a:r>
            <a:r>
              <a:rPr lang="en-US" sz="2400" dirty="0"/>
              <a:t>, </a:t>
            </a:r>
            <a:r>
              <a:rPr lang="en-US" sz="2400" i="1" dirty="0" err="1" smtClean="0">
                <a:latin typeface="Times New Roman"/>
                <a:cs typeface="Times New Roman"/>
              </a:rPr>
              <a:t>i</a:t>
            </a:r>
            <a:r>
              <a:rPr lang="en-US" sz="2400" i="1" dirty="0" smtClean="0"/>
              <a:t> =</a:t>
            </a:r>
            <a:r>
              <a:rPr lang="en-US" sz="2400" dirty="0" smtClean="0"/>
              <a:t> </a:t>
            </a:r>
            <a:r>
              <a:rPr lang="en-US" sz="2400" dirty="0"/>
              <a:t>1</a:t>
            </a:r>
            <a:r>
              <a:rPr lang="en-US" sz="2400" dirty="0" smtClean="0"/>
              <a:t>,…, </a:t>
            </a:r>
            <a:r>
              <a:rPr lang="en-US" sz="2400" i="1" dirty="0">
                <a:latin typeface="Times New Roman"/>
                <a:cs typeface="Times New Roman"/>
              </a:rPr>
              <a:t>k </a:t>
            </a:r>
            <a:endParaRPr lang="en-US" sz="2400" i="1" dirty="0" smtClean="0">
              <a:latin typeface="Times New Roman"/>
              <a:cs typeface="Times New Roman"/>
            </a:endParaRPr>
          </a:p>
          <a:p>
            <a:pPr marL="990600" indent="-457200" eaLnBrk="1" fontAlgn="auto" hangingPunct="1">
              <a:spcBef>
                <a:spcPts val="0"/>
              </a:spcBef>
              <a:buFont typeface="Arial"/>
              <a:buNone/>
              <a:defRPr/>
            </a:pPr>
            <a:r>
              <a:rPr lang="en-US" sz="2400" i="1" dirty="0" err="1" smtClean="0">
                <a:latin typeface="Symbol" charset="2"/>
                <a:cs typeface="Symbol" charset="2"/>
              </a:rPr>
              <a:t>r</a:t>
            </a:r>
            <a:r>
              <a:rPr lang="en-US" sz="2400" i="1" baseline="-25000" dirty="0" err="1" smtClean="0">
                <a:latin typeface="Times New Roman"/>
                <a:cs typeface="Times New Roman"/>
              </a:rPr>
              <a:t>ij</a:t>
            </a:r>
            <a:r>
              <a:rPr lang="en-US" sz="2400" dirty="0" smtClean="0"/>
              <a:t>:	Correlation </a:t>
            </a:r>
            <a:r>
              <a:rPr lang="en-US" sz="2400" dirty="0"/>
              <a:t>of weekly demand for regions </a:t>
            </a:r>
            <a:r>
              <a:rPr lang="en-US" sz="2400" i="1" dirty="0" err="1">
                <a:latin typeface="Times New Roman"/>
                <a:cs typeface="Times New Roman"/>
              </a:rPr>
              <a:t>i</a:t>
            </a:r>
            <a:r>
              <a:rPr lang="en-US" sz="2400" dirty="0"/>
              <a:t>, </a:t>
            </a:r>
            <a:r>
              <a:rPr lang="en-US" sz="2400" i="1" dirty="0">
                <a:latin typeface="Times New Roman"/>
                <a:cs typeface="Times New Roman"/>
              </a:rPr>
              <a:t>j</a:t>
            </a:r>
            <a:r>
              <a:rPr lang="en-US" sz="2400" dirty="0"/>
              <a:t>, </a:t>
            </a:r>
            <a:r>
              <a:rPr lang="en-US" sz="2400" dirty="0" smtClean="0"/>
              <a:t/>
            </a:r>
            <a:br>
              <a:rPr lang="en-US" sz="2400" dirty="0" smtClean="0"/>
            </a:br>
            <a:r>
              <a:rPr lang="en-US" sz="2400" dirty="0" smtClean="0"/>
              <a:t>1 ≤ </a:t>
            </a:r>
            <a:r>
              <a:rPr lang="en-US" sz="2400" i="1" dirty="0" err="1" smtClean="0">
                <a:latin typeface="Times New Roman"/>
                <a:cs typeface="Times New Roman"/>
              </a:rPr>
              <a:t>i</a:t>
            </a:r>
            <a:r>
              <a:rPr lang="en-US" sz="2400" dirty="0" smtClean="0"/>
              <a:t> ≠ </a:t>
            </a:r>
            <a:r>
              <a:rPr lang="en-US" sz="2400" i="1" dirty="0" smtClean="0">
                <a:latin typeface="Times New Roman"/>
                <a:cs typeface="Times New Roman"/>
              </a:rPr>
              <a:t>j</a:t>
            </a:r>
            <a:r>
              <a:rPr lang="en-US" sz="2400" dirty="0" smtClean="0"/>
              <a:t> </a:t>
            </a:r>
            <a:r>
              <a:rPr lang="en-US" sz="2400" dirty="0"/>
              <a:t>≤</a:t>
            </a:r>
            <a:r>
              <a:rPr lang="en-US" sz="2400" dirty="0" smtClean="0"/>
              <a:t> </a:t>
            </a:r>
            <a:r>
              <a:rPr lang="en-US" sz="2400" i="1" dirty="0">
                <a:latin typeface="Times New Roman"/>
                <a:cs typeface="Times New Roman"/>
              </a:rPr>
              <a:t>k</a:t>
            </a:r>
          </a:p>
        </p:txBody>
      </p:sp>
    </p:spTree>
  </p:cSld>
  <p:clrMapOvr>
    <a:masterClrMapping/>
  </p:clrMapOvr>
  <p:transition spd="slow">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Aggregation</a:t>
            </a:r>
            <a:br>
              <a:rPr lang="en-US" dirty="0" smtClean="0"/>
            </a:br>
            <a:r>
              <a:rPr lang="en-US" dirty="0"/>
              <a:t>o</a:t>
            </a:r>
            <a:r>
              <a:rPr lang="en-US" dirty="0" smtClean="0"/>
              <a:t>n Safety Inventory</a:t>
            </a:r>
            <a:endParaRPr lang="en-US" dirty="0"/>
          </a:p>
        </p:txBody>
      </p:sp>
      <p:grpSp>
        <p:nvGrpSpPr>
          <p:cNvPr id="6" name="Group 5"/>
          <p:cNvGrpSpPr>
            <a:grpSpLocks/>
          </p:cNvGrpSpPr>
          <p:nvPr/>
        </p:nvGrpSpPr>
        <p:grpSpPr bwMode="auto">
          <a:xfrm>
            <a:off x="1397000" y="2082806"/>
            <a:ext cx="6324600" cy="876300"/>
            <a:chOff x="419100" y="2413000"/>
            <a:chExt cx="6324600" cy="876300"/>
          </a:xfrm>
        </p:grpSpPr>
        <p:sp>
          <p:nvSpPr>
            <p:cNvPr id="34091" name="TextBox 3"/>
            <p:cNvSpPr txBox="1">
              <a:spLocks noChangeArrowheads="1"/>
            </p:cNvSpPr>
            <p:nvPr/>
          </p:nvSpPr>
          <p:spPr bwMode="auto">
            <a:xfrm>
              <a:off x="419100" y="2438400"/>
              <a:ext cx="3454400" cy="830997"/>
            </a:xfrm>
            <a:prstGeom prst="rect">
              <a:avLst/>
            </a:prstGeom>
            <a:noFill/>
            <a:ln w="9525">
              <a:noFill/>
              <a:miter lim="800000"/>
              <a:headEnd/>
              <a:tailEnd/>
            </a:ln>
          </p:spPr>
          <p:txBody>
            <a:bodyPr>
              <a:spAutoFit/>
            </a:bodyPr>
            <a:lstStyle/>
            <a:p>
              <a:r>
                <a:rPr lang="en-US" sz="2400"/>
                <a:t>Total safety inventory </a:t>
              </a:r>
            </a:p>
            <a:p>
              <a:r>
                <a:rPr lang="en-US" sz="2400"/>
                <a:t>in decentralized option</a:t>
              </a:r>
              <a:endParaRPr lang="en-US" sz="2400" i="1">
                <a:latin typeface="Times New Roman" pitchFamily="18" charset="0"/>
                <a:cs typeface="Times New Roman" pitchFamily="18" charset="0"/>
              </a:endParaRPr>
            </a:p>
          </p:txBody>
        </p:sp>
        <p:graphicFrame>
          <p:nvGraphicFramePr>
            <p:cNvPr id="34084" name="Object 292"/>
            <p:cNvGraphicFramePr>
              <a:graphicFrameLocks noChangeAspect="1"/>
            </p:cNvGraphicFramePr>
            <p:nvPr/>
          </p:nvGraphicFramePr>
          <p:xfrm>
            <a:off x="3746500" y="2413000"/>
            <a:ext cx="2997200" cy="876300"/>
          </p:xfrm>
          <a:graphic>
            <a:graphicData uri="http://schemas.openxmlformats.org/presentationml/2006/ole">
              <mc:AlternateContent xmlns:mc="http://schemas.openxmlformats.org/markup-compatibility/2006">
                <mc:Choice xmlns:v="urn:schemas-microsoft-com:vml" Requires="v">
                  <p:oleObj spid="_x0000_s34204" name="Equation" r:id="rId3" imgW="2989440" imgH="868320" progId="Equation.3">
                    <p:embed/>
                  </p:oleObj>
                </mc:Choice>
                <mc:Fallback>
                  <p:oleObj name="Equation" r:id="rId3" imgW="2989440" imgH="868320" progId="Equation.3">
                    <p:embed/>
                    <p:pic>
                      <p:nvPicPr>
                        <p:cNvPr id="0" name="Picture 2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2413000"/>
                          <a:ext cx="29972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7"/>
          <p:cNvGrpSpPr>
            <a:grpSpLocks/>
          </p:cNvGrpSpPr>
          <p:nvPr/>
        </p:nvGrpSpPr>
        <p:grpSpPr bwMode="auto">
          <a:xfrm>
            <a:off x="1606551" y="3327401"/>
            <a:ext cx="5956300" cy="1612900"/>
            <a:chOff x="1606550" y="3251200"/>
            <a:chExt cx="5956300" cy="1612900"/>
          </a:xfrm>
        </p:grpSpPr>
        <p:graphicFrame>
          <p:nvGraphicFramePr>
            <p:cNvPr id="34085" name="Object 293"/>
            <p:cNvGraphicFramePr>
              <a:graphicFrameLocks noChangeAspect="1"/>
            </p:cNvGraphicFramePr>
            <p:nvPr/>
          </p:nvGraphicFramePr>
          <p:xfrm>
            <a:off x="1606550" y="3251200"/>
            <a:ext cx="5956300" cy="914400"/>
          </p:xfrm>
          <a:graphic>
            <a:graphicData uri="http://schemas.openxmlformats.org/presentationml/2006/ole">
              <mc:AlternateContent xmlns:mc="http://schemas.openxmlformats.org/markup-compatibility/2006">
                <mc:Choice xmlns:v="urn:schemas-microsoft-com:vml" Requires="v">
                  <p:oleObj spid="_x0000_s34205" name="Equation" r:id="rId5" imgW="5942520" imgH="905040" progId="Equation.3">
                    <p:embed/>
                  </p:oleObj>
                </mc:Choice>
                <mc:Fallback>
                  <p:oleObj name="Equation" r:id="rId5" imgW="5942520" imgH="905040" progId="Equation.3">
                    <p:embed/>
                    <p:pic>
                      <p:nvPicPr>
                        <p:cNvPr id="0" name="Picture 2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6550" y="3251200"/>
                          <a:ext cx="59563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086" name="Object 294"/>
            <p:cNvGraphicFramePr>
              <a:graphicFrameLocks noChangeAspect="1"/>
            </p:cNvGraphicFramePr>
            <p:nvPr/>
          </p:nvGraphicFramePr>
          <p:xfrm>
            <a:off x="3556000" y="4203700"/>
            <a:ext cx="2032000" cy="660400"/>
          </p:xfrm>
          <a:graphic>
            <a:graphicData uri="http://schemas.openxmlformats.org/presentationml/2006/ole">
              <mc:AlternateContent xmlns:mc="http://schemas.openxmlformats.org/markup-compatibility/2006">
                <mc:Choice xmlns:v="urn:schemas-microsoft-com:vml" Requires="v">
                  <p:oleObj spid="_x0000_s34206" name="Equation" r:id="rId7" imgW="2020320" imgH="649080" progId="Equation.3">
                    <p:embed/>
                  </p:oleObj>
                </mc:Choice>
                <mc:Fallback>
                  <p:oleObj name="Equation" r:id="rId7" imgW="2020320" imgH="649080" progId="Equation.3">
                    <p:embed/>
                    <p:pic>
                      <p:nvPicPr>
                        <p:cNvPr id="0" name="Picture 2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000" y="4203700"/>
                          <a:ext cx="20320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 name="Object 295"/>
          <p:cNvGraphicFramePr>
            <a:graphicFrameLocks noChangeAspect="1"/>
          </p:cNvGraphicFramePr>
          <p:nvPr/>
        </p:nvGraphicFramePr>
        <p:xfrm>
          <a:off x="3092451" y="5308602"/>
          <a:ext cx="2959100" cy="508000"/>
        </p:xfrm>
        <a:graphic>
          <a:graphicData uri="http://schemas.openxmlformats.org/presentationml/2006/ole">
            <mc:AlternateContent xmlns:mc="http://schemas.openxmlformats.org/markup-compatibility/2006">
              <mc:Choice xmlns:v="urn:schemas-microsoft-com:vml" Requires="v">
                <p:oleObj spid="_x0000_s34207" name="Equation" r:id="rId9" imgW="2943720" imgH="493560" progId="Equation.3">
                  <p:embed/>
                </p:oleObj>
              </mc:Choice>
              <mc:Fallback>
                <p:oleObj name="Equation" r:id="rId9" imgW="2943720" imgH="493560" progId="Equation.3">
                  <p:embed/>
                  <p:pic>
                    <p:nvPicPr>
                      <p:cNvPr id="0" name="Picture 2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2451" y="5308602"/>
                        <a:ext cx="29591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1000"/>
                                        <p:tgtEl>
                                          <p:spTgt spid="8"/>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Aggregation</a:t>
            </a:r>
            <a:br>
              <a:rPr lang="en-US" dirty="0" smtClean="0"/>
            </a:br>
            <a:r>
              <a:rPr lang="en-US" dirty="0"/>
              <a:t>o</a:t>
            </a:r>
            <a:r>
              <a:rPr lang="en-US" dirty="0" smtClean="0"/>
              <a:t>n Safety Inventory</a:t>
            </a:r>
            <a:endParaRPr lang="en-US" dirty="0"/>
          </a:p>
        </p:txBody>
      </p:sp>
      <p:grpSp>
        <p:nvGrpSpPr>
          <p:cNvPr id="11" name="Group 10"/>
          <p:cNvGrpSpPr>
            <a:grpSpLocks/>
          </p:cNvGrpSpPr>
          <p:nvPr/>
        </p:nvGrpSpPr>
        <p:grpSpPr bwMode="auto">
          <a:xfrm>
            <a:off x="1244601" y="2222500"/>
            <a:ext cx="6623051" cy="876300"/>
            <a:chOff x="1143000" y="2222500"/>
            <a:chExt cx="6623050" cy="876300"/>
          </a:xfrm>
        </p:grpSpPr>
        <p:sp>
          <p:nvSpPr>
            <p:cNvPr id="39065" name="TextBox 3"/>
            <p:cNvSpPr txBox="1">
              <a:spLocks noChangeArrowheads="1"/>
            </p:cNvSpPr>
            <p:nvPr/>
          </p:nvSpPr>
          <p:spPr bwMode="auto">
            <a:xfrm>
              <a:off x="1143000" y="2247900"/>
              <a:ext cx="3657600" cy="830997"/>
            </a:xfrm>
            <a:prstGeom prst="rect">
              <a:avLst/>
            </a:prstGeom>
            <a:noFill/>
            <a:ln w="9525">
              <a:noFill/>
              <a:miter lim="800000"/>
              <a:headEnd/>
              <a:tailEnd/>
            </a:ln>
          </p:spPr>
          <p:txBody>
            <a:bodyPr>
              <a:spAutoFit/>
            </a:bodyPr>
            <a:lstStyle/>
            <a:p>
              <a:r>
                <a:rPr lang="en-US" sz="2400"/>
                <a:t>Require safety inventory on aggregation</a:t>
              </a:r>
            </a:p>
          </p:txBody>
        </p:sp>
        <p:graphicFrame>
          <p:nvGraphicFramePr>
            <p:cNvPr id="39059" name="Object 147"/>
            <p:cNvGraphicFramePr>
              <a:graphicFrameLocks noChangeAspect="1"/>
            </p:cNvGraphicFramePr>
            <p:nvPr/>
          </p:nvGraphicFramePr>
          <p:xfrm>
            <a:off x="4679950" y="2222500"/>
            <a:ext cx="3086100" cy="876300"/>
          </p:xfrm>
          <a:graphic>
            <a:graphicData uri="http://schemas.openxmlformats.org/presentationml/2006/ole">
              <mc:AlternateContent xmlns:mc="http://schemas.openxmlformats.org/markup-compatibility/2006">
                <mc:Choice xmlns:v="urn:schemas-microsoft-com:vml" Requires="v">
                  <p:oleObj spid="_x0000_s39119" name="Equation" r:id="rId3" imgW="3071880" imgH="868320" progId="Equation.3">
                    <p:embed/>
                  </p:oleObj>
                </mc:Choice>
                <mc:Fallback>
                  <p:oleObj name="Equation" r:id="rId3" imgW="3071880" imgH="868320" progId="Equation.3">
                    <p:embed/>
                    <p:pic>
                      <p:nvPicPr>
                        <p:cNvPr id="0" name="Picture 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2222500"/>
                          <a:ext cx="3086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13"/>
          <p:cNvGrpSpPr>
            <a:grpSpLocks/>
          </p:cNvGrpSpPr>
          <p:nvPr/>
        </p:nvGrpSpPr>
        <p:grpSpPr bwMode="auto">
          <a:xfrm>
            <a:off x="1244601" y="3479800"/>
            <a:ext cx="6623051" cy="1968500"/>
            <a:chOff x="1244600" y="3479800"/>
            <a:chExt cx="6623050" cy="1968500"/>
          </a:xfrm>
        </p:grpSpPr>
        <p:sp>
          <p:nvSpPr>
            <p:cNvPr id="39064" name="TextBox 11"/>
            <p:cNvSpPr txBox="1">
              <a:spLocks noChangeArrowheads="1"/>
            </p:cNvSpPr>
            <p:nvPr/>
          </p:nvSpPr>
          <p:spPr bwMode="auto">
            <a:xfrm>
              <a:off x="1244600" y="3479800"/>
              <a:ext cx="3797300" cy="830997"/>
            </a:xfrm>
            <a:prstGeom prst="rect">
              <a:avLst/>
            </a:prstGeom>
            <a:noFill/>
            <a:ln w="9525">
              <a:noFill/>
              <a:miter lim="800000"/>
              <a:headEnd/>
              <a:tailEnd/>
            </a:ln>
          </p:spPr>
          <p:txBody>
            <a:bodyPr>
              <a:spAutoFit/>
            </a:bodyPr>
            <a:lstStyle/>
            <a:p>
              <a:r>
                <a:rPr lang="en-US" sz="2400"/>
                <a:t>Holding-cost savings on aggregation per unit sold</a:t>
              </a:r>
            </a:p>
          </p:txBody>
        </p:sp>
        <p:graphicFrame>
          <p:nvGraphicFramePr>
            <p:cNvPr id="39060" name="Object 148"/>
            <p:cNvGraphicFramePr>
              <a:graphicFrameLocks noChangeAspect="1"/>
            </p:cNvGraphicFramePr>
            <p:nvPr/>
          </p:nvGraphicFramePr>
          <p:xfrm>
            <a:off x="3371850" y="4457700"/>
            <a:ext cx="4495800" cy="990600"/>
          </p:xfrm>
          <a:graphic>
            <a:graphicData uri="http://schemas.openxmlformats.org/presentationml/2006/ole">
              <mc:AlternateContent xmlns:mc="http://schemas.openxmlformats.org/markup-compatibility/2006">
                <mc:Choice xmlns:v="urn:schemas-microsoft-com:vml" Requires="v">
                  <p:oleObj spid="_x0000_s39120" name="Equation" r:id="rId5" imgW="4479840" imgH="978120" progId="Equation.3">
                    <p:embed/>
                  </p:oleObj>
                </mc:Choice>
                <mc:Fallback>
                  <p:oleObj name="Equation" r:id="rId5" imgW="4479840" imgH="978120" progId="Equation.3">
                    <p:embed/>
                    <p:pic>
                      <p:nvPicPr>
                        <p:cNvPr id="0" name="Picture 1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4457700"/>
                          <a:ext cx="44958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strips(downRigh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Aggregation</a:t>
            </a:r>
            <a:br>
              <a:rPr lang="en-US" dirty="0" smtClean="0"/>
            </a:br>
            <a:r>
              <a:rPr lang="en-US" dirty="0"/>
              <a:t>o</a:t>
            </a:r>
            <a:r>
              <a:rPr lang="en-US" dirty="0" smtClean="0"/>
              <a:t>n Safety Inventory</a:t>
            </a:r>
            <a:endParaRPr lang="en-US" dirty="0"/>
          </a:p>
        </p:txBody>
      </p:sp>
      <p:sp>
        <p:nvSpPr>
          <p:cNvPr id="3" name="Content Placeholder 2"/>
          <p:cNvSpPr>
            <a:spLocks noGrp="1"/>
          </p:cNvSpPr>
          <p:nvPr>
            <p:ph idx="1"/>
          </p:nvPr>
        </p:nvSpPr>
        <p:spPr>
          <a:xfrm>
            <a:off x="635000" y="1854201"/>
            <a:ext cx="7772400" cy="4508500"/>
          </a:xfrm>
        </p:spPr>
        <p:txBody>
          <a:bodyPr rtlCol="0">
            <a:normAutofit fontScale="77500" lnSpcReduction="20000"/>
          </a:bodyPr>
          <a:lstStyle/>
          <a:p>
            <a:pPr eaLnBrk="1" fontAlgn="auto" hangingPunct="1">
              <a:lnSpc>
                <a:spcPct val="120000"/>
              </a:lnSpc>
              <a:spcBef>
                <a:spcPts val="0"/>
              </a:spcBef>
              <a:buFont typeface="Arial"/>
              <a:buChar char="•"/>
              <a:defRPr/>
            </a:pPr>
            <a:r>
              <a:rPr lang="en-US" dirty="0" smtClean="0"/>
              <a:t>The safety inventory savings on aggregation increase with the desired cycle service level </a:t>
            </a:r>
            <a:r>
              <a:rPr lang="en-US" i="1" dirty="0" err="1" smtClean="0">
                <a:latin typeface="Times New Roman"/>
                <a:cs typeface="Times New Roman"/>
              </a:rPr>
              <a:t>CSL</a:t>
            </a:r>
            <a:endParaRPr lang="en-US" i="1" dirty="0" smtClean="0">
              <a:latin typeface="Times New Roman"/>
              <a:cs typeface="Times New Roman"/>
            </a:endParaRPr>
          </a:p>
          <a:p>
            <a:pPr eaLnBrk="1" fontAlgn="auto" hangingPunct="1">
              <a:lnSpc>
                <a:spcPct val="120000"/>
              </a:lnSpc>
              <a:spcBef>
                <a:spcPts val="0"/>
              </a:spcBef>
              <a:buFont typeface="Arial"/>
              <a:buChar char="•"/>
              <a:defRPr/>
            </a:pPr>
            <a:r>
              <a:rPr lang="en-US" dirty="0" smtClean="0"/>
              <a:t>The </a:t>
            </a:r>
            <a:r>
              <a:rPr lang="en-US" dirty="0"/>
              <a:t>safety inventory savings on aggregation increase with the replenishment lead time </a:t>
            </a:r>
            <a:r>
              <a:rPr lang="en-US" i="1" dirty="0" smtClean="0">
                <a:latin typeface="Times New Roman"/>
                <a:cs typeface="Times New Roman"/>
              </a:rPr>
              <a:t>L</a:t>
            </a:r>
            <a:endParaRPr lang="en-US" dirty="0">
              <a:latin typeface="Times New Roman"/>
              <a:cs typeface="Times New Roman"/>
            </a:endParaRPr>
          </a:p>
          <a:p>
            <a:pPr eaLnBrk="1" fontAlgn="auto" hangingPunct="1">
              <a:lnSpc>
                <a:spcPct val="120000"/>
              </a:lnSpc>
              <a:spcBef>
                <a:spcPts val="0"/>
              </a:spcBef>
              <a:buFont typeface="Arial"/>
              <a:buChar char="•"/>
              <a:defRPr/>
            </a:pPr>
            <a:r>
              <a:rPr lang="en-US" dirty="0" smtClean="0"/>
              <a:t>The safety inventory savings on aggregation increase with the holding cost </a:t>
            </a:r>
            <a:r>
              <a:rPr lang="en-US" i="1" dirty="0" smtClean="0">
                <a:latin typeface="Times New Roman"/>
                <a:cs typeface="Times New Roman"/>
              </a:rPr>
              <a:t>H</a:t>
            </a:r>
            <a:endParaRPr lang="en-US" dirty="0">
              <a:latin typeface="Times New Roman"/>
              <a:cs typeface="Times New Roman"/>
            </a:endParaRPr>
          </a:p>
          <a:p>
            <a:pPr eaLnBrk="1" fontAlgn="auto" hangingPunct="1">
              <a:lnSpc>
                <a:spcPct val="120000"/>
              </a:lnSpc>
              <a:spcBef>
                <a:spcPts val="0"/>
              </a:spcBef>
              <a:buFont typeface="Arial"/>
              <a:buChar char="•"/>
              <a:defRPr/>
            </a:pPr>
            <a:r>
              <a:rPr lang="en-US" dirty="0" smtClean="0"/>
              <a:t>The </a:t>
            </a:r>
            <a:r>
              <a:rPr lang="en-US" dirty="0"/>
              <a:t>safety inventory savings on aggregation increase with the coefficient of variation </a:t>
            </a:r>
            <a:r>
              <a:rPr lang="en-US" dirty="0" smtClean="0"/>
              <a:t>of demand</a:t>
            </a:r>
          </a:p>
          <a:p>
            <a:pPr eaLnBrk="1" fontAlgn="auto" hangingPunct="1">
              <a:lnSpc>
                <a:spcPct val="120000"/>
              </a:lnSpc>
              <a:spcBef>
                <a:spcPts val="0"/>
              </a:spcBef>
              <a:buFont typeface="Arial"/>
              <a:buChar char="•"/>
              <a:defRPr/>
            </a:pPr>
            <a:r>
              <a:rPr lang="en-US" dirty="0" smtClean="0"/>
              <a:t>The safety inventory savings on aggregation decrease as the correlation coefficients increase</a:t>
            </a:r>
            <a:endParaRPr lang="en-US" sz="2400" i="1" dirty="0">
              <a:latin typeface="Times New Roman"/>
              <a:cs typeface="Times New Roman"/>
            </a:endParaRPr>
          </a:p>
        </p:txBody>
      </p:sp>
    </p:spTree>
  </p:cSld>
  <p:clrMapOvr>
    <a:masterClrMapping/>
  </p:clrMapOvr>
  <p:transition spd="slow">
    <p:strip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Impact of Aggregation</a:t>
            </a:r>
            <a:br>
              <a:rPr lang="en-US" dirty="0"/>
            </a:br>
            <a:r>
              <a:rPr lang="en-US" dirty="0"/>
              <a:t>on Safety Inventory</a:t>
            </a:r>
          </a:p>
        </p:txBody>
      </p:sp>
      <p:sp>
        <p:nvSpPr>
          <p:cNvPr id="87042" name="Content Placeholder 2"/>
          <p:cNvSpPr>
            <a:spLocks noGrp="1"/>
          </p:cNvSpPr>
          <p:nvPr>
            <p:ph idx="1"/>
          </p:nvPr>
        </p:nvSpPr>
        <p:spPr>
          <a:xfrm>
            <a:off x="457200" y="1600200"/>
            <a:ext cx="4724400" cy="635000"/>
          </a:xfrm>
        </p:spPr>
        <p:txBody>
          <a:bodyPr/>
          <a:lstStyle/>
          <a:p>
            <a:pPr eaLnBrk="1" hangingPunct="1"/>
            <a:r>
              <a:rPr lang="en-US" sz="2800" smtClean="0"/>
              <a:t>The Square-Root Law</a:t>
            </a:r>
          </a:p>
        </p:txBody>
      </p:sp>
      <p:sp>
        <p:nvSpPr>
          <p:cNvPr id="5" name="TextBox 4"/>
          <p:cNvSpPr txBox="1">
            <a:spLocks noChangeArrowheads="1"/>
          </p:cNvSpPr>
          <p:nvPr/>
        </p:nvSpPr>
        <p:spPr bwMode="auto">
          <a:xfrm>
            <a:off x="1095376" y="5854704"/>
            <a:ext cx="1098378" cy="307777"/>
          </a:xfrm>
          <a:prstGeom prst="rect">
            <a:avLst/>
          </a:prstGeom>
          <a:noFill/>
          <a:ln w="9525">
            <a:noFill/>
            <a:miter lim="800000"/>
            <a:headEnd/>
            <a:tailEnd/>
          </a:ln>
        </p:spPr>
        <p:txBody>
          <a:bodyPr wrap="none">
            <a:spAutoFit/>
          </a:bodyPr>
          <a:lstStyle/>
          <a:p>
            <a:r>
              <a:rPr lang="en-US" sz="1400"/>
              <a:t>Figure 12-4</a:t>
            </a:r>
          </a:p>
        </p:txBody>
      </p:sp>
      <p:pic>
        <p:nvPicPr>
          <p:cNvPr id="87044" name="Picture 6" descr="FG_12_004"/>
          <p:cNvPicPr>
            <a:picLocks noChangeAspect="1" noChangeArrowheads="1"/>
          </p:cNvPicPr>
          <p:nvPr/>
        </p:nvPicPr>
        <p:blipFill>
          <a:blip r:embed="rId2"/>
          <a:srcRect/>
          <a:stretch>
            <a:fillRect/>
          </a:stretch>
        </p:blipFill>
        <p:spPr bwMode="auto">
          <a:xfrm>
            <a:off x="1925642" y="2105029"/>
            <a:ext cx="5580063" cy="3700463"/>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4A765292-80D8-4264-959B-24F62EE099A7}" type="slidenum">
              <a:rPr lang="en-US" sz="1200">
                <a:solidFill>
                  <a:srgbClr val="040800"/>
                </a:solidFill>
                <a:latin typeface="Arial" charset="0"/>
              </a:rPr>
              <a:pPr/>
              <a:t>45</a:t>
            </a:fld>
            <a:endParaRPr lang="en-US" sz="1400">
              <a:solidFill>
                <a:srgbClr val="040800"/>
              </a:solidFill>
            </a:endParaRPr>
          </a:p>
        </p:txBody>
      </p:sp>
      <p:sp>
        <p:nvSpPr>
          <p:cNvPr id="45059" name="Rectangle 2"/>
          <p:cNvSpPr>
            <a:spLocks noGrp="1" noChangeArrowheads="1"/>
          </p:cNvSpPr>
          <p:nvPr>
            <p:ph type="title"/>
          </p:nvPr>
        </p:nvSpPr>
        <p:spPr/>
        <p:txBody>
          <a:bodyPr/>
          <a:lstStyle/>
          <a:p>
            <a:r>
              <a:rPr lang="en-US" dirty="0" smtClean="0"/>
              <a:t>Impact of Aggregation</a:t>
            </a:r>
            <a:br>
              <a:rPr lang="en-US" dirty="0" smtClean="0"/>
            </a:br>
            <a:r>
              <a:rPr lang="en-US" dirty="0" smtClean="0"/>
              <a:t>(</a:t>
            </a:r>
            <a:r>
              <a:rPr lang="en-US" dirty="0" smtClean="0"/>
              <a:t>Example)</a:t>
            </a:r>
            <a:endParaRPr lang="en-US" dirty="0" smtClean="0"/>
          </a:p>
        </p:txBody>
      </p:sp>
      <p:sp>
        <p:nvSpPr>
          <p:cNvPr id="45060" name="Rectangle 3"/>
          <p:cNvSpPr>
            <a:spLocks noGrp="1" noChangeArrowheads="1"/>
          </p:cNvSpPr>
          <p:nvPr>
            <p:ph type="body" idx="1"/>
          </p:nvPr>
        </p:nvSpPr>
        <p:spPr>
          <a:xfrm>
            <a:off x="304805" y="1600200"/>
            <a:ext cx="8413751" cy="4114800"/>
          </a:xfrm>
        </p:spPr>
        <p:txBody>
          <a:bodyPr/>
          <a:lstStyle/>
          <a:p>
            <a:pPr>
              <a:buFont typeface="Monotype Sorts" pitchFamily="2" charset="2"/>
              <a:buNone/>
            </a:pPr>
            <a:r>
              <a:rPr lang="en-US" smtClean="0"/>
              <a:t>Car Dealer : 4 dealership locations (disaggregated)</a:t>
            </a:r>
          </a:p>
          <a:p>
            <a:pPr>
              <a:buFont typeface="Monotype Sorts" pitchFamily="2" charset="2"/>
              <a:buNone/>
            </a:pPr>
            <a:r>
              <a:rPr lang="en-US" smtClean="0"/>
              <a:t>D = 25 cars; </a:t>
            </a:r>
            <a:r>
              <a:rPr lang="en-US" smtClean="0">
                <a:latin typeface="Symbol" pitchFamily="18" charset="2"/>
              </a:rPr>
              <a:t>s</a:t>
            </a:r>
            <a:r>
              <a:rPr lang="en-US" baseline="-25000" smtClean="0"/>
              <a:t>D =</a:t>
            </a:r>
            <a:r>
              <a:rPr lang="en-US" smtClean="0"/>
              <a:t> 5 cars; L = 2 weeks; desired CSL=0.90</a:t>
            </a:r>
          </a:p>
          <a:p>
            <a:pPr>
              <a:buFont typeface="Monotype Sorts" pitchFamily="2" charset="2"/>
              <a:buNone/>
            </a:pPr>
            <a:r>
              <a:rPr lang="en-US" smtClean="0"/>
              <a:t>What would the effect be on safety stock if the 4 outlets are consolidated into 1 large outlet (aggregated)?</a:t>
            </a:r>
          </a:p>
          <a:p>
            <a:pPr>
              <a:buFont typeface="Monotype Sorts" pitchFamily="2" charset="2"/>
              <a:buNone/>
            </a:pPr>
            <a:r>
              <a:rPr lang="en-US" u="sng" smtClean="0"/>
              <a:t>At each disaggregated outlet:</a:t>
            </a:r>
            <a:endParaRPr lang="en-US" smtClean="0"/>
          </a:p>
          <a:p>
            <a:pPr>
              <a:buFont typeface="Monotype Sorts" pitchFamily="2" charset="2"/>
              <a:buNone/>
            </a:pPr>
            <a:r>
              <a:rPr lang="en-US" smtClean="0"/>
              <a:t>For L = 2 weeks, </a:t>
            </a:r>
            <a:r>
              <a:rPr lang="en-US" smtClean="0">
                <a:latin typeface="Symbol" pitchFamily="18" charset="2"/>
              </a:rPr>
              <a:t>s</a:t>
            </a:r>
            <a:r>
              <a:rPr lang="en-US" baseline="-25000" smtClean="0"/>
              <a:t>L</a:t>
            </a:r>
            <a:r>
              <a:rPr lang="en-US" smtClean="0"/>
              <a:t> = 7.07 cars</a:t>
            </a:r>
          </a:p>
          <a:p>
            <a:pPr>
              <a:buFont typeface="Monotype Sorts" pitchFamily="2" charset="2"/>
              <a:buNone/>
            </a:pPr>
            <a:r>
              <a:rPr lang="en-US" smtClean="0"/>
              <a:t>ss = F</a:t>
            </a:r>
            <a:r>
              <a:rPr lang="en-US" baseline="-25000" smtClean="0"/>
              <a:t>s</a:t>
            </a:r>
            <a:r>
              <a:rPr lang="en-US" baseline="30000" smtClean="0"/>
              <a:t>-1</a:t>
            </a:r>
            <a:r>
              <a:rPr lang="en-US" smtClean="0"/>
              <a:t>(CSL) x </a:t>
            </a:r>
            <a:r>
              <a:rPr lang="en-US" smtClean="0">
                <a:latin typeface="Symbol" pitchFamily="18" charset="2"/>
              </a:rPr>
              <a:t>s</a:t>
            </a:r>
            <a:r>
              <a:rPr lang="en-US" baseline="-25000" smtClean="0"/>
              <a:t>L</a:t>
            </a:r>
            <a:r>
              <a:rPr lang="en-US" smtClean="0"/>
              <a:t> = F</a:t>
            </a:r>
            <a:r>
              <a:rPr lang="en-US" baseline="-25000" smtClean="0"/>
              <a:t>s</a:t>
            </a:r>
            <a:r>
              <a:rPr lang="en-US" baseline="30000" smtClean="0"/>
              <a:t>-1</a:t>
            </a:r>
            <a:r>
              <a:rPr lang="en-US" smtClean="0"/>
              <a:t>(0.9) x 7.07 = 9.06</a:t>
            </a:r>
          </a:p>
          <a:p>
            <a:pPr>
              <a:buFont typeface="Monotype Sorts" pitchFamily="2" charset="2"/>
              <a:buNone/>
            </a:pPr>
            <a:r>
              <a:rPr lang="en-US" smtClean="0"/>
              <a:t>Each outlet must carry 9 cars as safety stock inventory, so safety inventory for the 4 outlets in total is (4)(9) = 36 cars</a:t>
            </a:r>
          </a:p>
        </p:txBody>
      </p:sp>
    </p:spTree>
    <p:extLst>
      <p:ext uri="{BB962C8B-B14F-4D97-AF65-F5344CB8AC3E}">
        <p14:creationId xmlns:p14="http://schemas.microsoft.com/office/powerpoint/2010/main" val="683585760"/>
      </p:ext>
    </p:extLst>
  </p:cSld>
  <p:clrMapOvr>
    <a:masterClrMapping/>
  </p:clrMapOvr>
  <p:transition>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70DE2E73-18BE-4085-8BF5-80CD01932FF4}" type="slidenum">
              <a:rPr lang="en-US" sz="1200">
                <a:solidFill>
                  <a:srgbClr val="040800"/>
                </a:solidFill>
                <a:latin typeface="Arial" charset="0"/>
              </a:rPr>
              <a:pPr/>
              <a:t>46</a:t>
            </a:fld>
            <a:endParaRPr lang="en-US" sz="1400">
              <a:solidFill>
                <a:srgbClr val="040800"/>
              </a:solidFill>
            </a:endParaRPr>
          </a:p>
        </p:txBody>
      </p:sp>
      <p:sp>
        <p:nvSpPr>
          <p:cNvPr id="46083" name="Rectangle 2"/>
          <p:cNvSpPr>
            <a:spLocks noGrp="1" noChangeArrowheads="1"/>
          </p:cNvSpPr>
          <p:nvPr>
            <p:ph type="title"/>
          </p:nvPr>
        </p:nvSpPr>
        <p:spPr/>
        <p:txBody>
          <a:bodyPr/>
          <a:lstStyle/>
          <a:p>
            <a:r>
              <a:rPr lang="en-US" dirty="0" smtClean="0"/>
              <a:t>Impact of Aggregation</a:t>
            </a:r>
            <a:br>
              <a:rPr lang="en-US" dirty="0" smtClean="0"/>
            </a:br>
            <a:r>
              <a:rPr lang="en-US" dirty="0" smtClean="0"/>
              <a:t>(</a:t>
            </a:r>
            <a:r>
              <a:rPr lang="en-US" dirty="0" smtClean="0"/>
              <a:t>Example)</a:t>
            </a:r>
            <a:endParaRPr lang="en-US" dirty="0" smtClean="0"/>
          </a:p>
        </p:txBody>
      </p:sp>
      <p:sp>
        <p:nvSpPr>
          <p:cNvPr id="46084" name="Rectangle 3"/>
          <p:cNvSpPr>
            <a:spLocks noGrp="1" noChangeArrowheads="1"/>
          </p:cNvSpPr>
          <p:nvPr>
            <p:ph type="body" idx="1"/>
          </p:nvPr>
        </p:nvSpPr>
        <p:spPr>
          <a:xfrm>
            <a:off x="381000" y="1676400"/>
            <a:ext cx="8305800" cy="4114800"/>
          </a:xfrm>
        </p:spPr>
        <p:txBody>
          <a:bodyPr/>
          <a:lstStyle/>
          <a:p>
            <a:pPr>
              <a:buFont typeface="Monotype Sorts" pitchFamily="2" charset="2"/>
              <a:buNone/>
            </a:pPr>
            <a:r>
              <a:rPr lang="en-US" u="sng" dirty="0" smtClean="0"/>
              <a:t>One outlet (aggregated option):</a:t>
            </a:r>
            <a:endParaRPr lang="en-US" dirty="0" smtClean="0"/>
          </a:p>
          <a:p>
            <a:pPr>
              <a:buFont typeface="Monotype Sorts" pitchFamily="2" charset="2"/>
              <a:buNone/>
            </a:pPr>
            <a:r>
              <a:rPr lang="en-US" dirty="0" smtClean="0"/>
              <a:t>RC = D</a:t>
            </a:r>
            <a:r>
              <a:rPr lang="en-US" baseline="-25000" dirty="0" smtClean="0"/>
              <a:t>1</a:t>
            </a:r>
            <a:r>
              <a:rPr lang="en-US" dirty="0" smtClean="0"/>
              <a:t> + D</a:t>
            </a:r>
            <a:r>
              <a:rPr lang="en-US" baseline="-25000" dirty="0" smtClean="0"/>
              <a:t>2</a:t>
            </a:r>
            <a:r>
              <a:rPr lang="en-US" dirty="0" smtClean="0"/>
              <a:t> + D</a:t>
            </a:r>
            <a:r>
              <a:rPr lang="en-US" baseline="-25000" dirty="0" smtClean="0"/>
              <a:t>3</a:t>
            </a:r>
            <a:r>
              <a:rPr lang="en-US" dirty="0" smtClean="0"/>
              <a:t> + D</a:t>
            </a:r>
            <a:r>
              <a:rPr lang="en-US" baseline="-25000" dirty="0" smtClean="0"/>
              <a:t>4</a:t>
            </a:r>
            <a:r>
              <a:rPr lang="en-US" dirty="0" smtClean="0"/>
              <a:t> = 25+25+25+25 = 100 cars/</a:t>
            </a:r>
            <a:r>
              <a:rPr lang="en-US" dirty="0" err="1" smtClean="0"/>
              <a:t>wk</a:t>
            </a:r>
            <a:endParaRPr lang="en-US" dirty="0" smtClean="0"/>
          </a:p>
          <a:p>
            <a:pPr>
              <a:buFont typeface="Monotype Sorts" pitchFamily="2" charset="2"/>
              <a:buNone/>
            </a:pPr>
            <a:r>
              <a:rPr lang="en-US" dirty="0" err="1" smtClean="0">
                <a:latin typeface="Symbol" pitchFamily="18" charset="2"/>
              </a:rPr>
              <a:t>s</a:t>
            </a:r>
            <a:r>
              <a:rPr lang="en-US" baseline="-25000" dirty="0" err="1" smtClean="0"/>
              <a:t>R</a:t>
            </a:r>
            <a:r>
              <a:rPr lang="en-US" baseline="30000" dirty="0" err="1" smtClean="0"/>
              <a:t>C</a:t>
            </a:r>
            <a:r>
              <a:rPr lang="en-US" dirty="0" smtClean="0"/>
              <a:t> = </a:t>
            </a:r>
            <a:r>
              <a:rPr lang="en-US" dirty="0" err="1" smtClean="0"/>
              <a:t>Sqrt</a:t>
            </a:r>
            <a:r>
              <a:rPr lang="en-US" dirty="0" smtClean="0"/>
              <a:t>(5</a:t>
            </a:r>
            <a:r>
              <a:rPr lang="en-US" baseline="30000" dirty="0" smtClean="0"/>
              <a:t>2</a:t>
            </a:r>
            <a:r>
              <a:rPr lang="en-US" dirty="0" smtClean="0"/>
              <a:t> + 5</a:t>
            </a:r>
            <a:r>
              <a:rPr lang="en-US" baseline="30000" dirty="0" smtClean="0"/>
              <a:t>2</a:t>
            </a:r>
            <a:r>
              <a:rPr lang="en-US" dirty="0" smtClean="0"/>
              <a:t> + 5</a:t>
            </a:r>
            <a:r>
              <a:rPr lang="en-US" baseline="30000" dirty="0" smtClean="0"/>
              <a:t>2</a:t>
            </a:r>
            <a:r>
              <a:rPr lang="en-US" dirty="0" smtClean="0"/>
              <a:t> + 5</a:t>
            </a:r>
            <a:r>
              <a:rPr lang="en-US" baseline="30000" dirty="0" smtClean="0"/>
              <a:t>2</a:t>
            </a:r>
            <a:r>
              <a:rPr lang="en-US" dirty="0" smtClean="0"/>
              <a:t>) = 10</a:t>
            </a:r>
          </a:p>
          <a:p>
            <a:pPr>
              <a:buFont typeface="Monotype Sorts" pitchFamily="2" charset="2"/>
              <a:buNone/>
            </a:pPr>
            <a:r>
              <a:rPr lang="en-US" dirty="0" err="1" smtClean="0">
                <a:latin typeface="Symbol" pitchFamily="18" charset="2"/>
              </a:rPr>
              <a:t>s</a:t>
            </a:r>
            <a:r>
              <a:rPr lang="en-US" baseline="-25000" dirty="0" err="1" smtClean="0"/>
              <a:t>L</a:t>
            </a:r>
            <a:r>
              <a:rPr lang="en-US" baseline="30000" dirty="0" err="1" smtClean="0"/>
              <a:t>C</a:t>
            </a:r>
            <a:r>
              <a:rPr lang="en-US" dirty="0" smtClean="0"/>
              <a:t> = </a:t>
            </a:r>
            <a:r>
              <a:rPr lang="en-US" dirty="0" err="1" smtClean="0">
                <a:latin typeface="Symbol" pitchFamily="18" charset="2"/>
              </a:rPr>
              <a:t>s</a:t>
            </a:r>
            <a:r>
              <a:rPr lang="en-US" baseline="-25000" dirty="0" err="1" smtClean="0"/>
              <a:t>D</a:t>
            </a:r>
            <a:r>
              <a:rPr lang="en-US" baseline="30000" dirty="0" err="1" smtClean="0"/>
              <a:t>C</a:t>
            </a:r>
            <a:r>
              <a:rPr lang="en-US" dirty="0" smtClean="0"/>
              <a:t> </a:t>
            </a:r>
            <a:r>
              <a:rPr lang="en-US" dirty="0" err="1" smtClean="0"/>
              <a:t>Sqrt</a:t>
            </a:r>
            <a:r>
              <a:rPr lang="en-US" dirty="0" smtClean="0"/>
              <a:t>(L) = (10)</a:t>
            </a:r>
            <a:r>
              <a:rPr lang="en-US" dirty="0" err="1" smtClean="0"/>
              <a:t>Sqrt</a:t>
            </a:r>
            <a:r>
              <a:rPr lang="en-US" dirty="0" smtClean="0"/>
              <a:t>(2) = (10)(1.414) = 14.14</a:t>
            </a:r>
          </a:p>
          <a:p>
            <a:pPr>
              <a:buFont typeface="Monotype Sorts" pitchFamily="2" charset="2"/>
              <a:buNone/>
            </a:pPr>
            <a:r>
              <a:rPr lang="en-US" dirty="0" err="1" smtClean="0"/>
              <a:t>ss</a:t>
            </a:r>
            <a:r>
              <a:rPr lang="en-US" dirty="0" smtClean="0"/>
              <a:t> = F</a:t>
            </a:r>
            <a:r>
              <a:rPr lang="en-US" baseline="-25000" dirty="0" smtClean="0"/>
              <a:t>s</a:t>
            </a:r>
            <a:r>
              <a:rPr lang="en-US" baseline="30000" dirty="0" smtClean="0"/>
              <a:t>-1</a:t>
            </a:r>
            <a:r>
              <a:rPr lang="en-US" dirty="0" smtClean="0"/>
              <a:t>(CSL) x </a:t>
            </a:r>
            <a:r>
              <a:rPr lang="en-US" dirty="0" err="1" smtClean="0">
                <a:latin typeface="Symbol" pitchFamily="18" charset="2"/>
              </a:rPr>
              <a:t>s</a:t>
            </a:r>
            <a:r>
              <a:rPr lang="en-US" baseline="-25000" dirty="0" err="1" smtClean="0"/>
              <a:t>L</a:t>
            </a:r>
            <a:r>
              <a:rPr lang="en-US" baseline="20000" dirty="0" err="1" smtClean="0"/>
              <a:t>C</a:t>
            </a:r>
            <a:r>
              <a:rPr lang="en-US" dirty="0" smtClean="0"/>
              <a:t> = F</a:t>
            </a:r>
            <a:r>
              <a:rPr lang="en-US" baseline="-25000" dirty="0" smtClean="0"/>
              <a:t>s</a:t>
            </a:r>
            <a:r>
              <a:rPr lang="en-US" baseline="30000" dirty="0" smtClean="0"/>
              <a:t>-1</a:t>
            </a:r>
            <a:r>
              <a:rPr lang="en-US" dirty="0" smtClean="0"/>
              <a:t>(0.9) x 14.14 =18.12</a:t>
            </a:r>
          </a:p>
          <a:p>
            <a:pPr>
              <a:buFont typeface="Monotype Sorts" pitchFamily="2" charset="2"/>
              <a:buNone/>
            </a:pPr>
            <a:r>
              <a:rPr lang="en-US" dirty="0" smtClean="0"/>
              <a:t>or about 18 cars</a:t>
            </a:r>
          </a:p>
          <a:p>
            <a:pPr>
              <a:buFont typeface="Monotype Sorts" pitchFamily="2" charset="2"/>
              <a:buNone/>
            </a:pPr>
            <a:r>
              <a:rPr lang="en-US" dirty="0" smtClean="0"/>
              <a:t>If </a:t>
            </a:r>
            <a:r>
              <a:rPr lang="en-US" dirty="0" smtClean="0">
                <a:latin typeface="Symbol" pitchFamily="18" charset="2"/>
              </a:rPr>
              <a:t>r</a:t>
            </a:r>
            <a:r>
              <a:rPr lang="en-US" dirty="0" smtClean="0"/>
              <a:t> does not equal 0 (demand is not completely independent), the impact of aggregation is not as </a:t>
            </a:r>
            <a:r>
              <a:rPr lang="en-US" dirty="0" smtClean="0"/>
              <a:t>great</a:t>
            </a:r>
            <a:endParaRPr lang="en-US" dirty="0" smtClean="0"/>
          </a:p>
        </p:txBody>
      </p:sp>
    </p:spTree>
    <p:extLst>
      <p:ext uri="{BB962C8B-B14F-4D97-AF65-F5344CB8AC3E}">
        <p14:creationId xmlns:p14="http://schemas.microsoft.com/office/powerpoint/2010/main" val="1505591173"/>
      </p:ext>
    </p:extLst>
  </p:cSld>
  <p:clrMapOvr>
    <a:masterClrMapping/>
  </p:clrMapOvr>
  <p:transition>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Impact of Correlation on </a:t>
            </a:r>
            <a:r>
              <a:rPr lang="en-US" dirty="0" smtClean="0"/>
              <a:t/>
            </a:r>
            <a:br>
              <a:rPr lang="en-US" dirty="0" smtClean="0"/>
            </a:br>
            <a:r>
              <a:rPr lang="en-US" dirty="0" smtClean="0"/>
              <a:t>Value </a:t>
            </a:r>
            <a:r>
              <a:rPr lang="en-US" dirty="0"/>
              <a:t>of Aggregation</a:t>
            </a:r>
          </a:p>
        </p:txBody>
      </p:sp>
      <p:graphicFrame>
        <p:nvGraphicFramePr>
          <p:cNvPr id="8" name="Table 7"/>
          <p:cNvGraphicFramePr>
            <a:graphicFrameLocks noGrp="1"/>
          </p:cNvGraphicFramePr>
          <p:nvPr/>
        </p:nvGraphicFramePr>
        <p:xfrm>
          <a:off x="1524000" y="2184400"/>
          <a:ext cx="6096000" cy="3413760"/>
        </p:xfrm>
        <a:graphic>
          <a:graphicData uri="http://schemas.openxmlformats.org/drawingml/2006/table">
            <a:tbl>
              <a:tblPr firstRow="1" bandRow="1">
                <a:tableStyleId>{2D5ABB26-0587-4C30-8999-92F81FD0307C}</a:tableStyleId>
              </a:tblPr>
              <a:tblGrid>
                <a:gridCol w="1168400"/>
                <a:gridCol w="2235200"/>
                <a:gridCol w="2692400"/>
              </a:tblGrid>
              <a:tr h="1188720">
                <a:tc>
                  <a:txBody>
                    <a:bodyPr/>
                    <a:lstStyle/>
                    <a:p>
                      <a:pPr algn="ctr"/>
                      <a:r>
                        <a:rPr lang="en-US" sz="1800" b="1" i="1" dirty="0" smtClean="0">
                          <a:latin typeface="Symbol" charset="2"/>
                          <a:cs typeface="Symbol" charset="2"/>
                        </a:rPr>
                        <a:t>r</a:t>
                      </a:r>
                      <a:endParaRPr lang="en-US" sz="1800" b="1" i="1" dirty="0">
                        <a:latin typeface="Symbol" charset="2"/>
                        <a:cs typeface="Symbol" charset="2"/>
                      </a:endParaRPr>
                    </a:p>
                  </a:txBody>
                  <a:tcPr anchor="b">
                    <a:lnL w="28575" cap="flat" cmpd="sng" algn="ctr">
                      <a:noFill/>
                      <a:prstDash val="solid"/>
                      <a:round/>
                      <a:headEnd type="none" w="med" len="med"/>
                      <a:tailEnd type="none" w="med" len="med"/>
                    </a:lnL>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800" b="1" dirty="0" smtClean="0"/>
                        <a:t>Disaggregate </a:t>
                      </a:r>
                    </a:p>
                    <a:p>
                      <a:pPr algn="ctr"/>
                      <a:r>
                        <a:rPr lang="en-US" sz="1800" b="1" dirty="0" smtClean="0"/>
                        <a:t>Safety Inventory</a:t>
                      </a:r>
                      <a:endParaRPr lang="en-US" sz="18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800" b="1" dirty="0" smtClean="0"/>
                        <a:t>Aggregate </a:t>
                      </a:r>
                    </a:p>
                    <a:p>
                      <a:pPr algn="ctr"/>
                      <a:r>
                        <a:rPr lang="en-US" sz="1800" b="1" dirty="0" smtClean="0"/>
                        <a:t>Safety</a:t>
                      </a:r>
                      <a:r>
                        <a:rPr lang="en-US" sz="1800" b="1" baseline="0" dirty="0" smtClean="0"/>
                        <a:t> Inventory</a:t>
                      </a:r>
                      <a:endParaRPr lang="en-US" sz="1800" b="1" dirty="0"/>
                    </a:p>
                  </a:txBody>
                  <a:tcPr anchor="b">
                    <a:lnR w="28575" cap="flat" cmpd="sng" algn="ctr">
                      <a:noFill/>
                      <a:prstDash val="solid"/>
                      <a:round/>
                      <a:headEnd type="none" w="med" len="med"/>
                      <a:tailEnd type="none" w="med" len="med"/>
                    </a:ln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pPr>
                        <a:tabLst>
                          <a:tab pos="266700" algn="l"/>
                        </a:tabLst>
                      </a:pPr>
                      <a:r>
                        <a:rPr lang="en-US" sz="1800" dirty="0" smtClean="0"/>
                        <a:t>	0</a:t>
                      </a:r>
                      <a:endParaRPr lang="en-US" sz="1800" dirty="0"/>
                    </a:p>
                  </a:txBody>
                  <a:tcPr>
                    <a:lnL w="28575" cap="flat" cmpd="sng" algn="ctr">
                      <a:noFill/>
                      <a:prstDash val="solid"/>
                      <a:round/>
                      <a:headEnd type="none" w="med" len="med"/>
                      <a:tailEnd type="none" w="med" len="med"/>
                    </a:lnL>
                    <a:lnT w="19050" cap="flat" cmpd="sng" algn="ctr">
                      <a:solidFill>
                        <a:scrgbClr r="0" g="0" b="0"/>
                      </a:solidFill>
                      <a:prstDash val="solid"/>
                      <a:round/>
                      <a:headEnd type="none" w="med" len="med"/>
                      <a:tailEnd type="none" w="med" len="med"/>
                    </a:lnT>
                  </a:tcPr>
                </a:tc>
                <a:tc>
                  <a:txBody>
                    <a:bodyPr/>
                    <a:lstStyle/>
                    <a:p>
                      <a:pPr algn="ctr"/>
                      <a:r>
                        <a:rPr lang="en-US" sz="1800" dirty="0" smtClean="0"/>
                        <a:t>36.24</a:t>
                      </a:r>
                      <a:endParaRPr lang="en-US" sz="1800" dirty="0"/>
                    </a:p>
                  </a:txBody>
                  <a:tcPr>
                    <a:lnT w="19050" cap="flat" cmpd="sng" algn="ctr">
                      <a:solidFill>
                        <a:scrgbClr r="0" g="0" b="0"/>
                      </a:solidFill>
                      <a:prstDash val="solid"/>
                      <a:round/>
                      <a:headEnd type="none" w="med" len="med"/>
                      <a:tailEnd type="none" w="med" len="med"/>
                    </a:lnT>
                  </a:tcPr>
                </a:tc>
                <a:tc>
                  <a:txBody>
                    <a:bodyPr/>
                    <a:lstStyle/>
                    <a:p>
                      <a:pPr algn="ctr"/>
                      <a:r>
                        <a:rPr lang="en-US" sz="1800" dirty="0" smtClean="0"/>
                        <a:t>18.12</a:t>
                      </a:r>
                      <a:endParaRPr lang="en-US" sz="1800" dirty="0"/>
                    </a:p>
                  </a:txBody>
                  <a:tcPr>
                    <a:lnR w="28575" cap="flat" cmpd="sng" algn="ctr">
                      <a:noFill/>
                      <a:prstDash val="solid"/>
                      <a:round/>
                      <a:headEnd type="none" w="med" len="med"/>
                      <a:tailEnd type="none" w="med" len="med"/>
                    </a:lnR>
                    <a:lnT w="19050" cap="flat" cmpd="sng" algn="ctr">
                      <a:solidFill>
                        <a:scrgbClr r="0" g="0" b="0"/>
                      </a:solidFill>
                      <a:prstDash val="solid"/>
                      <a:round/>
                      <a:headEnd type="none" w="med" len="med"/>
                      <a:tailEnd type="none" w="med" len="med"/>
                    </a:lnT>
                  </a:tcPr>
                </a:tc>
              </a:tr>
              <a:tr h="370840">
                <a:tc>
                  <a:txBody>
                    <a:bodyPr/>
                    <a:lstStyle/>
                    <a:p>
                      <a:pPr>
                        <a:tabLst>
                          <a:tab pos="266700" algn="l"/>
                        </a:tabLst>
                      </a:pPr>
                      <a:r>
                        <a:rPr lang="en-US" sz="1800" dirty="0" smtClean="0"/>
                        <a:t>	0.2</a:t>
                      </a:r>
                      <a:endParaRPr lang="en-US" sz="1800" dirty="0"/>
                    </a:p>
                  </a:txBody>
                  <a:tcPr>
                    <a:lnL w="28575" cap="flat" cmpd="sng" algn="ctr">
                      <a:noFill/>
                      <a:prstDash val="solid"/>
                      <a:round/>
                      <a:headEnd type="none" w="med" len="med"/>
                      <a:tailEnd type="none" w="med" len="med"/>
                    </a:lnL>
                  </a:tcPr>
                </a:tc>
                <a:tc>
                  <a:txBody>
                    <a:bodyPr/>
                    <a:lstStyle/>
                    <a:p>
                      <a:pPr algn="ctr"/>
                      <a:r>
                        <a:rPr lang="en-US" sz="1800" dirty="0" smtClean="0"/>
                        <a:t>36.24</a:t>
                      </a:r>
                      <a:endParaRPr lang="en-US" sz="1800" dirty="0"/>
                    </a:p>
                  </a:txBody>
                  <a:tcPr/>
                </a:tc>
                <a:tc>
                  <a:txBody>
                    <a:bodyPr/>
                    <a:lstStyle/>
                    <a:p>
                      <a:pPr algn="ctr"/>
                      <a:r>
                        <a:rPr lang="en-US" sz="1800" dirty="0" smtClean="0"/>
                        <a:t>22.92</a:t>
                      </a:r>
                      <a:endParaRPr lang="en-US" sz="1800" dirty="0"/>
                    </a:p>
                  </a:txBody>
                  <a:tcPr>
                    <a:lnR w="28575" cap="flat" cmpd="sng" algn="ctr">
                      <a:noFill/>
                      <a:prstDash val="solid"/>
                      <a:round/>
                      <a:headEnd type="none" w="med" len="med"/>
                      <a:tailEnd type="none" w="med" len="med"/>
                    </a:lnR>
                  </a:tcPr>
                </a:tc>
              </a:tr>
              <a:tr h="370840">
                <a:tc>
                  <a:txBody>
                    <a:bodyPr/>
                    <a:lstStyle/>
                    <a:p>
                      <a:pPr>
                        <a:tabLst>
                          <a:tab pos="266700" algn="l"/>
                        </a:tabLst>
                      </a:pPr>
                      <a:r>
                        <a:rPr lang="en-US" sz="1800" dirty="0" smtClean="0"/>
                        <a:t>	0.4</a:t>
                      </a:r>
                      <a:endParaRPr lang="en-US" sz="1800" dirty="0"/>
                    </a:p>
                  </a:txBody>
                  <a:tcPr>
                    <a:lnL w="28575" cap="flat" cmpd="sng" algn="ctr">
                      <a:noFill/>
                      <a:prstDash val="solid"/>
                      <a:round/>
                      <a:headEnd type="none" w="med" len="med"/>
                      <a:tailEnd type="none" w="med" len="med"/>
                    </a:lnL>
                  </a:tcPr>
                </a:tc>
                <a:tc>
                  <a:txBody>
                    <a:bodyPr/>
                    <a:lstStyle/>
                    <a:p>
                      <a:pPr algn="ctr"/>
                      <a:r>
                        <a:rPr lang="en-US" sz="1800" dirty="0" smtClean="0"/>
                        <a:t>36.24</a:t>
                      </a:r>
                      <a:endParaRPr lang="en-US" sz="1800" dirty="0"/>
                    </a:p>
                  </a:txBody>
                  <a:tcPr/>
                </a:tc>
                <a:tc>
                  <a:txBody>
                    <a:bodyPr/>
                    <a:lstStyle/>
                    <a:p>
                      <a:pPr algn="ctr"/>
                      <a:r>
                        <a:rPr lang="en-US" sz="1800" dirty="0" smtClean="0"/>
                        <a:t>26.88</a:t>
                      </a:r>
                      <a:endParaRPr lang="en-US" sz="1800" dirty="0"/>
                    </a:p>
                  </a:txBody>
                  <a:tcPr>
                    <a:lnR w="28575" cap="flat" cmpd="sng" algn="ctr">
                      <a:noFill/>
                      <a:prstDash val="solid"/>
                      <a:round/>
                      <a:headEnd type="none" w="med" len="med"/>
                      <a:tailEnd type="none" w="med" len="med"/>
                    </a:lnR>
                  </a:tcPr>
                </a:tc>
              </a:tr>
              <a:tr h="370840">
                <a:tc>
                  <a:txBody>
                    <a:bodyPr/>
                    <a:lstStyle/>
                    <a:p>
                      <a:pPr>
                        <a:tabLst>
                          <a:tab pos="266700" algn="l"/>
                        </a:tabLst>
                      </a:pPr>
                      <a:r>
                        <a:rPr lang="en-US" sz="1800" dirty="0" smtClean="0"/>
                        <a:t>	0.6</a:t>
                      </a:r>
                      <a:endParaRPr lang="en-US" sz="1800" dirty="0"/>
                    </a:p>
                  </a:txBody>
                  <a:tcPr>
                    <a:lnL w="28575" cap="flat" cmpd="sng" algn="ctr">
                      <a:noFill/>
                      <a:prstDash val="solid"/>
                      <a:round/>
                      <a:headEnd type="none" w="med" len="med"/>
                      <a:tailEnd type="none" w="med" len="med"/>
                    </a:lnL>
                  </a:tcPr>
                </a:tc>
                <a:tc>
                  <a:txBody>
                    <a:bodyPr/>
                    <a:lstStyle/>
                    <a:p>
                      <a:pPr algn="ctr"/>
                      <a:r>
                        <a:rPr lang="en-US" sz="1800" dirty="0" smtClean="0"/>
                        <a:t>36.24</a:t>
                      </a:r>
                      <a:endParaRPr lang="en-US" sz="1800" dirty="0"/>
                    </a:p>
                  </a:txBody>
                  <a:tcPr/>
                </a:tc>
                <a:tc>
                  <a:txBody>
                    <a:bodyPr/>
                    <a:lstStyle/>
                    <a:p>
                      <a:pPr algn="ctr"/>
                      <a:r>
                        <a:rPr lang="en-US" sz="1800" dirty="0" smtClean="0"/>
                        <a:t>30.32</a:t>
                      </a:r>
                      <a:endParaRPr lang="en-US" sz="1800" dirty="0"/>
                    </a:p>
                  </a:txBody>
                  <a:tcPr>
                    <a:lnR w="28575" cap="flat" cmpd="sng" algn="ctr">
                      <a:noFill/>
                      <a:prstDash val="solid"/>
                      <a:round/>
                      <a:headEnd type="none" w="med" len="med"/>
                      <a:tailEnd type="none" w="med" len="med"/>
                    </a:lnR>
                  </a:tcPr>
                </a:tc>
              </a:tr>
              <a:tr h="370840">
                <a:tc>
                  <a:txBody>
                    <a:bodyPr/>
                    <a:lstStyle/>
                    <a:p>
                      <a:pPr>
                        <a:tabLst>
                          <a:tab pos="266700" algn="l"/>
                        </a:tabLst>
                      </a:pPr>
                      <a:r>
                        <a:rPr lang="en-US" sz="1800" dirty="0" smtClean="0"/>
                        <a:t>	0.8</a:t>
                      </a:r>
                      <a:endParaRPr lang="en-US" sz="1800" dirty="0"/>
                    </a:p>
                  </a:txBody>
                  <a:tcPr>
                    <a:lnL w="28575" cap="flat" cmpd="sng" algn="ctr">
                      <a:noFill/>
                      <a:prstDash val="solid"/>
                      <a:round/>
                      <a:headEnd type="none" w="med" len="med"/>
                      <a:tailEnd type="none" w="med" len="med"/>
                    </a:lnL>
                  </a:tcPr>
                </a:tc>
                <a:tc>
                  <a:txBody>
                    <a:bodyPr/>
                    <a:lstStyle/>
                    <a:p>
                      <a:pPr algn="ctr"/>
                      <a:r>
                        <a:rPr lang="en-US" sz="1800" dirty="0" smtClean="0"/>
                        <a:t>36.24</a:t>
                      </a:r>
                      <a:endParaRPr lang="en-US" sz="1800" dirty="0"/>
                    </a:p>
                  </a:txBody>
                  <a:tcPr/>
                </a:tc>
                <a:tc>
                  <a:txBody>
                    <a:bodyPr/>
                    <a:lstStyle/>
                    <a:p>
                      <a:pPr algn="ctr"/>
                      <a:r>
                        <a:rPr lang="en-US" sz="1800" dirty="0" smtClean="0"/>
                        <a:t>33.41</a:t>
                      </a:r>
                      <a:endParaRPr lang="en-US" sz="1800" dirty="0"/>
                    </a:p>
                  </a:txBody>
                  <a:tcPr>
                    <a:lnR w="28575" cap="flat" cmpd="sng" algn="ctr">
                      <a:noFill/>
                      <a:prstDash val="solid"/>
                      <a:round/>
                      <a:headEnd type="none" w="med" len="med"/>
                      <a:tailEnd type="none" w="med" len="med"/>
                    </a:lnR>
                  </a:tcPr>
                </a:tc>
              </a:tr>
              <a:tr h="370840">
                <a:tc>
                  <a:txBody>
                    <a:bodyPr/>
                    <a:lstStyle/>
                    <a:p>
                      <a:pPr>
                        <a:tabLst>
                          <a:tab pos="266700" algn="l"/>
                        </a:tabLst>
                      </a:pPr>
                      <a:r>
                        <a:rPr lang="en-US" sz="1800" dirty="0" smtClean="0"/>
                        <a:t>	1.0</a:t>
                      </a:r>
                      <a:endParaRPr lang="en-US" sz="1800" dirty="0"/>
                    </a:p>
                  </a:txBody>
                  <a:tcPr>
                    <a:lnL w="28575" cap="flat" cmpd="sng" algn="ctr">
                      <a:no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algn="ctr"/>
                      <a:r>
                        <a:rPr lang="en-US" sz="1800" dirty="0" smtClean="0"/>
                        <a:t>36.24</a:t>
                      </a:r>
                      <a:endParaRPr lang="en-US" sz="1800" dirty="0"/>
                    </a:p>
                  </a:txBody>
                  <a:tcPr>
                    <a:lnB w="28575" cap="flat" cmpd="sng" algn="ctr">
                      <a:solidFill>
                        <a:scrgbClr r="0" g="0" b="0"/>
                      </a:solidFill>
                      <a:prstDash val="solid"/>
                      <a:round/>
                      <a:headEnd type="none" w="med" len="med"/>
                      <a:tailEnd type="none" w="med" len="med"/>
                    </a:lnB>
                  </a:tcPr>
                </a:tc>
                <a:tc>
                  <a:txBody>
                    <a:bodyPr/>
                    <a:lstStyle/>
                    <a:p>
                      <a:pPr algn="ctr"/>
                      <a:r>
                        <a:rPr lang="en-US" sz="1800" dirty="0" smtClean="0"/>
                        <a:t>36.24</a:t>
                      </a:r>
                      <a:endParaRPr lang="en-US" sz="1800" dirty="0"/>
                    </a:p>
                  </a:txBody>
                  <a:tcPr>
                    <a:lnR w="28575" cap="flat" cmpd="sng" algn="ctr">
                      <a:no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bl>
          </a:graphicData>
        </a:graphic>
      </p:graphicFrame>
      <p:sp>
        <p:nvSpPr>
          <p:cNvPr id="17" name="TextBox 16"/>
          <p:cNvSpPr txBox="1">
            <a:spLocks noChangeArrowheads="1"/>
          </p:cNvSpPr>
          <p:nvPr/>
        </p:nvSpPr>
        <p:spPr bwMode="auto">
          <a:xfrm>
            <a:off x="6597651" y="5346703"/>
            <a:ext cx="1019190" cy="307777"/>
          </a:xfrm>
          <a:prstGeom prst="rect">
            <a:avLst/>
          </a:prstGeom>
          <a:noFill/>
          <a:ln w="9525">
            <a:noFill/>
            <a:miter lim="800000"/>
            <a:headEnd/>
            <a:tailEnd/>
          </a:ln>
        </p:spPr>
        <p:txBody>
          <a:bodyPr wrap="none">
            <a:spAutoFit/>
          </a:bodyPr>
          <a:lstStyle/>
          <a:p>
            <a:r>
              <a:rPr lang="en-US" sz="1400"/>
              <a:t>Table 12-3</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Impact of Correlation on </a:t>
            </a:r>
            <a:br>
              <a:rPr lang="en-US" dirty="0"/>
            </a:br>
            <a:r>
              <a:rPr lang="en-US" dirty="0"/>
              <a:t>Value of Aggregation</a:t>
            </a:r>
          </a:p>
        </p:txBody>
      </p:sp>
      <p:sp>
        <p:nvSpPr>
          <p:cNvPr id="65538" name="Content Placeholder 2"/>
          <p:cNvSpPr>
            <a:spLocks noGrp="1"/>
          </p:cNvSpPr>
          <p:nvPr>
            <p:ph idx="1"/>
          </p:nvPr>
        </p:nvSpPr>
        <p:spPr>
          <a:xfrm>
            <a:off x="889003" y="1993902"/>
            <a:ext cx="7226300" cy="3975100"/>
          </a:xfrm>
        </p:spPr>
        <p:txBody>
          <a:bodyPr/>
          <a:lstStyle/>
          <a:p>
            <a:pPr eaLnBrk="1" hangingPunct="1"/>
            <a:r>
              <a:rPr lang="en-US" smtClean="0"/>
              <a:t>Two possible disadvantages to aggregation</a:t>
            </a:r>
          </a:p>
          <a:p>
            <a:pPr marL="971550" lvl="1" indent="-514350" eaLnBrk="1" hangingPunct="1">
              <a:buFont typeface="Arial" charset="0"/>
              <a:buAutoNum type="arabicPeriod"/>
            </a:pPr>
            <a:r>
              <a:rPr lang="en-US" smtClean="0"/>
              <a:t>Increase in response time to customer order</a:t>
            </a:r>
          </a:p>
          <a:p>
            <a:pPr marL="971550" lvl="1" indent="-514350" eaLnBrk="1" hangingPunct="1">
              <a:buFont typeface="Arial" charset="0"/>
              <a:buAutoNum type="arabicPeriod"/>
            </a:pPr>
            <a:r>
              <a:rPr lang="en-US" smtClean="0"/>
              <a:t>Increase in transportation cost to customer</a:t>
            </a:r>
          </a:p>
        </p:txBody>
      </p:sp>
    </p:spTree>
  </p:cSld>
  <p:clrMapOvr>
    <a:masterClrMapping/>
  </p:clrMapOvr>
  <p:transition spd="slow">
    <p:strip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Trade-offs of Physical Centralization</a:t>
            </a:r>
          </a:p>
        </p:txBody>
      </p:sp>
      <p:sp>
        <p:nvSpPr>
          <p:cNvPr id="3" name="Content Placeholder 2"/>
          <p:cNvSpPr>
            <a:spLocks noGrp="1"/>
          </p:cNvSpPr>
          <p:nvPr>
            <p:ph idx="1"/>
          </p:nvPr>
        </p:nvSpPr>
        <p:spPr>
          <a:xfrm>
            <a:off x="457200" y="1600200"/>
            <a:ext cx="8229600" cy="1790700"/>
          </a:xfrm>
        </p:spPr>
        <p:txBody>
          <a:bodyPr rtlCol="0">
            <a:normAutofit/>
          </a:bodyPr>
          <a:lstStyle/>
          <a:p>
            <a:pPr eaLnBrk="1" fontAlgn="auto" hangingPunct="1">
              <a:spcBef>
                <a:spcPts val="0"/>
              </a:spcBef>
              <a:buFont typeface="Arial"/>
              <a:buChar char="•"/>
              <a:defRPr/>
            </a:pPr>
            <a:r>
              <a:rPr lang="en-US" sz="2800" dirty="0" smtClean="0"/>
              <a:t>Use four regional or one national distribution center</a:t>
            </a:r>
            <a:endParaRPr lang="en-US" sz="2400" dirty="0"/>
          </a:p>
          <a:p>
            <a:pPr marL="0" indent="0" algn="ctr" eaLnBrk="1" fontAlgn="auto" hangingPunct="1">
              <a:spcBef>
                <a:spcPts val="1200"/>
              </a:spcBef>
              <a:buFont typeface="Arial"/>
              <a:buNone/>
              <a:defRPr/>
            </a:pPr>
            <a:r>
              <a:rPr lang="nl-NL" sz="2400" i="1" dirty="0">
                <a:latin typeface="Times New Roman"/>
                <a:cs typeface="Times New Roman"/>
              </a:rPr>
              <a:t>D</a:t>
            </a:r>
            <a:r>
              <a:rPr lang="nl-NL" sz="2400" dirty="0"/>
              <a:t> = </a:t>
            </a:r>
            <a:r>
              <a:rPr lang="nl-NL" sz="2400" dirty="0" smtClean="0"/>
              <a:t>1,000/week</a:t>
            </a:r>
            <a:r>
              <a:rPr lang="nl-NL" sz="2400" dirty="0"/>
              <a:t>, </a:t>
            </a:r>
            <a:r>
              <a:rPr lang="nl-NL" sz="2400" i="1" dirty="0" err="1">
                <a:latin typeface="Symbol" charset="2"/>
                <a:cs typeface="Symbol" charset="2"/>
              </a:rPr>
              <a:t>s</a:t>
            </a:r>
            <a:r>
              <a:rPr lang="nl-NL" sz="2400" i="1" baseline="-25000" dirty="0" err="1">
                <a:latin typeface="Times New Roman"/>
                <a:cs typeface="Times New Roman"/>
              </a:rPr>
              <a:t>D</a:t>
            </a:r>
            <a:r>
              <a:rPr lang="nl-NL" sz="2400" dirty="0"/>
              <a:t> = 300, </a:t>
            </a:r>
            <a:r>
              <a:rPr lang="nl-NL" sz="2400" i="1" dirty="0">
                <a:latin typeface="Times New Roman"/>
                <a:cs typeface="Times New Roman"/>
              </a:rPr>
              <a:t>L</a:t>
            </a:r>
            <a:r>
              <a:rPr lang="nl-NL" sz="2400" dirty="0"/>
              <a:t> = 4 </a:t>
            </a:r>
            <a:r>
              <a:rPr lang="nl-NL" sz="2400" dirty="0" smtClean="0"/>
              <a:t>weeks, </a:t>
            </a:r>
            <a:r>
              <a:rPr lang="nl-NL" sz="2400" i="1" dirty="0" err="1" smtClean="0">
                <a:latin typeface="Times New Roman"/>
                <a:cs typeface="Times New Roman"/>
              </a:rPr>
              <a:t>CSL</a:t>
            </a:r>
            <a:r>
              <a:rPr lang="nl-NL" sz="2400" dirty="0" smtClean="0"/>
              <a:t> = 0.95</a:t>
            </a:r>
            <a:endParaRPr lang="en-US" sz="2400" dirty="0"/>
          </a:p>
        </p:txBody>
      </p:sp>
      <p:grpSp>
        <p:nvGrpSpPr>
          <p:cNvPr id="11" name="Group 10"/>
          <p:cNvGrpSpPr>
            <a:grpSpLocks/>
          </p:cNvGrpSpPr>
          <p:nvPr/>
        </p:nvGrpSpPr>
        <p:grpSpPr bwMode="auto">
          <a:xfrm>
            <a:off x="457200" y="3340101"/>
            <a:ext cx="8229600" cy="1993900"/>
            <a:chOff x="457200" y="3340101"/>
            <a:chExt cx="8229600" cy="1993899"/>
          </a:xfrm>
        </p:grpSpPr>
        <p:grpSp>
          <p:nvGrpSpPr>
            <p:cNvPr id="41088" name="Group 4"/>
            <p:cNvGrpSpPr>
              <a:grpSpLocks/>
            </p:cNvGrpSpPr>
            <p:nvPr/>
          </p:nvGrpSpPr>
          <p:grpSpPr bwMode="auto">
            <a:xfrm>
              <a:off x="1397001" y="4000500"/>
              <a:ext cx="5892799" cy="830996"/>
              <a:chOff x="1397001" y="3225800"/>
              <a:chExt cx="5892799" cy="830996"/>
            </a:xfrm>
          </p:grpSpPr>
          <p:sp>
            <p:nvSpPr>
              <p:cNvPr id="41090" name="TextBox 6"/>
              <p:cNvSpPr txBox="1">
                <a:spLocks noChangeArrowheads="1"/>
              </p:cNvSpPr>
              <p:nvPr/>
            </p:nvSpPr>
            <p:spPr bwMode="auto">
              <a:xfrm>
                <a:off x="1397001" y="3225800"/>
                <a:ext cx="2425700" cy="830996"/>
              </a:xfrm>
              <a:prstGeom prst="rect">
                <a:avLst/>
              </a:prstGeom>
              <a:noFill/>
              <a:ln w="9525">
                <a:noFill/>
                <a:miter lim="800000"/>
                <a:headEnd/>
                <a:tailEnd/>
              </a:ln>
            </p:spPr>
            <p:txBody>
              <a:bodyPr>
                <a:spAutoFit/>
              </a:bodyPr>
              <a:lstStyle/>
              <a:p>
                <a:r>
                  <a:rPr lang="en-US" sz="2400"/>
                  <a:t>Total required safety inventory,</a:t>
                </a:r>
                <a:endParaRPr lang="en-US" sz="2400" i="1">
                  <a:latin typeface="Times New Roman" pitchFamily="18" charset="0"/>
                  <a:cs typeface="Times New Roman" pitchFamily="18" charset="0"/>
                </a:endParaRPr>
              </a:p>
            </p:txBody>
          </p:sp>
          <p:graphicFrame>
            <p:nvGraphicFramePr>
              <p:cNvPr id="41083" name="Object 123"/>
              <p:cNvGraphicFramePr>
                <a:graphicFrameLocks noChangeAspect="1"/>
              </p:cNvGraphicFramePr>
              <p:nvPr/>
            </p:nvGraphicFramePr>
            <p:xfrm>
              <a:off x="3810000" y="3384550"/>
              <a:ext cx="3479800" cy="508000"/>
            </p:xfrm>
            <a:graphic>
              <a:graphicData uri="http://schemas.openxmlformats.org/presentationml/2006/ole">
                <mc:AlternateContent xmlns:mc="http://schemas.openxmlformats.org/markup-compatibility/2006">
                  <mc:Choice xmlns:v="urn:schemas-microsoft-com:vml" Requires="v">
                    <p:oleObj spid="_x0000_s41143" name="Equation" r:id="rId3" imgW="3465000" imgH="493560" progId="Equation.3">
                      <p:embed/>
                    </p:oleObj>
                  </mc:Choice>
                  <mc:Fallback>
                    <p:oleObj name="Equation" r:id="rId3" imgW="3465000" imgH="493560" progId="Equation.3">
                      <p:embed/>
                      <p:pic>
                        <p:nvPicPr>
                          <p:cNvPr id="0"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84550"/>
                            <a:ext cx="3479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1084" name="Object 124"/>
            <p:cNvGraphicFramePr>
              <a:graphicFrameLocks noChangeAspect="1"/>
            </p:cNvGraphicFramePr>
            <p:nvPr/>
          </p:nvGraphicFramePr>
          <p:xfrm>
            <a:off x="1809750" y="4876800"/>
            <a:ext cx="5524500" cy="457200"/>
          </p:xfrm>
          <a:graphic>
            <a:graphicData uri="http://schemas.openxmlformats.org/presentationml/2006/ole">
              <mc:AlternateContent xmlns:mc="http://schemas.openxmlformats.org/markup-compatibility/2006">
                <mc:Choice xmlns:v="urn:schemas-microsoft-com:vml" Requires="v">
                  <p:oleObj spid="_x0000_s41144" name="Equation" r:id="rId5" imgW="5513040" imgH="447840" progId="Equation.3">
                    <p:embed/>
                  </p:oleObj>
                </mc:Choice>
                <mc:Fallback>
                  <p:oleObj name="Equation" r:id="rId5" imgW="5513040" imgH="447840" progId="Equation.3">
                    <p:embed/>
                    <p:pic>
                      <p:nvPicPr>
                        <p:cNvPr id="0" name="Picture 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0" y="4876800"/>
                          <a:ext cx="5524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9" name="Content Placeholder 2"/>
            <p:cNvSpPr txBox="1">
              <a:spLocks/>
            </p:cNvSpPr>
            <p:nvPr/>
          </p:nvSpPr>
          <p:spPr bwMode="auto">
            <a:xfrm>
              <a:off x="457200" y="3340101"/>
              <a:ext cx="8229600" cy="622299"/>
            </a:xfrm>
            <a:prstGeom prst="rect">
              <a:avLst/>
            </a:prstGeom>
            <a:noFill/>
            <a:ln w="9525">
              <a:noFill/>
              <a:miter lim="800000"/>
              <a:headEnd/>
              <a:tailEnd/>
            </a:ln>
          </p:spPr>
          <p:txBody>
            <a:bodyPr/>
            <a:lstStyle/>
            <a:p>
              <a:pPr marL="342900" indent="-342900">
                <a:spcAft>
                  <a:spcPts val="600"/>
                </a:spcAft>
                <a:buSzPct val="150000"/>
                <a:buFont typeface="Arial" charset="0"/>
                <a:buChar char="•"/>
              </a:pPr>
              <a:r>
                <a:rPr lang="en-US" sz="2400"/>
                <a:t>Four regional centers</a:t>
              </a:r>
            </a:p>
          </p:txBody>
        </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61887050-CE86-446D-8EA4-4AA47B247C7C}" type="slidenum">
              <a:rPr lang="en-US" sz="1200">
                <a:solidFill>
                  <a:srgbClr val="040800"/>
                </a:solidFill>
                <a:latin typeface="Arial" charset="0"/>
              </a:rPr>
              <a:pPr/>
              <a:t>5</a:t>
            </a:fld>
            <a:endParaRPr lang="en-US" sz="1400">
              <a:solidFill>
                <a:srgbClr val="040800"/>
              </a:solidFill>
            </a:endParaRPr>
          </a:p>
        </p:txBody>
      </p:sp>
      <p:sp>
        <p:nvSpPr>
          <p:cNvPr id="29699" name="Rectangle 2"/>
          <p:cNvSpPr>
            <a:spLocks noGrp="1" noChangeArrowheads="1"/>
          </p:cNvSpPr>
          <p:nvPr>
            <p:ph type="title"/>
          </p:nvPr>
        </p:nvSpPr>
        <p:spPr/>
        <p:txBody>
          <a:bodyPr/>
          <a:lstStyle/>
          <a:p>
            <a:r>
              <a:rPr lang="en-US" smtClean="0"/>
              <a:t>Role of Safety Inventory</a:t>
            </a:r>
          </a:p>
        </p:txBody>
      </p:sp>
      <p:sp>
        <p:nvSpPr>
          <p:cNvPr id="29700" name="Rectangle 3"/>
          <p:cNvSpPr>
            <a:spLocks noGrp="1" noChangeArrowheads="1"/>
          </p:cNvSpPr>
          <p:nvPr>
            <p:ph type="body" idx="1"/>
          </p:nvPr>
        </p:nvSpPr>
        <p:spPr>
          <a:xfrm>
            <a:off x="381005" y="1676404"/>
            <a:ext cx="8337551" cy="4539983"/>
          </a:xfrm>
        </p:spPr>
        <p:txBody>
          <a:bodyPr/>
          <a:lstStyle/>
          <a:p>
            <a:r>
              <a:rPr lang="en-US" dirty="0" smtClean="0"/>
              <a:t>Average inventory is therefore cycle inventory plus safety inventory</a:t>
            </a:r>
          </a:p>
          <a:p>
            <a:r>
              <a:rPr lang="en-US" dirty="0" smtClean="0"/>
              <a:t>There is a fundamental tradeoff:</a:t>
            </a:r>
          </a:p>
          <a:p>
            <a:pPr lvl="1"/>
            <a:r>
              <a:rPr lang="en-US" dirty="0" smtClean="0"/>
              <a:t>Raising the level of safety inventory provides higher levels of product availability and customer </a:t>
            </a:r>
            <a:r>
              <a:rPr lang="en-US" dirty="0" smtClean="0"/>
              <a:t>service, and thus the margin captured from customer purchases</a:t>
            </a:r>
            <a:endParaRPr lang="en-US" dirty="0" smtClean="0"/>
          </a:p>
          <a:p>
            <a:pPr lvl="1"/>
            <a:r>
              <a:rPr lang="en-US" dirty="0" smtClean="0"/>
              <a:t>Raising the level of safety inventory also raises the level of average inventory and therefore increases holding costs</a:t>
            </a:r>
          </a:p>
          <a:p>
            <a:pPr lvl="2"/>
            <a:r>
              <a:rPr lang="en-US" dirty="0" smtClean="0"/>
              <a:t>Very important in high-tech or other industries where obsolescence is a significant risk (where the value of inventory, such as PCs, can drop in value</a:t>
            </a:r>
            <a:r>
              <a:rPr lang="en-US" dirty="0" smtClean="0"/>
              <a:t>)</a:t>
            </a:r>
            <a:endParaRPr lang="en-US" dirty="0" smtClean="0"/>
          </a:p>
        </p:txBody>
      </p:sp>
    </p:spTree>
    <p:extLst>
      <p:ext uri="{BB962C8B-B14F-4D97-AF65-F5344CB8AC3E}">
        <p14:creationId xmlns:p14="http://schemas.microsoft.com/office/powerpoint/2010/main" val="2981143618"/>
      </p:ext>
    </p:extLst>
  </p:cSld>
  <p:clrMapOvr>
    <a:masterClrMapping/>
  </p:clrMapOvr>
  <p:transition>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Trade-offs of Physical Centralization</a:t>
            </a:r>
          </a:p>
        </p:txBody>
      </p:sp>
      <p:sp>
        <p:nvSpPr>
          <p:cNvPr id="42169" name="Content Placeholder 2"/>
          <p:cNvSpPr>
            <a:spLocks noGrp="1"/>
          </p:cNvSpPr>
          <p:nvPr>
            <p:ph idx="1"/>
          </p:nvPr>
        </p:nvSpPr>
        <p:spPr>
          <a:xfrm>
            <a:off x="457200" y="1689101"/>
            <a:ext cx="8229600" cy="698500"/>
          </a:xfrm>
        </p:spPr>
        <p:txBody>
          <a:bodyPr/>
          <a:lstStyle/>
          <a:p>
            <a:pPr eaLnBrk="1" hangingPunct="1"/>
            <a:r>
              <a:rPr lang="en-US" sz="2400" smtClean="0"/>
              <a:t>One national distribution center, </a:t>
            </a:r>
            <a:r>
              <a:rPr lang="en-US" sz="2400" i="1" smtClean="0">
                <a:latin typeface="Symbol" pitchFamily="18" charset="2"/>
              </a:rPr>
              <a:t>r</a:t>
            </a:r>
            <a:r>
              <a:rPr lang="en-US" sz="2400" smtClean="0"/>
              <a:t> = 0</a:t>
            </a:r>
          </a:p>
        </p:txBody>
      </p:sp>
      <p:grpSp>
        <p:nvGrpSpPr>
          <p:cNvPr id="20" name="Group 19"/>
          <p:cNvGrpSpPr>
            <a:grpSpLocks/>
          </p:cNvGrpSpPr>
          <p:nvPr/>
        </p:nvGrpSpPr>
        <p:grpSpPr bwMode="auto">
          <a:xfrm>
            <a:off x="1352551" y="2281246"/>
            <a:ext cx="6159500" cy="830997"/>
            <a:chOff x="1136650" y="2201303"/>
            <a:chExt cx="6159500" cy="831731"/>
          </a:xfrm>
        </p:grpSpPr>
        <p:graphicFrame>
          <p:nvGraphicFramePr>
            <p:cNvPr id="42165" name="Object 181"/>
            <p:cNvGraphicFramePr>
              <a:graphicFrameLocks noChangeAspect="1"/>
            </p:cNvGraphicFramePr>
            <p:nvPr/>
          </p:nvGraphicFramePr>
          <p:xfrm>
            <a:off x="4603750" y="2375501"/>
            <a:ext cx="2692400" cy="508000"/>
          </p:xfrm>
          <a:graphic>
            <a:graphicData uri="http://schemas.openxmlformats.org/presentationml/2006/ole">
              <mc:AlternateContent xmlns:mc="http://schemas.openxmlformats.org/markup-compatibility/2006">
                <mc:Choice xmlns:v="urn:schemas-microsoft-com:vml" Requires="v">
                  <p:oleObj spid="_x0000_s42255" name="Equation" r:id="rId3" imgW="2678760" imgH="493560" progId="Equation.3">
                    <p:embed/>
                  </p:oleObj>
                </mc:Choice>
                <mc:Fallback>
                  <p:oleObj name="Equation" r:id="rId3" imgW="2678760" imgH="493560" progId="Equation.3">
                    <p:embed/>
                    <p:pic>
                      <p:nvPicPr>
                        <p:cNvPr id="0" name="Picture 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2375501"/>
                          <a:ext cx="2692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73" name="TextBox 16"/>
            <p:cNvSpPr txBox="1">
              <a:spLocks noChangeArrowheads="1"/>
            </p:cNvSpPr>
            <p:nvPr/>
          </p:nvSpPr>
          <p:spPr bwMode="auto">
            <a:xfrm>
              <a:off x="1136650" y="2201303"/>
              <a:ext cx="3968751" cy="831731"/>
            </a:xfrm>
            <a:prstGeom prst="rect">
              <a:avLst/>
            </a:prstGeom>
            <a:noFill/>
            <a:ln w="9525">
              <a:noFill/>
              <a:miter lim="800000"/>
              <a:headEnd/>
              <a:tailEnd/>
            </a:ln>
          </p:spPr>
          <p:txBody>
            <a:bodyPr>
              <a:spAutoFit/>
            </a:bodyPr>
            <a:lstStyle/>
            <a:p>
              <a:r>
                <a:rPr lang="en-US" sz="2400"/>
                <a:t>Standard deviation of weekly demand,</a:t>
              </a:r>
            </a:p>
          </p:txBody>
        </p:sp>
      </p:grpSp>
      <p:grpSp>
        <p:nvGrpSpPr>
          <p:cNvPr id="19" name="Group 18"/>
          <p:cNvGrpSpPr>
            <a:grpSpLocks/>
          </p:cNvGrpSpPr>
          <p:nvPr/>
        </p:nvGrpSpPr>
        <p:grpSpPr bwMode="auto">
          <a:xfrm>
            <a:off x="1885951" y="3275014"/>
            <a:ext cx="5359400" cy="950912"/>
            <a:chOff x="1657350" y="4164013"/>
            <a:chExt cx="5359400" cy="950913"/>
          </a:xfrm>
        </p:grpSpPr>
        <p:graphicFrame>
          <p:nvGraphicFramePr>
            <p:cNvPr id="42166" name="Object 182"/>
            <p:cNvGraphicFramePr>
              <a:graphicFrameLocks noChangeAspect="1"/>
            </p:cNvGraphicFramePr>
            <p:nvPr/>
          </p:nvGraphicFramePr>
          <p:xfrm>
            <a:off x="1657350" y="4164013"/>
            <a:ext cx="3111500" cy="508000"/>
          </p:xfrm>
          <a:graphic>
            <a:graphicData uri="http://schemas.openxmlformats.org/presentationml/2006/ole">
              <mc:AlternateContent xmlns:mc="http://schemas.openxmlformats.org/markup-compatibility/2006">
                <mc:Choice xmlns:v="urn:schemas-microsoft-com:vml" Requires="v">
                  <p:oleObj spid="_x0000_s42256" name="Equation" r:id="rId5" imgW="3099240" imgH="493560" progId="Equation.3">
                    <p:embed/>
                  </p:oleObj>
                </mc:Choice>
                <mc:Fallback>
                  <p:oleObj name="Equation" r:id="rId5" imgW="3099240" imgH="493560" progId="Equation.3">
                    <p:embed/>
                    <p:pic>
                      <p:nvPicPr>
                        <p:cNvPr id="0" name="Picture 1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7350" y="4164013"/>
                          <a:ext cx="3111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67" name="Object 183"/>
            <p:cNvGraphicFramePr>
              <a:graphicFrameLocks noChangeAspect="1"/>
            </p:cNvGraphicFramePr>
            <p:nvPr/>
          </p:nvGraphicFramePr>
          <p:xfrm>
            <a:off x="1974850" y="4657726"/>
            <a:ext cx="5041900" cy="457200"/>
          </p:xfrm>
          <a:graphic>
            <a:graphicData uri="http://schemas.openxmlformats.org/presentationml/2006/ole">
              <mc:AlternateContent xmlns:mc="http://schemas.openxmlformats.org/markup-compatibility/2006">
                <mc:Choice xmlns:v="urn:schemas-microsoft-com:vml" Requires="v">
                  <p:oleObj spid="_x0000_s42257" name="Equation" r:id="rId7" imgW="5028480" imgH="447840" progId="Equation.3">
                    <p:embed/>
                  </p:oleObj>
                </mc:Choice>
                <mc:Fallback>
                  <p:oleObj name="Equation" r:id="rId7" imgW="5028480" imgH="447840" progId="Equation.3">
                    <p:embed/>
                    <p:pic>
                      <p:nvPicPr>
                        <p:cNvPr id="0" name="Picture 1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4850" y="4657726"/>
                          <a:ext cx="5041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TextBox 23"/>
          <p:cNvSpPr txBox="1">
            <a:spLocks noChangeArrowheads="1"/>
          </p:cNvSpPr>
          <p:nvPr/>
        </p:nvSpPr>
        <p:spPr bwMode="auto">
          <a:xfrm>
            <a:off x="539752" y="4486275"/>
            <a:ext cx="8061325" cy="2008242"/>
          </a:xfrm>
          <a:prstGeom prst="rect">
            <a:avLst/>
          </a:prstGeom>
          <a:noFill/>
          <a:ln w="9525">
            <a:noFill/>
            <a:miter lim="800000"/>
            <a:headEnd/>
            <a:tailEnd/>
          </a:ln>
        </p:spPr>
        <p:txBody>
          <a:bodyPr>
            <a:spAutoFit/>
          </a:bodyPr>
          <a:lstStyle/>
          <a:p>
            <a:pPr>
              <a:tabLst>
                <a:tab pos="3587750" algn="l"/>
              </a:tabLst>
            </a:pPr>
            <a:r>
              <a:rPr lang="en-US" sz="2400"/>
              <a:t>Decrease in holding costs	= (3,948 – 1,974)  $1,000 x 0.2 </a:t>
            </a:r>
          </a:p>
          <a:p>
            <a:pPr>
              <a:tabLst>
                <a:tab pos="3587750" algn="l"/>
              </a:tabLst>
            </a:pPr>
            <a:r>
              <a:rPr lang="en-US" sz="2400"/>
              <a:t>	= $394,765</a:t>
            </a:r>
          </a:p>
          <a:p>
            <a:pPr>
              <a:tabLst>
                <a:tab pos="3587750" algn="l"/>
              </a:tabLst>
            </a:pPr>
            <a:r>
              <a:rPr lang="en-US" sz="2400"/>
              <a:t>Decrease in facility costs	= $150,000</a:t>
            </a:r>
          </a:p>
          <a:p>
            <a:pPr>
              <a:tabLst>
                <a:tab pos="3587750" algn="l"/>
              </a:tabLst>
            </a:pPr>
            <a:r>
              <a:rPr lang="en-US" sz="2400"/>
              <a:t>Increase in transportation	= 52 x 1,000 x (13 – 10) </a:t>
            </a:r>
          </a:p>
          <a:p>
            <a:pPr>
              <a:tabLst>
                <a:tab pos="3587750" algn="l"/>
              </a:tabLst>
            </a:pPr>
            <a:r>
              <a:rPr lang="en-US" sz="2400"/>
              <a:t>	= $624,000</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1000"/>
                                        <p:tgtEl>
                                          <p:spTgt spid="20"/>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strips(downRight)">
                                      <p:cBhvr>
                                        <p:cTn id="11" dur="1000"/>
                                        <p:tgtEl>
                                          <p:spTgt spid="19"/>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strips(downRight)">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A945121D-DB69-4023-9D31-B32150290031}" type="slidenum">
              <a:rPr lang="en-US" sz="1200">
                <a:solidFill>
                  <a:srgbClr val="040800"/>
                </a:solidFill>
                <a:latin typeface="Arial" charset="0"/>
              </a:rPr>
              <a:pPr/>
              <a:t>51</a:t>
            </a:fld>
            <a:endParaRPr lang="en-US" sz="1400">
              <a:solidFill>
                <a:srgbClr val="040800"/>
              </a:solidFill>
            </a:endParaRPr>
          </a:p>
        </p:txBody>
      </p:sp>
      <p:sp>
        <p:nvSpPr>
          <p:cNvPr id="48131" name="Rectangle 2"/>
          <p:cNvSpPr>
            <a:spLocks noGrp="1" noChangeArrowheads="1"/>
          </p:cNvSpPr>
          <p:nvPr>
            <p:ph type="title"/>
          </p:nvPr>
        </p:nvSpPr>
        <p:spPr/>
        <p:txBody>
          <a:bodyPr/>
          <a:lstStyle/>
          <a:p>
            <a:r>
              <a:rPr lang="en-US" smtClean="0"/>
              <a:t>Information Centralization</a:t>
            </a:r>
          </a:p>
        </p:txBody>
      </p:sp>
      <p:sp>
        <p:nvSpPr>
          <p:cNvPr id="48132" name="Rectangle 3"/>
          <p:cNvSpPr>
            <a:spLocks noGrp="1" noChangeArrowheads="1"/>
          </p:cNvSpPr>
          <p:nvPr>
            <p:ph type="body" idx="1"/>
          </p:nvPr>
        </p:nvSpPr>
        <p:spPr>
          <a:xfrm>
            <a:off x="457200" y="1582910"/>
            <a:ext cx="8305800" cy="3903489"/>
          </a:xfrm>
        </p:spPr>
        <p:txBody>
          <a:bodyPr/>
          <a:lstStyle/>
          <a:p>
            <a:r>
              <a:rPr lang="en-US" sz="2400" dirty="0" smtClean="0"/>
              <a:t>Virtual aggregation</a:t>
            </a:r>
          </a:p>
          <a:p>
            <a:r>
              <a:rPr lang="en-US" sz="2400" dirty="0" smtClean="0"/>
              <a:t>Information system that allows access to current inventory records in all warehouses from each warehouse</a:t>
            </a:r>
          </a:p>
          <a:p>
            <a:r>
              <a:rPr lang="en-US" sz="2400" dirty="0" smtClean="0"/>
              <a:t>Most orders are filled from closest warehouse</a:t>
            </a:r>
          </a:p>
          <a:p>
            <a:r>
              <a:rPr lang="en-US" sz="2400" dirty="0" smtClean="0"/>
              <a:t>In case of a </a:t>
            </a:r>
            <a:r>
              <a:rPr lang="en-US" sz="2400" dirty="0" err="1" smtClean="0"/>
              <a:t>stockout</a:t>
            </a:r>
            <a:r>
              <a:rPr lang="en-US" sz="2400" dirty="0" smtClean="0"/>
              <a:t>, another warehouse can fill the order</a:t>
            </a:r>
          </a:p>
          <a:p>
            <a:r>
              <a:rPr lang="en-US" sz="2400" dirty="0" smtClean="0"/>
              <a:t>Better responsiveness, lower transportation </a:t>
            </a:r>
            <a:r>
              <a:rPr lang="en-US" sz="2400" dirty="0" smtClean="0"/>
              <a:t>cost</a:t>
            </a:r>
          </a:p>
          <a:p>
            <a:r>
              <a:rPr lang="en-US" sz="2400" dirty="0" smtClean="0"/>
              <a:t> </a:t>
            </a:r>
            <a:r>
              <a:rPr lang="en-US" sz="2400" dirty="0" smtClean="0"/>
              <a:t>higher product </a:t>
            </a:r>
            <a:r>
              <a:rPr lang="en-US" sz="2400" dirty="0" smtClean="0"/>
              <a:t>availability without adding to inventories</a:t>
            </a:r>
          </a:p>
          <a:p>
            <a:r>
              <a:rPr lang="en-US" sz="2400" dirty="0" smtClean="0"/>
              <a:t>Reduces the amount of </a:t>
            </a:r>
            <a:r>
              <a:rPr lang="en-US" sz="2400" dirty="0" smtClean="0"/>
              <a:t>safety inventory</a:t>
            </a:r>
          </a:p>
          <a:p>
            <a:r>
              <a:rPr lang="en-US" sz="2400" dirty="0" smtClean="0"/>
              <a:t>Examples: McMaster-Carr, Gap, Wal-Mart</a:t>
            </a:r>
          </a:p>
        </p:txBody>
      </p:sp>
    </p:spTree>
    <p:extLst>
      <p:ext uri="{BB962C8B-B14F-4D97-AF65-F5344CB8AC3E}">
        <p14:creationId xmlns:p14="http://schemas.microsoft.com/office/powerpoint/2010/main" val="3236291679"/>
      </p:ext>
    </p:extLst>
  </p:cSld>
  <p:clrMapOvr>
    <a:masterClrMapping/>
  </p:clrMapOvr>
  <p:transition>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C9338ADD-25FD-44A9-AD1D-3E1B10CEF9DC}" type="slidenum">
              <a:rPr lang="en-US" sz="1200">
                <a:solidFill>
                  <a:srgbClr val="040800"/>
                </a:solidFill>
                <a:latin typeface="Arial" charset="0"/>
              </a:rPr>
              <a:pPr/>
              <a:t>52</a:t>
            </a:fld>
            <a:endParaRPr lang="en-US" sz="1400">
              <a:solidFill>
                <a:srgbClr val="040800"/>
              </a:solidFill>
            </a:endParaRPr>
          </a:p>
        </p:txBody>
      </p:sp>
      <p:sp>
        <p:nvSpPr>
          <p:cNvPr id="49155" name="Rectangle 2"/>
          <p:cNvSpPr>
            <a:spLocks noGrp="1" noChangeArrowheads="1"/>
          </p:cNvSpPr>
          <p:nvPr>
            <p:ph type="title"/>
          </p:nvPr>
        </p:nvSpPr>
        <p:spPr/>
        <p:txBody>
          <a:bodyPr/>
          <a:lstStyle/>
          <a:p>
            <a:r>
              <a:rPr lang="en-US" smtClean="0"/>
              <a:t>Specialization</a:t>
            </a:r>
          </a:p>
        </p:txBody>
      </p:sp>
      <p:sp>
        <p:nvSpPr>
          <p:cNvPr id="49156" name="Rectangle 3"/>
          <p:cNvSpPr>
            <a:spLocks noGrp="1" noChangeArrowheads="1"/>
          </p:cNvSpPr>
          <p:nvPr>
            <p:ph type="body" idx="1"/>
          </p:nvPr>
        </p:nvSpPr>
        <p:spPr>
          <a:xfrm>
            <a:off x="381005" y="1467652"/>
            <a:ext cx="8255855" cy="4963886"/>
          </a:xfrm>
        </p:spPr>
        <p:txBody>
          <a:bodyPr/>
          <a:lstStyle/>
          <a:p>
            <a:r>
              <a:rPr lang="en-US" sz="2400" dirty="0" smtClean="0"/>
              <a:t>Stock all items in each location or stock different items at different locations?</a:t>
            </a:r>
          </a:p>
          <a:p>
            <a:pPr lvl="1"/>
            <a:r>
              <a:rPr lang="en-US" sz="2000" dirty="0" smtClean="0"/>
              <a:t>Different products may have different demands in different locations (e.g., snow shovels)</a:t>
            </a:r>
          </a:p>
          <a:p>
            <a:pPr lvl="1"/>
            <a:r>
              <a:rPr lang="en-US" sz="2000" dirty="0" smtClean="0"/>
              <a:t>There can be benefits from aggregation</a:t>
            </a:r>
          </a:p>
          <a:p>
            <a:r>
              <a:rPr lang="en-US" sz="2400" dirty="0" smtClean="0"/>
              <a:t>Benefits of aggregation can be affected by:</a:t>
            </a:r>
          </a:p>
          <a:p>
            <a:pPr lvl="1"/>
            <a:r>
              <a:rPr lang="en-US" sz="2000" dirty="0" smtClean="0"/>
              <a:t>coefficient of variation of demand (higher cv yields greater reduction in safety inventory from centralization)</a:t>
            </a:r>
          </a:p>
          <a:p>
            <a:pPr lvl="1"/>
            <a:r>
              <a:rPr lang="en-US" sz="2000" dirty="0" smtClean="0"/>
              <a:t>value of item (high value items provide more benefits from centralization)</a:t>
            </a:r>
          </a:p>
          <a:p>
            <a:pPr lvl="1" eaLnBrk="1" hangingPunct="1"/>
            <a:r>
              <a:rPr lang="en-US" sz="2000" dirty="0"/>
              <a:t>Low demand, </a:t>
            </a:r>
            <a:r>
              <a:rPr lang="en-US" sz="2000" i="1" dirty="0"/>
              <a:t>slow-moving items</a:t>
            </a:r>
            <a:r>
              <a:rPr lang="en-US" sz="2000" dirty="0"/>
              <a:t>,</a:t>
            </a:r>
            <a:r>
              <a:rPr lang="en-US" sz="2000" i="1" dirty="0"/>
              <a:t> </a:t>
            </a:r>
            <a:r>
              <a:rPr lang="en-US" sz="2000" dirty="0"/>
              <a:t>typically have a high coefficient of variation</a:t>
            </a:r>
          </a:p>
          <a:p>
            <a:pPr lvl="1" eaLnBrk="1" hangingPunct="1"/>
            <a:r>
              <a:rPr lang="en-US" sz="2000" dirty="0"/>
              <a:t>High demand, </a:t>
            </a:r>
            <a:r>
              <a:rPr lang="en-US" sz="2000" i="1" dirty="0"/>
              <a:t>fast-moving items</a:t>
            </a:r>
            <a:r>
              <a:rPr lang="en-US" sz="2000" dirty="0"/>
              <a:t>, typically have a low coefficient of variation</a:t>
            </a:r>
          </a:p>
        </p:txBody>
      </p:sp>
    </p:spTree>
    <p:extLst>
      <p:ext uri="{BB962C8B-B14F-4D97-AF65-F5344CB8AC3E}">
        <p14:creationId xmlns:p14="http://schemas.microsoft.com/office/powerpoint/2010/main" val="400456649"/>
      </p:ext>
    </p:extLst>
  </p:cSld>
  <p:clrMapOvr>
    <a:masterClrMapping/>
  </p:clrMapOvr>
  <p:transition>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526"/>
            <a:ext cx="8229600" cy="562922"/>
          </a:xfrm>
        </p:spPr>
        <p:txBody>
          <a:bodyPr rtlCol="0">
            <a:noAutofit/>
          </a:bodyPr>
          <a:lstStyle/>
          <a:p>
            <a:pPr eaLnBrk="1" fontAlgn="auto" hangingPunct="1">
              <a:spcAft>
                <a:spcPts val="0"/>
              </a:spcAft>
              <a:defRPr/>
            </a:pPr>
            <a:r>
              <a:rPr lang="en-US" sz="2400" dirty="0"/>
              <a:t>Impact of Coefficient of Variation on Value of Aggregation</a:t>
            </a:r>
          </a:p>
        </p:txBody>
      </p:sp>
      <p:graphicFrame>
        <p:nvGraphicFramePr>
          <p:cNvPr id="4" name="Table 3"/>
          <p:cNvGraphicFramePr>
            <a:graphicFrameLocks noGrp="1"/>
          </p:cNvGraphicFramePr>
          <p:nvPr>
            <p:extLst>
              <p:ext uri="{D42A27DB-BD31-4B8C-83A1-F6EECF244321}">
                <p14:modId xmlns:p14="http://schemas.microsoft.com/office/powerpoint/2010/main" val="150223192"/>
              </p:ext>
            </p:extLst>
          </p:nvPr>
        </p:nvGraphicFramePr>
        <p:xfrm>
          <a:off x="836169" y="991448"/>
          <a:ext cx="7651962" cy="5488750"/>
        </p:xfrm>
        <a:graphic>
          <a:graphicData uri="http://schemas.openxmlformats.org/drawingml/2006/table">
            <a:tbl>
              <a:tblPr firstRow="1" bandRow="1">
                <a:tableStyleId>{2D5ABB26-0587-4C30-8999-92F81FD0307C}</a:tableStyleId>
              </a:tblPr>
              <a:tblGrid>
                <a:gridCol w="4011322"/>
                <a:gridCol w="1820320"/>
                <a:gridCol w="1820320"/>
              </a:tblGrid>
              <a:tr h="205772">
                <a:tc>
                  <a:txBody>
                    <a:bodyPr/>
                    <a:lstStyle/>
                    <a:p>
                      <a:endParaRPr lang="en-US" sz="1100"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100" b="1" dirty="0" smtClean="0"/>
                        <a:t>Motors</a:t>
                      </a:r>
                      <a:endParaRPr lang="en-US" sz="1100" b="1"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100" b="1" dirty="0" smtClean="0"/>
                        <a:t>Cleaner</a:t>
                      </a:r>
                      <a:endParaRPr lang="en-US" sz="1100" b="1" dirty="0"/>
                    </a:p>
                  </a:txBody>
                  <a:tcPr>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39970">
                <a:tc>
                  <a:txBody>
                    <a:bodyPr/>
                    <a:lstStyle/>
                    <a:p>
                      <a:r>
                        <a:rPr lang="en-US" sz="1100" b="1" kern="1200" dirty="0" smtClean="0">
                          <a:solidFill>
                            <a:schemeClr val="tx1"/>
                          </a:solidFill>
                          <a:latin typeface="+mn-lt"/>
                          <a:ea typeface="+mn-ea"/>
                          <a:cs typeface="+mn-cs"/>
                        </a:rPr>
                        <a:t>Inventory is stocked in each store</a:t>
                      </a:r>
                    </a:p>
                  </a:txBody>
                  <a:tcPr>
                    <a:lnT w="19050" cap="flat" cmpd="sng" algn="ctr">
                      <a:solidFill>
                        <a:scrgbClr r="0" g="0" b="0"/>
                      </a:solidFill>
                      <a:prstDash val="solid"/>
                      <a:round/>
                      <a:headEnd type="none" w="med" len="med"/>
                      <a:tailEnd type="none" w="med" len="med"/>
                    </a:lnT>
                  </a:tcPr>
                </a:tc>
                <a:tc>
                  <a:txBody>
                    <a:bodyPr/>
                    <a:lstStyle/>
                    <a:p>
                      <a:endParaRPr lang="en-US" sz="1100" dirty="0"/>
                    </a:p>
                  </a:txBody>
                  <a:tcPr>
                    <a:lnT w="19050" cap="flat" cmpd="sng" algn="ctr">
                      <a:solidFill>
                        <a:scrgbClr r="0" g="0" b="0"/>
                      </a:solidFill>
                      <a:prstDash val="solid"/>
                      <a:round/>
                      <a:headEnd type="none" w="med" len="med"/>
                      <a:tailEnd type="none" w="med" len="med"/>
                    </a:lnT>
                  </a:tcPr>
                </a:tc>
                <a:tc>
                  <a:txBody>
                    <a:bodyPr/>
                    <a:lstStyle/>
                    <a:p>
                      <a:endParaRPr lang="en-US" sz="1100" dirty="0"/>
                    </a:p>
                  </a:txBody>
                  <a:tcPr>
                    <a:lnT w="19050" cap="flat" cmpd="sng" algn="ctr">
                      <a:solidFill>
                        <a:scrgbClr r="0" g="0" b="0"/>
                      </a:solidFill>
                      <a:prstDash val="solid"/>
                      <a:round/>
                      <a:headEnd type="none" w="med" len="med"/>
                      <a:tailEnd type="none" w="med" len="med"/>
                    </a:lnT>
                  </a:tcPr>
                </a:tc>
              </a:tr>
              <a:tr h="205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Mean weekly demand per store</a:t>
                      </a:r>
                    </a:p>
                  </a:txBody>
                  <a:tcPr/>
                </a:tc>
                <a:tc>
                  <a:txBody>
                    <a:bodyPr/>
                    <a:lstStyle/>
                    <a:p>
                      <a:pPr>
                        <a:tabLst>
                          <a:tab pos="1168400" algn="r"/>
                        </a:tabLst>
                      </a:pPr>
                      <a:r>
                        <a:rPr lang="en-US" sz="1100" dirty="0" smtClean="0"/>
                        <a:t>	20</a:t>
                      </a:r>
                      <a:endParaRPr lang="en-US" sz="1100" dirty="0"/>
                    </a:p>
                  </a:txBody>
                  <a:tcPr/>
                </a:tc>
                <a:tc>
                  <a:txBody>
                    <a:bodyPr/>
                    <a:lstStyle/>
                    <a:p>
                      <a:pPr>
                        <a:tabLst>
                          <a:tab pos="1168400" algn="r"/>
                        </a:tabLst>
                      </a:pPr>
                      <a:r>
                        <a:rPr lang="en-US" sz="1100" dirty="0" smtClean="0"/>
                        <a:t>	1,000</a:t>
                      </a:r>
                      <a:endParaRPr lang="en-US" sz="1100" dirty="0"/>
                    </a:p>
                  </a:txBody>
                  <a:tcPr/>
                </a:tc>
              </a:tr>
              <a:tr h="205772">
                <a:tc>
                  <a:txBody>
                    <a:bodyPr/>
                    <a:lstStyle/>
                    <a:p>
                      <a:r>
                        <a:rPr lang="en-US" sz="1100" kern="1200" dirty="0" smtClean="0">
                          <a:solidFill>
                            <a:schemeClr val="tx1"/>
                          </a:solidFill>
                          <a:latin typeface="+mn-lt"/>
                          <a:ea typeface="+mn-ea"/>
                          <a:cs typeface="+mn-cs"/>
                        </a:rPr>
                        <a:t>Standard deviation</a:t>
                      </a:r>
                      <a:endParaRPr lang="en-US" sz="1100" dirty="0"/>
                    </a:p>
                  </a:txBody>
                  <a:tcPr/>
                </a:tc>
                <a:tc>
                  <a:txBody>
                    <a:bodyPr/>
                    <a:lstStyle/>
                    <a:p>
                      <a:pPr>
                        <a:tabLst>
                          <a:tab pos="1168400" algn="r"/>
                        </a:tabLst>
                      </a:pPr>
                      <a:r>
                        <a:rPr lang="en-US" sz="1100" dirty="0" smtClean="0"/>
                        <a:t>	40</a:t>
                      </a:r>
                      <a:endParaRPr lang="en-US" sz="1100" dirty="0"/>
                    </a:p>
                  </a:txBody>
                  <a:tcPr/>
                </a:tc>
                <a:tc>
                  <a:txBody>
                    <a:bodyPr/>
                    <a:lstStyle/>
                    <a:p>
                      <a:pPr>
                        <a:tabLst>
                          <a:tab pos="1168400" algn="r"/>
                        </a:tabLst>
                      </a:pPr>
                      <a:r>
                        <a:rPr lang="en-US" sz="1100" dirty="0" smtClean="0"/>
                        <a:t>	100</a:t>
                      </a:r>
                      <a:endParaRPr lang="en-US" sz="1100" dirty="0"/>
                    </a:p>
                  </a:txBody>
                  <a:tcPr/>
                </a:tc>
              </a:tr>
              <a:tr h="205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Coefficient of variation</a:t>
                      </a:r>
                    </a:p>
                  </a:txBody>
                  <a:tcPr/>
                </a:tc>
                <a:tc>
                  <a:txBody>
                    <a:bodyPr/>
                    <a:lstStyle/>
                    <a:p>
                      <a:pPr>
                        <a:tabLst>
                          <a:tab pos="1168400" algn="r"/>
                        </a:tabLst>
                      </a:pPr>
                      <a:r>
                        <a:rPr lang="en-US" sz="1100" dirty="0" smtClean="0"/>
                        <a:t>	2.0</a:t>
                      </a:r>
                      <a:endParaRPr lang="en-US" sz="1100" dirty="0"/>
                    </a:p>
                  </a:txBody>
                  <a:tcPr/>
                </a:tc>
                <a:tc>
                  <a:txBody>
                    <a:bodyPr/>
                    <a:lstStyle/>
                    <a:p>
                      <a:pPr>
                        <a:tabLst>
                          <a:tab pos="1168400" algn="r"/>
                        </a:tabLst>
                      </a:pPr>
                      <a:r>
                        <a:rPr lang="en-US" sz="1100" dirty="0" smtClean="0"/>
                        <a:t>	0.1</a:t>
                      </a:r>
                      <a:endParaRPr lang="en-US" sz="1100" dirty="0"/>
                    </a:p>
                  </a:txBody>
                  <a:tcPr/>
                </a:tc>
              </a:tr>
              <a:tr h="205772">
                <a:tc>
                  <a:txBody>
                    <a:bodyPr/>
                    <a:lstStyle/>
                    <a:p>
                      <a:r>
                        <a:rPr lang="en-US" sz="1100" kern="1200" dirty="0" smtClean="0">
                          <a:solidFill>
                            <a:schemeClr val="tx1"/>
                          </a:solidFill>
                          <a:latin typeface="+mn-lt"/>
                          <a:ea typeface="+mn-ea"/>
                          <a:cs typeface="+mn-cs"/>
                        </a:rPr>
                        <a:t>Safety inventory per store</a:t>
                      </a:r>
                      <a:endParaRPr lang="en-US" sz="1100" dirty="0"/>
                    </a:p>
                  </a:txBody>
                  <a:tcPr/>
                </a:tc>
                <a:tc>
                  <a:txBody>
                    <a:bodyPr/>
                    <a:lstStyle/>
                    <a:p>
                      <a:pPr>
                        <a:tabLst>
                          <a:tab pos="1168400" algn="r"/>
                        </a:tabLst>
                      </a:pPr>
                      <a:r>
                        <a:rPr lang="en-US" sz="1100" dirty="0" smtClean="0"/>
                        <a:t>	132</a:t>
                      </a:r>
                      <a:endParaRPr lang="en-US" sz="1100" dirty="0"/>
                    </a:p>
                  </a:txBody>
                  <a:tcPr/>
                </a:tc>
                <a:tc>
                  <a:txBody>
                    <a:bodyPr/>
                    <a:lstStyle/>
                    <a:p>
                      <a:pPr>
                        <a:tabLst>
                          <a:tab pos="1168400" algn="r"/>
                        </a:tabLst>
                      </a:pPr>
                      <a:r>
                        <a:rPr lang="en-US" sz="1100" dirty="0" smtClean="0"/>
                        <a:t>	329</a:t>
                      </a:r>
                      <a:endParaRPr lang="en-US" sz="1100" dirty="0"/>
                    </a:p>
                  </a:txBody>
                  <a:tcPr/>
                </a:tc>
              </a:tr>
              <a:tr h="205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Total safety inventory</a:t>
                      </a:r>
                      <a:endParaRPr lang="en-US" sz="1100" dirty="0" smtClean="0"/>
                    </a:p>
                  </a:txBody>
                  <a:tcPr/>
                </a:tc>
                <a:tc>
                  <a:txBody>
                    <a:bodyPr/>
                    <a:lstStyle/>
                    <a:p>
                      <a:pPr>
                        <a:tabLst>
                          <a:tab pos="1168400" algn="r"/>
                        </a:tabLst>
                      </a:pPr>
                      <a:r>
                        <a:rPr lang="en-US" sz="1100" dirty="0" smtClean="0"/>
                        <a:t>	211,200</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1168400" algn="r"/>
                        </a:tabLst>
                        <a:defRPr/>
                      </a:pPr>
                      <a:r>
                        <a:rPr lang="en-US" sz="1100" dirty="0" smtClean="0"/>
                        <a:t>	526,400</a:t>
                      </a:r>
                    </a:p>
                  </a:txBody>
                  <a:tcPr/>
                </a:tc>
              </a:tr>
              <a:tr h="205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Value of safety inventory</a:t>
                      </a:r>
                      <a:endParaRPr lang="en-US" sz="1100" dirty="0" smtClean="0"/>
                    </a:p>
                  </a:txBody>
                  <a:tcPr/>
                </a:tc>
                <a:tc>
                  <a:txBody>
                    <a:bodyPr/>
                    <a:lstStyle/>
                    <a:p>
                      <a:pPr>
                        <a:tabLst>
                          <a:tab pos="1168400" algn="r"/>
                        </a:tabLst>
                      </a:pPr>
                      <a:r>
                        <a:rPr lang="en-US" sz="1100" dirty="0" smtClean="0"/>
                        <a:t>	$105,600,000</a:t>
                      </a:r>
                      <a:endParaRPr lang="en-US" sz="1100" dirty="0"/>
                    </a:p>
                  </a:txBody>
                  <a:tcPr/>
                </a:tc>
                <a:tc>
                  <a:txBody>
                    <a:bodyPr/>
                    <a:lstStyle/>
                    <a:p>
                      <a:pPr>
                        <a:tabLst>
                          <a:tab pos="1168400" algn="r"/>
                        </a:tabLst>
                      </a:pPr>
                      <a:r>
                        <a:rPr lang="en-US" sz="1100" dirty="0" smtClean="0"/>
                        <a:t>	$15,792,000</a:t>
                      </a:r>
                      <a:endParaRPr lang="en-US" sz="1100" dirty="0"/>
                    </a:p>
                  </a:txBody>
                  <a:tcPr/>
                </a:tc>
              </a:tr>
              <a:tr h="339970">
                <a:tc>
                  <a:txBody>
                    <a:bodyPr/>
                    <a:lstStyle/>
                    <a:p>
                      <a:r>
                        <a:rPr lang="en-US" sz="1100" b="1" kern="1200" dirty="0" smtClean="0">
                          <a:solidFill>
                            <a:schemeClr val="tx1"/>
                          </a:solidFill>
                          <a:latin typeface="+mn-lt"/>
                          <a:ea typeface="+mn-ea"/>
                          <a:cs typeface="+mn-cs"/>
                        </a:rPr>
                        <a:t>Inventory is aggregated at the DC</a:t>
                      </a:r>
                      <a:endParaRPr lang="en-US" sz="1100" b="1" dirty="0"/>
                    </a:p>
                  </a:txBody>
                  <a:tcPr/>
                </a:tc>
                <a:tc>
                  <a:txBody>
                    <a:bodyPr/>
                    <a:lstStyle/>
                    <a:p>
                      <a:endParaRPr lang="en-US" sz="1100" dirty="0"/>
                    </a:p>
                  </a:txBody>
                  <a:tcPr/>
                </a:tc>
                <a:tc>
                  <a:txBody>
                    <a:bodyPr/>
                    <a:lstStyle/>
                    <a:p>
                      <a:endParaRPr lang="en-US" sz="1100" dirty="0"/>
                    </a:p>
                  </a:txBody>
                  <a:tcPr/>
                </a:tc>
              </a:tr>
              <a:tr h="339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Mean weekly aggregate demand</a:t>
                      </a:r>
                      <a:endParaRPr lang="en-US" sz="1100" dirty="0" smtClean="0"/>
                    </a:p>
                  </a:txBody>
                  <a:tcPr/>
                </a:tc>
                <a:tc>
                  <a:txBody>
                    <a:bodyPr/>
                    <a:lstStyle/>
                    <a:p>
                      <a:pPr>
                        <a:tabLst>
                          <a:tab pos="1168400" algn="r"/>
                        </a:tabLst>
                      </a:pPr>
                      <a:r>
                        <a:rPr lang="en-US" sz="1100" dirty="0" smtClean="0"/>
                        <a:t>	32,000</a:t>
                      </a:r>
                      <a:endParaRPr lang="en-US" sz="1100" dirty="0"/>
                    </a:p>
                  </a:txBody>
                  <a:tcPr/>
                </a:tc>
                <a:tc>
                  <a:txBody>
                    <a:bodyPr/>
                    <a:lstStyle/>
                    <a:p>
                      <a:pPr>
                        <a:tabLst>
                          <a:tab pos="1168400" algn="r"/>
                        </a:tabLst>
                      </a:pPr>
                      <a:r>
                        <a:rPr lang="en-US" sz="1100" dirty="0" smtClean="0"/>
                        <a:t>	1,600,000</a:t>
                      </a:r>
                      <a:endParaRPr lang="en-US" sz="1100" dirty="0"/>
                    </a:p>
                  </a:txBody>
                  <a:tcPr/>
                </a:tc>
              </a:tr>
              <a:tr h="339970">
                <a:tc>
                  <a:txBody>
                    <a:bodyPr/>
                    <a:lstStyle/>
                    <a:p>
                      <a:r>
                        <a:rPr lang="en-US" sz="1100" kern="1200" dirty="0" smtClean="0">
                          <a:solidFill>
                            <a:schemeClr val="tx1"/>
                          </a:solidFill>
                          <a:latin typeface="+mn-lt"/>
                          <a:ea typeface="+mn-ea"/>
                          <a:cs typeface="+mn-cs"/>
                        </a:rPr>
                        <a:t>Standard deviation of aggregate demand</a:t>
                      </a:r>
                      <a:endParaRPr lang="en-US" sz="1100" dirty="0"/>
                    </a:p>
                  </a:txBody>
                  <a:tcPr/>
                </a:tc>
                <a:tc>
                  <a:txBody>
                    <a:bodyPr/>
                    <a:lstStyle/>
                    <a:p>
                      <a:pPr>
                        <a:tabLst>
                          <a:tab pos="1168400" algn="r"/>
                        </a:tabLst>
                      </a:pPr>
                      <a:r>
                        <a:rPr lang="en-US" sz="1100" dirty="0" smtClean="0"/>
                        <a:t>	1,600</a:t>
                      </a:r>
                      <a:endParaRPr lang="en-US" sz="1100" dirty="0"/>
                    </a:p>
                  </a:txBody>
                  <a:tcPr/>
                </a:tc>
                <a:tc>
                  <a:txBody>
                    <a:bodyPr/>
                    <a:lstStyle/>
                    <a:p>
                      <a:pPr>
                        <a:tabLst>
                          <a:tab pos="1168400" algn="r"/>
                        </a:tabLst>
                      </a:pPr>
                      <a:r>
                        <a:rPr lang="en-US" sz="1100" dirty="0" smtClean="0"/>
                        <a:t>	4,000</a:t>
                      </a:r>
                      <a:endParaRPr lang="en-US" sz="1100" dirty="0"/>
                    </a:p>
                  </a:txBody>
                  <a:tcPr/>
                </a:tc>
              </a:tr>
              <a:tr h="205772">
                <a:tc>
                  <a:txBody>
                    <a:bodyPr/>
                    <a:lstStyle/>
                    <a:p>
                      <a:r>
                        <a:rPr lang="en-US" sz="1100" kern="1200" dirty="0" smtClean="0">
                          <a:solidFill>
                            <a:schemeClr val="tx1"/>
                          </a:solidFill>
                          <a:latin typeface="+mn-lt"/>
                          <a:ea typeface="+mn-ea"/>
                          <a:cs typeface="+mn-cs"/>
                        </a:rPr>
                        <a:t>Coefficient of variation</a:t>
                      </a:r>
                      <a:endParaRPr lang="en-US" sz="1100" dirty="0"/>
                    </a:p>
                  </a:txBody>
                  <a:tcPr/>
                </a:tc>
                <a:tc>
                  <a:txBody>
                    <a:bodyPr/>
                    <a:lstStyle/>
                    <a:p>
                      <a:pPr>
                        <a:tabLst>
                          <a:tab pos="1168400" algn="r"/>
                        </a:tabLst>
                      </a:pPr>
                      <a:r>
                        <a:rPr lang="en-US" sz="1100" dirty="0" smtClean="0"/>
                        <a:t>	0.05</a:t>
                      </a:r>
                      <a:endParaRPr lang="en-US" sz="1100" dirty="0"/>
                    </a:p>
                  </a:txBody>
                  <a:tcPr/>
                </a:tc>
                <a:tc>
                  <a:txBody>
                    <a:bodyPr/>
                    <a:lstStyle/>
                    <a:p>
                      <a:pPr>
                        <a:tabLst>
                          <a:tab pos="1168400" algn="r"/>
                        </a:tabLst>
                      </a:pPr>
                      <a:r>
                        <a:rPr lang="en-US" sz="1100" dirty="0" smtClean="0"/>
                        <a:t>	0.0025</a:t>
                      </a:r>
                      <a:endParaRPr lang="en-US" sz="1100" dirty="0"/>
                    </a:p>
                  </a:txBody>
                  <a:tcPr/>
                </a:tc>
              </a:tr>
              <a:tr h="205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Aggregate safety inventory</a:t>
                      </a:r>
                      <a:endParaRPr lang="en-US" sz="1100" dirty="0" smtClean="0"/>
                    </a:p>
                  </a:txBody>
                  <a:tcPr/>
                </a:tc>
                <a:tc>
                  <a:txBody>
                    <a:bodyPr/>
                    <a:lstStyle/>
                    <a:p>
                      <a:pPr>
                        <a:tabLst>
                          <a:tab pos="1168400" algn="r"/>
                        </a:tabLst>
                      </a:pPr>
                      <a:r>
                        <a:rPr lang="en-US" sz="1100" dirty="0" smtClean="0"/>
                        <a:t>	5,264</a:t>
                      </a:r>
                      <a:endParaRPr lang="en-US" sz="1100" dirty="0"/>
                    </a:p>
                  </a:txBody>
                  <a:tcPr/>
                </a:tc>
                <a:tc>
                  <a:txBody>
                    <a:bodyPr/>
                    <a:lstStyle/>
                    <a:p>
                      <a:pPr>
                        <a:tabLst>
                          <a:tab pos="1168400" algn="r"/>
                        </a:tabLst>
                      </a:pPr>
                      <a:r>
                        <a:rPr lang="en-US" sz="1100" dirty="0" smtClean="0"/>
                        <a:t>	13,159</a:t>
                      </a:r>
                      <a:endParaRPr lang="en-US" sz="1100" dirty="0"/>
                    </a:p>
                  </a:txBody>
                  <a:tcPr/>
                </a:tc>
              </a:tr>
              <a:tr h="205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Value of safety inventory</a:t>
                      </a:r>
                      <a:endParaRPr lang="en-US" sz="1100" dirty="0" smtClean="0"/>
                    </a:p>
                  </a:txBody>
                  <a:tcPr/>
                </a:tc>
                <a:tc>
                  <a:txBody>
                    <a:bodyPr/>
                    <a:lstStyle/>
                    <a:p>
                      <a:pPr>
                        <a:tabLst>
                          <a:tab pos="1168400" algn="r"/>
                        </a:tabLst>
                      </a:pPr>
                      <a:r>
                        <a:rPr lang="en-US" sz="1100" dirty="0" smtClean="0"/>
                        <a:t>	$2,632,000</a:t>
                      </a:r>
                      <a:endParaRPr lang="en-US" sz="1100" dirty="0"/>
                    </a:p>
                  </a:txBody>
                  <a:tcPr/>
                </a:tc>
                <a:tc>
                  <a:txBody>
                    <a:bodyPr/>
                    <a:lstStyle/>
                    <a:p>
                      <a:pPr>
                        <a:tabLst>
                          <a:tab pos="1168400" algn="r"/>
                        </a:tabLst>
                      </a:pPr>
                      <a:r>
                        <a:rPr lang="en-US" sz="1100" dirty="0" smtClean="0"/>
                        <a:t>	$394,770</a:t>
                      </a:r>
                      <a:endParaRPr lang="en-US" sz="1100" dirty="0"/>
                    </a:p>
                  </a:txBody>
                  <a:tcPr/>
                </a:tc>
              </a:tr>
              <a:tr h="205772">
                <a:tc>
                  <a:txBody>
                    <a:bodyPr/>
                    <a:lstStyle/>
                    <a:p>
                      <a:r>
                        <a:rPr lang="en-US" sz="1100" b="1" kern="1200" dirty="0" smtClean="0">
                          <a:solidFill>
                            <a:schemeClr val="tx1"/>
                          </a:solidFill>
                          <a:latin typeface="+mn-lt"/>
                          <a:ea typeface="+mn-ea"/>
                          <a:cs typeface="+mn-cs"/>
                        </a:rPr>
                        <a:t>Savings</a:t>
                      </a:r>
                      <a:endParaRPr lang="en-US" sz="1100" b="1" dirty="0"/>
                    </a:p>
                  </a:txBody>
                  <a:tcPr/>
                </a:tc>
                <a:tc>
                  <a:txBody>
                    <a:bodyPr/>
                    <a:lstStyle/>
                    <a:p>
                      <a:endParaRPr lang="en-US" sz="1100" dirty="0"/>
                    </a:p>
                  </a:txBody>
                  <a:tcPr/>
                </a:tc>
                <a:tc>
                  <a:txBody>
                    <a:bodyPr/>
                    <a:lstStyle/>
                    <a:p>
                      <a:endParaRPr lang="en-US" sz="1100" dirty="0"/>
                    </a:p>
                  </a:txBody>
                  <a:tcPr/>
                </a:tc>
              </a:tr>
              <a:tr h="339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Total inventory saving on aggregation</a:t>
                      </a:r>
                      <a:endParaRPr lang="en-US" sz="1100" dirty="0" smtClean="0"/>
                    </a:p>
                  </a:txBody>
                  <a:tcPr/>
                </a:tc>
                <a:tc>
                  <a:txBody>
                    <a:bodyPr/>
                    <a:lstStyle/>
                    <a:p>
                      <a:pPr>
                        <a:tabLst>
                          <a:tab pos="1168400" algn="r"/>
                        </a:tabLst>
                      </a:pPr>
                      <a:r>
                        <a:rPr lang="en-US" sz="1100" dirty="0" smtClean="0"/>
                        <a:t>	$102,968,000</a:t>
                      </a:r>
                      <a:endParaRPr lang="en-US" sz="1100" dirty="0"/>
                    </a:p>
                  </a:txBody>
                  <a:tcPr/>
                </a:tc>
                <a:tc>
                  <a:txBody>
                    <a:bodyPr/>
                    <a:lstStyle/>
                    <a:p>
                      <a:pPr>
                        <a:tabLst>
                          <a:tab pos="1168400" algn="r"/>
                        </a:tabLst>
                      </a:pPr>
                      <a:r>
                        <a:rPr lang="en-US" sz="1100" dirty="0" smtClean="0"/>
                        <a:t>	$15,397,230</a:t>
                      </a:r>
                      <a:endParaRPr lang="en-US" sz="1100" dirty="0"/>
                    </a:p>
                  </a:txBody>
                  <a:tcPr/>
                </a:tc>
              </a:tr>
              <a:tr h="339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Total holding cost saving on aggregation</a:t>
                      </a:r>
                      <a:endParaRPr lang="en-US" sz="1100" dirty="0" smtClean="0"/>
                    </a:p>
                  </a:txBody>
                  <a:tcPr/>
                </a:tc>
                <a:tc>
                  <a:txBody>
                    <a:bodyPr/>
                    <a:lstStyle/>
                    <a:p>
                      <a:pPr>
                        <a:tabLst>
                          <a:tab pos="1168400" algn="r"/>
                        </a:tabLst>
                      </a:pPr>
                      <a:r>
                        <a:rPr lang="en-US" sz="1100" dirty="0" smtClean="0"/>
                        <a:t>	$25,742,000</a:t>
                      </a:r>
                      <a:endParaRPr lang="en-US" sz="1100" dirty="0"/>
                    </a:p>
                  </a:txBody>
                  <a:tcPr/>
                </a:tc>
                <a:tc>
                  <a:txBody>
                    <a:bodyPr/>
                    <a:lstStyle/>
                    <a:p>
                      <a:pPr>
                        <a:tabLst>
                          <a:tab pos="1168400" algn="r"/>
                        </a:tabLst>
                      </a:pPr>
                      <a:r>
                        <a:rPr lang="en-US" sz="1100" dirty="0" smtClean="0"/>
                        <a:t>	$3,849,308</a:t>
                      </a:r>
                      <a:endParaRPr lang="en-US" sz="1100" dirty="0"/>
                    </a:p>
                  </a:txBody>
                  <a:tcPr/>
                </a:tc>
              </a:tr>
              <a:tr h="205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Holding cost saving per unit sold</a:t>
                      </a:r>
                      <a:endParaRPr lang="en-US" sz="1100" dirty="0" smtClean="0"/>
                    </a:p>
                  </a:txBody>
                  <a:tcPr/>
                </a:tc>
                <a:tc>
                  <a:txBody>
                    <a:bodyPr/>
                    <a:lstStyle/>
                    <a:p>
                      <a:pPr>
                        <a:tabLst>
                          <a:tab pos="1168400" algn="r"/>
                        </a:tabLst>
                      </a:pPr>
                      <a:r>
                        <a:rPr lang="en-US" sz="1100" dirty="0" smtClean="0"/>
                        <a:t>	$15.47</a:t>
                      </a:r>
                      <a:endParaRPr lang="en-US" sz="1100" dirty="0"/>
                    </a:p>
                  </a:txBody>
                  <a:tcPr/>
                </a:tc>
                <a:tc>
                  <a:txBody>
                    <a:bodyPr/>
                    <a:lstStyle/>
                    <a:p>
                      <a:pPr>
                        <a:tabLst>
                          <a:tab pos="1168400" algn="r"/>
                        </a:tabLst>
                      </a:pPr>
                      <a:r>
                        <a:rPr lang="en-US" sz="1100" dirty="0" smtClean="0"/>
                        <a:t>	$0.046</a:t>
                      </a:r>
                      <a:endParaRPr lang="en-US" sz="1100" dirty="0"/>
                    </a:p>
                  </a:txBody>
                  <a:tcPr/>
                </a:tc>
              </a:tr>
              <a:tr h="339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Savings as a percentage of product cost</a:t>
                      </a:r>
                      <a:endParaRPr lang="en-US" sz="1100" dirty="0" smtClean="0"/>
                    </a:p>
                  </a:txBody>
                  <a:tcPr>
                    <a:lnB w="28575" cap="flat" cmpd="sng" algn="ctr">
                      <a:solidFill>
                        <a:scrgbClr r="0" g="0" b="0"/>
                      </a:solidFill>
                      <a:prstDash val="solid"/>
                      <a:round/>
                      <a:headEnd type="none" w="med" len="med"/>
                      <a:tailEnd type="none" w="med" len="med"/>
                    </a:lnB>
                  </a:tcPr>
                </a:tc>
                <a:tc>
                  <a:txBody>
                    <a:bodyPr/>
                    <a:lstStyle/>
                    <a:p>
                      <a:pPr>
                        <a:tabLst>
                          <a:tab pos="1168400" algn="r"/>
                        </a:tabLst>
                      </a:pPr>
                      <a:r>
                        <a:rPr lang="en-US" sz="1100" dirty="0" smtClean="0"/>
                        <a:t>	3.09%</a:t>
                      </a:r>
                      <a:endParaRPr lang="en-US" sz="1100" dirty="0"/>
                    </a:p>
                  </a:txBody>
                  <a:tcPr>
                    <a:lnB w="28575" cap="flat" cmpd="sng" algn="ctr">
                      <a:solidFill>
                        <a:scrgbClr r="0" g="0" b="0"/>
                      </a:solidFill>
                      <a:prstDash val="solid"/>
                      <a:round/>
                      <a:headEnd type="none" w="med" len="med"/>
                      <a:tailEnd type="none" w="med" len="med"/>
                    </a:lnB>
                  </a:tcPr>
                </a:tc>
                <a:tc>
                  <a:txBody>
                    <a:bodyPr/>
                    <a:lstStyle/>
                    <a:p>
                      <a:pPr>
                        <a:tabLst>
                          <a:tab pos="1168400" algn="r"/>
                        </a:tabLst>
                      </a:pPr>
                      <a:r>
                        <a:rPr lang="en-US" sz="1100" dirty="0" smtClean="0"/>
                        <a:t>	0.15%</a:t>
                      </a:r>
                      <a:endParaRPr lang="en-US" sz="1100" dirty="0"/>
                    </a:p>
                  </a:txBody>
                  <a:tcPr>
                    <a:lnB w="28575" cap="flat" cmpd="sng" algn="ctr">
                      <a:solidFill>
                        <a:scrgbClr r="0" g="0" b="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7978536" y="120749"/>
            <a:ext cx="1019190" cy="307777"/>
          </a:xfrm>
          <a:prstGeom prst="rect">
            <a:avLst/>
          </a:prstGeom>
          <a:noFill/>
          <a:ln w="9525">
            <a:noFill/>
            <a:miter lim="800000"/>
            <a:headEnd/>
            <a:tailEnd/>
          </a:ln>
        </p:spPr>
        <p:txBody>
          <a:bodyPr wrap="none">
            <a:spAutoFit/>
          </a:bodyPr>
          <a:lstStyle/>
          <a:p>
            <a:r>
              <a:rPr lang="en-US" sz="1400" dirty="0"/>
              <a:t>Table 12-4</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Product Substitution</a:t>
            </a:r>
          </a:p>
        </p:txBody>
      </p:sp>
      <p:sp>
        <p:nvSpPr>
          <p:cNvPr id="73730" name="Content Placeholder 2"/>
          <p:cNvSpPr>
            <a:spLocks noGrp="1"/>
          </p:cNvSpPr>
          <p:nvPr>
            <p:ph idx="1"/>
          </p:nvPr>
        </p:nvSpPr>
        <p:spPr>
          <a:xfrm>
            <a:off x="568621" y="1275551"/>
            <a:ext cx="7899187" cy="5003013"/>
          </a:xfrm>
        </p:spPr>
        <p:txBody>
          <a:bodyPr/>
          <a:lstStyle/>
          <a:p>
            <a:pPr marL="0" indent="0" eaLnBrk="1" hangingPunct="1">
              <a:buNone/>
            </a:pPr>
            <a:r>
              <a:rPr lang="en-US" sz="2800" dirty="0" smtClean="0"/>
              <a:t>The use of one product to satisfy demand for a different product</a:t>
            </a:r>
          </a:p>
          <a:p>
            <a:pPr marL="914400" lvl="1" indent="-514350" eaLnBrk="1" hangingPunct="1">
              <a:buFont typeface="Arial" charset="0"/>
              <a:buAutoNum type="arabicPeriod"/>
            </a:pPr>
            <a:r>
              <a:rPr lang="en-US" sz="2400" i="1" dirty="0" smtClean="0"/>
              <a:t>Manufacturer-driven </a:t>
            </a:r>
            <a:r>
              <a:rPr lang="en-US" sz="2400" i="1" dirty="0" smtClean="0"/>
              <a:t>substitution </a:t>
            </a:r>
            <a:r>
              <a:rPr lang="en-US" sz="2400" i="1" dirty="0" smtClean="0">
                <a:solidFill>
                  <a:schemeClr val="accent1">
                    <a:lumMod val="75000"/>
                  </a:schemeClr>
                </a:solidFill>
              </a:rPr>
              <a:t>(</a:t>
            </a:r>
            <a:r>
              <a:rPr lang="en-US" sz="2400" dirty="0">
                <a:solidFill>
                  <a:schemeClr val="accent1">
                    <a:lumMod val="75000"/>
                  </a:schemeClr>
                </a:solidFill>
              </a:rPr>
              <a:t>Offer customer higher-value product for lower-value product not in </a:t>
            </a:r>
            <a:r>
              <a:rPr lang="en-US" sz="2400" dirty="0" smtClean="0">
                <a:solidFill>
                  <a:schemeClr val="accent1">
                    <a:lumMod val="75000"/>
                  </a:schemeClr>
                </a:solidFill>
              </a:rPr>
              <a:t>stock)</a:t>
            </a:r>
            <a:endParaRPr lang="en-US" sz="2400" i="1" dirty="0" smtClean="0">
              <a:solidFill>
                <a:schemeClr val="accent1">
                  <a:lumMod val="75000"/>
                </a:schemeClr>
              </a:solidFill>
            </a:endParaRPr>
          </a:p>
          <a:p>
            <a:pPr marL="1314450" lvl="2" indent="-514350" eaLnBrk="1" hangingPunct="1"/>
            <a:r>
              <a:rPr lang="en-US" sz="2000" dirty="0" smtClean="0"/>
              <a:t>Allows aggregation of demand</a:t>
            </a:r>
          </a:p>
          <a:p>
            <a:pPr marL="1314450" lvl="2" indent="-514350" eaLnBrk="1" hangingPunct="1"/>
            <a:r>
              <a:rPr lang="en-US" sz="2000" dirty="0" smtClean="0"/>
              <a:t>Reduce safety inventories</a:t>
            </a:r>
          </a:p>
          <a:p>
            <a:pPr marL="1314450" lvl="2" indent="-514350" eaLnBrk="1" hangingPunct="1"/>
            <a:r>
              <a:rPr lang="en-US" sz="2000" dirty="0" smtClean="0"/>
              <a:t>Influenced by the cost differential, correlation of demand</a:t>
            </a:r>
            <a:endParaRPr lang="en-US" sz="2000" i="1" dirty="0" smtClean="0"/>
          </a:p>
          <a:p>
            <a:pPr marL="914400" lvl="1" indent="-514350" eaLnBrk="1" hangingPunct="1">
              <a:buFont typeface="Arial" charset="0"/>
              <a:buAutoNum type="arabicPeriod"/>
            </a:pPr>
            <a:r>
              <a:rPr lang="en-US" sz="2400" i="1" dirty="0" smtClean="0"/>
              <a:t>Customer-driven </a:t>
            </a:r>
            <a:r>
              <a:rPr lang="en-US" sz="2400" i="1" dirty="0" smtClean="0"/>
              <a:t>substitution </a:t>
            </a:r>
            <a:r>
              <a:rPr lang="en-US" sz="2400" i="1" dirty="0" smtClean="0">
                <a:solidFill>
                  <a:schemeClr val="accent1">
                    <a:lumMod val="75000"/>
                  </a:schemeClr>
                </a:solidFill>
              </a:rPr>
              <a:t>(</a:t>
            </a:r>
            <a:r>
              <a:rPr lang="en-US" sz="2400" dirty="0">
                <a:solidFill>
                  <a:schemeClr val="accent1">
                    <a:lumMod val="75000"/>
                  </a:schemeClr>
                </a:solidFill>
              </a:rPr>
              <a:t>Purchase alternative </a:t>
            </a:r>
            <a:r>
              <a:rPr lang="en-US" sz="2400" dirty="0" smtClean="0">
                <a:solidFill>
                  <a:schemeClr val="accent1">
                    <a:lumMod val="75000"/>
                  </a:schemeClr>
                </a:solidFill>
              </a:rPr>
              <a:t>product, e.g. different </a:t>
            </a:r>
            <a:r>
              <a:rPr lang="en-US" sz="2400" dirty="0">
                <a:solidFill>
                  <a:schemeClr val="accent1">
                    <a:lumMod val="75000"/>
                  </a:schemeClr>
                </a:solidFill>
              </a:rPr>
              <a:t>size, different </a:t>
            </a:r>
            <a:r>
              <a:rPr lang="en-US" sz="2400" dirty="0" smtClean="0">
                <a:solidFill>
                  <a:schemeClr val="accent1">
                    <a:lumMod val="75000"/>
                  </a:schemeClr>
                </a:solidFill>
              </a:rPr>
              <a:t>brand, etc., </a:t>
            </a:r>
            <a:r>
              <a:rPr lang="en-US" sz="2400" dirty="0">
                <a:solidFill>
                  <a:schemeClr val="accent1">
                    <a:lumMod val="75000"/>
                  </a:schemeClr>
                </a:solidFill>
              </a:rPr>
              <a:t>if desired product not in </a:t>
            </a:r>
            <a:r>
              <a:rPr lang="en-US" sz="2400" dirty="0" smtClean="0">
                <a:solidFill>
                  <a:schemeClr val="accent1">
                    <a:lumMod val="75000"/>
                  </a:schemeClr>
                </a:solidFill>
              </a:rPr>
              <a:t>stock)</a:t>
            </a:r>
            <a:endParaRPr lang="en-US" sz="2400" i="1" dirty="0" smtClean="0">
              <a:solidFill>
                <a:schemeClr val="accent1">
                  <a:lumMod val="75000"/>
                </a:schemeClr>
              </a:solidFill>
            </a:endParaRPr>
          </a:p>
          <a:p>
            <a:pPr marL="1314450" lvl="2" indent="-514350" eaLnBrk="1" hangingPunct="1"/>
            <a:r>
              <a:rPr lang="en-US" sz="2000" dirty="0" smtClean="0"/>
              <a:t>Allows aggregation of safety inventory</a:t>
            </a:r>
          </a:p>
        </p:txBody>
      </p:sp>
    </p:spTree>
  </p:cSld>
  <p:clrMapOvr>
    <a:masterClrMapping/>
  </p:clrMapOvr>
  <p:transition spd="slow">
    <p:pull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274640"/>
            <a:ext cx="8229600" cy="770391"/>
          </a:xfrm>
        </p:spPr>
        <p:txBody>
          <a:bodyPr/>
          <a:lstStyle/>
          <a:p>
            <a:pPr eaLnBrk="1" hangingPunct="1"/>
            <a:r>
              <a:rPr lang="en-US" dirty="0" smtClean="0"/>
              <a:t>Component Commonality</a:t>
            </a:r>
          </a:p>
        </p:txBody>
      </p:sp>
      <p:sp>
        <p:nvSpPr>
          <p:cNvPr id="74754" name="Content Placeholder 2"/>
          <p:cNvSpPr>
            <a:spLocks noGrp="1"/>
          </p:cNvSpPr>
          <p:nvPr>
            <p:ph idx="1"/>
          </p:nvPr>
        </p:nvSpPr>
        <p:spPr>
          <a:xfrm>
            <a:off x="457200" y="1175661"/>
            <a:ext cx="8229600" cy="5314043"/>
          </a:xfrm>
        </p:spPr>
        <p:txBody>
          <a:bodyPr/>
          <a:lstStyle/>
          <a:p>
            <a:r>
              <a:rPr lang="en-US" sz="2800" dirty="0"/>
              <a:t>Using common components in a variety of different products</a:t>
            </a:r>
          </a:p>
          <a:p>
            <a:r>
              <a:rPr lang="en-US" sz="2800" dirty="0"/>
              <a:t>Can be an effective approach to exploit aggregation and reduce component inventories</a:t>
            </a:r>
          </a:p>
          <a:p>
            <a:pPr lvl="1" eaLnBrk="1" hangingPunct="1"/>
            <a:r>
              <a:rPr lang="en-US" sz="2400" dirty="0" smtClean="0"/>
              <a:t>Without </a:t>
            </a:r>
            <a:r>
              <a:rPr lang="en-US" sz="2400" dirty="0" smtClean="0"/>
              <a:t>common components</a:t>
            </a:r>
          </a:p>
          <a:p>
            <a:pPr lvl="2" eaLnBrk="1" hangingPunct="1"/>
            <a:r>
              <a:rPr lang="en-US" sz="2000" dirty="0" smtClean="0"/>
              <a:t>Uncertainty of demand for a component is the same as for the finished product</a:t>
            </a:r>
          </a:p>
          <a:p>
            <a:pPr lvl="2" eaLnBrk="1" hangingPunct="1"/>
            <a:r>
              <a:rPr lang="en-US" sz="2000" dirty="0" smtClean="0"/>
              <a:t>Results in high levels of safety inventor</a:t>
            </a:r>
          </a:p>
          <a:p>
            <a:pPr lvl="1" eaLnBrk="1" hangingPunct="1"/>
            <a:r>
              <a:rPr lang="en-US" sz="2400" dirty="0" smtClean="0"/>
              <a:t>With common components</a:t>
            </a:r>
          </a:p>
          <a:p>
            <a:pPr lvl="2" eaLnBrk="1" hangingPunct="1"/>
            <a:r>
              <a:rPr lang="en-US" sz="2000" dirty="0" smtClean="0"/>
              <a:t>Demand for a component is an aggregation of the demand for the finished products</a:t>
            </a:r>
          </a:p>
          <a:p>
            <a:pPr lvl="2" eaLnBrk="1" hangingPunct="1"/>
            <a:r>
              <a:rPr lang="en-US" sz="2000" dirty="0" smtClean="0"/>
              <a:t>Component demand is more predictable</a:t>
            </a:r>
          </a:p>
          <a:p>
            <a:pPr lvl="2" eaLnBrk="1" hangingPunct="1"/>
            <a:r>
              <a:rPr lang="en-US" sz="2000" dirty="0" smtClean="0"/>
              <a:t>Component inventories are reduced</a:t>
            </a:r>
          </a:p>
        </p:txBody>
      </p:sp>
    </p:spTree>
  </p:cSld>
  <p:clrMapOvr>
    <a:masterClrMapping/>
  </p:clrMapOvr>
  <p:transition spd="slow">
    <p:pull dir="l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Value of Component Commonality</a:t>
            </a:r>
          </a:p>
        </p:txBody>
      </p:sp>
      <p:sp>
        <p:nvSpPr>
          <p:cNvPr id="43182" name="Content Placeholder 2"/>
          <p:cNvSpPr>
            <a:spLocks noGrp="1"/>
          </p:cNvSpPr>
          <p:nvPr>
            <p:ph idx="1"/>
          </p:nvPr>
        </p:nvSpPr>
        <p:spPr>
          <a:xfrm>
            <a:off x="622300" y="1676400"/>
            <a:ext cx="7924800" cy="2095500"/>
          </a:xfrm>
        </p:spPr>
        <p:txBody>
          <a:bodyPr/>
          <a:lstStyle/>
          <a:p>
            <a:pPr marL="0" indent="0" eaLnBrk="1" hangingPunct="1">
              <a:spcAft>
                <a:spcPct val="0"/>
              </a:spcAft>
              <a:buFont typeface="Arial" charset="0"/>
              <a:buNone/>
            </a:pPr>
            <a:r>
              <a:rPr lang="en-US" sz="2400" smtClean="0"/>
              <a:t>27 PCs, 3 components, 3 x 27 = 81 distinct components</a:t>
            </a:r>
          </a:p>
          <a:p>
            <a:pPr marL="0" indent="0" eaLnBrk="1" hangingPunct="1">
              <a:spcAft>
                <a:spcPct val="0"/>
              </a:spcAft>
              <a:buFont typeface="Arial" charset="0"/>
              <a:buNone/>
            </a:pPr>
            <a:r>
              <a:rPr lang="en-US" sz="2400" smtClean="0"/>
              <a:t>Monthly demand = 5,000</a:t>
            </a:r>
          </a:p>
          <a:p>
            <a:pPr marL="0" indent="0" eaLnBrk="1" hangingPunct="1">
              <a:spcAft>
                <a:spcPct val="0"/>
              </a:spcAft>
              <a:buFont typeface="Arial" charset="0"/>
              <a:buNone/>
            </a:pPr>
            <a:r>
              <a:rPr lang="en-US" sz="2400" smtClean="0"/>
              <a:t>Standard deviation = 3,000</a:t>
            </a:r>
          </a:p>
          <a:p>
            <a:pPr marL="0" indent="0" eaLnBrk="1" hangingPunct="1">
              <a:spcAft>
                <a:spcPct val="0"/>
              </a:spcAft>
              <a:buFont typeface="Arial" charset="0"/>
              <a:buNone/>
            </a:pPr>
            <a:r>
              <a:rPr lang="en-US" sz="2400" smtClean="0"/>
              <a:t>Replenishment lead time = 1 month</a:t>
            </a:r>
          </a:p>
          <a:p>
            <a:pPr marL="0" indent="0" eaLnBrk="1" hangingPunct="1">
              <a:spcAft>
                <a:spcPct val="0"/>
              </a:spcAft>
              <a:buFont typeface="Arial" charset="0"/>
              <a:buNone/>
            </a:pPr>
            <a:r>
              <a:rPr lang="en-US" sz="2400" i="1" smtClean="0">
                <a:latin typeface="Times New Roman" pitchFamily="18" charset="0"/>
                <a:cs typeface="Times New Roman" pitchFamily="18" charset="0"/>
              </a:rPr>
              <a:t>CSL</a:t>
            </a:r>
            <a:r>
              <a:rPr lang="en-US" sz="2400" smtClean="0"/>
              <a:t> = 0.95</a:t>
            </a:r>
          </a:p>
        </p:txBody>
      </p:sp>
      <p:grpSp>
        <p:nvGrpSpPr>
          <p:cNvPr id="7" name="Group 6"/>
          <p:cNvGrpSpPr>
            <a:grpSpLocks/>
          </p:cNvGrpSpPr>
          <p:nvPr/>
        </p:nvGrpSpPr>
        <p:grpSpPr bwMode="auto">
          <a:xfrm>
            <a:off x="869949" y="3810000"/>
            <a:ext cx="7410451" cy="1155700"/>
            <a:chOff x="831850" y="3657600"/>
            <a:chExt cx="7410450" cy="1155700"/>
          </a:xfrm>
        </p:grpSpPr>
        <p:graphicFrame>
          <p:nvGraphicFramePr>
            <p:cNvPr id="43177" name="Object 169"/>
            <p:cNvGraphicFramePr>
              <a:graphicFrameLocks noChangeAspect="1"/>
            </p:cNvGraphicFramePr>
            <p:nvPr/>
          </p:nvGraphicFramePr>
          <p:xfrm>
            <a:off x="3467100" y="3975100"/>
            <a:ext cx="4775200" cy="457200"/>
          </p:xfrm>
          <a:graphic>
            <a:graphicData uri="http://schemas.openxmlformats.org/presentationml/2006/ole">
              <mc:AlternateContent xmlns:mc="http://schemas.openxmlformats.org/markup-compatibility/2006">
                <mc:Choice xmlns:v="urn:schemas-microsoft-com:vml" Requires="v">
                  <p:oleObj spid="_x0000_s43297" name="Equation" r:id="rId3" imgW="4763160" imgH="447840" progId="Equation.3">
                    <p:embed/>
                  </p:oleObj>
                </mc:Choice>
                <mc:Fallback>
                  <p:oleObj name="Equation" r:id="rId3" imgW="4763160" imgH="447840" progId="Equation.3">
                    <p:embed/>
                    <p:pic>
                      <p:nvPicPr>
                        <p:cNvPr id="0" name="Picture 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3975100"/>
                          <a:ext cx="4775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78" name="Object 170"/>
            <p:cNvGraphicFramePr>
              <a:graphicFrameLocks noChangeAspect="1"/>
            </p:cNvGraphicFramePr>
            <p:nvPr/>
          </p:nvGraphicFramePr>
          <p:xfrm>
            <a:off x="3467100" y="4483100"/>
            <a:ext cx="2095500" cy="330200"/>
          </p:xfrm>
          <a:graphic>
            <a:graphicData uri="http://schemas.openxmlformats.org/presentationml/2006/ole">
              <mc:AlternateContent xmlns:mc="http://schemas.openxmlformats.org/markup-compatibility/2006">
                <mc:Choice xmlns:v="urn:schemas-microsoft-com:vml" Requires="v">
                  <p:oleObj spid="_x0000_s43298" name="Equation" r:id="rId5" imgW="2084400" imgH="319680" progId="Equation.3">
                    <p:embed/>
                  </p:oleObj>
                </mc:Choice>
                <mc:Fallback>
                  <p:oleObj name="Equation" r:id="rId5" imgW="2084400" imgH="319680" progId="Equation.3">
                    <p:embed/>
                    <p:pic>
                      <p:nvPicPr>
                        <p:cNvPr id="0" name="Picture 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100" y="4483100"/>
                          <a:ext cx="2095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186" name="TextBox 5"/>
            <p:cNvSpPr txBox="1">
              <a:spLocks noChangeArrowheads="1"/>
            </p:cNvSpPr>
            <p:nvPr/>
          </p:nvSpPr>
          <p:spPr bwMode="auto">
            <a:xfrm>
              <a:off x="831850" y="3657600"/>
              <a:ext cx="2857500" cy="830997"/>
            </a:xfrm>
            <a:prstGeom prst="rect">
              <a:avLst/>
            </a:prstGeom>
            <a:noFill/>
            <a:ln w="9525">
              <a:noFill/>
              <a:miter lim="800000"/>
              <a:headEnd/>
              <a:tailEnd/>
            </a:ln>
          </p:spPr>
          <p:txBody>
            <a:bodyPr>
              <a:spAutoFit/>
            </a:bodyPr>
            <a:lstStyle/>
            <a:p>
              <a:r>
                <a:rPr lang="en-US" sz="2400"/>
                <a:t>Total safety inventory required</a:t>
              </a:r>
            </a:p>
          </p:txBody>
        </p:sp>
      </p:grpSp>
      <p:grpSp>
        <p:nvGrpSpPr>
          <p:cNvPr id="12" name="Group 11"/>
          <p:cNvGrpSpPr>
            <a:grpSpLocks/>
          </p:cNvGrpSpPr>
          <p:nvPr/>
        </p:nvGrpSpPr>
        <p:grpSpPr bwMode="auto">
          <a:xfrm>
            <a:off x="615954" y="4983159"/>
            <a:ext cx="7905751" cy="1160462"/>
            <a:chOff x="869950" y="5263297"/>
            <a:chExt cx="7905750" cy="1159729"/>
          </a:xfrm>
        </p:grpSpPr>
        <p:graphicFrame>
          <p:nvGraphicFramePr>
            <p:cNvPr id="43179" name="Object 171"/>
            <p:cNvGraphicFramePr>
              <a:graphicFrameLocks noChangeAspect="1"/>
            </p:cNvGraphicFramePr>
            <p:nvPr/>
          </p:nvGraphicFramePr>
          <p:xfrm>
            <a:off x="3898900" y="5592763"/>
            <a:ext cx="4876800" cy="457200"/>
          </p:xfrm>
          <a:graphic>
            <a:graphicData uri="http://schemas.openxmlformats.org/presentationml/2006/ole">
              <mc:AlternateContent xmlns:mc="http://schemas.openxmlformats.org/markup-compatibility/2006">
                <mc:Choice xmlns:v="urn:schemas-microsoft-com:vml" Requires="v">
                  <p:oleObj spid="_x0000_s43299" name="Equation" r:id="rId7" imgW="4863960" imgH="447840" progId="Equation.3">
                    <p:embed/>
                  </p:oleObj>
                </mc:Choice>
                <mc:Fallback>
                  <p:oleObj name="Equation" r:id="rId7" imgW="4863960" imgH="447840" progId="Equation.3">
                    <p:embed/>
                    <p:pic>
                      <p:nvPicPr>
                        <p:cNvPr id="0" name="Picture 1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8900" y="5592763"/>
                          <a:ext cx="4876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80" name="Object 172"/>
            <p:cNvGraphicFramePr>
              <a:graphicFrameLocks noChangeAspect="1"/>
            </p:cNvGraphicFramePr>
            <p:nvPr/>
          </p:nvGraphicFramePr>
          <p:xfrm>
            <a:off x="3898900" y="6092826"/>
            <a:ext cx="1905000" cy="330200"/>
          </p:xfrm>
          <a:graphic>
            <a:graphicData uri="http://schemas.openxmlformats.org/presentationml/2006/ole">
              <mc:AlternateContent xmlns:mc="http://schemas.openxmlformats.org/markup-compatibility/2006">
                <mc:Choice xmlns:v="urn:schemas-microsoft-com:vml" Requires="v">
                  <p:oleObj spid="_x0000_s43300" name="Equation" r:id="rId9" imgW="1892520" imgH="319680" progId="Equation.3">
                    <p:embed/>
                  </p:oleObj>
                </mc:Choice>
                <mc:Fallback>
                  <p:oleObj name="Equation" r:id="rId9" imgW="1892520" imgH="319680" progId="Equation.3">
                    <p:embed/>
                    <p:pic>
                      <p:nvPicPr>
                        <p:cNvPr id="0" name="Picture 1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8900" y="6092826"/>
                          <a:ext cx="1905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185" name="TextBox 10"/>
            <p:cNvSpPr txBox="1">
              <a:spLocks noChangeArrowheads="1"/>
            </p:cNvSpPr>
            <p:nvPr/>
          </p:nvSpPr>
          <p:spPr bwMode="auto">
            <a:xfrm>
              <a:off x="869950" y="5263297"/>
              <a:ext cx="3041650" cy="830472"/>
            </a:xfrm>
            <a:prstGeom prst="rect">
              <a:avLst/>
            </a:prstGeom>
            <a:noFill/>
            <a:ln w="9525">
              <a:noFill/>
              <a:miter lim="800000"/>
              <a:headEnd/>
              <a:tailEnd/>
            </a:ln>
          </p:spPr>
          <p:txBody>
            <a:bodyPr>
              <a:spAutoFit/>
            </a:bodyPr>
            <a:lstStyle/>
            <a:p>
              <a:r>
                <a:rPr lang="en-US" sz="2400"/>
                <a:t>Safety inventory per common component</a:t>
              </a:r>
            </a:p>
          </p:txBody>
        </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strips(downRight)">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Value of Component Commonality</a:t>
            </a:r>
          </a:p>
        </p:txBody>
      </p:sp>
      <p:sp>
        <p:nvSpPr>
          <p:cNvPr id="45110" name="Content Placeholder 2"/>
          <p:cNvSpPr>
            <a:spLocks noGrp="1"/>
          </p:cNvSpPr>
          <p:nvPr>
            <p:ph idx="1"/>
          </p:nvPr>
        </p:nvSpPr>
        <p:spPr>
          <a:xfrm>
            <a:off x="457200" y="1905001"/>
            <a:ext cx="8229600" cy="1054100"/>
          </a:xfrm>
        </p:spPr>
        <p:txBody>
          <a:bodyPr/>
          <a:lstStyle/>
          <a:p>
            <a:pPr eaLnBrk="1" hangingPunct="1"/>
            <a:r>
              <a:rPr lang="en-US" sz="2400" smtClean="0"/>
              <a:t>With component commonality</a:t>
            </a:r>
          </a:p>
          <a:p>
            <a:pPr eaLnBrk="1" hangingPunct="1"/>
            <a:r>
              <a:rPr lang="en-US" sz="2400" smtClean="0"/>
              <a:t>Nine distinct components</a:t>
            </a:r>
          </a:p>
        </p:txBody>
      </p:sp>
      <p:grpSp>
        <p:nvGrpSpPr>
          <p:cNvPr id="8" name="Group 7"/>
          <p:cNvGrpSpPr>
            <a:grpSpLocks/>
          </p:cNvGrpSpPr>
          <p:nvPr/>
        </p:nvGrpSpPr>
        <p:grpSpPr bwMode="auto">
          <a:xfrm>
            <a:off x="869951" y="3263907"/>
            <a:ext cx="7200900" cy="461665"/>
            <a:chOff x="869950" y="3263900"/>
            <a:chExt cx="7200900" cy="461368"/>
          </a:xfrm>
        </p:grpSpPr>
        <p:graphicFrame>
          <p:nvGraphicFramePr>
            <p:cNvPr id="45108" name="Object 52"/>
            <p:cNvGraphicFramePr>
              <a:graphicFrameLocks noChangeAspect="1"/>
            </p:cNvGraphicFramePr>
            <p:nvPr/>
          </p:nvGraphicFramePr>
          <p:xfrm>
            <a:off x="5111750" y="3352800"/>
            <a:ext cx="2959100" cy="330200"/>
          </p:xfrm>
          <a:graphic>
            <a:graphicData uri="http://schemas.openxmlformats.org/presentationml/2006/ole">
              <mc:AlternateContent xmlns:mc="http://schemas.openxmlformats.org/markup-compatibility/2006">
                <mc:Choice xmlns:v="urn:schemas-microsoft-com:vml" Requires="v">
                  <p:oleObj spid="_x0000_s45138" name="Equation" r:id="rId3" imgW="2943720" imgH="319680" progId="Equation.3">
                    <p:embed/>
                  </p:oleObj>
                </mc:Choice>
                <mc:Fallback>
                  <p:oleObj name="Equation" r:id="rId3" imgW="2943720" imgH="319680" progId="Equation.3">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0" y="3352800"/>
                          <a:ext cx="2959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112" name="TextBox 5"/>
            <p:cNvSpPr txBox="1">
              <a:spLocks noChangeArrowheads="1"/>
            </p:cNvSpPr>
            <p:nvPr/>
          </p:nvSpPr>
          <p:spPr bwMode="auto">
            <a:xfrm>
              <a:off x="869950" y="3263900"/>
              <a:ext cx="4311651" cy="461368"/>
            </a:xfrm>
            <a:prstGeom prst="rect">
              <a:avLst/>
            </a:prstGeom>
            <a:noFill/>
            <a:ln w="9525">
              <a:noFill/>
              <a:miter lim="800000"/>
              <a:headEnd/>
              <a:tailEnd/>
            </a:ln>
          </p:spPr>
          <p:txBody>
            <a:bodyPr>
              <a:spAutoFit/>
            </a:bodyPr>
            <a:lstStyle/>
            <a:p>
              <a:r>
                <a:rPr lang="en-US" sz="2400"/>
                <a:t>Total safety inventory required</a:t>
              </a:r>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Value of Component Commonality</a:t>
            </a:r>
          </a:p>
        </p:txBody>
      </p:sp>
      <p:graphicFrame>
        <p:nvGraphicFramePr>
          <p:cNvPr id="13" name="Table 12"/>
          <p:cNvGraphicFramePr>
            <a:graphicFrameLocks noGrp="1"/>
          </p:cNvGraphicFramePr>
          <p:nvPr>
            <p:extLst>
              <p:ext uri="{D42A27DB-BD31-4B8C-83A1-F6EECF244321}">
                <p14:modId xmlns:p14="http://schemas.microsoft.com/office/powerpoint/2010/main" val="206559274"/>
              </p:ext>
            </p:extLst>
          </p:nvPr>
        </p:nvGraphicFramePr>
        <p:xfrm>
          <a:off x="720915" y="1254163"/>
          <a:ext cx="7912100" cy="4815288"/>
        </p:xfrm>
        <a:graphic>
          <a:graphicData uri="http://schemas.openxmlformats.org/drawingml/2006/table">
            <a:tbl>
              <a:tblPr firstRow="1" bandRow="1">
                <a:tableStyleId>{2D5ABB26-0587-4C30-8999-92F81FD0307C}</a:tableStyleId>
              </a:tblPr>
              <a:tblGrid>
                <a:gridCol w="2686372"/>
                <a:gridCol w="1189488"/>
                <a:gridCol w="2058215"/>
                <a:gridCol w="1978025"/>
              </a:tblGrid>
              <a:tr h="816210">
                <a:tc>
                  <a:txBody>
                    <a:bodyPr/>
                    <a:lstStyle/>
                    <a:p>
                      <a:pPr algn="ctr"/>
                      <a:r>
                        <a:rPr lang="en-US" sz="1600" b="1" kern="1200" dirty="0" smtClean="0">
                          <a:solidFill>
                            <a:schemeClr val="tx1"/>
                          </a:solidFill>
                          <a:latin typeface="+mn-lt"/>
                          <a:ea typeface="+mn-ea"/>
                          <a:cs typeface="+mn-cs"/>
                        </a:rPr>
                        <a:t>Number of Finished Products per Component</a:t>
                      </a:r>
                      <a:endParaRPr lang="en-US" sz="16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600" b="1" kern="1200" dirty="0" smtClean="0">
                          <a:solidFill>
                            <a:schemeClr val="tx1"/>
                          </a:solidFill>
                          <a:latin typeface="+mn-lt"/>
                          <a:ea typeface="+mn-ea"/>
                          <a:cs typeface="+mn-cs"/>
                        </a:rPr>
                        <a:t>Safety Inventory</a:t>
                      </a:r>
                      <a:endParaRPr lang="en-US" sz="16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600" b="1" kern="1200" dirty="0" smtClean="0">
                          <a:solidFill>
                            <a:schemeClr val="tx1"/>
                          </a:solidFill>
                          <a:latin typeface="+mn-lt"/>
                          <a:ea typeface="+mn-ea"/>
                          <a:cs typeface="+mn-cs"/>
                        </a:rPr>
                        <a:t>Marginal Reduction in Safety Inventory</a:t>
                      </a:r>
                      <a:endParaRPr lang="en-US" sz="16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1600" b="1" kern="1200" dirty="0" smtClean="0">
                          <a:solidFill>
                            <a:schemeClr val="tx1"/>
                          </a:solidFill>
                          <a:latin typeface="+mn-lt"/>
                          <a:ea typeface="+mn-ea"/>
                          <a:cs typeface="+mn-cs"/>
                        </a:rPr>
                        <a:t>Total Reduction in Safety Inventory</a:t>
                      </a:r>
                      <a:endParaRPr lang="en-US" sz="1600" b="1" dirty="0"/>
                    </a:p>
                  </a:txBody>
                  <a:tcPr anchor="b">
                    <a:lnT w="285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443592">
                <a:tc>
                  <a:txBody>
                    <a:bodyPr/>
                    <a:lstStyle/>
                    <a:p>
                      <a:pPr algn="ctr"/>
                      <a:r>
                        <a:rPr lang="en-US" sz="1600" dirty="0" smtClean="0"/>
                        <a:t>1</a:t>
                      </a:r>
                      <a:endParaRPr lang="en-US" sz="1600" dirty="0"/>
                    </a:p>
                  </a:txBody>
                  <a:tcPr>
                    <a:lnT w="19050" cap="flat" cmpd="sng" algn="ctr">
                      <a:solidFill>
                        <a:scrgbClr r="0" g="0" b="0"/>
                      </a:solidFill>
                      <a:prstDash val="solid"/>
                      <a:round/>
                      <a:headEnd type="none" w="med" len="med"/>
                      <a:tailEnd type="none" w="med" len="med"/>
                    </a:lnT>
                  </a:tcPr>
                </a:tc>
                <a:tc>
                  <a:txBody>
                    <a:bodyPr/>
                    <a:lstStyle/>
                    <a:p>
                      <a:pPr algn="ctr"/>
                      <a:r>
                        <a:rPr lang="en-US" sz="1600" dirty="0" smtClean="0"/>
                        <a:t>399,699</a:t>
                      </a:r>
                      <a:endParaRPr lang="en-US" sz="1600" dirty="0"/>
                    </a:p>
                  </a:txBody>
                  <a:tcPr>
                    <a:lnT w="19050" cap="flat" cmpd="sng" algn="ctr">
                      <a:solidFill>
                        <a:scrgbClr r="0" g="0" b="0"/>
                      </a:solidFill>
                      <a:prstDash val="solid"/>
                      <a:round/>
                      <a:headEnd type="none" w="med" len="med"/>
                      <a:tailEnd type="none" w="med" len="med"/>
                    </a:lnT>
                  </a:tcPr>
                </a:tc>
                <a:tc>
                  <a:txBody>
                    <a:bodyPr/>
                    <a:lstStyle/>
                    <a:p>
                      <a:endParaRPr lang="en-US" sz="1600"/>
                    </a:p>
                  </a:txBody>
                  <a:tcPr>
                    <a:lnT w="19050" cap="flat" cmpd="sng" algn="ctr">
                      <a:solidFill>
                        <a:scrgbClr r="0" g="0" b="0"/>
                      </a:solidFill>
                      <a:prstDash val="solid"/>
                      <a:round/>
                      <a:headEnd type="none" w="med" len="med"/>
                      <a:tailEnd type="none" w="med" len="med"/>
                    </a:lnT>
                  </a:tcPr>
                </a:tc>
                <a:tc>
                  <a:txBody>
                    <a:bodyPr/>
                    <a:lstStyle/>
                    <a:p>
                      <a:pPr algn="ctr"/>
                      <a:endParaRPr lang="en-US" sz="1600" dirty="0"/>
                    </a:p>
                  </a:txBody>
                  <a:tcPr>
                    <a:lnT w="19050" cap="flat" cmpd="sng" algn="ctr">
                      <a:solidFill>
                        <a:scrgbClr r="0" g="0" b="0"/>
                      </a:solidFill>
                      <a:prstDash val="solid"/>
                      <a:round/>
                      <a:headEnd type="none" w="med" len="med"/>
                      <a:tailEnd type="none" w="med" len="med"/>
                    </a:lnT>
                  </a:tcPr>
                </a:tc>
              </a:tr>
              <a:tr h="443592">
                <a:tc>
                  <a:txBody>
                    <a:bodyPr/>
                    <a:lstStyle/>
                    <a:p>
                      <a:pPr algn="ctr"/>
                      <a:r>
                        <a:rPr lang="en-US" sz="1600" dirty="0" smtClean="0"/>
                        <a:t>2</a:t>
                      </a:r>
                      <a:endParaRPr lang="en-US" sz="1600" dirty="0"/>
                    </a:p>
                  </a:txBody>
                  <a:tcPr/>
                </a:tc>
                <a:tc>
                  <a:txBody>
                    <a:bodyPr/>
                    <a:lstStyle/>
                    <a:p>
                      <a:pPr algn="ctr"/>
                      <a:r>
                        <a:rPr lang="en-US" sz="1600" dirty="0" smtClean="0"/>
                        <a:t>282,630</a:t>
                      </a:r>
                      <a:endParaRPr lang="en-US" sz="1600" dirty="0"/>
                    </a:p>
                  </a:txBody>
                  <a:tcPr/>
                </a:tc>
                <a:tc>
                  <a:txBody>
                    <a:bodyPr/>
                    <a:lstStyle/>
                    <a:p>
                      <a:pPr>
                        <a:tabLst>
                          <a:tab pos="1168400" algn="r"/>
                        </a:tabLst>
                      </a:pPr>
                      <a:r>
                        <a:rPr lang="en-US" sz="1600" dirty="0" smtClean="0"/>
                        <a:t>	117,069</a:t>
                      </a:r>
                      <a:endParaRPr lang="en-US" sz="1600" dirty="0"/>
                    </a:p>
                  </a:txBody>
                  <a:tcPr/>
                </a:tc>
                <a:tc>
                  <a:txBody>
                    <a:bodyPr/>
                    <a:lstStyle/>
                    <a:p>
                      <a:pPr algn="ctr"/>
                      <a:r>
                        <a:rPr lang="en-US" sz="1600" dirty="0" smtClean="0"/>
                        <a:t>117,069</a:t>
                      </a:r>
                      <a:endParaRPr lang="en-US" sz="1600" dirty="0"/>
                    </a:p>
                  </a:txBody>
                  <a:tcPr/>
                </a:tc>
              </a:tr>
              <a:tr h="443592">
                <a:tc>
                  <a:txBody>
                    <a:bodyPr/>
                    <a:lstStyle/>
                    <a:p>
                      <a:pPr algn="ctr"/>
                      <a:r>
                        <a:rPr lang="en-US" sz="1600" dirty="0" smtClean="0"/>
                        <a:t>3</a:t>
                      </a:r>
                      <a:endParaRPr lang="en-US" sz="1600" dirty="0"/>
                    </a:p>
                  </a:txBody>
                  <a:tcPr/>
                </a:tc>
                <a:tc>
                  <a:txBody>
                    <a:bodyPr/>
                    <a:lstStyle/>
                    <a:p>
                      <a:pPr algn="ctr"/>
                      <a:r>
                        <a:rPr lang="en-US" sz="1600" dirty="0" smtClean="0"/>
                        <a:t>230,766</a:t>
                      </a:r>
                      <a:endParaRPr lang="en-US" sz="1600" dirty="0"/>
                    </a:p>
                  </a:txBody>
                  <a:tcPr/>
                </a:tc>
                <a:tc>
                  <a:txBody>
                    <a:bodyPr/>
                    <a:lstStyle/>
                    <a:p>
                      <a:pPr>
                        <a:tabLst>
                          <a:tab pos="1168400" algn="r"/>
                        </a:tabLst>
                      </a:pPr>
                      <a:r>
                        <a:rPr lang="en-US" sz="1600" dirty="0" smtClean="0"/>
                        <a:t>	51,864</a:t>
                      </a:r>
                      <a:endParaRPr lang="en-US" sz="1600" dirty="0"/>
                    </a:p>
                  </a:txBody>
                  <a:tcPr/>
                </a:tc>
                <a:tc>
                  <a:txBody>
                    <a:bodyPr/>
                    <a:lstStyle/>
                    <a:p>
                      <a:pPr algn="ctr"/>
                      <a:r>
                        <a:rPr lang="en-US" sz="1600" dirty="0" smtClean="0"/>
                        <a:t>168,933</a:t>
                      </a:r>
                      <a:endParaRPr lang="en-US" sz="1600" dirty="0"/>
                    </a:p>
                  </a:txBody>
                  <a:tcPr/>
                </a:tc>
              </a:tr>
              <a:tr h="443592">
                <a:tc>
                  <a:txBody>
                    <a:bodyPr/>
                    <a:lstStyle/>
                    <a:p>
                      <a:pPr algn="ctr"/>
                      <a:r>
                        <a:rPr lang="en-US" sz="1600" dirty="0" smtClean="0"/>
                        <a:t>4</a:t>
                      </a:r>
                      <a:endParaRPr lang="en-US" sz="1600" dirty="0"/>
                    </a:p>
                  </a:txBody>
                  <a:tcPr/>
                </a:tc>
                <a:tc>
                  <a:txBody>
                    <a:bodyPr/>
                    <a:lstStyle/>
                    <a:p>
                      <a:pPr algn="ctr"/>
                      <a:r>
                        <a:rPr lang="en-US" sz="1600" dirty="0" smtClean="0"/>
                        <a:t>199,849</a:t>
                      </a:r>
                      <a:endParaRPr lang="en-US" sz="1600" dirty="0"/>
                    </a:p>
                  </a:txBody>
                  <a:tcPr/>
                </a:tc>
                <a:tc>
                  <a:txBody>
                    <a:bodyPr/>
                    <a:lstStyle/>
                    <a:p>
                      <a:pPr>
                        <a:tabLst>
                          <a:tab pos="1168400" algn="r"/>
                        </a:tabLst>
                      </a:pPr>
                      <a:r>
                        <a:rPr lang="en-US" sz="1600" dirty="0" smtClean="0"/>
                        <a:t>	30,917</a:t>
                      </a:r>
                      <a:endParaRPr lang="en-US" sz="1600" dirty="0"/>
                    </a:p>
                  </a:txBody>
                  <a:tcPr/>
                </a:tc>
                <a:tc>
                  <a:txBody>
                    <a:bodyPr/>
                    <a:lstStyle/>
                    <a:p>
                      <a:pPr algn="ctr"/>
                      <a:r>
                        <a:rPr lang="en-US" sz="1600" dirty="0" smtClean="0"/>
                        <a:t>199,850</a:t>
                      </a:r>
                      <a:endParaRPr lang="en-US" sz="1600" dirty="0"/>
                    </a:p>
                  </a:txBody>
                  <a:tcPr/>
                </a:tc>
              </a:tr>
              <a:tr h="443592">
                <a:tc>
                  <a:txBody>
                    <a:bodyPr/>
                    <a:lstStyle/>
                    <a:p>
                      <a:pPr algn="ctr"/>
                      <a:r>
                        <a:rPr lang="en-US" sz="1600" dirty="0" smtClean="0"/>
                        <a:t>5</a:t>
                      </a:r>
                      <a:endParaRPr lang="en-US" sz="1600" dirty="0"/>
                    </a:p>
                  </a:txBody>
                  <a:tcPr/>
                </a:tc>
                <a:tc>
                  <a:txBody>
                    <a:bodyPr/>
                    <a:lstStyle/>
                    <a:p>
                      <a:pPr algn="ctr"/>
                      <a:r>
                        <a:rPr lang="en-US" sz="1600" dirty="0" smtClean="0"/>
                        <a:t>178,751</a:t>
                      </a:r>
                      <a:endParaRPr lang="en-US" sz="1600" dirty="0"/>
                    </a:p>
                  </a:txBody>
                  <a:tcPr/>
                </a:tc>
                <a:tc>
                  <a:txBody>
                    <a:bodyPr/>
                    <a:lstStyle/>
                    <a:p>
                      <a:pPr>
                        <a:tabLst>
                          <a:tab pos="1168400" algn="r"/>
                        </a:tabLst>
                      </a:pPr>
                      <a:r>
                        <a:rPr lang="en-US" sz="1600" dirty="0" smtClean="0"/>
                        <a:t>	21,098</a:t>
                      </a:r>
                      <a:endParaRPr lang="en-US" sz="1600" dirty="0"/>
                    </a:p>
                  </a:txBody>
                  <a:tcPr/>
                </a:tc>
                <a:tc>
                  <a:txBody>
                    <a:bodyPr/>
                    <a:lstStyle/>
                    <a:p>
                      <a:pPr algn="ctr"/>
                      <a:r>
                        <a:rPr lang="en-US" sz="1600" dirty="0" smtClean="0"/>
                        <a:t>220,948</a:t>
                      </a:r>
                      <a:endParaRPr lang="en-US" sz="1600" dirty="0"/>
                    </a:p>
                  </a:txBody>
                  <a:tcPr/>
                </a:tc>
              </a:tr>
              <a:tr h="443592">
                <a:tc>
                  <a:txBody>
                    <a:bodyPr/>
                    <a:lstStyle/>
                    <a:p>
                      <a:pPr algn="ctr"/>
                      <a:r>
                        <a:rPr lang="en-US" sz="1600" dirty="0" smtClean="0"/>
                        <a:t>6</a:t>
                      </a:r>
                      <a:endParaRPr lang="en-US" sz="1600" dirty="0"/>
                    </a:p>
                  </a:txBody>
                  <a:tcPr/>
                </a:tc>
                <a:tc>
                  <a:txBody>
                    <a:bodyPr/>
                    <a:lstStyle/>
                    <a:p>
                      <a:pPr algn="ctr"/>
                      <a:r>
                        <a:rPr lang="en-US" sz="1600" dirty="0" smtClean="0"/>
                        <a:t>163,176</a:t>
                      </a:r>
                      <a:endParaRPr lang="en-US" sz="1600" dirty="0"/>
                    </a:p>
                  </a:txBody>
                  <a:tcPr/>
                </a:tc>
                <a:tc>
                  <a:txBody>
                    <a:bodyPr/>
                    <a:lstStyle/>
                    <a:p>
                      <a:pPr>
                        <a:tabLst>
                          <a:tab pos="1168400" algn="r"/>
                        </a:tabLst>
                      </a:pPr>
                      <a:r>
                        <a:rPr lang="en-US" sz="1600" dirty="0" smtClean="0"/>
                        <a:t>	15,575</a:t>
                      </a:r>
                      <a:endParaRPr lang="en-US" sz="1600" dirty="0"/>
                    </a:p>
                  </a:txBody>
                  <a:tcPr/>
                </a:tc>
                <a:tc>
                  <a:txBody>
                    <a:bodyPr/>
                    <a:lstStyle/>
                    <a:p>
                      <a:pPr algn="ctr"/>
                      <a:r>
                        <a:rPr lang="en-US" sz="1600" dirty="0" smtClean="0"/>
                        <a:t>236,523</a:t>
                      </a:r>
                      <a:endParaRPr lang="en-US" sz="1600" dirty="0"/>
                    </a:p>
                  </a:txBody>
                  <a:tcPr/>
                </a:tc>
              </a:tr>
              <a:tr h="443592">
                <a:tc>
                  <a:txBody>
                    <a:bodyPr/>
                    <a:lstStyle/>
                    <a:p>
                      <a:pPr algn="ctr"/>
                      <a:r>
                        <a:rPr lang="en-US" sz="1600" dirty="0" smtClean="0"/>
                        <a:t>7</a:t>
                      </a:r>
                      <a:endParaRPr lang="en-US" sz="1600" dirty="0"/>
                    </a:p>
                  </a:txBody>
                  <a:tcPr/>
                </a:tc>
                <a:tc>
                  <a:txBody>
                    <a:bodyPr/>
                    <a:lstStyle/>
                    <a:p>
                      <a:pPr algn="ctr"/>
                      <a:r>
                        <a:rPr lang="en-US" sz="1600" dirty="0" smtClean="0"/>
                        <a:t>151,072</a:t>
                      </a:r>
                      <a:endParaRPr lang="en-US" sz="1600" dirty="0"/>
                    </a:p>
                  </a:txBody>
                  <a:tcPr/>
                </a:tc>
                <a:tc>
                  <a:txBody>
                    <a:bodyPr/>
                    <a:lstStyle/>
                    <a:p>
                      <a:pPr>
                        <a:tabLst>
                          <a:tab pos="1168400" algn="r"/>
                        </a:tabLst>
                      </a:pPr>
                      <a:r>
                        <a:rPr lang="en-US" sz="1600" dirty="0" smtClean="0"/>
                        <a:t>	12,104</a:t>
                      </a:r>
                      <a:endParaRPr lang="en-US" sz="1600" dirty="0"/>
                    </a:p>
                  </a:txBody>
                  <a:tcPr/>
                </a:tc>
                <a:tc>
                  <a:txBody>
                    <a:bodyPr/>
                    <a:lstStyle/>
                    <a:p>
                      <a:pPr algn="ctr"/>
                      <a:r>
                        <a:rPr lang="en-US" sz="1600" dirty="0" smtClean="0"/>
                        <a:t>248,627</a:t>
                      </a:r>
                      <a:endParaRPr lang="en-US" sz="1600" dirty="0"/>
                    </a:p>
                  </a:txBody>
                  <a:tcPr/>
                </a:tc>
              </a:tr>
              <a:tr h="443592">
                <a:tc>
                  <a:txBody>
                    <a:bodyPr/>
                    <a:lstStyle/>
                    <a:p>
                      <a:pPr algn="ctr"/>
                      <a:r>
                        <a:rPr lang="en-US" sz="1600" dirty="0" smtClean="0"/>
                        <a:t>8</a:t>
                      </a:r>
                      <a:endParaRPr lang="en-US" sz="1600" dirty="0"/>
                    </a:p>
                  </a:txBody>
                  <a:tcPr/>
                </a:tc>
                <a:tc>
                  <a:txBody>
                    <a:bodyPr/>
                    <a:lstStyle/>
                    <a:p>
                      <a:pPr algn="ctr"/>
                      <a:r>
                        <a:rPr lang="en-US" sz="1600" dirty="0" smtClean="0"/>
                        <a:t>141,315</a:t>
                      </a:r>
                      <a:endParaRPr lang="en-US" sz="1600" dirty="0"/>
                    </a:p>
                  </a:txBody>
                  <a:tcPr/>
                </a:tc>
                <a:tc>
                  <a:txBody>
                    <a:bodyPr/>
                    <a:lstStyle/>
                    <a:p>
                      <a:pPr>
                        <a:tabLst>
                          <a:tab pos="1168400" algn="r"/>
                        </a:tabLst>
                      </a:pPr>
                      <a:r>
                        <a:rPr lang="en-US" sz="1600" dirty="0" smtClean="0"/>
                        <a:t>	9,757</a:t>
                      </a:r>
                      <a:endParaRPr lang="en-US" sz="1600" dirty="0"/>
                    </a:p>
                  </a:txBody>
                  <a:tcPr/>
                </a:tc>
                <a:tc>
                  <a:txBody>
                    <a:bodyPr/>
                    <a:lstStyle/>
                    <a:p>
                      <a:pPr algn="ctr"/>
                      <a:r>
                        <a:rPr lang="en-US" sz="1600" dirty="0" smtClean="0"/>
                        <a:t>258,384</a:t>
                      </a:r>
                      <a:endParaRPr lang="en-US" sz="1600" dirty="0"/>
                    </a:p>
                  </a:txBody>
                  <a:tcPr/>
                </a:tc>
              </a:tr>
              <a:tr h="443592">
                <a:tc>
                  <a:txBody>
                    <a:bodyPr/>
                    <a:lstStyle/>
                    <a:p>
                      <a:pPr algn="ctr"/>
                      <a:r>
                        <a:rPr lang="en-US" sz="1600" dirty="0" smtClean="0"/>
                        <a:t>9</a:t>
                      </a:r>
                      <a:endParaRPr lang="en-US" sz="1600" dirty="0"/>
                    </a:p>
                  </a:txBody>
                  <a:tcPr>
                    <a:lnB w="28575" cap="flat" cmpd="sng" algn="ctr">
                      <a:solidFill>
                        <a:scrgbClr r="0" g="0" b="0"/>
                      </a:solidFill>
                      <a:prstDash val="solid"/>
                      <a:round/>
                      <a:headEnd type="none" w="med" len="med"/>
                      <a:tailEnd type="none" w="med" len="med"/>
                    </a:lnB>
                  </a:tcPr>
                </a:tc>
                <a:tc>
                  <a:txBody>
                    <a:bodyPr/>
                    <a:lstStyle/>
                    <a:p>
                      <a:pPr algn="ctr"/>
                      <a:r>
                        <a:rPr lang="en-US" sz="1600" dirty="0" smtClean="0"/>
                        <a:t>133,233</a:t>
                      </a:r>
                      <a:endParaRPr lang="en-US" sz="1600" dirty="0"/>
                    </a:p>
                  </a:txBody>
                  <a:tcPr>
                    <a:lnB w="28575" cap="flat" cmpd="sng" algn="ctr">
                      <a:solidFill>
                        <a:scrgbClr r="0" g="0" b="0"/>
                      </a:solidFill>
                      <a:prstDash val="solid"/>
                      <a:round/>
                      <a:headEnd type="none" w="med" len="med"/>
                      <a:tailEnd type="none" w="med" len="med"/>
                    </a:lnB>
                  </a:tcPr>
                </a:tc>
                <a:tc>
                  <a:txBody>
                    <a:bodyPr/>
                    <a:lstStyle/>
                    <a:p>
                      <a:pPr>
                        <a:tabLst>
                          <a:tab pos="1168400" algn="r"/>
                        </a:tabLst>
                      </a:pPr>
                      <a:r>
                        <a:rPr lang="en-US" sz="1600" dirty="0" smtClean="0"/>
                        <a:t>	8,082</a:t>
                      </a:r>
                      <a:endParaRPr lang="en-US" sz="1600" dirty="0"/>
                    </a:p>
                  </a:txBody>
                  <a:tcPr>
                    <a:lnB w="28575" cap="flat" cmpd="sng" algn="ctr">
                      <a:solidFill>
                        <a:scrgbClr r="0" g="0" b="0"/>
                      </a:solidFill>
                      <a:prstDash val="solid"/>
                      <a:round/>
                      <a:headEnd type="none" w="med" len="med"/>
                      <a:tailEnd type="none" w="med" len="med"/>
                    </a:lnB>
                  </a:tcPr>
                </a:tc>
                <a:tc>
                  <a:txBody>
                    <a:bodyPr/>
                    <a:lstStyle/>
                    <a:p>
                      <a:pPr algn="ctr"/>
                      <a:r>
                        <a:rPr lang="en-US" sz="1600" dirty="0" smtClean="0"/>
                        <a:t>266,466</a:t>
                      </a:r>
                      <a:endParaRPr lang="en-US" sz="1600" dirty="0"/>
                    </a:p>
                  </a:txBody>
                  <a:tcPr>
                    <a:lnB w="28575" cap="flat" cmpd="sng" algn="ctr">
                      <a:solidFill>
                        <a:scrgbClr r="0" g="0" b="0"/>
                      </a:solidFill>
                      <a:prstDash val="solid"/>
                      <a:round/>
                      <a:headEnd type="none" w="med" len="med"/>
                      <a:tailEnd type="none" w="med" len="med"/>
                    </a:lnB>
                  </a:tcPr>
                </a:tc>
              </a:tr>
            </a:tbl>
          </a:graphicData>
        </a:graphic>
      </p:graphicFrame>
      <p:sp>
        <p:nvSpPr>
          <p:cNvPr id="14" name="TextBox 13"/>
          <p:cNvSpPr txBox="1">
            <a:spLocks noChangeArrowheads="1"/>
          </p:cNvSpPr>
          <p:nvPr/>
        </p:nvSpPr>
        <p:spPr bwMode="auto">
          <a:xfrm>
            <a:off x="7334251" y="6302106"/>
            <a:ext cx="1019190" cy="307777"/>
          </a:xfrm>
          <a:prstGeom prst="rect">
            <a:avLst/>
          </a:prstGeom>
          <a:noFill/>
          <a:ln w="9525">
            <a:noFill/>
            <a:miter lim="800000"/>
            <a:headEnd/>
            <a:tailEnd/>
          </a:ln>
        </p:spPr>
        <p:txBody>
          <a:bodyPr wrap="none">
            <a:spAutoFit/>
          </a:bodyPr>
          <a:lstStyle/>
          <a:p>
            <a:r>
              <a:rPr lang="en-US" sz="1400" dirty="0"/>
              <a:t>Table 12-5</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t>Postponement</a:t>
            </a:r>
          </a:p>
        </p:txBody>
      </p:sp>
      <p:sp>
        <p:nvSpPr>
          <p:cNvPr id="79874" name="Content Placeholder 2"/>
          <p:cNvSpPr>
            <a:spLocks noGrp="1"/>
          </p:cNvSpPr>
          <p:nvPr>
            <p:ph idx="1"/>
          </p:nvPr>
        </p:nvSpPr>
        <p:spPr/>
        <p:txBody>
          <a:bodyPr/>
          <a:lstStyle/>
          <a:p>
            <a:pPr eaLnBrk="1" hangingPunct="1"/>
            <a:r>
              <a:rPr lang="en-US" dirty="0" smtClean="0"/>
              <a:t>Delay product differentiation or customization until closer to the time the product is sold</a:t>
            </a:r>
          </a:p>
          <a:p>
            <a:pPr lvl="1" eaLnBrk="1" hangingPunct="1"/>
            <a:r>
              <a:rPr lang="en-US" dirty="0" smtClean="0"/>
              <a:t>Have common components in the supply chain for most of the push phase</a:t>
            </a:r>
          </a:p>
          <a:p>
            <a:pPr lvl="1" eaLnBrk="1" hangingPunct="1"/>
            <a:r>
              <a:rPr lang="en-US" dirty="0" smtClean="0"/>
              <a:t>Move product differentiation as close to the pull phase of the supply chain as possible</a:t>
            </a:r>
          </a:p>
          <a:p>
            <a:pPr lvl="1" eaLnBrk="1" hangingPunct="1"/>
            <a:r>
              <a:rPr lang="en-US" dirty="0" smtClean="0"/>
              <a:t>Inventories in the supply chain are mostly </a:t>
            </a:r>
            <a:r>
              <a:rPr lang="en-US" dirty="0" smtClean="0"/>
              <a:t>aggregate</a:t>
            </a:r>
          </a:p>
          <a:p>
            <a:pPr marL="0" indent="0" eaLnBrk="1" hangingPunct="1">
              <a:buNone/>
            </a:pPr>
            <a:r>
              <a:rPr lang="en-US" dirty="0" smtClean="0"/>
              <a:t>e.g. Benetton</a:t>
            </a:r>
            <a:endParaRPr lang="en-US" dirty="0" smtClean="0"/>
          </a:p>
        </p:txBody>
      </p:sp>
    </p:spTree>
  </p:cSld>
  <p:clrMapOvr>
    <a:masterClrMapping/>
  </p:clrMapOvr>
  <p:transition spd="slow">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The Role of Safety Inventory</a:t>
            </a:r>
          </a:p>
        </p:txBody>
      </p:sp>
      <p:sp>
        <p:nvSpPr>
          <p:cNvPr id="16386" name="Content Placeholder 2"/>
          <p:cNvSpPr>
            <a:spLocks noGrp="1"/>
          </p:cNvSpPr>
          <p:nvPr>
            <p:ph idx="1"/>
          </p:nvPr>
        </p:nvSpPr>
        <p:spPr/>
        <p:txBody>
          <a:bodyPr/>
          <a:lstStyle/>
          <a:p>
            <a:pPr eaLnBrk="1" hangingPunct="1"/>
            <a:r>
              <a:rPr lang="en-US" smtClean="0"/>
              <a:t>Three key questions</a:t>
            </a:r>
          </a:p>
          <a:p>
            <a:pPr marL="914400" lvl="1" indent="-514350" eaLnBrk="1" hangingPunct="1">
              <a:buFont typeface="Arial" charset="0"/>
              <a:buAutoNum type="arabicPeriod"/>
            </a:pPr>
            <a:r>
              <a:rPr lang="en-US" smtClean="0"/>
              <a:t>What is the appropriate level of product availability?</a:t>
            </a:r>
          </a:p>
          <a:p>
            <a:pPr marL="914400" lvl="1" indent="-514350" eaLnBrk="1" hangingPunct="1">
              <a:buFont typeface="Arial" charset="0"/>
              <a:buAutoNum type="arabicPeriod"/>
            </a:pPr>
            <a:r>
              <a:rPr lang="en-US" smtClean="0"/>
              <a:t>How much safety inventory is needed for the desired level of product availability?</a:t>
            </a:r>
          </a:p>
          <a:p>
            <a:pPr marL="914400" lvl="1" indent="-514350" eaLnBrk="1" hangingPunct="1">
              <a:buFont typeface="Arial" charset="0"/>
              <a:buAutoNum type="arabicPeriod"/>
            </a:pPr>
            <a:r>
              <a:rPr lang="en-US" smtClean="0"/>
              <a:t>What actions can be taken to improve product availability while reducing safety inventory?</a:t>
            </a:r>
          </a:p>
        </p:txBody>
      </p:sp>
    </p:spTree>
  </p:cSld>
  <p:clrMapOvr>
    <a:masterClrMapping/>
  </p:clrMapOvr>
  <p:transition spd="slow">
    <p:strip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mtClean="0"/>
              <a:t>Postponement</a:t>
            </a:r>
          </a:p>
        </p:txBody>
      </p:sp>
      <p:sp>
        <p:nvSpPr>
          <p:cNvPr id="6" name="TextBox 5"/>
          <p:cNvSpPr txBox="1">
            <a:spLocks noChangeArrowheads="1"/>
          </p:cNvSpPr>
          <p:nvPr/>
        </p:nvSpPr>
        <p:spPr bwMode="auto">
          <a:xfrm>
            <a:off x="6746876" y="5845179"/>
            <a:ext cx="1098378" cy="307777"/>
          </a:xfrm>
          <a:prstGeom prst="rect">
            <a:avLst/>
          </a:prstGeom>
          <a:noFill/>
          <a:ln w="9525">
            <a:noFill/>
            <a:miter lim="800000"/>
            <a:headEnd/>
            <a:tailEnd/>
          </a:ln>
        </p:spPr>
        <p:txBody>
          <a:bodyPr wrap="none">
            <a:spAutoFit/>
          </a:bodyPr>
          <a:lstStyle/>
          <a:p>
            <a:r>
              <a:rPr lang="en-US" sz="1400"/>
              <a:t>Figure 12-5</a:t>
            </a:r>
          </a:p>
        </p:txBody>
      </p:sp>
      <p:pic>
        <p:nvPicPr>
          <p:cNvPr id="80899" name="Picture 5" descr="FG_12_005"/>
          <p:cNvPicPr>
            <a:picLocks noChangeAspect="1" noChangeArrowheads="1"/>
          </p:cNvPicPr>
          <p:nvPr/>
        </p:nvPicPr>
        <p:blipFill>
          <a:blip r:embed="rId2"/>
          <a:srcRect/>
          <a:stretch>
            <a:fillRect/>
          </a:stretch>
        </p:blipFill>
        <p:spPr bwMode="auto">
          <a:xfrm>
            <a:off x="1609730" y="1951042"/>
            <a:ext cx="5608639" cy="3195637"/>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03" name="Title 1"/>
          <p:cNvSpPr>
            <a:spLocks noGrp="1"/>
          </p:cNvSpPr>
          <p:nvPr>
            <p:ph type="title"/>
          </p:nvPr>
        </p:nvSpPr>
        <p:spPr/>
        <p:txBody>
          <a:bodyPr/>
          <a:lstStyle/>
          <a:p>
            <a:pPr eaLnBrk="1" hangingPunct="1"/>
            <a:r>
              <a:rPr lang="en-US" smtClean="0"/>
              <a:t>Value of Postponement</a:t>
            </a:r>
          </a:p>
        </p:txBody>
      </p:sp>
      <p:sp>
        <p:nvSpPr>
          <p:cNvPr id="58504" name="Content Placeholder 2"/>
          <p:cNvSpPr>
            <a:spLocks noGrp="1"/>
          </p:cNvSpPr>
          <p:nvPr>
            <p:ph idx="1"/>
          </p:nvPr>
        </p:nvSpPr>
        <p:spPr>
          <a:xfrm>
            <a:off x="914403" y="1752600"/>
            <a:ext cx="7353300" cy="1041400"/>
          </a:xfrm>
        </p:spPr>
        <p:txBody>
          <a:bodyPr/>
          <a:lstStyle/>
          <a:p>
            <a:pPr marL="0" indent="0" eaLnBrk="1" hangingPunct="1">
              <a:spcAft>
                <a:spcPts val="300"/>
              </a:spcAft>
              <a:buFont typeface="Arial" charset="0"/>
              <a:buNone/>
            </a:pPr>
            <a:r>
              <a:rPr lang="en-US" sz="2400" smtClean="0"/>
              <a:t>100 different paint colors,    </a:t>
            </a:r>
            <a:r>
              <a:rPr lang="en-US" sz="2400" i="1" smtClean="0">
                <a:latin typeface="Times New Roman" pitchFamily="18" charset="0"/>
                <a:cs typeface="Times New Roman" pitchFamily="18" charset="0"/>
              </a:rPr>
              <a:t>D</a:t>
            </a:r>
            <a:r>
              <a:rPr lang="en-US" sz="2400" smtClean="0"/>
              <a:t> = 30/week,    </a:t>
            </a:r>
            <a:r>
              <a:rPr lang="en-US" sz="2400" i="1" smtClean="0">
                <a:latin typeface="Symbol" pitchFamily="18" charset="2"/>
              </a:rPr>
              <a:t>s</a:t>
            </a:r>
            <a:r>
              <a:rPr lang="en-US" sz="2400" i="1" baseline="-25000" smtClean="0">
                <a:latin typeface="Times New Roman" pitchFamily="18" charset="0"/>
                <a:cs typeface="Times New Roman" pitchFamily="18" charset="0"/>
              </a:rPr>
              <a:t>D</a:t>
            </a:r>
            <a:r>
              <a:rPr lang="en-US" sz="2400" smtClean="0"/>
              <a:t> = 10,</a:t>
            </a:r>
          </a:p>
          <a:p>
            <a:pPr marL="0" indent="0" eaLnBrk="1" hangingPunct="1">
              <a:spcAft>
                <a:spcPts val="300"/>
              </a:spcAft>
              <a:buFont typeface="Arial" charset="0"/>
              <a:buNone/>
            </a:pPr>
            <a:r>
              <a:rPr lang="en-US" sz="2400" i="1" smtClean="0">
                <a:latin typeface="Times New Roman" pitchFamily="18" charset="0"/>
                <a:cs typeface="Times New Roman" pitchFamily="18" charset="0"/>
              </a:rPr>
              <a:t>L</a:t>
            </a:r>
            <a:r>
              <a:rPr lang="en-US" sz="2400" smtClean="0"/>
              <a:t> = 2 weeks,    </a:t>
            </a:r>
            <a:r>
              <a:rPr lang="en-US" sz="2400" i="1" smtClean="0">
                <a:latin typeface="Times New Roman" pitchFamily="18" charset="0"/>
                <a:cs typeface="Times New Roman" pitchFamily="18" charset="0"/>
              </a:rPr>
              <a:t>CSL</a:t>
            </a:r>
            <a:r>
              <a:rPr lang="en-US" sz="2400" smtClean="0"/>
              <a:t> = 0.95</a:t>
            </a:r>
          </a:p>
        </p:txBody>
      </p:sp>
      <p:grpSp>
        <p:nvGrpSpPr>
          <p:cNvPr id="17" name="Group 16"/>
          <p:cNvGrpSpPr>
            <a:grpSpLocks/>
          </p:cNvGrpSpPr>
          <p:nvPr/>
        </p:nvGrpSpPr>
        <p:grpSpPr bwMode="auto">
          <a:xfrm>
            <a:off x="1473200" y="2971800"/>
            <a:ext cx="6197600" cy="1231900"/>
            <a:chOff x="1473201" y="3111500"/>
            <a:chExt cx="6197599" cy="1231900"/>
          </a:xfrm>
        </p:grpSpPr>
        <p:grpSp>
          <p:nvGrpSpPr>
            <p:cNvPr id="58509" name="Group 9"/>
            <p:cNvGrpSpPr>
              <a:grpSpLocks/>
            </p:cNvGrpSpPr>
            <p:nvPr/>
          </p:nvGrpSpPr>
          <p:grpSpPr bwMode="auto">
            <a:xfrm>
              <a:off x="1473201" y="3111500"/>
              <a:ext cx="6197599" cy="830997"/>
              <a:chOff x="1397001" y="4000500"/>
              <a:chExt cx="6197599" cy="830997"/>
            </a:xfrm>
          </p:grpSpPr>
          <p:sp>
            <p:nvSpPr>
              <p:cNvPr id="58510" name="TextBox 7"/>
              <p:cNvSpPr txBox="1">
                <a:spLocks noChangeArrowheads="1"/>
              </p:cNvSpPr>
              <p:nvPr/>
            </p:nvSpPr>
            <p:spPr bwMode="auto">
              <a:xfrm>
                <a:off x="1397001" y="4000500"/>
                <a:ext cx="2425700" cy="830997"/>
              </a:xfrm>
              <a:prstGeom prst="rect">
                <a:avLst/>
              </a:prstGeom>
              <a:noFill/>
              <a:ln w="9525">
                <a:noFill/>
                <a:miter lim="800000"/>
                <a:headEnd/>
                <a:tailEnd/>
              </a:ln>
            </p:spPr>
            <p:txBody>
              <a:bodyPr>
                <a:spAutoFit/>
              </a:bodyPr>
              <a:lstStyle/>
              <a:p>
                <a:r>
                  <a:rPr lang="en-US" sz="2400"/>
                  <a:t>Total required safety inventory,</a:t>
                </a:r>
                <a:endParaRPr lang="en-US" sz="2400" i="1">
                  <a:latin typeface="Times New Roman" pitchFamily="18" charset="0"/>
                  <a:cs typeface="Times New Roman" pitchFamily="18" charset="0"/>
                </a:endParaRPr>
              </a:p>
            </p:txBody>
          </p:sp>
          <p:graphicFrame>
            <p:nvGraphicFramePr>
              <p:cNvPr id="58499" name="Object 131"/>
              <p:cNvGraphicFramePr>
                <a:graphicFrameLocks noChangeAspect="1"/>
              </p:cNvGraphicFramePr>
              <p:nvPr/>
            </p:nvGraphicFramePr>
            <p:xfrm>
              <a:off x="3810000" y="4159250"/>
              <a:ext cx="3784600" cy="508000"/>
            </p:xfrm>
            <a:graphic>
              <a:graphicData uri="http://schemas.openxmlformats.org/presentationml/2006/ole">
                <mc:AlternateContent xmlns:mc="http://schemas.openxmlformats.org/markup-compatibility/2006">
                  <mc:Choice xmlns:v="urn:schemas-microsoft-com:vml" Requires="v">
                    <p:oleObj spid="_x0000_s58619" name="Equation" r:id="rId3" imgW="3775680" imgH="493560" progId="Equation.3">
                      <p:embed/>
                    </p:oleObj>
                  </mc:Choice>
                  <mc:Fallback>
                    <p:oleObj name="Equation" r:id="rId3" imgW="3775680" imgH="493560" progId="Equation.3">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159250"/>
                            <a:ext cx="3784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8500" name="Object 132"/>
            <p:cNvGraphicFramePr>
              <a:graphicFrameLocks noChangeAspect="1"/>
            </p:cNvGraphicFramePr>
            <p:nvPr/>
          </p:nvGraphicFramePr>
          <p:xfrm>
            <a:off x="1752600" y="3886200"/>
            <a:ext cx="5638800" cy="457200"/>
          </p:xfrm>
          <a:graphic>
            <a:graphicData uri="http://schemas.openxmlformats.org/presentationml/2006/ole">
              <mc:AlternateContent xmlns:mc="http://schemas.openxmlformats.org/markup-compatibility/2006">
                <mc:Choice xmlns:v="urn:schemas-microsoft-com:vml" Requires="v">
                  <p:oleObj spid="_x0000_s58620" name="Equation" r:id="rId5" imgW="5622840" imgH="447840" progId="Equation.3">
                    <p:embed/>
                  </p:oleObj>
                </mc:Choice>
                <mc:Fallback>
                  <p:oleObj name="Equation" r:id="rId5" imgW="5622840" imgH="447840" progId="Equation.3">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86200"/>
                          <a:ext cx="5638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a:grpSpLocks/>
          </p:cNvGrpSpPr>
          <p:nvPr/>
        </p:nvGrpSpPr>
        <p:grpSpPr bwMode="auto">
          <a:xfrm>
            <a:off x="603251" y="4516438"/>
            <a:ext cx="7937500" cy="1535112"/>
            <a:chOff x="603250" y="4656003"/>
            <a:chExt cx="7937500" cy="1535247"/>
          </a:xfrm>
        </p:grpSpPr>
        <p:grpSp>
          <p:nvGrpSpPr>
            <p:cNvPr id="58507" name="Group 14"/>
            <p:cNvGrpSpPr>
              <a:grpSpLocks/>
            </p:cNvGrpSpPr>
            <p:nvPr/>
          </p:nvGrpSpPr>
          <p:grpSpPr bwMode="auto">
            <a:xfrm>
              <a:off x="1212850" y="4656003"/>
              <a:ext cx="6711950" cy="831070"/>
              <a:chOff x="1301750" y="4617903"/>
              <a:chExt cx="6711950" cy="831070"/>
            </a:xfrm>
          </p:grpSpPr>
          <p:graphicFrame>
            <p:nvGraphicFramePr>
              <p:cNvPr id="58501" name="Object 133"/>
              <p:cNvGraphicFramePr>
                <a:graphicFrameLocks noChangeAspect="1"/>
              </p:cNvGraphicFramePr>
              <p:nvPr/>
            </p:nvGraphicFramePr>
            <p:xfrm>
              <a:off x="5232400" y="4792663"/>
              <a:ext cx="2781300" cy="508000"/>
            </p:xfrm>
            <a:graphic>
              <a:graphicData uri="http://schemas.openxmlformats.org/presentationml/2006/ole">
                <mc:AlternateContent xmlns:mc="http://schemas.openxmlformats.org/markup-compatibility/2006">
                  <mc:Choice xmlns:v="urn:schemas-microsoft-com:vml" Requires="v">
                    <p:oleObj spid="_x0000_s58621" name="Equation" r:id="rId7" imgW="2770200" imgH="493560" progId="Equation.3">
                      <p:embed/>
                    </p:oleObj>
                  </mc:Choice>
                  <mc:Fallback>
                    <p:oleObj name="Equation" r:id="rId7" imgW="2770200" imgH="493560" progId="Equation.3">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00" y="4792663"/>
                            <a:ext cx="27813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508" name="TextBox 13"/>
              <p:cNvSpPr txBox="1">
                <a:spLocks noChangeArrowheads="1"/>
              </p:cNvSpPr>
              <p:nvPr/>
            </p:nvSpPr>
            <p:spPr bwMode="auto">
              <a:xfrm>
                <a:off x="1301750" y="4617903"/>
                <a:ext cx="3917950" cy="831070"/>
              </a:xfrm>
              <a:prstGeom prst="rect">
                <a:avLst/>
              </a:prstGeom>
              <a:noFill/>
              <a:ln w="9525">
                <a:noFill/>
                <a:miter lim="800000"/>
                <a:headEnd/>
                <a:tailEnd/>
              </a:ln>
            </p:spPr>
            <p:txBody>
              <a:bodyPr>
                <a:spAutoFit/>
              </a:bodyPr>
              <a:lstStyle/>
              <a:p>
                <a:r>
                  <a:rPr lang="en-US" sz="2400"/>
                  <a:t>Standard deviation of </a:t>
                </a:r>
              </a:p>
              <a:p>
                <a:r>
                  <a:rPr lang="en-US" sz="2400"/>
                  <a:t>base paint weekly demand,</a:t>
                </a:r>
              </a:p>
            </p:txBody>
          </p:sp>
        </p:grpSp>
        <p:graphicFrame>
          <p:nvGraphicFramePr>
            <p:cNvPr id="58502" name="Object 134"/>
            <p:cNvGraphicFramePr>
              <a:graphicFrameLocks noChangeAspect="1"/>
            </p:cNvGraphicFramePr>
            <p:nvPr/>
          </p:nvGraphicFramePr>
          <p:xfrm>
            <a:off x="603250" y="5683250"/>
            <a:ext cx="7937500" cy="508000"/>
          </p:xfrm>
          <a:graphic>
            <a:graphicData uri="http://schemas.openxmlformats.org/presentationml/2006/ole">
              <mc:AlternateContent xmlns:mc="http://schemas.openxmlformats.org/markup-compatibility/2006">
                <mc:Choice xmlns:v="urn:schemas-microsoft-com:vml" Requires="v">
                  <p:oleObj spid="_x0000_s58622" name="Equation" r:id="rId9" imgW="7926840" imgH="493560" progId="Equation.3">
                    <p:embed/>
                  </p:oleObj>
                </mc:Choice>
                <mc:Fallback>
                  <p:oleObj name="Equation" r:id="rId9" imgW="7926840" imgH="493560" progId="Equation.3">
                    <p:embed/>
                    <p:pic>
                      <p:nvPicPr>
                        <p:cNvPr id="0" name="Picture 1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250" y="5683250"/>
                          <a:ext cx="7937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strips(downRight)">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Replenishment Policies on Safety Inventory</a:t>
            </a:r>
            <a:endParaRPr lang="en-US" dirty="0"/>
          </a:p>
        </p:txBody>
      </p:sp>
      <p:sp>
        <p:nvSpPr>
          <p:cNvPr id="3" name="Content Placeholder 2"/>
          <p:cNvSpPr>
            <a:spLocks noGrp="1"/>
          </p:cNvSpPr>
          <p:nvPr>
            <p:ph idx="1"/>
          </p:nvPr>
        </p:nvSpPr>
        <p:spPr>
          <a:xfrm>
            <a:off x="457200" y="1727200"/>
            <a:ext cx="8229600" cy="1866900"/>
          </a:xfrm>
        </p:spPr>
        <p:txBody>
          <a:bodyPr rtlCol="0">
            <a:normAutofit lnSpcReduction="10000"/>
          </a:bodyPr>
          <a:lstStyle/>
          <a:p>
            <a:pPr eaLnBrk="1" fontAlgn="auto" hangingPunct="1">
              <a:spcBef>
                <a:spcPts val="0"/>
              </a:spcBef>
              <a:spcAft>
                <a:spcPts val="300"/>
              </a:spcAft>
              <a:buFont typeface="Arial"/>
              <a:buChar char="•"/>
              <a:defRPr/>
            </a:pPr>
            <a:r>
              <a:rPr lang="en-US" dirty="0"/>
              <a:t>Continuous Review </a:t>
            </a:r>
            <a:r>
              <a:rPr lang="en-US" dirty="0" smtClean="0"/>
              <a:t>Policies</a:t>
            </a:r>
          </a:p>
          <a:p>
            <a:pPr marL="0" indent="0" eaLnBrk="1" fontAlgn="auto" hangingPunct="1">
              <a:spcBef>
                <a:spcPts val="0"/>
              </a:spcBef>
              <a:spcAft>
                <a:spcPts val="300"/>
              </a:spcAft>
              <a:buFont typeface="Arial"/>
              <a:buNone/>
              <a:tabLst>
                <a:tab pos="1168400" algn="r"/>
                <a:tab pos="1346200" algn="l"/>
              </a:tabLst>
              <a:defRPr/>
            </a:pPr>
            <a:r>
              <a:rPr lang="en-US" i="1" dirty="0" smtClean="0"/>
              <a:t>	</a:t>
            </a:r>
            <a:r>
              <a:rPr lang="en-US" sz="2400" i="1" dirty="0" smtClean="0">
                <a:latin typeface="Times New Roman"/>
                <a:cs typeface="Times New Roman"/>
              </a:rPr>
              <a:t>D</a:t>
            </a:r>
            <a:r>
              <a:rPr lang="en-US" sz="2400" dirty="0" smtClean="0"/>
              <a:t>:	Average </a:t>
            </a:r>
            <a:r>
              <a:rPr lang="en-US" sz="2400" dirty="0"/>
              <a:t>demand per period </a:t>
            </a:r>
            <a:endParaRPr lang="en-US" sz="2400" dirty="0" smtClean="0"/>
          </a:p>
          <a:p>
            <a:pPr marL="0" indent="0" eaLnBrk="1" fontAlgn="auto" hangingPunct="1">
              <a:spcBef>
                <a:spcPts val="0"/>
              </a:spcBef>
              <a:spcAft>
                <a:spcPts val="300"/>
              </a:spcAft>
              <a:buFont typeface="Arial"/>
              <a:buNone/>
              <a:tabLst>
                <a:tab pos="1168400" algn="r"/>
                <a:tab pos="1346200" algn="l"/>
              </a:tabLst>
              <a:defRPr/>
            </a:pPr>
            <a:r>
              <a:rPr lang="en-US" sz="2400" dirty="0" smtClean="0"/>
              <a:t>	</a:t>
            </a:r>
            <a:r>
              <a:rPr lang="en-US" sz="2400" i="1" dirty="0" err="1" smtClean="0">
                <a:latin typeface="Symbol" charset="2"/>
                <a:cs typeface="Symbol" charset="2"/>
              </a:rPr>
              <a:t>s</a:t>
            </a:r>
            <a:r>
              <a:rPr lang="en-US" sz="2400" i="1" baseline="-25000" dirty="0" err="1" smtClean="0">
                <a:latin typeface="Times New Roman"/>
                <a:cs typeface="Times New Roman"/>
              </a:rPr>
              <a:t>D</a:t>
            </a:r>
            <a:r>
              <a:rPr lang="en-US" sz="2400" dirty="0" smtClean="0"/>
              <a:t>:	Standard </a:t>
            </a:r>
            <a:r>
              <a:rPr lang="en-US" sz="2400" dirty="0"/>
              <a:t>deviation of demand per period</a:t>
            </a:r>
          </a:p>
          <a:p>
            <a:pPr marL="0" indent="0" eaLnBrk="1" fontAlgn="auto" hangingPunct="1">
              <a:spcBef>
                <a:spcPts val="0"/>
              </a:spcBef>
              <a:spcAft>
                <a:spcPts val="300"/>
              </a:spcAft>
              <a:buFont typeface="Arial"/>
              <a:buNone/>
              <a:tabLst>
                <a:tab pos="1168400" algn="r"/>
                <a:tab pos="1346200" algn="l"/>
              </a:tabLst>
              <a:defRPr/>
            </a:pPr>
            <a:r>
              <a:rPr lang="en-US" sz="2400" dirty="0" smtClean="0"/>
              <a:t>	</a:t>
            </a:r>
            <a:r>
              <a:rPr lang="en-US" sz="2400" i="1" dirty="0" smtClean="0">
                <a:latin typeface="Times New Roman"/>
                <a:cs typeface="Times New Roman"/>
              </a:rPr>
              <a:t>L</a:t>
            </a:r>
            <a:r>
              <a:rPr lang="en-US" sz="2400" dirty="0" smtClean="0"/>
              <a:t>:	Average </a:t>
            </a:r>
            <a:r>
              <a:rPr lang="en-US" sz="2400" dirty="0"/>
              <a:t>lead time for replenishment</a:t>
            </a:r>
          </a:p>
        </p:txBody>
      </p:sp>
      <p:grpSp>
        <p:nvGrpSpPr>
          <p:cNvPr id="8" name="Group 7"/>
          <p:cNvGrpSpPr>
            <a:grpSpLocks/>
          </p:cNvGrpSpPr>
          <p:nvPr/>
        </p:nvGrpSpPr>
        <p:grpSpPr bwMode="auto">
          <a:xfrm>
            <a:off x="441330" y="3878267"/>
            <a:ext cx="7997825" cy="1023937"/>
            <a:chOff x="440769" y="3585866"/>
            <a:chExt cx="7998381" cy="1024235"/>
          </a:xfrm>
        </p:grpSpPr>
        <p:graphicFrame>
          <p:nvGraphicFramePr>
            <p:cNvPr id="59457" name="Object 65"/>
            <p:cNvGraphicFramePr>
              <a:graphicFrameLocks noChangeAspect="1"/>
            </p:cNvGraphicFramePr>
            <p:nvPr/>
          </p:nvGraphicFramePr>
          <p:xfrm>
            <a:off x="7004050" y="3606801"/>
            <a:ext cx="1435100" cy="1003300"/>
          </p:xfrm>
          <a:graphic>
            <a:graphicData uri="http://schemas.openxmlformats.org/presentationml/2006/ole">
              <mc:AlternateContent xmlns:mc="http://schemas.openxmlformats.org/markup-compatibility/2006">
                <mc:Choice xmlns:v="urn:schemas-microsoft-com:vml" Requires="v">
                  <p:oleObj spid="_x0000_s59517" name="Equation" r:id="rId3" imgW="1425960" imgH="987120" progId="Equation.3">
                    <p:embed/>
                  </p:oleObj>
                </mc:Choice>
                <mc:Fallback>
                  <p:oleObj name="Equation" r:id="rId3" imgW="1425960" imgH="987120" progId="Equation.3">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050" y="3606801"/>
                          <a:ext cx="14351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62" name="TextBox 4"/>
            <p:cNvSpPr txBox="1">
              <a:spLocks noChangeArrowheads="1"/>
            </p:cNvSpPr>
            <p:nvPr/>
          </p:nvSpPr>
          <p:spPr bwMode="auto">
            <a:xfrm>
              <a:off x="2579280" y="3585866"/>
              <a:ext cx="4517897" cy="461799"/>
            </a:xfrm>
            <a:prstGeom prst="rect">
              <a:avLst/>
            </a:prstGeom>
            <a:noFill/>
            <a:ln w="9525">
              <a:noFill/>
              <a:miter lim="800000"/>
              <a:headEnd/>
              <a:tailEnd/>
            </a:ln>
          </p:spPr>
          <p:txBody>
            <a:bodyPr wrap="none">
              <a:spAutoFit/>
            </a:bodyPr>
            <a:lstStyle/>
            <a:p>
              <a:r>
                <a:rPr lang="en-US" sz="2400"/>
                <a:t>Mean demand during lead time,</a:t>
              </a:r>
            </a:p>
          </p:txBody>
        </p:sp>
        <p:sp>
          <p:nvSpPr>
            <p:cNvPr id="59463" name="TextBox 5"/>
            <p:cNvSpPr txBox="1">
              <a:spLocks noChangeArrowheads="1"/>
            </p:cNvSpPr>
            <p:nvPr/>
          </p:nvSpPr>
          <p:spPr bwMode="auto">
            <a:xfrm>
              <a:off x="440769" y="4136889"/>
              <a:ext cx="6743020" cy="461799"/>
            </a:xfrm>
            <a:prstGeom prst="rect">
              <a:avLst/>
            </a:prstGeom>
            <a:noFill/>
            <a:ln w="9525">
              <a:noFill/>
              <a:miter lim="800000"/>
              <a:headEnd/>
              <a:tailEnd/>
            </a:ln>
          </p:spPr>
          <p:txBody>
            <a:bodyPr wrap="none">
              <a:spAutoFit/>
            </a:bodyPr>
            <a:lstStyle/>
            <a:p>
              <a:r>
                <a:rPr lang="en-US" sz="2400"/>
                <a:t>Standard deviation of demand during lead time, </a:t>
              </a:r>
            </a:p>
          </p:txBody>
        </p:sp>
      </p:grpSp>
      <p:graphicFrame>
        <p:nvGraphicFramePr>
          <p:cNvPr id="9" name="Object 66"/>
          <p:cNvGraphicFramePr>
            <a:graphicFrameLocks noChangeAspect="1"/>
          </p:cNvGraphicFramePr>
          <p:nvPr/>
        </p:nvGraphicFramePr>
        <p:xfrm>
          <a:off x="641351" y="5359401"/>
          <a:ext cx="7861300" cy="508000"/>
        </p:xfrm>
        <a:graphic>
          <a:graphicData uri="http://schemas.openxmlformats.org/presentationml/2006/ole">
            <mc:AlternateContent xmlns:mc="http://schemas.openxmlformats.org/markup-compatibility/2006">
              <mc:Choice xmlns:v="urn:schemas-microsoft-com:vml" Requires="v">
                <p:oleObj spid="_x0000_s59518" name="Equation" r:id="rId5" imgW="7853400" imgH="493560" progId="Equation.3">
                  <p:embed/>
                </p:oleObj>
              </mc:Choice>
              <mc:Fallback>
                <p:oleObj name="Equation" r:id="rId5" imgW="7853400" imgH="493560" progId="Equation.3">
                  <p:embed/>
                  <p:pic>
                    <p:nvPicPr>
                      <p:cNvPr id="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351" y="5359401"/>
                        <a:ext cx="78613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06402" y="171451"/>
            <a:ext cx="8229599" cy="758318"/>
          </a:xfrm>
          <a:noFill/>
          <a:ln/>
        </p:spPr>
        <p:txBody>
          <a:bodyPr/>
          <a:lstStyle/>
          <a:p>
            <a:r>
              <a:rPr lang="zh-TW" altLang="en-US" sz="3200" dirty="0"/>
              <a:t>(</a:t>
            </a:r>
            <a:r>
              <a:rPr lang="en-US" altLang="zh-TW" sz="3200" dirty="0"/>
              <a:t>Periodic </a:t>
            </a:r>
            <a:r>
              <a:rPr lang="en-US" altLang="zh-TW" sz="3200" dirty="0" smtClean="0"/>
              <a:t>Review) Fixed </a:t>
            </a:r>
            <a:r>
              <a:rPr lang="en-US" altLang="zh-TW" sz="3200" dirty="0"/>
              <a:t>Time Period Model</a:t>
            </a:r>
            <a:endParaRPr lang="en-US" altLang="zh-TW" sz="4000" dirty="0"/>
          </a:p>
        </p:txBody>
      </p:sp>
      <p:sp>
        <p:nvSpPr>
          <p:cNvPr id="59395" name="Rectangle 3"/>
          <p:cNvSpPr>
            <a:spLocks noGrp="1" noChangeArrowheads="1"/>
          </p:cNvSpPr>
          <p:nvPr>
            <p:ph type="body" sz="half" idx="2"/>
          </p:nvPr>
        </p:nvSpPr>
        <p:spPr>
          <a:xfrm>
            <a:off x="609602" y="3486150"/>
            <a:ext cx="8334615" cy="2968438"/>
          </a:xfrm>
          <a:noFill/>
          <a:ln/>
        </p:spPr>
        <p:txBody>
          <a:bodyPr/>
          <a:lstStyle/>
          <a:p>
            <a:pPr>
              <a:buFont typeface="Monotype Sorts" pitchFamily="2" charset="2"/>
              <a:buNone/>
            </a:pPr>
            <a:r>
              <a:rPr lang="en-US" altLang="zh-TW" sz="2400" i="1" dirty="0"/>
              <a:t>T</a:t>
            </a:r>
            <a:r>
              <a:rPr lang="en-US" altLang="zh-TW" sz="2400" dirty="0"/>
              <a:t> = time between inventory review (fixed)</a:t>
            </a:r>
          </a:p>
          <a:p>
            <a:pPr>
              <a:buNone/>
            </a:pPr>
            <a:r>
              <a:rPr lang="en-US" altLang="zh-TW" sz="2400" i="1" dirty="0" smtClean="0">
                <a:effectLst>
                  <a:outerShdw blurRad="38100" dist="38100" dir="2700000" algn="tl">
                    <a:srgbClr val="C0C0C0"/>
                  </a:outerShdw>
                </a:effectLst>
              </a:rPr>
              <a:t>“</a:t>
            </a:r>
            <a:r>
              <a:rPr lang="en-US" altLang="zh-TW" sz="2400" i="1" dirty="0">
                <a:effectLst>
                  <a:outerShdw blurRad="38100" dist="38100" dir="2700000" algn="tl">
                    <a:srgbClr val="C0C0C0"/>
                  </a:outerShdw>
                </a:effectLst>
              </a:rPr>
              <a:t>Order-up-to” </a:t>
            </a:r>
            <a:r>
              <a:rPr lang="en-US" altLang="zh-TW" sz="2400" dirty="0">
                <a:effectLst>
                  <a:outerShdw blurRad="38100" dist="38100" dir="2700000" algn="tl">
                    <a:srgbClr val="C0C0C0"/>
                  </a:outerShdw>
                </a:effectLst>
              </a:rPr>
              <a:t>a target level </a:t>
            </a:r>
            <a:r>
              <a:rPr lang="en-US" altLang="zh-TW" sz="2400" i="1" dirty="0" smtClean="0">
                <a:effectLst>
                  <a:outerShdw blurRad="38100" dist="38100" dir="2700000" algn="tl">
                    <a:srgbClr val="C0C0C0"/>
                  </a:outerShdw>
                </a:effectLst>
              </a:rPr>
              <a:t>OUL </a:t>
            </a:r>
            <a:r>
              <a:rPr lang="en-US" altLang="zh-TW" sz="2000" i="1" dirty="0" smtClean="0">
                <a:solidFill>
                  <a:schemeClr val="accent1">
                    <a:lumMod val="75000"/>
                  </a:schemeClr>
                </a:solidFill>
                <a:effectLst>
                  <a:outerShdw blurRad="38100" dist="38100" dir="2700000" algn="tl">
                    <a:srgbClr val="C0C0C0"/>
                  </a:outerShdw>
                </a:effectLst>
              </a:rPr>
              <a:t>(</a:t>
            </a:r>
            <a:r>
              <a:rPr lang="en-US" altLang="zh-TW" sz="2000" dirty="0" smtClean="0">
                <a:solidFill>
                  <a:schemeClr val="accent1">
                    <a:lumMod val="75000"/>
                  </a:schemeClr>
                </a:solidFill>
              </a:rPr>
              <a:t>Order quantity may differ each time)</a:t>
            </a:r>
            <a:endParaRPr lang="en-US" altLang="zh-TW" sz="2400" i="1" dirty="0">
              <a:solidFill>
                <a:schemeClr val="accent1">
                  <a:lumMod val="75000"/>
                </a:schemeClr>
              </a:solidFill>
              <a:effectLst>
                <a:outerShdw blurRad="38100" dist="38100" dir="2700000" algn="tl">
                  <a:srgbClr val="C0C0C0"/>
                </a:outerShdw>
              </a:effectLst>
            </a:endParaRPr>
          </a:p>
          <a:p>
            <a:pPr>
              <a:buFont typeface="Monotype Sorts" pitchFamily="2" charset="2"/>
              <a:buNone/>
            </a:pPr>
            <a:r>
              <a:rPr lang="en-US" altLang="zh-TW" sz="2400" i="1" dirty="0"/>
              <a:t>IP</a:t>
            </a:r>
            <a:r>
              <a:rPr lang="en-US" altLang="zh-TW" sz="2400" dirty="0"/>
              <a:t> = current inventory position</a:t>
            </a:r>
          </a:p>
          <a:p>
            <a:pPr algn="ctr">
              <a:buFont typeface="Monotype Sorts" pitchFamily="2" charset="2"/>
              <a:buNone/>
            </a:pPr>
            <a:r>
              <a:rPr lang="en-US" altLang="zh-TW" sz="2400" b="1" dirty="0"/>
              <a:t>Order quantity =  </a:t>
            </a:r>
            <a:r>
              <a:rPr lang="en-US" altLang="zh-TW" sz="2400" b="1" i="1" dirty="0"/>
              <a:t>OUL</a:t>
            </a:r>
            <a:r>
              <a:rPr lang="en-US" altLang="zh-TW" sz="2400" b="1" dirty="0"/>
              <a:t> </a:t>
            </a:r>
            <a:r>
              <a:rPr lang="en-US" altLang="zh-TW" sz="2400" b="1" dirty="0">
                <a:sym typeface="Symbol" pitchFamily="18" charset="2"/>
              </a:rPr>
              <a:t> </a:t>
            </a:r>
            <a:r>
              <a:rPr lang="en-US" altLang="zh-TW" sz="2400" b="1" i="1" dirty="0">
                <a:sym typeface="Symbol" pitchFamily="18" charset="2"/>
              </a:rPr>
              <a:t>IP</a:t>
            </a:r>
            <a:endParaRPr lang="en-US" altLang="zh-TW" sz="2400" b="1" i="1" dirty="0"/>
          </a:p>
          <a:p>
            <a:pPr algn="ctr">
              <a:buFont typeface="Monotype Sorts" pitchFamily="2" charset="2"/>
              <a:buNone/>
            </a:pPr>
            <a:r>
              <a:rPr lang="en-US" altLang="zh-TW" sz="2400" b="1" i="1" dirty="0"/>
              <a:t>OUL</a:t>
            </a:r>
            <a:r>
              <a:rPr lang="en-US" altLang="zh-TW" sz="2400" b="1" dirty="0"/>
              <a:t> = </a:t>
            </a:r>
            <a:r>
              <a:rPr lang="en-US" altLang="zh-TW" sz="2400" b="1" i="1" dirty="0"/>
              <a:t>D(T + L) + z </a:t>
            </a:r>
            <a:r>
              <a:rPr lang="en-US" altLang="zh-TW" sz="2400" b="1" i="1" dirty="0">
                <a:sym typeface="Symbol" pitchFamily="18" charset="2"/>
              </a:rPr>
              <a:t></a:t>
            </a:r>
            <a:r>
              <a:rPr lang="en-US" altLang="zh-TW" sz="2400" b="1" i="1" baseline="-25000" dirty="0">
                <a:sym typeface="Symbol" pitchFamily="18" charset="2"/>
              </a:rPr>
              <a:t>T</a:t>
            </a:r>
            <a:r>
              <a:rPr lang="en-US" altLang="zh-TW" sz="2400" b="1" i="1" baseline="-25000" dirty="0"/>
              <a:t>+L</a:t>
            </a:r>
            <a:endParaRPr lang="en-US" altLang="zh-TW" sz="2400" b="1" i="1" dirty="0"/>
          </a:p>
          <a:p>
            <a:pPr>
              <a:buFont typeface="Monotype Sorts" pitchFamily="2" charset="2"/>
              <a:buNone/>
            </a:pPr>
            <a:r>
              <a:rPr lang="en-US" altLang="zh-TW" sz="2400" dirty="0"/>
              <a:t>w</a:t>
            </a:r>
            <a:r>
              <a:rPr lang="en-US" altLang="zh-TW" sz="2400" dirty="0" smtClean="0"/>
              <a:t>here    </a:t>
            </a:r>
            <a:r>
              <a:rPr lang="en-US" altLang="zh-TW" sz="2400" i="1" dirty="0" err="1" smtClean="0"/>
              <a:t>Pr</a:t>
            </a:r>
            <a:r>
              <a:rPr lang="en-US" altLang="zh-TW" sz="2400" i="1" dirty="0" smtClean="0"/>
              <a:t>(Z </a:t>
            </a:r>
            <a:r>
              <a:rPr lang="en-US" altLang="zh-TW" sz="2400" i="1" u="sng" dirty="0"/>
              <a:t>&lt;</a:t>
            </a:r>
            <a:r>
              <a:rPr lang="en-US" altLang="zh-TW" sz="2400" i="1" dirty="0"/>
              <a:t> z) = cycle service level (</a:t>
            </a:r>
            <a:r>
              <a:rPr lang="en-US" altLang="zh-TW" sz="2400" i="1" dirty="0" smtClean="0"/>
              <a:t>CSL)  </a:t>
            </a:r>
            <a:r>
              <a:rPr lang="en-US" altLang="zh-TW" sz="2400" dirty="0" smtClean="0"/>
              <a:t>or</a:t>
            </a:r>
            <a:r>
              <a:rPr lang="en-US" altLang="zh-TW" sz="2400" dirty="0"/>
              <a:t>			</a:t>
            </a:r>
            <a:r>
              <a:rPr lang="en-US" altLang="zh-TW" sz="2400" dirty="0" smtClean="0"/>
              <a:t>		</a:t>
            </a:r>
            <a:r>
              <a:rPr lang="en-US" altLang="zh-TW" sz="2400" i="1" dirty="0" smtClean="0"/>
              <a:t>DL </a:t>
            </a:r>
            <a:r>
              <a:rPr lang="en-US" altLang="zh-TW" sz="2400" i="1" dirty="0"/>
              <a:t>(1 </a:t>
            </a:r>
            <a:r>
              <a:rPr lang="en-US" altLang="zh-TW" sz="2400" i="1" dirty="0">
                <a:cs typeface="Times New Roman" pitchFamily="18" charset="0"/>
              </a:rPr>
              <a:t>−</a:t>
            </a:r>
            <a:r>
              <a:rPr lang="en-US" altLang="zh-TW" sz="2400" i="1" dirty="0"/>
              <a:t> </a:t>
            </a:r>
            <a:r>
              <a:rPr lang="en-US" altLang="zh-TW" sz="2400" i="1" dirty="0" err="1"/>
              <a:t>fr</a:t>
            </a:r>
            <a:r>
              <a:rPr lang="en-US" altLang="zh-TW" sz="2400" i="1" dirty="0"/>
              <a:t>) = E(z) </a:t>
            </a:r>
            <a:r>
              <a:rPr lang="en-US" altLang="zh-TW" sz="2400" i="1" dirty="0">
                <a:sym typeface="Symbol" pitchFamily="18" charset="2"/>
              </a:rPr>
              <a:t></a:t>
            </a:r>
            <a:r>
              <a:rPr lang="en-US" altLang="zh-TW" sz="2400" i="1" dirty="0"/>
              <a:t> </a:t>
            </a:r>
            <a:r>
              <a:rPr lang="en-US" altLang="zh-TW" sz="2400" i="1" baseline="-25000" dirty="0"/>
              <a:t>T+L</a:t>
            </a:r>
            <a:r>
              <a:rPr lang="en-US" altLang="zh-TW" sz="2400" i="1" dirty="0"/>
              <a:t> </a:t>
            </a:r>
          </a:p>
        </p:txBody>
      </p:sp>
      <p:grpSp>
        <p:nvGrpSpPr>
          <p:cNvPr id="59396" name="Group 4"/>
          <p:cNvGrpSpPr>
            <a:grpSpLocks/>
          </p:cNvGrpSpPr>
          <p:nvPr/>
        </p:nvGrpSpPr>
        <p:grpSpPr bwMode="auto">
          <a:xfrm>
            <a:off x="351370" y="1085851"/>
            <a:ext cx="8284630" cy="2422922"/>
            <a:chOff x="214" y="1152"/>
            <a:chExt cx="3914" cy="2035"/>
          </a:xfrm>
        </p:grpSpPr>
        <p:sp>
          <p:nvSpPr>
            <p:cNvPr id="59397" name="Text Box 5"/>
            <p:cNvSpPr txBox="1">
              <a:spLocks noChangeArrowheads="1"/>
            </p:cNvSpPr>
            <p:nvPr/>
          </p:nvSpPr>
          <p:spPr bwMode="auto">
            <a:xfrm>
              <a:off x="2112" y="2928"/>
              <a:ext cx="26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Time</a:t>
              </a:r>
              <a:endParaRPr lang="en-US" altLang="zh-TW" sz="2800" smtClean="0">
                <a:solidFill>
                  <a:srgbClr val="000000"/>
                </a:solidFill>
                <a:latin typeface="Times New Roman" pitchFamily="18" charset="0"/>
                <a:cs typeface="+mn-cs"/>
              </a:endParaRPr>
            </a:p>
          </p:txBody>
        </p:sp>
        <p:grpSp>
          <p:nvGrpSpPr>
            <p:cNvPr id="59398" name="Group 6"/>
            <p:cNvGrpSpPr>
              <a:grpSpLocks/>
            </p:cNvGrpSpPr>
            <p:nvPr/>
          </p:nvGrpSpPr>
          <p:grpSpPr bwMode="auto">
            <a:xfrm>
              <a:off x="214" y="1152"/>
              <a:ext cx="3914" cy="1843"/>
              <a:chOff x="214" y="1408"/>
              <a:chExt cx="3914" cy="1843"/>
            </a:xfrm>
          </p:grpSpPr>
          <p:sp>
            <p:nvSpPr>
              <p:cNvPr id="59399" name="Line 7"/>
              <p:cNvSpPr>
                <a:spLocks noChangeShapeType="1"/>
              </p:cNvSpPr>
              <p:nvPr/>
            </p:nvSpPr>
            <p:spPr bwMode="auto">
              <a:xfrm>
                <a:off x="1008" y="2800"/>
                <a:ext cx="0"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00" name="Line 8"/>
              <p:cNvSpPr>
                <a:spLocks noChangeShapeType="1"/>
              </p:cNvSpPr>
              <p:nvPr/>
            </p:nvSpPr>
            <p:spPr bwMode="auto">
              <a:xfrm>
                <a:off x="1872" y="2800"/>
                <a:ext cx="0"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01" name="Line 9"/>
              <p:cNvSpPr>
                <a:spLocks noChangeShapeType="1"/>
              </p:cNvSpPr>
              <p:nvPr/>
            </p:nvSpPr>
            <p:spPr bwMode="auto">
              <a:xfrm>
                <a:off x="2736" y="2800"/>
                <a:ext cx="0"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nvGrpSpPr>
              <p:cNvPr id="59402" name="Group 10"/>
              <p:cNvGrpSpPr>
                <a:grpSpLocks/>
              </p:cNvGrpSpPr>
              <p:nvPr/>
            </p:nvGrpSpPr>
            <p:grpSpPr bwMode="auto">
              <a:xfrm>
                <a:off x="214" y="1408"/>
                <a:ext cx="3914" cy="1843"/>
                <a:chOff x="214" y="1408"/>
                <a:chExt cx="3914" cy="1843"/>
              </a:xfrm>
            </p:grpSpPr>
            <p:sp>
              <p:nvSpPr>
                <p:cNvPr id="59403" name="Text Box 11"/>
                <p:cNvSpPr txBox="1">
                  <a:spLocks noChangeArrowheads="1"/>
                </p:cNvSpPr>
                <p:nvPr/>
              </p:nvSpPr>
              <p:spPr bwMode="auto">
                <a:xfrm>
                  <a:off x="889" y="1803"/>
                  <a:ext cx="271"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Place</a:t>
                  </a:r>
                </a:p>
                <a:p>
                  <a:pPr defTabSz="914400" eaLnBrk="0" hangingPunct="0"/>
                  <a:r>
                    <a:rPr lang="en-US" altLang="zh-TW" sz="1400" smtClean="0">
                      <a:solidFill>
                        <a:srgbClr val="000000"/>
                      </a:solidFill>
                      <a:latin typeface="Times New Roman" pitchFamily="18" charset="0"/>
                      <a:cs typeface="+mn-cs"/>
                    </a:rPr>
                    <a:t>order</a:t>
                  </a:r>
                  <a:endParaRPr lang="en-US" altLang="zh-TW" sz="2800" smtClean="0">
                    <a:solidFill>
                      <a:srgbClr val="000000"/>
                    </a:solidFill>
                    <a:latin typeface="Times New Roman" pitchFamily="18" charset="0"/>
                    <a:cs typeface="+mn-cs"/>
                  </a:endParaRPr>
                </a:p>
              </p:txBody>
            </p:sp>
            <p:sp>
              <p:nvSpPr>
                <p:cNvPr id="59404" name="Text Box 12"/>
                <p:cNvSpPr txBox="1">
                  <a:spLocks noChangeArrowheads="1"/>
                </p:cNvSpPr>
                <p:nvPr/>
              </p:nvSpPr>
              <p:spPr bwMode="auto">
                <a:xfrm>
                  <a:off x="1728" y="1456"/>
                  <a:ext cx="271"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Place</a:t>
                  </a:r>
                </a:p>
                <a:p>
                  <a:pPr defTabSz="914400" eaLnBrk="0" hangingPunct="0"/>
                  <a:r>
                    <a:rPr lang="en-US" altLang="zh-TW" sz="1400" smtClean="0">
                      <a:solidFill>
                        <a:srgbClr val="000000"/>
                      </a:solidFill>
                      <a:latin typeface="Times New Roman" pitchFamily="18" charset="0"/>
                      <a:cs typeface="+mn-cs"/>
                    </a:rPr>
                    <a:t>order</a:t>
                  </a:r>
                  <a:endParaRPr lang="en-US" altLang="zh-TW" sz="2800" smtClean="0">
                    <a:solidFill>
                      <a:srgbClr val="000000"/>
                    </a:solidFill>
                    <a:latin typeface="Times New Roman" pitchFamily="18" charset="0"/>
                    <a:cs typeface="+mn-cs"/>
                  </a:endParaRPr>
                </a:p>
              </p:txBody>
            </p:sp>
            <p:sp>
              <p:nvSpPr>
                <p:cNvPr id="59405" name="Text Box 13"/>
                <p:cNvSpPr txBox="1">
                  <a:spLocks noChangeArrowheads="1"/>
                </p:cNvSpPr>
                <p:nvPr/>
              </p:nvSpPr>
              <p:spPr bwMode="auto">
                <a:xfrm>
                  <a:off x="2592" y="1648"/>
                  <a:ext cx="271"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Place</a:t>
                  </a:r>
                </a:p>
                <a:p>
                  <a:pPr defTabSz="914400" eaLnBrk="0" hangingPunct="0"/>
                  <a:r>
                    <a:rPr lang="en-US" altLang="zh-TW" sz="1400" smtClean="0">
                      <a:solidFill>
                        <a:srgbClr val="000000"/>
                      </a:solidFill>
                      <a:latin typeface="Times New Roman" pitchFamily="18" charset="0"/>
                      <a:cs typeface="+mn-cs"/>
                    </a:rPr>
                    <a:t>order</a:t>
                  </a:r>
                  <a:endParaRPr lang="en-US" altLang="zh-TW" sz="2800" smtClean="0">
                    <a:solidFill>
                      <a:srgbClr val="000000"/>
                    </a:solidFill>
                    <a:latin typeface="Times New Roman" pitchFamily="18" charset="0"/>
                    <a:cs typeface="+mn-cs"/>
                  </a:endParaRPr>
                </a:p>
              </p:txBody>
            </p:sp>
            <p:sp>
              <p:nvSpPr>
                <p:cNvPr id="59406" name="Line 14"/>
                <p:cNvSpPr>
                  <a:spLocks noChangeShapeType="1"/>
                </p:cNvSpPr>
                <p:nvPr/>
              </p:nvSpPr>
              <p:spPr bwMode="auto">
                <a:xfrm>
                  <a:off x="1008" y="2080"/>
                  <a:ext cx="0"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07" name="Line 15"/>
                <p:cNvSpPr>
                  <a:spLocks noChangeShapeType="1"/>
                </p:cNvSpPr>
                <p:nvPr/>
              </p:nvSpPr>
              <p:spPr bwMode="auto">
                <a:xfrm>
                  <a:off x="1872" y="1744"/>
                  <a:ext cx="0"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08" name="Line 16"/>
                <p:cNvSpPr>
                  <a:spLocks noChangeShapeType="1"/>
                </p:cNvSpPr>
                <p:nvPr/>
              </p:nvSpPr>
              <p:spPr bwMode="auto">
                <a:xfrm>
                  <a:off x="2736" y="1936"/>
                  <a:ext cx="0"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nvGrpSpPr>
                <p:cNvPr id="59409" name="Group 17"/>
                <p:cNvGrpSpPr>
                  <a:grpSpLocks/>
                </p:cNvGrpSpPr>
                <p:nvPr/>
              </p:nvGrpSpPr>
              <p:grpSpPr bwMode="auto">
                <a:xfrm>
                  <a:off x="214" y="1408"/>
                  <a:ext cx="3914" cy="1843"/>
                  <a:chOff x="214" y="1408"/>
                  <a:chExt cx="3914" cy="1843"/>
                </a:xfrm>
              </p:grpSpPr>
              <p:sp>
                <p:nvSpPr>
                  <p:cNvPr id="59410" name="Line 18"/>
                  <p:cNvSpPr>
                    <a:spLocks noChangeShapeType="1"/>
                  </p:cNvSpPr>
                  <p:nvPr/>
                </p:nvSpPr>
                <p:spPr bwMode="auto">
                  <a:xfrm flipH="1">
                    <a:off x="3072" y="2704"/>
                    <a:ext cx="192"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11" name="Text Box 19"/>
                  <p:cNvSpPr txBox="1">
                    <a:spLocks noChangeArrowheads="1"/>
                  </p:cNvSpPr>
                  <p:nvPr/>
                </p:nvSpPr>
                <p:spPr bwMode="auto">
                  <a:xfrm>
                    <a:off x="3254" y="2608"/>
                    <a:ext cx="38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Stockout</a:t>
                    </a:r>
                    <a:endParaRPr lang="en-US" altLang="zh-TW" sz="2800" smtClean="0">
                      <a:solidFill>
                        <a:srgbClr val="000000"/>
                      </a:solidFill>
                      <a:latin typeface="Times New Roman" pitchFamily="18" charset="0"/>
                      <a:cs typeface="+mn-cs"/>
                    </a:endParaRPr>
                  </a:p>
                </p:txBody>
              </p:sp>
              <p:grpSp>
                <p:nvGrpSpPr>
                  <p:cNvPr id="59412" name="Group 20"/>
                  <p:cNvGrpSpPr>
                    <a:grpSpLocks/>
                  </p:cNvGrpSpPr>
                  <p:nvPr/>
                </p:nvGrpSpPr>
                <p:grpSpPr bwMode="auto">
                  <a:xfrm>
                    <a:off x="214" y="1408"/>
                    <a:ext cx="3914" cy="1843"/>
                    <a:chOff x="214" y="1408"/>
                    <a:chExt cx="3914" cy="1843"/>
                  </a:xfrm>
                </p:grpSpPr>
                <p:grpSp>
                  <p:nvGrpSpPr>
                    <p:cNvPr id="59413" name="Group 21"/>
                    <p:cNvGrpSpPr>
                      <a:grpSpLocks/>
                    </p:cNvGrpSpPr>
                    <p:nvPr/>
                  </p:nvGrpSpPr>
                  <p:grpSpPr bwMode="auto">
                    <a:xfrm>
                      <a:off x="720" y="1408"/>
                      <a:ext cx="3408" cy="1536"/>
                      <a:chOff x="720" y="1408"/>
                      <a:chExt cx="3408" cy="1536"/>
                    </a:xfrm>
                  </p:grpSpPr>
                  <p:sp>
                    <p:nvSpPr>
                      <p:cNvPr id="59414" name="Rectangle 22"/>
                      <p:cNvSpPr>
                        <a:spLocks noChangeArrowheads="1"/>
                      </p:cNvSpPr>
                      <p:nvPr/>
                    </p:nvSpPr>
                    <p:spPr bwMode="auto">
                      <a:xfrm>
                        <a:off x="720" y="1408"/>
                        <a:ext cx="3408" cy="13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15" name="Line 23"/>
                      <p:cNvSpPr>
                        <a:spLocks noChangeShapeType="1"/>
                      </p:cNvSpPr>
                      <p:nvPr/>
                    </p:nvSpPr>
                    <p:spPr bwMode="auto">
                      <a:xfrm>
                        <a:off x="1344" y="1936"/>
                        <a:ext cx="0" cy="8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16" name="Line 24"/>
                      <p:cNvSpPr>
                        <a:spLocks noChangeShapeType="1"/>
                      </p:cNvSpPr>
                      <p:nvPr/>
                    </p:nvSpPr>
                    <p:spPr bwMode="auto">
                      <a:xfrm>
                        <a:off x="2208" y="2064"/>
                        <a:ext cx="0" cy="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17" name="Line 25"/>
                      <p:cNvSpPr>
                        <a:spLocks noChangeShapeType="1"/>
                      </p:cNvSpPr>
                      <p:nvPr/>
                    </p:nvSpPr>
                    <p:spPr bwMode="auto">
                      <a:xfrm>
                        <a:off x="3072" y="2176"/>
                        <a:ext cx="0" cy="7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18" name="Line 26"/>
                      <p:cNvSpPr>
                        <a:spLocks noChangeShapeType="1"/>
                      </p:cNvSpPr>
                      <p:nvPr/>
                    </p:nvSpPr>
                    <p:spPr bwMode="auto">
                      <a:xfrm>
                        <a:off x="720" y="2560"/>
                        <a:ext cx="34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19" name="Freeform 27"/>
                      <p:cNvSpPr>
                        <a:spLocks/>
                      </p:cNvSpPr>
                      <p:nvPr/>
                    </p:nvSpPr>
                    <p:spPr bwMode="auto">
                      <a:xfrm>
                        <a:off x="1344" y="1936"/>
                        <a:ext cx="876" cy="531"/>
                      </a:xfrm>
                      <a:custGeom>
                        <a:avLst/>
                        <a:gdLst>
                          <a:gd name="T0" fmla="*/ 0 w 823"/>
                          <a:gd name="T1" fmla="*/ 0 h 530"/>
                          <a:gd name="T2" fmla="*/ 111 w 823"/>
                          <a:gd name="T3" fmla="*/ 28 h 530"/>
                          <a:gd name="T4" fmla="*/ 195 w 823"/>
                          <a:gd name="T5" fmla="*/ 84 h 530"/>
                          <a:gd name="T6" fmla="*/ 362 w 823"/>
                          <a:gd name="T7" fmla="*/ 195 h 530"/>
                          <a:gd name="T8" fmla="*/ 390 w 823"/>
                          <a:gd name="T9" fmla="*/ 279 h 530"/>
                          <a:gd name="T10" fmla="*/ 432 w 823"/>
                          <a:gd name="T11" fmla="*/ 321 h 530"/>
                          <a:gd name="T12" fmla="*/ 614 w 823"/>
                          <a:gd name="T13" fmla="*/ 391 h 530"/>
                          <a:gd name="T14" fmla="*/ 823 w 823"/>
                          <a:gd name="T15" fmla="*/ 53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3" h="530">
                            <a:moveTo>
                              <a:pt x="0" y="0"/>
                            </a:moveTo>
                            <a:cubicBezTo>
                              <a:pt x="37" y="9"/>
                              <a:pt x="76" y="13"/>
                              <a:pt x="111" y="28"/>
                            </a:cubicBezTo>
                            <a:cubicBezTo>
                              <a:pt x="142" y="41"/>
                              <a:pt x="195" y="84"/>
                              <a:pt x="195" y="84"/>
                            </a:cubicBezTo>
                            <a:cubicBezTo>
                              <a:pt x="268" y="192"/>
                              <a:pt x="237" y="170"/>
                              <a:pt x="362" y="195"/>
                            </a:cubicBezTo>
                            <a:cubicBezTo>
                              <a:pt x="371" y="223"/>
                              <a:pt x="381" y="251"/>
                              <a:pt x="390" y="279"/>
                            </a:cubicBezTo>
                            <a:cubicBezTo>
                              <a:pt x="396" y="298"/>
                              <a:pt x="417" y="308"/>
                              <a:pt x="432" y="321"/>
                            </a:cubicBezTo>
                            <a:cubicBezTo>
                              <a:pt x="483" y="364"/>
                              <a:pt x="551" y="375"/>
                              <a:pt x="614" y="391"/>
                            </a:cubicBezTo>
                            <a:cubicBezTo>
                              <a:pt x="685" y="444"/>
                              <a:pt x="726" y="530"/>
                              <a:pt x="823" y="53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20" name="Line 28"/>
                      <p:cNvSpPr>
                        <a:spLocks noChangeShapeType="1"/>
                      </p:cNvSpPr>
                      <p:nvPr/>
                    </p:nvSpPr>
                    <p:spPr bwMode="auto">
                      <a:xfrm>
                        <a:off x="3600" y="246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21" name="Freeform 29"/>
                      <p:cNvSpPr>
                        <a:spLocks/>
                      </p:cNvSpPr>
                      <p:nvPr/>
                    </p:nvSpPr>
                    <p:spPr bwMode="auto">
                      <a:xfrm>
                        <a:off x="3072" y="2176"/>
                        <a:ext cx="528" cy="288"/>
                      </a:xfrm>
                      <a:custGeom>
                        <a:avLst/>
                        <a:gdLst>
                          <a:gd name="T0" fmla="*/ 0 w 558"/>
                          <a:gd name="T1" fmla="*/ 0 h 279"/>
                          <a:gd name="T2" fmla="*/ 112 w 558"/>
                          <a:gd name="T3" fmla="*/ 42 h 279"/>
                          <a:gd name="T4" fmla="*/ 154 w 558"/>
                          <a:gd name="T5" fmla="*/ 126 h 279"/>
                          <a:gd name="T6" fmla="*/ 196 w 558"/>
                          <a:gd name="T7" fmla="*/ 140 h 279"/>
                          <a:gd name="T8" fmla="*/ 433 w 558"/>
                          <a:gd name="T9" fmla="*/ 195 h 279"/>
                          <a:gd name="T10" fmla="*/ 544 w 558"/>
                          <a:gd name="T11" fmla="*/ 265 h 279"/>
                          <a:gd name="T12" fmla="*/ 558 w 558"/>
                          <a:gd name="T13" fmla="*/ 279 h 279"/>
                        </a:gdLst>
                        <a:ahLst/>
                        <a:cxnLst>
                          <a:cxn ang="0">
                            <a:pos x="T0" y="T1"/>
                          </a:cxn>
                          <a:cxn ang="0">
                            <a:pos x="T2" y="T3"/>
                          </a:cxn>
                          <a:cxn ang="0">
                            <a:pos x="T4" y="T5"/>
                          </a:cxn>
                          <a:cxn ang="0">
                            <a:pos x="T6" y="T7"/>
                          </a:cxn>
                          <a:cxn ang="0">
                            <a:pos x="T8" y="T9"/>
                          </a:cxn>
                          <a:cxn ang="0">
                            <a:pos x="T10" y="T11"/>
                          </a:cxn>
                          <a:cxn ang="0">
                            <a:pos x="T12" y="T13"/>
                          </a:cxn>
                        </a:cxnLst>
                        <a:rect l="0" t="0" r="r" b="b"/>
                        <a:pathLst>
                          <a:path w="558" h="279">
                            <a:moveTo>
                              <a:pt x="0" y="0"/>
                            </a:moveTo>
                            <a:cubicBezTo>
                              <a:pt x="38" y="8"/>
                              <a:pt x="85" y="8"/>
                              <a:pt x="112" y="42"/>
                            </a:cubicBezTo>
                            <a:cubicBezTo>
                              <a:pt x="157" y="98"/>
                              <a:pt x="88" y="74"/>
                              <a:pt x="154" y="126"/>
                            </a:cubicBezTo>
                            <a:cubicBezTo>
                              <a:pt x="166" y="135"/>
                              <a:pt x="183" y="133"/>
                              <a:pt x="196" y="140"/>
                            </a:cubicBezTo>
                            <a:cubicBezTo>
                              <a:pt x="302" y="193"/>
                              <a:pt x="289" y="181"/>
                              <a:pt x="433" y="195"/>
                            </a:cubicBezTo>
                            <a:cubicBezTo>
                              <a:pt x="547" y="233"/>
                              <a:pt x="493" y="196"/>
                              <a:pt x="544" y="265"/>
                            </a:cubicBezTo>
                            <a:cubicBezTo>
                              <a:pt x="548" y="270"/>
                              <a:pt x="553" y="274"/>
                              <a:pt x="558" y="279"/>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22" name="Freeform 30"/>
                      <p:cNvSpPr>
                        <a:spLocks/>
                      </p:cNvSpPr>
                      <p:nvPr/>
                    </p:nvSpPr>
                    <p:spPr bwMode="auto">
                      <a:xfrm>
                        <a:off x="720" y="2224"/>
                        <a:ext cx="624" cy="624"/>
                      </a:xfrm>
                      <a:custGeom>
                        <a:avLst/>
                        <a:gdLst>
                          <a:gd name="T0" fmla="*/ 0 w 660"/>
                          <a:gd name="T1" fmla="*/ 2 h 442"/>
                          <a:gd name="T2" fmla="*/ 140 w 660"/>
                          <a:gd name="T3" fmla="*/ 30 h 442"/>
                          <a:gd name="T4" fmla="*/ 167 w 660"/>
                          <a:gd name="T5" fmla="*/ 72 h 442"/>
                          <a:gd name="T6" fmla="*/ 251 w 660"/>
                          <a:gd name="T7" fmla="*/ 128 h 442"/>
                          <a:gd name="T8" fmla="*/ 265 w 660"/>
                          <a:gd name="T9" fmla="*/ 170 h 442"/>
                          <a:gd name="T10" fmla="*/ 307 w 660"/>
                          <a:gd name="T11" fmla="*/ 184 h 442"/>
                          <a:gd name="T12" fmla="*/ 405 w 660"/>
                          <a:gd name="T13" fmla="*/ 226 h 442"/>
                          <a:gd name="T14" fmla="*/ 488 w 660"/>
                          <a:gd name="T15" fmla="*/ 254 h 442"/>
                          <a:gd name="T16" fmla="*/ 558 w 660"/>
                          <a:gd name="T17" fmla="*/ 337 h 442"/>
                          <a:gd name="T18" fmla="*/ 572 w 660"/>
                          <a:gd name="T19" fmla="*/ 379 h 442"/>
                          <a:gd name="T20" fmla="*/ 656 w 660"/>
                          <a:gd name="T21" fmla="*/ 42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442">
                            <a:moveTo>
                              <a:pt x="0" y="2"/>
                            </a:moveTo>
                            <a:cubicBezTo>
                              <a:pt x="47" y="9"/>
                              <a:pt x="103" y="0"/>
                              <a:pt x="140" y="30"/>
                            </a:cubicBezTo>
                            <a:cubicBezTo>
                              <a:pt x="153" y="40"/>
                              <a:pt x="156" y="59"/>
                              <a:pt x="167" y="72"/>
                            </a:cubicBezTo>
                            <a:cubicBezTo>
                              <a:pt x="207" y="120"/>
                              <a:pt x="200" y="111"/>
                              <a:pt x="251" y="128"/>
                            </a:cubicBezTo>
                            <a:cubicBezTo>
                              <a:pt x="256" y="142"/>
                              <a:pt x="255" y="160"/>
                              <a:pt x="265" y="170"/>
                            </a:cubicBezTo>
                            <a:cubicBezTo>
                              <a:pt x="275" y="180"/>
                              <a:pt x="294" y="177"/>
                              <a:pt x="307" y="184"/>
                            </a:cubicBezTo>
                            <a:cubicBezTo>
                              <a:pt x="431" y="246"/>
                              <a:pt x="258" y="181"/>
                              <a:pt x="405" y="226"/>
                            </a:cubicBezTo>
                            <a:cubicBezTo>
                              <a:pt x="433" y="234"/>
                              <a:pt x="488" y="254"/>
                              <a:pt x="488" y="254"/>
                            </a:cubicBezTo>
                            <a:cubicBezTo>
                              <a:pt x="520" y="285"/>
                              <a:pt x="538" y="297"/>
                              <a:pt x="558" y="337"/>
                            </a:cubicBezTo>
                            <a:cubicBezTo>
                              <a:pt x="565" y="350"/>
                              <a:pt x="560" y="370"/>
                              <a:pt x="572" y="379"/>
                            </a:cubicBezTo>
                            <a:cubicBezTo>
                              <a:pt x="660" y="442"/>
                              <a:pt x="656" y="372"/>
                              <a:pt x="656" y="421"/>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nvGrpSpPr>
                    <p:cNvPr id="59423" name="Group 31"/>
                    <p:cNvGrpSpPr>
                      <a:grpSpLocks/>
                    </p:cNvGrpSpPr>
                    <p:nvPr/>
                  </p:nvGrpSpPr>
                  <p:grpSpPr bwMode="auto">
                    <a:xfrm>
                      <a:off x="1008" y="2896"/>
                      <a:ext cx="336" cy="259"/>
                      <a:chOff x="1114" y="2832"/>
                      <a:chExt cx="336" cy="259"/>
                    </a:xfrm>
                  </p:grpSpPr>
                  <p:sp>
                    <p:nvSpPr>
                      <p:cNvPr id="59424" name="Line 32"/>
                      <p:cNvSpPr>
                        <a:spLocks noChangeShapeType="1"/>
                      </p:cNvSpPr>
                      <p:nvPr/>
                    </p:nvSpPr>
                    <p:spPr bwMode="auto">
                      <a:xfrm flipH="1">
                        <a:off x="1114" y="2928"/>
                        <a:ext cx="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25" name="Line 33"/>
                      <p:cNvSpPr>
                        <a:spLocks noChangeShapeType="1"/>
                      </p:cNvSpPr>
                      <p:nvPr/>
                    </p:nvSpPr>
                    <p:spPr bwMode="auto">
                      <a:xfrm>
                        <a:off x="1354" y="2928"/>
                        <a:ext cx="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26" name="Text Box 34"/>
                      <p:cNvSpPr txBox="1">
                        <a:spLocks noChangeArrowheads="1"/>
                      </p:cNvSpPr>
                      <p:nvPr/>
                    </p:nvSpPr>
                    <p:spPr bwMode="auto">
                      <a:xfrm>
                        <a:off x="1200" y="2832"/>
                        <a:ext cx="13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L</a:t>
                        </a:r>
                        <a:endParaRPr lang="en-US" altLang="zh-TW" sz="2800" smtClean="0">
                          <a:solidFill>
                            <a:srgbClr val="000000"/>
                          </a:solidFill>
                          <a:latin typeface="Times New Roman" pitchFamily="18" charset="0"/>
                          <a:cs typeface="+mn-cs"/>
                        </a:endParaRPr>
                      </a:p>
                    </p:txBody>
                  </p:sp>
                </p:grpSp>
                <p:grpSp>
                  <p:nvGrpSpPr>
                    <p:cNvPr id="59427" name="Group 35"/>
                    <p:cNvGrpSpPr>
                      <a:grpSpLocks/>
                    </p:cNvGrpSpPr>
                    <p:nvPr/>
                  </p:nvGrpSpPr>
                  <p:grpSpPr bwMode="auto">
                    <a:xfrm>
                      <a:off x="1872" y="2896"/>
                      <a:ext cx="336" cy="259"/>
                      <a:chOff x="1114" y="2832"/>
                      <a:chExt cx="336" cy="259"/>
                    </a:xfrm>
                  </p:grpSpPr>
                  <p:sp>
                    <p:nvSpPr>
                      <p:cNvPr id="59428" name="Line 36"/>
                      <p:cNvSpPr>
                        <a:spLocks noChangeShapeType="1"/>
                      </p:cNvSpPr>
                      <p:nvPr/>
                    </p:nvSpPr>
                    <p:spPr bwMode="auto">
                      <a:xfrm flipH="1">
                        <a:off x="1114" y="2928"/>
                        <a:ext cx="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29" name="Line 37"/>
                      <p:cNvSpPr>
                        <a:spLocks noChangeShapeType="1"/>
                      </p:cNvSpPr>
                      <p:nvPr/>
                    </p:nvSpPr>
                    <p:spPr bwMode="auto">
                      <a:xfrm>
                        <a:off x="1354" y="2928"/>
                        <a:ext cx="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30" name="Text Box 38"/>
                      <p:cNvSpPr txBox="1">
                        <a:spLocks noChangeArrowheads="1"/>
                      </p:cNvSpPr>
                      <p:nvPr/>
                    </p:nvSpPr>
                    <p:spPr bwMode="auto">
                      <a:xfrm>
                        <a:off x="1200" y="2832"/>
                        <a:ext cx="13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L</a:t>
                        </a:r>
                        <a:endParaRPr lang="en-US" altLang="zh-TW" sz="2800" smtClean="0">
                          <a:solidFill>
                            <a:srgbClr val="000000"/>
                          </a:solidFill>
                          <a:latin typeface="Times New Roman" pitchFamily="18" charset="0"/>
                          <a:cs typeface="+mn-cs"/>
                        </a:endParaRPr>
                      </a:p>
                    </p:txBody>
                  </p:sp>
                </p:grpSp>
                <p:grpSp>
                  <p:nvGrpSpPr>
                    <p:cNvPr id="59431" name="Group 39"/>
                    <p:cNvGrpSpPr>
                      <a:grpSpLocks/>
                    </p:cNvGrpSpPr>
                    <p:nvPr/>
                  </p:nvGrpSpPr>
                  <p:grpSpPr bwMode="auto">
                    <a:xfrm>
                      <a:off x="2736" y="2896"/>
                      <a:ext cx="336" cy="259"/>
                      <a:chOff x="1114" y="2832"/>
                      <a:chExt cx="336" cy="259"/>
                    </a:xfrm>
                  </p:grpSpPr>
                  <p:sp>
                    <p:nvSpPr>
                      <p:cNvPr id="59432" name="Line 40"/>
                      <p:cNvSpPr>
                        <a:spLocks noChangeShapeType="1"/>
                      </p:cNvSpPr>
                      <p:nvPr/>
                    </p:nvSpPr>
                    <p:spPr bwMode="auto">
                      <a:xfrm flipH="1">
                        <a:off x="1114" y="2928"/>
                        <a:ext cx="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33" name="Line 41"/>
                      <p:cNvSpPr>
                        <a:spLocks noChangeShapeType="1"/>
                      </p:cNvSpPr>
                      <p:nvPr/>
                    </p:nvSpPr>
                    <p:spPr bwMode="auto">
                      <a:xfrm>
                        <a:off x="1354" y="2928"/>
                        <a:ext cx="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34" name="Text Box 42"/>
                      <p:cNvSpPr txBox="1">
                        <a:spLocks noChangeArrowheads="1"/>
                      </p:cNvSpPr>
                      <p:nvPr/>
                    </p:nvSpPr>
                    <p:spPr bwMode="auto">
                      <a:xfrm>
                        <a:off x="1200" y="2832"/>
                        <a:ext cx="13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L</a:t>
                        </a:r>
                        <a:endParaRPr lang="en-US" altLang="zh-TW" sz="2800" smtClean="0">
                          <a:solidFill>
                            <a:srgbClr val="000000"/>
                          </a:solidFill>
                          <a:latin typeface="Times New Roman" pitchFamily="18" charset="0"/>
                          <a:cs typeface="+mn-cs"/>
                        </a:endParaRPr>
                      </a:p>
                    </p:txBody>
                  </p:sp>
                </p:grpSp>
                <p:grpSp>
                  <p:nvGrpSpPr>
                    <p:cNvPr id="59435" name="Group 43"/>
                    <p:cNvGrpSpPr>
                      <a:grpSpLocks/>
                    </p:cNvGrpSpPr>
                    <p:nvPr/>
                  </p:nvGrpSpPr>
                  <p:grpSpPr bwMode="auto">
                    <a:xfrm>
                      <a:off x="1008" y="2992"/>
                      <a:ext cx="864" cy="259"/>
                      <a:chOff x="1104" y="2983"/>
                      <a:chExt cx="864" cy="259"/>
                    </a:xfrm>
                  </p:grpSpPr>
                  <p:sp>
                    <p:nvSpPr>
                      <p:cNvPr id="59436" name="Line 44"/>
                      <p:cNvSpPr>
                        <a:spLocks noChangeShapeType="1"/>
                      </p:cNvSpPr>
                      <p:nvPr/>
                    </p:nvSpPr>
                    <p:spPr bwMode="auto">
                      <a:xfrm flipH="1">
                        <a:off x="1104" y="3072"/>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37" name="Line 45"/>
                      <p:cNvSpPr>
                        <a:spLocks noChangeShapeType="1"/>
                      </p:cNvSpPr>
                      <p:nvPr/>
                    </p:nvSpPr>
                    <p:spPr bwMode="auto">
                      <a:xfrm>
                        <a:off x="1632" y="3072"/>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38" name="Text Box 46"/>
                      <p:cNvSpPr txBox="1">
                        <a:spLocks noChangeArrowheads="1"/>
                      </p:cNvSpPr>
                      <p:nvPr/>
                    </p:nvSpPr>
                    <p:spPr bwMode="auto">
                      <a:xfrm>
                        <a:off x="1440" y="2983"/>
                        <a:ext cx="13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T</a:t>
                        </a:r>
                        <a:endParaRPr lang="en-US" altLang="zh-TW" sz="2800" smtClean="0">
                          <a:solidFill>
                            <a:srgbClr val="000000"/>
                          </a:solidFill>
                          <a:latin typeface="Times New Roman" pitchFamily="18" charset="0"/>
                          <a:cs typeface="+mn-cs"/>
                        </a:endParaRPr>
                      </a:p>
                    </p:txBody>
                  </p:sp>
                </p:grpSp>
                <p:grpSp>
                  <p:nvGrpSpPr>
                    <p:cNvPr id="59439" name="Group 47"/>
                    <p:cNvGrpSpPr>
                      <a:grpSpLocks/>
                    </p:cNvGrpSpPr>
                    <p:nvPr/>
                  </p:nvGrpSpPr>
                  <p:grpSpPr bwMode="auto">
                    <a:xfrm>
                      <a:off x="1872" y="2992"/>
                      <a:ext cx="864" cy="259"/>
                      <a:chOff x="1104" y="2983"/>
                      <a:chExt cx="864" cy="259"/>
                    </a:xfrm>
                  </p:grpSpPr>
                  <p:sp>
                    <p:nvSpPr>
                      <p:cNvPr id="59440" name="Line 48"/>
                      <p:cNvSpPr>
                        <a:spLocks noChangeShapeType="1"/>
                      </p:cNvSpPr>
                      <p:nvPr/>
                    </p:nvSpPr>
                    <p:spPr bwMode="auto">
                      <a:xfrm flipH="1">
                        <a:off x="1104" y="3072"/>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41" name="Line 49"/>
                      <p:cNvSpPr>
                        <a:spLocks noChangeShapeType="1"/>
                      </p:cNvSpPr>
                      <p:nvPr/>
                    </p:nvSpPr>
                    <p:spPr bwMode="auto">
                      <a:xfrm>
                        <a:off x="1632" y="3072"/>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42" name="Text Box 50"/>
                      <p:cNvSpPr txBox="1">
                        <a:spLocks noChangeArrowheads="1"/>
                      </p:cNvSpPr>
                      <p:nvPr/>
                    </p:nvSpPr>
                    <p:spPr bwMode="auto">
                      <a:xfrm>
                        <a:off x="1440" y="2983"/>
                        <a:ext cx="13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T</a:t>
                        </a:r>
                        <a:endParaRPr lang="en-US" altLang="zh-TW" sz="2800" smtClean="0">
                          <a:solidFill>
                            <a:srgbClr val="000000"/>
                          </a:solidFill>
                          <a:latin typeface="Times New Roman" pitchFamily="18" charset="0"/>
                          <a:cs typeface="+mn-cs"/>
                        </a:endParaRPr>
                      </a:p>
                    </p:txBody>
                  </p:sp>
                </p:grpSp>
                <p:grpSp>
                  <p:nvGrpSpPr>
                    <p:cNvPr id="59443" name="Group 51"/>
                    <p:cNvGrpSpPr>
                      <a:grpSpLocks/>
                    </p:cNvGrpSpPr>
                    <p:nvPr/>
                  </p:nvGrpSpPr>
                  <p:grpSpPr bwMode="auto">
                    <a:xfrm>
                      <a:off x="2736" y="2992"/>
                      <a:ext cx="864" cy="259"/>
                      <a:chOff x="1104" y="2983"/>
                      <a:chExt cx="864" cy="259"/>
                    </a:xfrm>
                  </p:grpSpPr>
                  <p:sp>
                    <p:nvSpPr>
                      <p:cNvPr id="59444" name="Line 52"/>
                      <p:cNvSpPr>
                        <a:spLocks noChangeShapeType="1"/>
                      </p:cNvSpPr>
                      <p:nvPr/>
                    </p:nvSpPr>
                    <p:spPr bwMode="auto">
                      <a:xfrm flipH="1">
                        <a:off x="1104" y="3072"/>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45" name="Line 53"/>
                      <p:cNvSpPr>
                        <a:spLocks noChangeShapeType="1"/>
                      </p:cNvSpPr>
                      <p:nvPr/>
                    </p:nvSpPr>
                    <p:spPr bwMode="auto">
                      <a:xfrm>
                        <a:off x="1632" y="3072"/>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46" name="Text Box 54"/>
                      <p:cNvSpPr txBox="1">
                        <a:spLocks noChangeArrowheads="1"/>
                      </p:cNvSpPr>
                      <p:nvPr/>
                    </p:nvSpPr>
                    <p:spPr bwMode="auto">
                      <a:xfrm>
                        <a:off x="1440" y="2983"/>
                        <a:ext cx="13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T</a:t>
                        </a:r>
                        <a:endParaRPr lang="en-US" altLang="zh-TW" sz="2800" smtClean="0">
                          <a:solidFill>
                            <a:srgbClr val="000000"/>
                          </a:solidFill>
                          <a:latin typeface="Times New Roman" pitchFamily="18" charset="0"/>
                          <a:cs typeface="+mn-cs"/>
                        </a:endParaRPr>
                      </a:p>
                    </p:txBody>
                  </p:sp>
                </p:grpSp>
                <p:sp>
                  <p:nvSpPr>
                    <p:cNvPr id="59447" name="Text Box 55"/>
                    <p:cNvSpPr txBox="1">
                      <a:spLocks noChangeArrowheads="1"/>
                    </p:cNvSpPr>
                    <p:nvPr/>
                  </p:nvSpPr>
                  <p:spPr bwMode="auto">
                    <a:xfrm>
                      <a:off x="222" y="2523"/>
                      <a:ext cx="304"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1400" smtClean="0">
                          <a:solidFill>
                            <a:srgbClr val="000000"/>
                          </a:solidFill>
                          <a:latin typeface="Times New Roman" pitchFamily="18" charset="0"/>
                          <a:cs typeface="+mn-cs"/>
                        </a:rPr>
                        <a:t>Safety</a:t>
                      </a:r>
                    </a:p>
                    <a:p>
                      <a:pPr defTabSz="914400" eaLnBrk="0" hangingPunct="0"/>
                      <a:r>
                        <a:rPr lang="en-US" altLang="zh-TW" sz="1400" smtClean="0">
                          <a:solidFill>
                            <a:srgbClr val="000000"/>
                          </a:solidFill>
                          <a:latin typeface="Times New Roman" pitchFamily="18" charset="0"/>
                          <a:cs typeface="+mn-cs"/>
                        </a:rPr>
                        <a:t>stock</a:t>
                      </a:r>
                      <a:endParaRPr lang="en-US" altLang="zh-TW" sz="2800" smtClean="0">
                        <a:solidFill>
                          <a:srgbClr val="000000"/>
                        </a:solidFill>
                        <a:latin typeface="Times New Roman" pitchFamily="18" charset="0"/>
                        <a:cs typeface="+mn-cs"/>
                      </a:endParaRPr>
                    </a:p>
                  </p:txBody>
                </p:sp>
                <p:sp>
                  <p:nvSpPr>
                    <p:cNvPr id="59448" name="Text Box 56"/>
                    <p:cNvSpPr txBox="1">
                      <a:spLocks noChangeArrowheads="1"/>
                    </p:cNvSpPr>
                    <p:nvPr/>
                  </p:nvSpPr>
                  <p:spPr bwMode="auto">
                    <a:xfrm>
                      <a:off x="214" y="1888"/>
                      <a:ext cx="417"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hangingPunct="0"/>
                      <a:r>
                        <a:rPr lang="en-US" altLang="zh-TW" sz="1400" smtClean="0">
                          <a:solidFill>
                            <a:srgbClr val="000000"/>
                          </a:solidFill>
                          <a:latin typeface="Times New Roman" pitchFamily="18" charset="0"/>
                          <a:cs typeface="+mn-cs"/>
                        </a:rPr>
                        <a:t>Inventory</a:t>
                      </a:r>
                    </a:p>
                    <a:p>
                      <a:pPr algn="ctr" defTabSz="914400" eaLnBrk="0" hangingPunct="0"/>
                      <a:r>
                        <a:rPr lang="en-US" altLang="zh-TW" sz="1400" smtClean="0">
                          <a:solidFill>
                            <a:srgbClr val="000000"/>
                          </a:solidFill>
                          <a:latin typeface="Times New Roman" pitchFamily="18" charset="0"/>
                          <a:cs typeface="+mn-cs"/>
                        </a:rPr>
                        <a:t>on hand</a:t>
                      </a:r>
                    </a:p>
                    <a:p>
                      <a:pPr algn="ctr" defTabSz="914400" eaLnBrk="0" hangingPunct="0"/>
                      <a:r>
                        <a:rPr lang="en-US" altLang="zh-TW" sz="1400" smtClean="0">
                          <a:solidFill>
                            <a:srgbClr val="000000"/>
                          </a:solidFill>
                          <a:latin typeface="Times New Roman" pitchFamily="18" charset="0"/>
                          <a:cs typeface="+mn-cs"/>
                        </a:rPr>
                        <a:t>(in units)</a:t>
                      </a:r>
                      <a:endParaRPr lang="en-US" altLang="zh-TW" sz="2800" smtClean="0">
                        <a:solidFill>
                          <a:srgbClr val="000000"/>
                        </a:solidFill>
                        <a:latin typeface="Times New Roman" pitchFamily="18" charset="0"/>
                        <a:cs typeface="+mn-cs"/>
                      </a:endParaRPr>
                    </a:p>
                  </p:txBody>
                </p:sp>
              </p:grpSp>
            </p:grpSp>
          </p:grpSp>
          <p:sp>
            <p:nvSpPr>
              <p:cNvPr id="59449" name="AutoShape 57"/>
              <p:cNvSpPr>
                <a:spLocks/>
              </p:cNvSpPr>
              <p:nvPr/>
            </p:nvSpPr>
            <p:spPr bwMode="auto">
              <a:xfrm>
                <a:off x="576" y="2560"/>
                <a:ext cx="48" cy="240"/>
              </a:xfrm>
              <a:prstGeom prst="leftBrace">
                <a:avLst>
                  <a:gd name="adj1" fmla="val 416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50" name="Line 58"/>
              <p:cNvSpPr>
                <a:spLocks noChangeShapeType="1"/>
              </p:cNvSpPr>
              <p:nvPr/>
            </p:nvSpPr>
            <p:spPr bwMode="auto">
              <a:xfrm>
                <a:off x="1344" y="2800"/>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51" name="Line 59"/>
              <p:cNvSpPr>
                <a:spLocks noChangeShapeType="1"/>
              </p:cNvSpPr>
              <p:nvPr/>
            </p:nvSpPr>
            <p:spPr bwMode="auto">
              <a:xfrm>
                <a:off x="2208" y="2800"/>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59452" name="Freeform 60"/>
              <p:cNvSpPr>
                <a:spLocks/>
              </p:cNvSpPr>
              <p:nvPr/>
            </p:nvSpPr>
            <p:spPr bwMode="auto">
              <a:xfrm>
                <a:off x="2208" y="2064"/>
                <a:ext cx="885" cy="949"/>
              </a:xfrm>
              <a:custGeom>
                <a:avLst/>
                <a:gdLst>
                  <a:gd name="T0" fmla="*/ 0 w 837"/>
                  <a:gd name="T1" fmla="*/ 0 h 949"/>
                  <a:gd name="T2" fmla="*/ 42 w 837"/>
                  <a:gd name="T3" fmla="*/ 28 h 949"/>
                  <a:gd name="T4" fmla="*/ 70 w 837"/>
                  <a:gd name="T5" fmla="*/ 139 h 949"/>
                  <a:gd name="T6" fmla="*/ 98 w 837"/>
                  <a:gd name="T7" fmla="*/ 223 h 949"/>
                  <a:gd name="T8" fmla="*/ 209 w 837"/>
                  <a:gd name="T9" fmla="*/ 391 h 949"/>
                  <a:gd name="T10" fmla="*/ 265 w 837"/>
                  <a:gd name="T11" fmla="*/ 460 h 949"/>
                  <a:gd name="T12" fmla="*/ 335 w 837"/>
                  <a:gd name="T13" fmla="*/ 516 h 949"/>
                  <a:gd name="T14" fmla="*/ 377 w 837"/>
                  <a:gd name="T15" fmla="*/ 558 h 949"/>
                  <a:gd name="T16" fmla="*/ 391 w 837"/>
                  <a:gd name="T17" fmla="*/ 600 h 949"/>
                  <a:gd name="T18" fmla="*/ 432 w 837"/>
                  <a:gd name="T19" fmla="*/ 614 h 949"/>
                  <a:gd name="T20" fmla="*/ 558 w 837"/>
                  <a:gd name="T21" fmla="*/ 628 h 949"/>
                  <a:gd name="T22" fmla="*/ 586 w 837"/>
                  <a:gd name="T23" fmla="*/ 670 h 949"/>
                  <a:gd name="T24" fmla="*/ 628 w 837"/>
                  <a:gd name="T25" fmla="*/ 684 h 949"/>
                  <a:gd name="T26" fmla="*/ 656 w 837"/>
                  <a:gd name="T27" fmla="*/ 767 h 949"/>
                  <a:gd name="T28" fmla="*/ 670 w 837"/>
                  <a:gd name="T29" fmla="*/ 809 h 949"/>
                  <a:gd name="T30" fmla="*/ 809 w 837"/>
                  <a:gd name="T31" fmla="*/ 879 h 949"/>
                  <a:gd name="T32" fmla="*/ 837 w 837"/>
                  <a:gd name="T33"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7" h="949">
                    <a:moveTo>
                      <a:pt x="0" y="0"/>
                    </a:moveTo>
                    <a:cubicBezTo>
                      <a:pt x="14" y="9"/>
                      <a:pt x="31" y="15"/>
                      <a:pt x="42" y="28"/>
                    </a:cubicBezTo>
                    <a:cubicBezTo>
                      <a:pt x="53" y="42"/>
                      <a:pt x="69" y="135"/>
                      <a:pt x="70" y="139"/>
                    </a:cubicBezTo>
                    <a:cubicBezTo>
                      <a:pt x="78" y="167"/>
                      <a:pt x="91" y="194"/>
                      <a:pt x="98" y="223"/>
                    </a:cubicBezTo>
                    <a:cubicBezTo>
                      <a:pt x="123" y="325"/>
                      <a:pt x="107" y="357"/>
                      <a:pt x="209" y="391"/>
                    </a:cubicBezTo>
                    <a:cubicBezTo>
                      <a:pt x="236" y="471"/>
                      <a:pt x="202" y="397"/>
                      <a:pt x="265" y="460"/>
                    </a:cubicBezTo>
                    <a:cubicBezTo>
                      <a:pt x="328" y="523"/>
                      <a:pt x="253" y="489"/>
                      <a:pt x="335" y="516"/>
                    </a:cubicBezTo>
                    <a:cubicBezTo>
                      <a:pt x="349" y="530"/>
                      <a:pt x="366" y="542"/>
                      <a:pt x="377" y="558"/>
                    </a:cubicBezTo>
                    <a:cubicBezTo>
                      <a:pt x="385" y="570"/>
                      <a:pt x="381" y="589"/>
                      <a:pt x="391" y="600"/>
                    </a:cubicBezTo>
                    <a:cubicBezTo>
                      <a:pt x="401" y="610"/>
                      <a:pt x="418" y="612"/>
                      <a:pt x="432" y="614"/>
                    </a:cubicBezTo>
                    <a:cubicBezTo>
                      <a:pt x="474" y="621"/>
                      <a:pt x="516" y="623"/>
                      <a:pt x="558" y="628"/>
                    </a:cubicBezTo>
                    <a:cubicBezTo>
                      <a:pt x="567" y="642"/>
                      <a:pt x="573" y="659"/>
                      <a:pt x="586" y="670"/>
                    </a:cubicBezTo>
                    <a:cubicBezTo>
                      <a:pt x="598" y="679"/>
                      <a:pt x="619" y="672"/>
                      <a:pt x="628" y="684"/>
                    </a:cubicBezTo>
                    <a:cubicBezTo>
                      <a:pt x="645" y="708"/>
                      <a:pt x="647" y="739"/>
                      <a:pt x="656" y="767"/>
                    </a:cubicBezTo>
                    <a:cubicBezTo>
                      <a:pt x="661" y="781"/>
                      <a:pt x="658" y="801"/>
                      <a:pt x="670" y="809"/>
                    </a:cubicBezTo>
                    <a:cubicBezTo>
                      <a:pt x="769" y="876"/>
                      <a:pt x="721" y="857"/>
                      <a:pt x="809" y="879"/>
                    </a:cubicBezTo>
                    <a:cubicBezTo>
                      <a:pt x="825" y="941"/>
                      <a:pt x="809" y="921"/>
                      <a:pt x="837" y="949"/>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grpSp>
    </p:spTree>
    <p:extLst>
      <p:ext uri="{BB962C8B-B14F-4D97-AF65-F5344CB8AC3E}">
        <p14:creationId xmlns:p14="http://schemas.microsoft.com/office/powerpoint/2010/main" val="89371165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Replenishment Policies on Safety Inventory</a:t>
            </a:r>
            <a:endParaRPr lang="en-US" dirty="0"/>
          </a:p>
        </p:txBody>
      </p:sp>
      <p:sp>
        <p:nvSpPr>
          <p:cNvPr id="3" name="Content Placeholder 2"/>
          <p:cNvSpPr>
            <a:spLocks noGrp="1"/>
          </p:cNvSpPr>
          <p:nvPr>
            <p:ph idx="1"/>
          </p:nvPr>
        </p:nvSpPr>
        <p:spPr>
          <a:xfrm>
            <a:off x="457200" y="1879602"/>
            <a:ext cx="8229600" cy="4013200"/>
          </a:xfrm>
        </p:spPr>
        <p:txBody>
          <a:bodyPr rtlCol="0">
            <a:normAutofit/>
          </a:bodyPr>
          <a:lstStyle/>
          <a:p>
            <a:pPr eaLnBrk="1" fontAlgn="auto" hangingPunct="1">
              <a:spcBef>
                <a:spcPts val="0"/>
              </a:spcBef>
              <a:spcAft>
                <a:spcPts val="300"/>
              </a:spcAft>
              <a:buFont typeface="Arial"/>
              <a:buChar char="•"/>
              <a:defRPr/>
            </a:pPr>
            <a:r>
              <a:rPr lang="en-US" dirty="0"/>
              <a:t>Periodic Review </a:t>
            </a:r>
            <a:r>
              <a:rPr lang="en-US" dirty="0" smtClean="0"/>
              <a:t>Policies</a:t>
            </a:r>
            <a:endParaRPr lang="en-US" i="1" dirty="0" smtClean="0"/>
          </a:p>
          <a:p>
            <a:pPr lvl="1" eaLnBrk="1" fontAlgn="auto" hangingPunct="1">
              <a:spcBef>
                <a:spcPts val="0"/>
              </a:spcBef>
              <a:spcAft>
                <a:spcPts val="300"/>
              </a:spcAft>
              <a:buFont typeface="Arial"/>
              <a:buChar char="–"/>
              <a:defRPr/>
            </a:pPr>
            <a:r>
              <a:rPr lang="en-US" dirty="0" smtClean="0"/>
              <a:t>Lot size determined by </a:t>
            </a:r>
            <a:r>
              <a:rPr lang="en-US" dirty="0" err="1" smtClean="0"/>
              <a:t>prespecified</a:t>
            </a:r>
            <a:r>
              <a:rPr lang="en-US" dirty="0" smtClean="0"/>
              <a:t> </a:t>
            </a:r>
            <a:r>
              <a:rPr lang="en-US" i="1" dirty="0" smtClean="0"/>
              <a:t>order</a:t>
            </a:r>
            <a:r>
              <a:rPr lang="en-US" i="1" dirty="0"/>
              <a:t>-up-to level </a:t>
            </a:r>
            <a:r>
              <a:rPr lang="en-US" dirty="0"/>
              <a:t>(</a:t>
            </a:r>
            <a:r>
              <a:rPr lang="en-US" i="1" dirty="0" err="1">
                <a:latin typeface="Times New Roman"/>
                <a:cs typeface="Times New Roman"/>
              </a:rPr>
              <a:t>OUL</a:t>
            </a:r>
            <a:r>
              <a:rPr lang="en-US" dirty="0"/>
              <a:t>)</a:t>
            </a:r>
            <a:endParaRPr lang="en-US" dirty="0" smtClean="0"/>
          </a:p>
          <a:p>
            <a:pPr marL="0" indent="0" eaLnBrk="1" fontAlgn="auto" hangingPunct="1">
              <a:spcBef>
                <a:spcPts val="0"/>
              </a:spcBef>
              <a:spcAft>
                <a:spcPts val="300"/>
              </a:spcAft>
              <a:buFont typeface="Arial"/>
              <a:buNone/>
              <a:tabLst>
                <a:tab pos="1168400" algn="r"/>
                <a:tab pos="1435100" algn="l"/>
              </a:tabLst>
              <a:defRPr/>
            </a:pPr>
            <a:r>
              <a:rPr lang="en-US" dirty="0" smtClean="0"/>
              <a:t>	</a:t>
            </a:r>
            <a:r>
              <a:rPr lang="en-US" sz="2400" i="1" dirty="0" smtClean="0">
                <a:latin typeface="Times New Roman"/>
                <a:cs typeface="Times New Roman"/>
              </a:rPr>
              <a:t>D</a:t>
            </a:r>
            <a:r>
              <a:rPr lang="en-US" sz="2400" dirty="0" smtClean="0"/>
              <a:t>:	Average </a:t>
            </a:r>
            <a:r>
              <a:rPr lang="en-US" sz="2400" dirty="0"/>
              <a:t>demand per period </a:t>
            </a:r>
            <a:endParaRPr lang="en-US" sz="2400" dirty="0" smtClean="0"/>
          </a:p>
          <a:p>
            <a:pPr marL="0" indent="0" eaLnBrk="1" fontAlgn="auto" hangingPunct="1">
              <a:spcBef>
                <a:spcPts val="0"/>
              </a:spcBef>
              <a:spcAft>
                <a:spcPts val="300"/>
              </a:spcAft>
              <a:buFont typeface="Arial"/>
              <a:buNone/>
              <a:tabLst>
                <a:tab pos="1168400" algn="r"/>
                <a:tab pos="1435100" algn="l"/>
              </a:tabLst>
              <a:defRPr/>
            </a:pPr>
            <a:r>
              <a:rPr lang="en-US" sz="2400" dirty="0" smtClean="0"/>
              <a:t>	</a:t>
            </a:r>
            <a:r>
              <a:rPr lang="en-US" sz="2400" i="1" dirty="0" err="1" smtClean="0">
                <a:latin typeface="Symbol" charset="2"/>
                <a:cs typeface="Symbol" charset="2"/>
              </a:rPr>
              <a:t>s</a:t>
            </a:r>
            <a:r>
              <a:rPr lang="en-US" sz="2400" i="1" baseline="-25000" dirty="0" err="1" smtClean="0">
                <a:latin typeface="Times New Roman"/>
                <a:cs typeface="Times New Roman"/>
              </a:rPr>
              <a:t>D</a:t>
            </a:r>
            <a:r>
              <a:rPr lang="en-US" sz="2400" dirty="0" smtClean="0"/>
              <a:t>:	Standard </a:t>
            </a:r>
            <a:r>
              <a:rPr lang="en-US" sz="2400" dirty="0"/>
              <a:t>deviation of demand per period</a:t>
            </a:r>
          </a:p>
          <a:p>
            <a:pPr marL="0" indent="0" eaLnBrk="1" fontAlgn="auto" hangingPunct="1">
              <a:spcBef>
                <a:spcPts val="0"/>
              </a:spcBef>
              <a:spcAft>
                <a:spcPts val="300"/>
              </a:spcAft>
              <a:buFont typeface="Arial"/>
              <a:buNone/>
              <a:tabLst>
                <a:tab pos="1168400" algn="r"/>
                <a:tab pos="1435100" algn="l"/>
              </a:tabLst>
              <a:defRPr/>
            </a:pPr>
            <a:r>
              <a:rPr lang="en-US" sz="2400" dirty="0" smtClean="0"/>
              <a:t>	</a:t>
            </a:r>
            <a:r>
              <a:rPr lang="en-US" sz="2400" i="1" dirty="0" smtClean="0">
                <a:latin typeface="Times New Roman"/>
                <a:cs typeface="Times New Roman"/>
              </a:rPr>
              <a:t>L</a:t>
            </a:r>
            <a:r>
              <a:rPr lang="en-US" sz="2400" dirty="0" smtClean="0"/>
              <a:t>:	Average </a:t>
            </a:r>
            <a:r>
              <a:rPr lang="en-US" sz="2400" dirty="0"/>
              <a:t>lead time for </a:t>
            </a:r>
            <a:r>
              <a:rPr lang="en-US" sz="2400" dirty="0" smtClean="0"/>
              <a:t>replenishment</a:t>
            </a:r>
          </a:p>
          <a:p>
            <a:pPr marL="0" indent="0" eaLnBrk="1" fontAlgn="auto" hangingPunct="1">
              <a:spcBef>
                <a:spcPts val="0"/>
              </a:spcBef>
              <a:spcAft>
                <a:spcPts val="300"/>
              </a:spcAft>
              <a:buFont typeface="Arial"/>
              <a:buNone/>
              <a:tabLst>
                <a:tab pos="1168400" algn="r"/>
                <a:tab pos="1435100" algn="l"/>
              </a:tabLst>
              <a:defRPr/>
            </a:pPr>
            <a:r>
              <a:rPr lang="en-US" sz="2400" dirty="0" smtClean="0"/>
              <a:t>	</a:t>
            </a:r>
            <a:r>
              <a:rPr lang="en-US" sz="2400" i="1" dirty="0" smtClean="0">
                <a:latin typeface="Times New Roman"/>
                <a:cs typeface="Times New Roman"/>
              </a:rPr>
              <a:t>T</a:t>
            </a:r>
            <a:r>
              <a:rPr lang="en-US" sz="2400" dirty="0" smtClean="0"/>
              <a:t>:	Review interval</a:t>
            </a:r>
          </a:p>
          <a:p>
            <a:pPr marL="0" indent="0" eaLnBrk="1" fontAlgn="auto" hangingPunct="1">
              <a:spcBef>
                <a:spcPts val="0"/>
              </a:spcBef>
              <a:spcAft>
                <a:spcPts val="300"/>
              </a:spcAft>
              <a:buFont typeface="Arial"/>
              <a:buNone/>
              <a:tabLst>
                <a:tab pos="1168400" algn="r"/>
                <a:tab pos="1435100" algn="l"/>
              </a:tabLst>
              <a:defRPr/>
            </a:pPr>
            <a:r>
              <a:rPr lang="en-US" sz="2400" dirty="0"/>
              <a:t>	</a:t>
            </a:r>
            <a:r>
              <a:rPr lang="en-US" sz="2400" i="1" dirty="0" err="1" smtClean="0">
                <a:latin typeface="Times New Roman"/>
                <a:cs typeface="Times New Roman"/>
              </a:rPr>
              <a:t>CSL</a:t>
            </a:r>
            <a:r>
              <a:rPr lang="en-US" sz="2400" dirty="0" smtClean="0"/>
              <a:t>:	Desired </a:t>
            </a:r>
            <a:r>
              <a:rPr lang="en-US" sz="2400" dirty="0"/>
              <a:t>cycle service level</a:t>
            </a:r>
          </a:p>
        </p:txBody>
      </p:sp>
    </p:spTree>
  </p:cSld>
  <p:clrMapOvr>
    <a:masterClrMapping/>
  </p:clrMapOvr>
  <p:transition spd="slow">
    <p:strip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Replenishment Policies on Safety Inventory</a:t>
            </a:r>
            <a:endParaRPr lang="en-US" dirty="0"/>
          </a:p>
        </p:txBody>
      </p:sp>
      <p:sp>
        <p:nvSpPr>
          <p:cNvPr id="61527" name="Content Placeholder 2"/>
          <p:cNvSpPr>
            <a:spLocks noGrp="1"/>
          </p:cNvSpPr>
          <p:nvPr>
            <p:ph idx="1"/>
          </p:nvPr>
        </p:nvSpPr>
        <p:spPr>
          <a:xfrm>
            <a:off x="457200" y="2082801"/>
            <a:ext cx="8229600" cy="584200"/>
          </a:xfrm>
        </p:spPr>
        <p:txBody>
          <a:bodyPr/>
          <a:lstStyle/>
          <a:p>
            <a:pPr marL="0" indent="0" eaLnBrk="1" hangingPunct="1">
              <a:spcAft>
                <a:spcPts val="300"/>
              </a:spcAft>
              <a:buFont typeface="Arial" charset="0"/>
              <a:buNone/>
            </a:pPr>
            <a:r>
              <a:rPr lang="en-US" sz="2400" smtClean="0"/>
              <a:t>Probability(demand during </a:t>
            </a:r>
            <a:r>
              <a:rPr lang="en-US" sz="2400" i="1" smtClean="0">
                <a:latin typeface="Times New Roman" pitchFamily="18" charset="0"/>
                <a:cs typeface="Times New Roman" pitchFamily="18" charset="0"/>
              </a:rPr>
              <a:t>L</a:t>
            </a:r>
            <a:r>
              <a:rPr lang="en-US" sz="2400" smtClean="0"/>
              <a:t> + </a:t>
            </a:r>
            <a:r>
              <a:rPr lang="en-US" sz="2400" i="1" smtClean="0">
                <a:latin typeface="Times New Roman" pitchFamily="18" charset="0"/>
                <a:cs typeface="Times New Roman" pitchFamily="18" charset="0"/>
              </a:rPr>
              <a:t>T</a:t>
            </a:r>
            <a:r>
              <a:rPr lang="en-US" sz="2400" smtClean="0"/>
              <a:t> ≤ </a:t>
            </a:r>
            <a:r>
              <a:rPr lang="en-US" sz="2400" i="1" smtClean="0">
                <a:latin typeface="Times New Roman" pitchFamily="18" charset="0"/>
                <a:cs typeface="Times New Roman" pitchFamily="18" charset="0"/>
              </a:rPr>
              <a:t>OUL</a:t>
            </a:r>
            <a:r>
              <a:rPr lang="en-US" sz="2400" smtClean="0"/>
              <a:t>) = </a:t>
            </a:r>
            <a:r>
              <a:rPr lang="en-US" sz="2400" i="1" smtClean="0">
                <a:latin typeface="Times New Roman" pitchFamily="18" charset="0"/>
                <a:cs typeface="Times New Roman" pitchFamily="18" charset="0"/>
              </a:rPr>
              <a:t>CSL</a:t>
            </a:r>
          </a:p>
        </p:txBody>
      </p:sp>
      <p:grpSp>
        <p:nvGrpSpPr>
          <p:cNvPr id="8" name="Group 7"/>
          <p:cNvGrpSpPr>
            <a:grpSpLocks/>
          </p:cNvGrpSpPr>
          <p:nvPr/>
        </p:nvGrpSpPr>
        <p:grpSpPr bwMode="auto">
          <a:xfrm>
            <a:off x="850900" y="2851150"/>
            <a:ext cx="7264400" cy="2692400"/>
            <a:chOff x="850900" y="2647950"/>
            <a:chExt cx="7264400" cy="2692400"/>
          </a:xfrm>
        </p:grpSpPr>
        <p:graphicFrame>
          <p:nvGraphicFramePr>
            <p:cNvPr id="61523" name="Object 83"/>
            <p:cNvGraphicFramePr>
              <a:graphicFrameLocks noChangeAspect="1"/>
            </p:cNvGraphicFramePr>
            <p:nvPr/>
          </p:nvGraphicFramePr>
          <p:xfrm>
            <a:off x="1143000" y="2647950"/>
            <a:ext cx="6858000" cy="444500"/>
          </p:xfrm>
          <a:graphic>
            <a:graphicData uri="http://schemas.openxmlformats.org/presentationml/2006/ole">
              <mc:AlternateContent xmlns:mc="http://schemas.openxmlformats.org/markup-compatibility/2006">
                <mc:Choice xmlns:v="urn:schemas-microsoft-com:vml" Requires="v">
                  <p:oleObj spid="_x0000_s61613" name="Equation" r:id="rId3" imgW="6847920" imgH="429480" progId="Equation.3">
                    <p:embed/>
                  </p:oleObj>
                </mc:Choice>
                <mc:Fallback>
                  <p:oleObj name="Equation" r:id="rId3" imgW="6847920" imgH="429480" progId="Equation.3">
                    <p:embed/>
                    <p:pic>
                      <p:nvPicPr>
                        <p:cNvPr id="0"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47950"/>
                          <a:ext cx="6858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4" name="Object 84"/>
            <p:cNvGraphicFramePr>
              <a:graphicFrameLocks noChangeAspect="1"/>
            </p:cNvGraphicFramePr>
            <p:nvPr/>
          </p:nvGraphicFramePr>
          <p:xfrm>
            <a:off x="850900" y="3200400"/>
            <a:ext cx="7264400" cy="508000"/>
          </p:xfrm>
          <a:graphic>
            <a:graphicData uri="http://schemas.openxmlformats.org/presentationml/2006/ole">
              <mc:AlternateContent xmlns:mc="http://schemas.openxmlformats.org/markup-compatibility/2006">
                <mc:Choice xmlns:v="urn:schemas-microsoft-com:vml" Requires="v">
                  <p:oleObj spid="_x0000_s61614" name="Equation" r:id="rId5" imgW="7250040" imgH="493560" progId="Equation.3">
                    <p:embed/>
                  </p:oleObj>
                </mc:Choice>
                <mc:Fallback>
                  <p:oleObj name="Equation" r:id="rId5" imgW="7250040" imgH="493560" progId="Equation.3">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900" y="3200400"/>
                          <a:ext cx="7264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5" name="Object 85"/>
            <p:cNvGraphicFramePr>
              <a:graphicFrameLocks noChangeAspect="1"/>
            </p:cNvGraphicFramePr>
            <p:nvPr/>
          </p:nvGraphicFramePr>
          <p:xfrm>
            <a:off x="1574800" y="3879850"/>
            <a:ext cx="5994400" cy="1460500"/>
          </p:xfrm>
          <a:graphic>
            <a:graphicData uri="http://schemas.openxmlformats.org/presentationml/2006/ole">
              <mc:AlternateContent xmlns:mc="http://schemas.openxmlformats.org/markup-compatibility/2006">
                <mc:Choice xmlns:v="urn:schemas-microsoft-com:vml" Requires="v">
                  <p:oleObj spid="_x0000_s61615" name="Equation" r:id="rId7" imgW="5979240" imgH="1444320" progId="Equation.3">
                    <p:embed/>
                  </p:oleObj>
                </mc:Choice>
                <mc:Fallback>
                  <p:oleObj name="Equation" r:id="rId7" imgW="5979240" imgH="1444320" progId="Equation.3">
                    <p:embed/>
                    <p:pic>
                      <p:nvPicPr>
                        <p:cNvPr id="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800" y="3879850"/>
                          <a:ext cx="5994400"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Impact of Replenishment Policies on Safety Inventory</a:t>
            </a:r>
            <a:endParaRPr lang="en-US" dirty="0"/>
          </a:p>
        </p:txBody>
      </p:sp>
      <p:pic>
        <p:nvPicPr>
          <p:cNvPr id="9" name="Picture 8"/>
          <p:cNvPicPr>
            <a:picLocks noChangeAspect="1"/>
          </p:cNvPicPr>
          <p:nvPr/>
        </p:nvPicPr>
        <p:blipFill>
          <a:blip r:embed="rId2"/>
          <a:srcRect/>
          <a:stretch>
            <a:fillRect/>
          </a:stretch>
        </p:blipFill>
        <p:spPr bwMode="auto">
          <a:xfrm>
            <a:off x="1393825" y="2082800"/>
            <a:ext cx="6365875" cy="3441700"/>
          </a:xfrm>
          <a:prstGeom prst="rect">
            <a:avLst/>
          </a:prstGeom>
          <a:noFill/>
          <a:ln w="9525">
            <a:noFill/>
            <a:miter lim="800000"/>
            <a:headEnd/>
            <a:tailEnd/>
          </a:ln>
        </p:spPr>
      </p:pic>
      <p:sp>
        <p:nvSpPr>
          <p:cNvPr id="10" name="TextBox 9"/>
          <p:cNvSpPr txBox="1">
            <a:spLocks noChangeArrowheads="1"/>
          </p:cNvSpPr>
          <p:nvPr/>
        </p:nvSpPr>
        <p:spPr bwMode="auto">
          <a:xfrm>
            <a:off x="866776" y="5643567"/>
            <a:ext cx="1098378" cy="307777"/>
          </a:xfrm>
          <a:prstGeom prst="rect">
            <a:avLst/>
          </a:prstGeom>
          <a:noFill/>
          <a:ln w="9525">
            <a:noFill/>
            <a:miter lim="800000"/>
            <a:headEnd/>
            <a:tailEnd/>
          </a:ln>
        </p:spPr>
        <p:txBody>
          <a:bodyPr wrap="none">
            <a:spAutoFit/>
          </a:bodyPr>
          <a:lstStyle/>
          <a:p>
            <a:r>
              <a:rPr lang="en-US" sz="1400"/>
              <a:t>Figure 12-6</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2/3*#ppt_w"/>
                                          </p:val>
                                        </p:tav>
                                        <p:tav tm="100000">
                                          <p:val>
                                            <p:strVal val="#ppt_w"/>
                                          </p:val>
                                        </p:tav>
                                      </p:tavLst>
                                    </p:anim>
                                    <p:anim calcmode="lin" valueType="num">
                                      <p:cBhvr>
                                        <p:cTn id="8" dur="1000" fill="hold"/>
                                        <p:tgtEl>
                                          <p:spTgt spid="9"/>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Evaluation Safety Inventory for a Periodic Review Policy</a:t>
            </a:r>
          </a:p>
        </p:txBody>
      </p:sp>
      <p:sp>
        <p:nvSpPr>
          <p:cNvPr id="63580" name="Content Placeholder 2"/>
          <p:cNvSpPr>
            <a:spLocks noGrp="1"/>
          </p:cNvSpPr>
          <p:nvPr>
            <p:ph idx="1"/>
          </p:nvPr>
        </p:nvSpPr>
        <p:spPr>
          <a:xfrm>
            <a:off x="647700" y="1663701"/>
            <a:ext cx="7670800" cy="558800"/>
          </a:xfrm>
        </p:spPr>
        <p:txBody>
          <a:bodyPr/>
          <a:lstStyle/>
          <a:p>
            <a:pPr marL="0" indent="0" eaLnBrk="1" hangingPunct="1">
              <a:spcAft>
                <a:spcPts val="300"/>
              </a:spcAft>
              <a:buFont typeface="Arial" charset="0"/>
              <a:buNone/>
            </a:pPr>
            <a:r>
              <a:rPr lang="en-US" sz="2400" i="1" smtClean="0">
                <a:latin typeface="Times New Roman" pitchFamily="18" charset="0"/>
                <a:cs typeface="Times New Roman" pitchFamily="18" charset="0"/>
              </a:rPr>
              <a:t>D</a:t>
            </a:r>
            <a:r>
              <a:rPr lang="en-US" sz="2400" i="1" smtClean="0"/>
              <a:t> =</a:t>
            </a:r>
            <a:r>
              <a:rPr lang="en-US" sz="2400" smtClean="0"/>
              <a:t> 2,500,     </a:t>
            </a:r>
            <a:r>
              <a:rPr lang="en-US" sz="2400" i="1" smtClean="0">
                <a:latin typeface="Symbol" pitchFamily="18" charset="2"/>
              </a:rPr>
              <a:t>s</a:t>
            </a:r>
            <a:r>
              <a:rPr lang="en-US" sz="2400" i="1" baseline="-25000" smtClean="0">
                <a:latin typeface="Times New Roman" pitchFamily="18" charset="0"/>
                <a:cs typeface="Times New Roman" pitchFamily="18" charset="0"/>
              </a:rPr>
              <a:t>D</a:t>
            </a:r>
            <a:r>
              <a:rPr lang="en-US" sz="2400" smtClean="0"/>
              <a:t> = 500,     </a:t>
            </a:r>
            <a:r>
              <a:rPr lang="en-US" sz="2400" i="1" smtClean="0">
                <a:latin typeface="Times New Roman" pitchFamily="18" charset="0"/>
                <a:cs typeface="Times New Roman" pitchFamily="18" charset="0"/>
              </a:rPr>
              <a:t>L</a:t>
            </a:r>
            <a:r>
              <a:rPr lang="en-US" sz="2400" smtClean="0"/>
              <a:t> = 2 weeks,     </a:t>
            </a:r>
            <a:r>
              <a:rPr lang="en-US" sz="2400" i="1" smtClean="0">
                <a:latin typeface="Times New Roman" pitchFamily="18" charset="0"/>
                <a:cs typeface="Times New Roman" pitchFamily="18" charset="0"/>
              </a:rPr>
              <a:t>T</a:t>
            </a:r>
            <a:r>
              <a:rPr lang="en-US" sz="2400" i="1" smtClean="0"/>
              <a:t> =</a:t>
            </a:r>
            <a:r>
              <a:rPr lang="en-US" sz="2400" smtClean="0"/>
              <a:t> 4 weeks</a:t>
            </a:r>
          </a:p>
        </p:txBody>
      </p:sp>
      <p:graphicFrame>
        <p:nvGraphicFramePr>
          <p:cNvPr id="8" name="Object 87"/>
          <p:cNvGraphicFramePr>
            <a:graphicFrameLocks noChangeAspect="1"/>
          </p:cNvGraphicFramePr>
          <p:nvPr/>
        </p:nvGraphicFramePr>
        <p:xfrm>
          <a:off x="317500" y="2381251"/>
          <a:ext cx="8509000" cy="901700"/>
        </p:xfrm>
        <a:graphic>
          <a:graphicData uri="http://schemas.openxmlformats.org/presentationml/2006/ole">
            <mc:AlternateContent xmlns:mc="http://schemas.openxmlformats.org/markup-compatibility/2006">
              <mc:Choice xmlns:v="urn:schemas-microsoft-com:vml" Requires="v">
                <p:oleObj spid="_x0000_s63695" name="Equation" r:id="rId3" imgW="8493480" imgH="886680" progId="Equation.3">
                  <p:embed/>
                </p:oleObj>
              </mc:Choice>
              <mc:Fallback>
                <p:oleObj name="Equation" r:id="rId3" imgW="8493480" imgH="886680" progId="Equation.3">
                  <p:embed/>
                  <p:pic>
                    <p:nvPicPr>
                      <p:cNvPr id="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2381251"/>
                        <a:ext cx="8509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8"/>
          <p:cNvGraphicFramePr>
            <a:graphicFrameLocks noChangeAspect="1"/>
          </p:cNvGraphicFramePr>
          <p:nvPr/>
        </p:nvGraphicFramePr>
        <p:xfrm>
          <a:off x="171451" y="3397252"/>
          <a:ext cx="8623300" cy="1206500"/>
        </p:xfrm>
        <a:graphic>
          <a:graphicData uri="http://schemas.openxmlformats.org/presentationml/2006/ole">
            <mc:AlternateContent xmlns:mc="http://schemas.openxmlformats.org/markup-compatibility/2006">
              <mc:Choice xmlns:v="urn:schemas-microsoft-com:vml" Requires="v">
                <p:oleObj spid="_x0000_s63696" name="Equation" r:id="rId5" imgW="8612280" imgH="1197360" progId="Equation.3">
                  <p:embed/>
                </p:oleObj>
              </mc:Choice>
              <mc:Fallback>
                <p:oleObj name="Equation" r:id="rId5" imgW="8612280" imgH="1197360" progId="Equation.3">
                  <p:embed/>
                  <p:pic>
                    <p:nvPicPr>
                      <p:cNvPr id="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1" y="3397252"/>
                        <a:ext cx="8623300"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9"/>
          <p:cNvGraphicFramePr>
            <a:graphicFrameLocks noChangeAspect="1"/>
          </p:cNvGraphicFramePr>
          <p:nvPr/>
        </p:nvGraphicFramePr>
        <p:xfrm>
          <a:off x="1587500" y="4705350"/>
          <a:ext cx="5969000" cy="927100"/>
        </p:xfrm>
        <a:graphic>
          <a:graphicData uri="http://schemas.openxmlformats.org/presentationml/2006/ole">
            <mc:AlternateContent xmlns:mc="http://schemas.openxmlformats.org/markup-compatibility/2006">
              <mc:Choice xmlns:v="urn:schemas-microsoft-com:vml" Requires="v">
                <p:oleObj spid="_x0000_s63697" name="Equation" r:id="rId7" imgW="5960880" imgH="914040" progId="Equation.3">
                  <p:embed/>
                </p:oleObj>
              </mc:Choice>
              <mc:Fallback>
                <p:oleObj name="Equation" r:id="rId7" imgW="5960880" imgH="914040" progId="Equation.3">
                  <p:embed/>
                  <p:pic>
                    <p:nvPicPr>
                      <p:cNvPr id="0" name="Picture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500" y="4705350"/>
                        <a:ext cx="5969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0"/>
          <p:cNvGraphicFramePr>
            <a:graphicFrameLocks noChangeAspect="1"/>
          </p:cNvGraphicFramePr>
          <p:nvPr/>
        </p:nvGraphicFramePr>
        <p:xfrm>
          <a:off x="1885951" y="5911852"/>
          <a:ext cx="5372100" cy="444500"/>
        </p:xfrm>
        <a:graphic>
          <a:graphicData uri="http://schemas.openxmlformats.org/presentationml/2006/ole">
            <mc:AlternateContent xmlns:mc="http://schemas.openxmlformats.org/markup-compatibility/2006">
              <mc:Choice xmlns:v="urn:schemas-microsoft-com:vml" Requires="v">
                <p:oleObj spid="_x0000_s63698" name="Equation" r:id="rId9" imgW="5357520" imgH="429480" progId="Equation.3">
                  <p:embed/>
                </p:oleObj>
              </mc:Choice>
              <mc:Fallback>
                <p:oleObj name="Equation" r:id="rId9" imgW="5357520" imgH="429480" progId="Equation.3">
                  <p:embed/>
                  <p:pic>
                    <p:nvPicPr>
                      <p:cNvPr id="0" name="Picture 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5951" y="5911852"/>
                        <a:ext cx="53721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1000"/>
                                        <p:tgtEl>
                                          <p:spTgt spid="10"/>
                                        </p:tgtEl>
                                      </p:cBhvr>
                                    </p:animEffect>
                                  </p:childTnLst>
                                </p:cTn>
                              </p:par>
                            </p:childTnLst>
                          </p:cTn>
                        </p:par>
                        <p:par>
                          <p:cTn id="16" fill="hold">
                            <p:stCondLst>
                              <p:cond delay="6000"/>
                            </p:stCondLst>
                            <p:childTnLst>
                              <p:par>
                                <p:cTn id="17" presetID="18" presetClass="entr" presetSubtype="6"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1"/>
          </p:nvPr>
        </p:nvSpPr>
        <p:spPr>
          <a:xfrm>
            <a:off x="584200" y="838200"/>
            <a:ext cx="3784600" cy="4114800"/>
          </a:xfrm>
          <a:noFill/>
          <a:ln/>
        </p:spPr>
        <p:txBody>
          <a:bodyPr/>
          <a:lstStyle/>
          <a:p>
            <a:pPr algn="ctr">
              <a:buFont typeface="Monotype Sorts" pitchFamily="2" charset="2"/>
              <a:buNone/>
            </a:pPr>
            <a:r>
              <a:rPr lang="en-US" altLang="zh-TW" b="1"/>
              <a:t>Continuous Review</a:t>
            </a:r>
          </a:p>
          <a:p>
            <a:pPr algn="ctr">
              <a:buFont typeface="Monotype Sorts" pitchFamily="2" charset="2"/>
              <a:buNone/>
            </a:pPr>
            <a:r>
              <a:rPr lang="en-US" altLang="zh-TW" b="1"/>
              <a:t> </a:t>
            </a:r>
          </a:p>
          <a:p>
            <a:r>
              <a:rPr lang="en-US" altLang="zh-TW"/>
              <a:t>order quantity fixed</a:t>
            </a:r>
          </a:p>
          <a:p>
            <a:r>
              <a:rPr lang="en-US" altLang="zh-TW"/>
              <a:t>event-triggered</a:t>
            </a:r>
          </a:p>
          <a:p>
            <a:r>
              <a:rPr lang="en-US" altLang="zh-TW"/>
              <a:t>issue order when inventory drops below reorder point</a:t>
            </a:r>
          </a:p>
          <a:p>
            <a:r>
              <a:rPr lang="en-US" altLang="zh-TW"/>
              <a:t>continuous monitoring</a:t>
            </a:r>
          </a:p>
          <a:p>
            <a:r>
              <a:rPr lang="en-US" altLang="zh-TW"/>
              <a:t>lower safety stock</a:t>
            </a:r>
          </a:p>
        </p:txBody>
      </p:sp>
      <p:sp>
        <p:nvSpPr>
          <p:cNvPr id="60419" name="Rectangle 3"/>
          <p:cNvSpPr>
            <a:spLocks noGrp="1" noChangeArrowheads="1"/>
          </p:cNvSpPr>
          <p:nvPr>
            <p:ph type="body" sz="half" idx="2"/>
          </p:nvPr>
        </p:nvSpPr>
        <p:spPr>
          <a:xfrm>
            <a:off x="4572000" y="781050"/>
            <a:ext cx="3784600" cy="4114800"/>
          </a:xfrm>
          <a:noFill/>
          <a:ln/>
        </p:spPr>
        <p:txBody>
          <a:bodyPr/>
          <a:lstStyle/>
          <a:p>
            <a:pPr algn="ctr">
              <a:buFont typeface="Monotype Sorts" pitchFamily="2" charset="2"/>
              <a:buNone/>
            </a:pPr>
            <a:r>
              <a:rPr lang="en-US" altLang="zh-TW" b="1"/>
              <a:t>Periodic </a:t>
            </a:r>
          </a:p>
          <a:p>
            <a:pPr algn="ctr">
              <a:buFont typeface="Monotype Sorts" pitchFamily="2" charset="2"/>
              <a:buNone/>
            </a:pPr>
            <a:r>
              <a:rPr lang="en-US" altLang="zh-TW" b="1"/>
              <a:t>Review</a:t>
            </a:r>
          </a:p>
          <a:p>
            <a:pPr algn="ctr">
              <a:buFont typeface="Monotype Sorts" pitchFamily="2" charset="2"/>
              <a:buNone/>
            </a:pPr>
            <a:endParaRPr lang="en-US" altLang="zh-TW" b="1"/>
          </a:p>
          <a:p>
            <a:r>
              <a:rPr lang="en-US" altLang="zh-TW"/>
              <a:t>order frequency fixed</a:t>
            </a:r>
          </a:p>
          <a:p>
            <a:r>
              <a:rPr lang="en-US" altLang="zh-TW"/>
              <a:t>time-triggered</a:t>
            </a:r>
          </a:p>
          <a:p>
            <a:r>
              <a:rPr lang="en-US" altLang="zh-TW"/>
              <a:t>order quantity up to target stock level</a:t>
            </a:r>
          </a:p>
          <a:p>
            <a:endParaRPr lang="en-US" altLang="zh-TW"/>
          </a:p>
          <a:p>
            <a:r>
              <a:rPr lang="en-US" altLang="zh-TW"/>
              <a:t>simpler to manage</a:t>
            </a:r>
          </a:p>
          <a:p>
            <a:r>
              <a:rPr lang="en-US" altLang="zh-TW"/>
              <a:t>more safety stock needed</a:t>
            </a:r>
          </a:p>
        </p:txBody>
      </p:sp>
    </p:spTree>
    <p:extLst>
      <p:ext uri="{BB962C8B-B14F-4D97-AF65-F5344CB8AC3E}">
        <p14:creationId xmlns:p14="http://schemas.microsoft.com/office/powerpoint/2010/main" val="183577282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ph type="title"/>
          </p:nvPr>
        </p:nvSpPr>
        <p:spPr>
          <a:xfrm>
            <a:off x="685800" y="628650"/>
            <a:ext cx="7772400" cy="1143000"/>
          </a:xfrm>
          <a:noFill/>
          <a:ln/>
        </p:spPr>
        <p:txBody>
          <a:bodyPr/>
          <a:lstStyle/>
          <a:p>
            <a:r>
              <a:rPr lang="en-US" altLang="zh-TW" sz="5400" b="1"/>
              <a:t>ABC classification </a:t>
            </a:r>
          </a:p>
        </p:txBody>
      </p:sp>
      <p:sp>
        <p:nvSpPr>
          <p:cNvPr id="61443" name="Rectangle 3"/>
          <p:cNvSpPr>
            <a:spLocks noChangeArrowheads="1"/>
          </p:cNvSpPr>
          <p:nvPr/>
        </p:nvSpPr>
        <p:spPr bwMode="auto">
          <a:xfrm>
            <a:off x="1625602" y="2118123"/>
            <a:ext cx="4544002"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914400" eaLnBrk="0" hangingPunct="0"/>
            <a:r>
              <a:rPr lang="en-US" altLang="zh-TW" sz="2800" i="1" smtClean="0">
                <a:solidFill>
                  <a:srgbClr val="000000"/>
                </a:solidFill>
                <a:latin typeface="Times New Roman" pitchFamily="18" charset="0"/>
                <a:cs typeface="+mn-cs"/>
              </a:rPr>
              <a:t>Pareto principle   (80-20 rule)</a:t>
            </a:r>
          </a:p>
        </p:txBody>
      </p:sp>
      <p:sp>
        <p:nvSpPr>
          <p:cNvPr id="61444" name="Rectangle 4"/>
          <p:cNvSpPr>
            <a:spLocks noGrp="1" noChangeArrowheads="1"/>
          </p:cNvSpPr>
          <p:nvPr>
            <p:ph type="body" sz="half" idx="1"/>
          </p:nvPr>
        </p:nvSpPr>
        <p:spPr>
          <a:xfrm>
            <a:off x="1066800" y="2857500"/>
            <a:ext cx="7772400" cy="2000250"/>
          </a:xfrm>
          <a:noFill/>
          <a:ln/>
        </p:spPr>
        <p:txBody>
          <a:bodyPr/>
          <a:lstStyle/>
          <a:p>
            <a:r>
              <a:rPr lang="en-US" altLang="zh-TW" sz="2800" b="1"/>
              <a:t>A </a:t>
            </a:r>
            <a:r>
              <a:rPr lang="en-US" altLang="zh-TW" sz="2800"/>
              <a:t> high value	~ 15 %	</a:t>
            </a:r>
          </a:p>
          <a:p>
            <a:r>
              <a:rPr lang="en-US" altLang="zh-TW" sz="2800" b="1"/>
              <a:t>B			</a:t>
            </a:r>
            <a:r>
              <a:rPr lang="en-US" altLang="zh-TW" sz="2800"/>
              <a:t>~ 35 %</a:t>
            </a:r>
          </a:p>
          <a:p>
            <a:r>
              <a:rPr lang="en-US" altLang="zh-TW" sz="2800" b="1"/>
              <a:t>C</a:t>
            </a:r>
            <a:r>
              <a:rPr lang="en-US" altLang="zh-TW" sz="2800"/>
              <a:t>  low value	~ 50 %</a:t>
            </a:r>
          </a:p>
        </p:txBody>
      </p:sp>
    </p:spTree>
    <p:extLst>
      <p:ext uri="{BB962C8B-B14F-4D97-AF65-F5344CB8AC3E}">
        <p14:creationId xmlns:p14="http://schemas.microsoft.com/office/powerpoint/2010/main" val="186502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FG_12_001"/>
          <p:cNvPicPr>
            <a:picLocks noChangeAspect="1" noChangeArrowheads="1"/>
          </p:cNvPicPr>
          <p:nvPr/>
        </p:nvPicPr>
        <p:blipFill>
          <a:blip r:embed="rId2"/>
          <a:srcRect/>
          <a:stretch>
            <a:fillRect/>
          </a:stretch>
        </p:blipFill>
        <p:spPr bwMode="auto">
          <a:xfrm>
            <a:off x="933452" y="1697038"/>
            <a:ext cx="6892925" cy="4125912"/>
          </a:xfrm>
          <a:prstGeom prst="rect">
            <a:avLst/>
          </a:prstGeom>
          <a:noFill/>
          <a:ln w="9525">
            <a:noFill/>
            <a:miter lim="800000"/>
            <a:headEnd/>
            <a:tailEnd/>
          </a:ln>
        </p:spPr>
      </p:pic>
      <p:sp>
        <p:nvSpPr>
          <p:cNvPr id="17410" name="Title 1"/>
          <p:cNvSpPr>
            <a:spLocks noGrp="1"/>
          </p:cNvSpPr>
          <p:nvPr>
            <p:ph type="title"/>
          </p:nvPr>
        </p:nvSpPr>
        <p:spPr/>
        <p:txBody>
          <a:bodyPr/>
          <a:lstStyle/>
          <a:p>
            <a:pPr eaLnBrk="1" hangingPunct="1"/>
            <a:r>
              <a:rPr lang="en-US" smtClean="0"/>
              <a:t>The Role of Safety Inventory</a:t>
            </a:r>
          </a:p>
        </p:txBody>
      </p:sp>
      <p:sp>
        <p:nvSpPr>
          <p:cNvPr id="6" name="TextBox 5"/>
          <p:cNvSpPr txBox="1">
            <a:spLocks noChangeArrowheads="1"/>
          </p:cNvSpPr>
          <p:nvPr/>
        </p:nvSpPr>
        <p:spPr bwMode="auto">
          <a:xfrm>
            <a:off x="7199313" y="5514979"/>
            <a:ext cx="1098378" cy="307777"/>
          </a:xfrm>
          <a:prstGeom prst="rect">
            <a:avLst/>
          </a:prstGeom>
          <a:noFill/>
          <a:ln w="9525">
            <a:noFill/>
            <a:miter lim="800000"/>
            <a:headEnd/>
            <a:tailEnd/>
          </a:ln>
        </p:spPr>
        <p:txBody>
          <a:bodyPr wrap="none">
            <a:spAutoFit/>
          </a:bodyPr>
          <a:lstStyle/>
          <a:p>
            <a:r>
              <a:rPr lang="en-US" sz="1400"/>
              <a:t>Figure 12-1</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609600" y="400050"/>
            <a:ext cx="7772400" cy="5886450"/>
          </a:xfrm>
        </p:spPr>
        <p:txBody>
          <a:bodyPr/>
          <a:lstStyle/>
          <a:p>
            <a:pPr>
              <a:buFont typeface="Monotype Sorts" pitchFamily="2" charset="2"/>
              <a:buNone/>
            </a:pPr>
            <a:r>
              <a:rPr lang="en-US" altLang="zh-TW" sz="4000" dirty="0"/>
              <a:t>Inventory control systems</a:t>
            </a:r>
            <a:endParaRPr lang="en-US" altLang="zh-TW" sz="3600" dirty="0"/>
          </a:p>
          <a:p>
            <a:r>
              <a:rPr lang="en-US" altLang="zh-TW" dirty="0"/>
              <a:t>fixed order quantity (continuous review)</a:t>
            </a:r>
          </a:p>
          <a:p>
            <a:r>
              <a:rPr lang="en-US" altLang="zh-TW" dirty="0"/>
              <a:t>periodic </a:t>
            </a:r>
            <a:r>
              <a:rPr lang="en-US" altLang="zh-TW" dirty="0" smtClean="0"/>
              <a:t>review</a:t>
            </a:r>
            <a:endParaRPr lang="en-US" altLang="zh-TW" dirty="0"/>
          </a:p>
          <a:p>
            <a:pPr>
              <a:buFont typeface="Monotype Sorts" pitchFamily="2" charset="2"/>
              <a:buNone/>
            </a:pPr>
            <a:r>
              <a:rPr lang="en-US" altLang="zh-TW" sz="4000" dirty="0"/>
              <a:t>Hybrid systems</a:t>
            </a:r>
            <a:endParaRPr lang="en-US" altLang="zh-TW" dirty="0"/>
          </a:p>
          <a:p>
            <a:r>
              <a:rPr lang="en-US" altLang="zh-TW" dirty="0"/>
              <a:t>optional replenishment (</a:t>
            </a:r>
            <a:r>
              <a:rPr lang="en-US" altLang="zh-TW" dirty="0" err="1"/>
              <a:t>s,S</a:t>
            </a:r>
            <a:r>
              <a:rPr lang="en-US" altLang="zh-TW" dirty="0"/>
              <a:t>)</a:t>
            </a:r>
          </a:p>
          <a:p>
            <a:pPr lvl="1"/>
            <a:r>
              <a:rPr lang="en-US" altLang="zh-TW" dirty="0"/>
              <a:t>only order if inventory below a certain level</a:t>
            </a:r>
          </a:p>
          <a:p>
            <a:pPr lvl="1"/>
            <a:r>
              <a:rPr lang="en-US" altLang="zh-TW" dirty="0"/>
              <a:t>periodic review</a:t>
            </a:r>
          </a:p>
          <a:p>
            <a:r>
              <a:rPr lang="en-US" altLang="zh-TW" dirty="0"/>
              <a:t>base stock system</a:t>
            </a:r>
          </a:p>
          <a:p>
            <a:pPr lvl="1"/>
            <a:r>
              <a:rPr lang="en-US" altLang="zh-TW" dirty="0"/>
              <a:t>order replenishment every time demand is depleted</a:t>
            </a:r>
          </a:p>
          <a:p>
            <a:endParaRPr lang="en-US" altLang="zh-TW" dirty="0"/>
          </a:p>
        </p:txBody>
      </p:sp>
    </p:spTree>
    <p:extLst>
      <p:ext uri="{BB962C8B-B14F-4D97-AF65-F5344CB8AC3E}">
        <p14:creationId xmlns:p14="http://schemas.microsoft.com/office/powerpoint/2010/main" val="18552617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685800"/>
            <a:ext cx="7772400" cy="1143000"/>
          </a:xfrm>
        </p:spPr>
        <p:txBody>
          <a:bodyPr/>
          <a:lstStyle/>
          <a:p>
            <a:r>
              <a:rPr lang="en-US" altLang="zh-TW"/>
              <a:t>How to set the service level ?</a:t>
            </a:r>
          </a:p>
        </p:txBody>
      </p:sp>
      <p:sp>
        <p:nvSpPr>
          <p:cNvPr id="68611" name="Rectangle 3"/>
          <p:cNvSpPr>
            <a:spLocks noGrp="1" noChangeArrowheads="1"/>
          </p:cNvSpPr>
          <p:nvPr>
            <p:ph type="body" idx="1"/>
          </p:nvPr>
        </p:nvSpPr>
        <p:spPr>
          <a:xfrm>
            <a:off x="711200" y="1943100"/>
            <a:ext cx="7772400" cy="914400"/>
          </a:xfrm>
        </p:spPr>
        <p:txBody>
          <a:bodyPr/>
          <a:lstStyle/>
          <a:p>
            <a:r>
              <a:rPr lang="en-US" altLang="zh-TW"/>
              <a:t>Let b = unit cost of shortage</a:t>
            </a:r>
          </a:p>
          <a:p>
            <a:endParaRPr lang="en-US" altLang="zh-TW"/>
          </a:p>
        </p:txBody>
      </p:sp>
      <p:grpSp>
        <p:nvGrpSpPr>
          <p:cNvPr id="68612" name="Group 4"/>
          <p:cNvGrpSpPr>
            <a:grpSpLocks/>
          </p:cNvGrpSpPr>
          <p:nvPr/>
        </p:nvGrpSpPr>
        <p:grpSpPr bwMode="auto">
          <a:xfrm>
            <a:off x="304800" y="3028951"/>
            <a:ext cx="8940800" cy="1947863"/>
            <a:chOff x="240" y="1824"/>
            <a:chExt cx="4224" cy="1636"/>
          </a:xfrm>
        </p:grpSpPr>
        <p:sp>
          <p:nvSpPr>
            <p:cNvPr id="68613" name="Rectangle 5"/>
            <p:cNvSpPr>
              <a:spLocks noChangeArrowheads="1"/>
            </p:cNvSpPr>
            <p:nvPr/>
          </p:nvSpPr>
          <p:spPr bwMode="auto">
            <a:xfrm>
              <a:off x="240" y="2544"/>
              <a:ext cx="144" cy="1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14" name="Line 6"/>
            <p:cNvSpPr>
              <a:spLocks noChangeShapeType="1"/>
            </p:cNvSpPr>
            <p:nvPr/>
          </p:nvSpPr>
          <p:spPr bwMode="auto">
            <a:xfrm flipV="1">
              <a:off x="384" y="2256"/>
              <a:ext cx="192"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15" name="Line 7"/>
            <p:cNvSpPr>
              <a:spLocks noChangeShapeType="1"/>
            </p:cNvSpPr>
            <p:nvPr/>
          </p:nvSpPr>
          <p:spPr bwMode="auto">
            <a:xfrm>
              <a:off x="384" y="2688"/>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16" name="Line 8"/>
            <p:cNvSpPr>
              <a:spLocks noChangeShapeType="1"/>
            </p:cNvSpPr>
            <p:nvPr/>
          </p:nvSpPr>
          <p:spPr bwMode="auto">
            <a:xfrm>
              <a:off x="576" y="2256"/>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17" name="Line 9"/>
            <p:cNvSpPr>
              <a:spLocks noChangeShapeType="1"/>
            </p:cNvSpPr>
            <p:nvPr/>
          </p:nvSpPr>
          <p:spPr bwMode="auto">
            <a:xfrm>
              <a:off x="672" y="2976"/>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18" name="Oval 10"/>
            <p:cNvSpPr>
              <a:spLocks noChangeArrowheads="1"/>
            </p:cNvSpPr>
            <p:nvPr/>
          </p:nvSpPr>
          <p:spPr bwMode="auto">
            <a:xfrm>
              <a:off x="2256" y="2880"/>
              <a:ext cx="144" cy="14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19" name="Line 11"/>
            <p:cNvSpPr>
              <a:spLocks noChangeShapeType="1"/>
            </p:cNvSpPr>
            <p:nvPr/>
          </p:nvSpPr>
          <p:spPr bwMode="auto">
            <a:xfrm flipV="1">
              <a:off x="2304" y="268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20" name="Line 12"/>
            <p:cNvSpPr>
              <a:spLocks noChangeShapeType="1"/>
            </p:cNvSpPr>
            <p:nvPr/>
          </p:nvSpPr>
          <p:spPr bwMode="auto">
            <a:xfrm>
              <a:off x="2304" y="3024"/>
              <a:ext cx="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21" name="Line 13"/>
            <p:cNvSpPr>
              <a:spLocks noChangeShapeType="1"/>
            </p:cNvSpPr>
            <p:nvPr/>
          </p:nvSpPr>
          <p:spPr bwMode="auto">
            <a:xfrm>
              <a:off x="2304" y="2688"/>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22" name="Line 14"/>
            <p:cNvSpPr>
              <a:spLocks noChangeShapeType="1"/>
            </p:cNvSpPr>
            <p:nvPr/>
          </p:nvSpPr>
          <p:spPr bwMode="auto">
            <a:xfrm>
              <a:off x="2304" y="3264"/>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8623" name="Text Box 15"/>
            <p:cNvSpPr txBox="1">
              <a:spLocks noChangeArrowheads="1"/>
            </p:cNvSpPr>
            <p:nvPr/>
          </p:nvSpPr>
          <p:spPr bwMode="auto">
            <a:xfrm>
              <a:off x="864" y="1920"/>
              <a:ext cx="573"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r>
                <a:rPr kumimoji="1" lang="en-US" altLang="zh-TW" sz="2800" smtClean="0">
                  <a:solidFill>
                    <a:srgbClr val="000000"/>
                  </a:solidFill>
                  <a:latin typeface="Times New Roman" pitchFamily="18" charset="0"/>
                  <a:cs typeface="+mn-cs"/>
                </a:rPr>
                <a:t>Stock r</a:t>
              </a:r>
            </a:p>
          </p:txBody>
        </p:sp>
        <p:sp>
          <p:nvSpPr>
            <p:cNvPr id="68624" name="Text Box 16"/>
            <p:cNvSpPr txBox="1">
              <a:spLocks noChangeArrowheads="1"/>
            </p:cNvSpPr>
            <p:nvPr/>
          </p:nvSpPr>
          <p:spPr bwMode="auto">
            <a:xfrm>
              <a:off x="912" y="2592"/>
              <a:ext cx="753"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r>
                <a:rPr kumimoji="1" lang="en-US" altLang="zh-TW" sz="2800" smtClean="0">
                  <a:solidFill>
                    <a:srgbClr val="000000"/>
                  </a:solidFill>
                  <a:latin typeface="Times New Roman" pitchFamily="18" charset="0"/>
                  <a:cs typeface="+mn-cs"/>
                </a:rPr>
                <a:t>Stock r+1</a:t>
              </a:r>
            </a:p>
          </p:txBody>
        </p:sp>
        <p:sp>
          <p:nvSpPr>
            <p:cNvPr id="68625" name="Text Box 17"/>
            <p:cNvSpPr txBox="1">
              <a:spLocks noChangeArrowheads="1"/>
            </p:cNvSpPr>
            <p:nvPr/>
          </p:nvSpPr>
          <p:spPr bwMode="auto">
            <a:xfrm>
              <a:off x="2304" y="2448"/>
              <a:ext cx="91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en-US" altLang="zh-TW" sz="2400" smtClean="0">
                  <a:solidFill>
                    <a:srgbClr val="000000"/>
                  </a:solidFill>
                  <a:latin typeface="Times New Roman" pitchFamily="18" charset="0"/>
                  <a:cs typeface="+mn-cs"/>
                </a:rPr>
                <a:t>DDLT &gt; r</a:t>
              </a:r>
            </a:p>
          </p:txBody>
        </p:sp>
        <p:sp>
          <p:nvSpPr>
            <p:cNvPr id="68626" name="Text Box 18"/>
            <p:cNvSpPr txBox="1">
              <a:spLocks noChangeArrowheads="1"/>
            </p:cNvSpPr>
            <p:nvPr/>
          </p:nvSpPr>
          <p:spPr bwMode="auto">
            <a:xfrm>
              <a:off x="2304" y="2976"/>
              <a:ext cx="91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en-US" altLang="zh-TW" sz="2400" smtClean="0">
                  <a:solidFill>
                    <a:srgbClr val="000000"/>
                  </a:solidFill>
                  <a:latin typeface="Times New Roman" pitchFamily="18" charset="0"/>
                  <a:cs typeface="+mn-cs"/>
                </a:rPr>
                <a:t>DDLT </a:t>
              </a:r>
              <a:r>
                <a:rPr kumimoji="1" lang="en-US" altLang="zh-TW" sz="2400" smtClean="0">
                  <a:solidFill>
                    <a:srgbClr val="000000"/>
                  </a:solidFill>
                  <a:latin typeface="Times New Roman" pitchFamily="18" charset="0"/>
                  <a:cs typeface="+mn-cs"/>
                  <a:sym typeface="Symbol" pitchFamily="18" charset="2"/>
                </a:rPr>
                <a:t></a:t>
              </a:r>
              <a:r>
                <a:rPr kumimoji="1" lang="en-US" altLang="zh-TW" sz="2400" smtClean="0">
                  <a:solidFill>
                    <a:srgbClr val="000000"/>
                  </a:solidFill>
                  <a:latin typeface="Times New Roman" pitchFamily="18" charset="0"/>
                  <a:cs typeface="+mn-cs"/>
                </a:rPr>
                <a:t> r</a:t>
              </a:r>
            </a:p>
          </p:txBody>
        </p:sp>
        <p:sp>
          <p:nvSpPr>
            <p:cNvPr id="68627" name="Text Box 19"/>
            <p:cNvSpPr txBox="1">
              <a:spLocks noChangeArrowheads="1"/>
            </p:cNvSpPr>
            <p:nvPr/>
          </p:nvSpPr>
          <p:spPr bwMode="auto">
            <a:xfrm>
              <a:off x="3504" y="2112"/>
              <a:ext cx="240"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zh-TW" altLang="en-US" sz="2800" smtClean="0">
                  <a:solidFill>
                    <a:srgbClr val="000000"/>
                  </a:solidFill>
                  <a:latin typeface="Times New Roman" pitchFamily="18" charset="0"/>
                  <a:cs typeface="+mn-cs"/>
                </a:rPr>
                <a:t>0</a:t>
              </a:r>
            </a:p>
          </p:txBody>
        </p:sp>
        <p:sp>
          <p:nvSpPr>
            <p:cNvPr id="68628" name="Text Box 20"/>
            <p:cNvSpPr txBox="1">
              <a:spLocks noChangeArrowheads="1"/>
            </p:cNvSpPr>
            <p:nvPr/>
          </p:nvSpPr>
          <p:spPr bwMode="auto">
            <a:xfrm>
              <a:off x="3360" y="2544"/>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zh-TW" altLang="en-US" sz="2400" smtClean="0">
                  <a:solidFill>
                    <a:srgbClr val="000000"/>
                  </a:solidFill>
                  <a:latin typeface="Times New Roman" pitchFamily="18" charset="0"/>
                  <a:cs typeface="+mn-cs"/>
                </a:rPr>
                <a:t>-</a:t>
              </a:r>
              <a:r>
                <a:rPr kumimoji="1" lang="en-US" altLang="zh-TW" sz="2400" smtClean="0">
                  <a:solidFill>
                    <a:srgbClr val="000000"/>
                  </a:solidFill>
                  <a:latin typeface="Times New Roman" pitchFamily="18" charset="0"/>
                  <a:cs typeface="+mn-cs"/>
                </a:rPr>
                <a:t>H+b D/Q</a:t>
              </a:r>
            </a:p>
          </p:txBody>
        </p:sp>
        <p:sp>
          <p:nvSpPr>
            <p:cNvPr id="68629" name="Text Box 21"/>
            <p:cNvSpPr txBox="1">
              <a:spLocks noChangeArrowheads="1"/>
            </p:cNvSpPr>
            <p:nvPr/>
          </p:nvSpPr>
          <p:spPr bwMode="auto">
            <a:xfrm>
              <a:off x="3408" y="3072"/>
              <a:ext cx="91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zh-TW" altLang="en-US" sz="2400" smtClean="0">
                  <a:solidFill>
                    <a:srgbClr val="000000"/>
                  </a:solidFill>
                  <a:latin typeface="Times New Roman" pitchFamily="18" charset="0"/>
                  <a:cs typeface="+mn-cs"/>
                </a:rPr>
                <a:t>-</a:t>
              </a:r>
              <a:r>
                <a:rPr kumimoji="1" lang="en-US" altLang="zh-TW" sz="2400" smtClean="0">
                  <a:solidFill>
                    <a:srgbClr val="000000"/>
                  </a:solidFill>
                  <a:latin typeface="Times New Roman" pitchFamily="18" charset="0"/>
                  <a:cs typeface="+mn-cs"/>
                </a:rPr>
                <a:t>H</a:t>
              </a:r>
              <a:endParaRPr kumimoji="1" lang="en-US" altLang="zh-TW" sz="3200" smtClean="0">
                <a:solidFill>
                  <a:srgbClr val="000000"/>
                </a:solidFill>
                <a:latin typeface="Times New Roman" pitchFamily="18" charset="0"/>
                <a:cs typeface="+mn-cs"/>
              </a:endParaRPr>
            </a:p>
          </p:txBody>
        </p:sp>
        <p:sp>
          <p:nvSpPr>
            <p:cNvPr id="68630" name="Text Box 22"/>
            <p:cNvSpPr txBox="1">
              <a:spLocks noChangeArrowheads="1"/>
            </p:cNvSpPr>
            <p:nvPr/>
          </p:nvSpPr>
          <p:spPr bwMode="auto">
            <a:xfrm>
              <a:off x="2880" y="1824"/>
              <a:ext cx="158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en-US" altLang="zh-TW" sz="2400" smtClean="0">
                  <a:solidFill>
                    <a:srgbClr val="000000"/>
                  </a:solidFill>
                  <a:latin typeface="Times New Roman" pitchFamily="18" charset="0"/>
                  <a:cs typeface="+mn-cs"/>
                </a:rPr>
                <a:t>Change in profit</a:t>
              </a:r>
            </a:p>
          </p:txBody>
        </p:sp>
      </p:grpSp>
    </p:spTree>
    <p:extLst>
      <p:ext uri="{BB962C8B-B14F-4D97-AF65-F5344CB8AC3E}">
        <p14:creationId xmlns:p14="http://schemas.microsoft.com/office/powerpoint/2010/main" val="1431585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11200" y="628650"/>
            <a:ext cx="7772400" cy="1143000"/>
          </a:xfrm>
        </p:spPr>
        <p:txBody>
          <a:bodyPr/>
          <a:lstStyle/>
          <a:p>
            <a:r>
              <a:rPr lang="en-US" altLang="zh-TW"/>
              <a:t>How to set the service level ? (con't)</a:t>
            </a:r>
            <a:endParaRPr lang="zh-TW" altLang="en-US"/>
          </a:p>
        </p:txBody>
      </p:sp>
      <p:sp>
        <p:nvSpPr>
          <p:cNvPr id="69635" name="Rectangle 3"/>
          <p:cNvSpPr>
            <a:spLocks noGrp="1" noChangeArrowheads="1"/>
          </p:cNvSpPr>
          <p:nvPr>
            <p:ph type="body" idx="1"/>
          </p:nvPr>
        </p:nvSpPr>
        <p:spPr>
          <a:xfrm>
            <a:off x="406400" y="2000250"/>
            <a:ext cx="8331200" cy="742950"/>
          </a:xfrm>
        </p:spPr>
        <p:txBody>
          <a:bodyPr/>
          <a:lstStyle/>
          <a:p>
            <a:pPr eaLnBrk="1" hangingPunct="1">
              <a:spcBef>
                <a:spcPct val="50000"/>
              </a:spcBef>
              <a:buFont typeface="Monotype Sorts" pitchFamily="2" charset="2"/>
              <a:buNone/>
            </a:pPr>
            <a:r>
              <a:rPr kumimoji="1" lang="en-US" altLang="zh-TW" dirty="0"/>
              <a:t>On the margin, </a:t>
            </a:r>
            <a:endParaRPr kumimoji="1" lang="en-US" altLang="zh-TW" dirty="0" smtClean="0"/>
          </a:p>
          <a:p>
            <a:pPr eaLnBrk="1" hangingPunct="1">
              <a:spcBef>
                <a:spcPct val="50000"/>
              </a:spcBef>
              <a:buFont typeface="Monotype Sorts" pitchFamily="2" charset="2"/>
              <a:buNone/>
            </a:pPr>
            <a:r>
              <a:rPr kumimoji="1" lang="en-US" altLang="zh-TW" dirty="0" smtClean="0"/>
              <a:t>want </a:t>
            </a:r>
            <a:r>
              <a:rPr kumimoji="1" lang="en-US" altLang="zh-TW" dirty="0"/>
              <a:t>expected change in profit = 0</a:t>
            </a:r>
          </a:p>
        </p:txBody>
      </p:sp>
      <p:graphicFrame>
        <p:nvGraphicFramePr>
          <p:cNvPr id="69636" name="Object 4"/>
          <p:cNvGraphicFramePr>
            <a:graphicFrameLocks noChangeAspect="1"/>
          </p:cNvGraphicFramePr>
          <p:nvPr>
            <p:extLst>
              <p:ext uri="{D42A27DB-BD31-4B8C-83A1-F6EECF244321}">
                <p14:modId xmlns:p14="http://schemas.microsoft.com/office/powerpoint/2010/main" val="1771417164"/>
              </p:ext>
            </p:extLst>
          </p:nvPr>
        </p:nvGraphicFramePr>
        <p:xfrm>
          <a:off x="480485" y="3468682"/>
          <a:ext cx="7973483" cy="2493169"/>
        </p:xfrm>
        <a:graphic>
          <a:graphicData uri="http://schemas.openxmlformats.org/presentationml/2006/ole">
            <mc:AlternateContent xmlns:mc="http://schemas.openxmlformats.org/markup-compatibility/2006">
              <mc:Choice xmlns:v="urn:schemas-microsoft-com:vml" Requires="v">
                <p:oleObj spid="_x0000_s83977" name="Equation" r:id="rId3" imgW="3060360" imgH="1701720" progId="Equation.3">
                  <p:embed/>
                </p:oleObj>
              </mc:Choice>
              <mc:Fallback>
                <p:oleObj name="Equation" r:id="rId3" imgW="3060360" imgH="1701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85" y="3468682"/>
                        <a:ext cx="7973483" cy="249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69793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342900"/>
            <a:ext cx="8737600" cy="1143000"/>
          </a:xfrm>
        </p:spPr>
        <p:txBody>
          <a:bodyPr/>
          <a:lstStyle/>
          <a:p>
            <a:r>
              <a:rPr lang="en-US" altLang="zh-TW"/>
              <a:t>"Implicit" cost of shortage</a:t>
            </a:r>
          </a:p>
        </p:txBody>
      </p:sp>
      <p:sp>
        <p:nvSpPr>
          <p:cNvPr id="70659" name="Rectangle 3"/>
          <p:cNvSpPr>
            <a:spLocks noGrp="1" noChangeArrowheads="1"/>
          </p:cNvSpPr>
          <p:nvPr>
            <p:ph type="body" idx="1"/>
          </p:nvPr>
        </p:nvSpPr>
        <p:spPr>
          <a:xfrm>
            <a:off x="711200" y="1314450"/>
            <a:ext cx="7772400" cy="400050"/>
          </a:xfrm>
        </p:spPr>
        <p:txBody>
          <a:bodyPr/>
          <a:lstStyle/>
          <a:p>
            <a:pPr>
              <a:buFont typeface="Monotype Sorts" pitchFamily="2" charset="2"/>
              <a:buNone/>
            </a:pPr>
            <a:r>
              <a:rPr lang="en-US" altLang="zh-TW"/>
              <a:t>Cycle Service level = CSL</a:t>
            </a:r>
          </a:p>
        </p:txBody>
      </p:sp>
      <p:graphicFrame>
        <p:nvGraphicFramePr>
          <p:cNvPr id="70660" name="Object 4"/>
          <p:cNvGraphicFramePr>
            <a:graphicFrameLocks noChangeAspect="1"/>
          </p:cNvGraphicFramePr>
          <p:nvPr/>
        </p:nvGraphicFramePr>
        <p:xfrm>
          <a:off x="1079500" y="1714501"/>
          <a:ext cx="5971117" cy="1487091"/>
        </p:xfrm>
        <a:graphic>
          <a:graphicData uri="http://schemas.openxmlformats.org/presentationml/2006/ole">
            <mc:AlternateContent xmlns:mc="http://schemas.openxmlformats.org/markup-compatibility/2006">
              <mc:Choice xmlns:v="urn:schemas-microsoft-com:vml" Requires="v">
                <p:oleObj spid="_x0000_s85008" name="Equation" r:id="rId3" imgW="1892160" imgH="838080" progId="Equation.3">
                  <p:embed/>
                </p:oleObj>
              </mc:Choice>
              <mc:Fallback>
                <p:oleObj name="Equation" r:id="rId3" imgW="18921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714501"/>
                        <a:ext cx="5971117" cy="148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1" name="Rectangle 5"/>
          <p:cNvSpPr>
            <a:spLocks noChangeArrowheads="1"/>
          </p:cNvSpPr>
          <p:nvPr/>
        </p:nvSpPr>
        <p:spPr bwMode="auto">
          <a:xfrm>
            <a:off x="508000" y="3600450"/>
            <a:ext cx="767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914400" eaLnBrk="0" hangingPunct="0">
              <a:spcBef>
                <a:spcPct val="20000"/>
              </a:spcBef>
              <a:buClr>
                <a:srgbClr val="333333"/>
              </a:buClr>
              <a:buSzPct val="75000"/>
              <a:buFont typeface="Monotype Sorts" pitchFamily="2" charset="2"/>
              <a:buNone/>
            </a:pPr>
            <a:r>
              <a:rPr lang="en-US" altLang="zh-TW" sz="3200" smtClean="0">
                <a:solidFill>
                  <a:srgbClr val="000000"/>
                </a:solidFill>
                <a:latin typeface="Times New Roman" pitchFamily="18" charset="0"/>
                <a:cs typeface="+mn-cs"/>
              </a:rPr>
              <a:t>For our example:</a:t>
            </a:r>
          </a:p>
        </p:txBody>
      </p:sp>
      <p:sp>
        <p:nvSpPr>
          <p:cNvPr id="70662" name="Text Box 6"/>
          <p:cNvSpPr txBox="1">
            <a:spLocks noChangeArrowheads="1"/>
          </p:cNvSpPr>
          <p:nvPr/>
        </p:nvSpPr>
        <p:spPr bwMode="auto">
          <a:xfrm>
            <a:off x="406400" y="4286250"/>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zh-TW" altLang="en-US" sz="2800" smtClean="0">
                <a:solidFill>
                  <a:srgbClr val="000000"/>
                </a:solidFill>
                <a:latin typeface="Times New Roman" pitchFamily="18" charset="0"/>
                <a:cs typeface="+mn-cs"/>
              </a:rPr>
              <a:t>"</a:t>
            </a:r>
            <a:r>
              <a:rPr kumimoji="1" lang="en-US" altLang="zh-TW" sz="2800" smtClean="0">
                <a:solidFill>
                  <a:srgbClr val="000000"/>
                </a:solidFill>
                <a:latin typeface="Times New Roman" pitchFamily="18" charset="0"/>
                <a:cs typeface="+mn-cs"/>
              </a:rPr>
              <a:t>Implicit"</a:t>
            </a:r>
          </a:p>
        </p:txBody>
      </p:sp>
      <p:graphicFrame>
        <p:nvGraphicFramePr>
          <p:cNvPr id="70663" name="Object 7"/>
          <p:cNvGraphicFramePr>
            <a:graphicFrameLocks noChangeAspect="1"/>
          </p:cNvGraphicFramePr>
          <p:nvPr/>
        </p:nvGraphicFramePr>
        <p:xfrm>
          <a:off x="3048000" y="4171952"/>
          <a:ext cx="5181600" cy="707231"/>
        </p:xfrm>
        <a:graphic>
          <a:graphicData uri="http://schemas.openxmlformats.org/presentationml/2006/ole">
            <mc:AlternateContent xmlns:mc="http://schemas.openxmlformats.org/markup-compatibility/2006">
              <mc:Choice xmlns:v="urn:schemas-microsoft-com:vml" Requires="v">
                <p:oleObj spid="_x0000_s85009" name="Equation" r:id="rId5" imgW="1726920" imgH="419040" progId="Equation.3">
                  <p:embed/>
                </p:oleObj>
              </mc:Choice>
              <mc:Fallback>
                <p:oleObj name="Equation" r:id="rId5" imgW="172692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171952"/>
                        <a:ext cx="5181600" cy="707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4" name="Text Box 8"/>
          <p:cNvSpPr txBox="1">
            <a:spLocks noChangeArrowheads="1"/>
          </p:cNvSpPr>
          <p:nvPr/>
        </p:nvSpPr>
        <p:spPr bwMode="auto">
          <a:xfrm>
            <a:off x="711200" y="5086351"/>
            <a:ext cx="772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kumimoji="1" lang="en-US" altLang="zh-TW" sz="2800" smtClean="0">
                <a:solidFill>
                  <a:srgbClr val="000000"/>
                </a:solidFill>
                <a:latin typeface="Times New Roman" pitchFamily="18" charset="0"/>
                <a:cs typeface="+mn-cs"/>
              </a:rPr>
              <a:t>Useful to gauge subjective measures of cost and probabilities.</a:t>
            </a:r>
          </a:p>
        </p:txBody>
      </p:sp>
    </p:spTree>
    <p:extLst>
      <p:ext uri="{BB962C8B-B14F-4D97-AF65-F5344CB8AC3E}">
        <p14:creationId xmlns:p14="http://schemas.microsoft.com/office/powerpoint/2010/main" val="1815414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zh-TW" sz="3200"/>
              <a:t>Expected Total Inventory Costs (with safety stock)</a:t>
            </a:r>
            <a:endParaRPr lang="en-US" altLang="zh-TW"/>
          </a:p>
        </p:txBody>
      </p:sp>
      <p:sp>
        <p:nvSpPr>
          <p:cNvPr id="66564" name="Line 4"/>
          <p:cNvSpPr>
            <a:spLocks noChangeShapeType="1"/>
          </p:cNvSpPr>
          <p:nvPr/>
        </p:nvSpPr>
        <p:spPr bwMode="auto">
          <a:xfrm flipV="1">
            <a:off x="2882900" y="2160985"/>
            <a:ext cx="0" cy="5715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nvGrpSpPr>
          <p:cNvPr id="66565" name="Group 5"/>
          <p:cNvGrpSpPr>
            <a:grpSpLocks/>
          </p:cNvGrpSpPr>
          <p:nvPr/>
        </p:nvGrpSpPr>
        <p:grpSpPr bwMode="auto">
          <a:xfrm>
            <a:off x="444500" y="1646635"/>
            <a:ext cx="7823200" cy="1885950"/>
            <a:chOff x="192" y="1488"/>
            <a:chExt cx="3696" cy="1584"/>
          </a:xfrm>
        </p:grpSpPr>
        <p:sp>
          <p:nvSpPr>
            <p:cNvPr id="66566" name="Line 6"/>
            <p:cNvSpPr>
              <a:spLocks noChangeShapeType="1"/>
            </p:cNvSpPr>
            <p:nvPr/>
          </p:nvSpPr>
          <p:spPr bwMode="auto">
            <a:xfrm>
              <a:off x="384" y="2688"/>
              <a:ext cx="350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67" name="Line 7"/>
            <p:cNvSpPr>
              <a:spLocks noChangeShapeType="1"/>
            </p:cNvSpPr>
            <p:nvPr/>
          </p:nvSpPr>
          <p:spPr bwMode="auto">
            <a:xfrm flipV="1">
              <a:off x="960" y="1488"/>
              <a:ext cx="0" cy="15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68" name="Line 8"/>
            <p:cNvSpPr>
              <a:spLocks noChangeShapeType="1"/>
            </p:cNvSpPr>
            <p:nvPr/>
          </p:nvSpPr>
          <p:spPr bwMode="auto">
            <a:xfrm>
              <a:off x="960" y="2352"/>
              <a:ext cx="2832"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69" name="Line 9"/>
            <p:cNvSpPr>
              <a:spLocks noChangeShapeType="1"/>
            </p:cNvSpPr>
            <p:nvPr/>
          </p:nvSpPr>
          <p:spPr bwMode="auto">
            <a:xfrm flipH="1" flipV="1">
              <a:off x="1344" y="1872"/>
              <a:ext cx="62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0" name="Line 10"/>
            <p:cNvSpPr>
              <a:spLocks noChangeShapeType="1"/>
            </p:cNvSpPr>
            <p:nvPr/>
          </p:nvSpPr>
          <p:spPr bwMode="auto">
            <a:xfrm flipV="1">
              <a:off x="1968" y="1872"/>
              <a:ext cx="0" cy="48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1" name="Line 11"/>
            <p:cNvSpPr>
              <a:spLocks noChangeShapeType="1"/>
            </p:cNvSpPr>
            <p:nvPr/>
          </p:nvSpPr>
          <p:spPr bwMode="auto">
            <a:xfrm flipH="1" flipV="1">
              <a:off x="1968" y="1872"/>
              <a:ext cx="62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2" name="Line 12"/>
            <p:cNvSpPr>
              <a:spLocks noChangeShapeType="1"/>
            </p:cNvSpPr>
            <p:nvPr/>
          </p:nvSpPr>
          <p:spPr bwMode="auto">
            <a:xfrm flipV="1">
              <a:off x="2592" y="1872"/>
              <a:ext cx="0" cy="48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3" name="Line 13"/>
            <p:cNvSpPr>
              <a:spLocks noChangeShapeType="1"/>
            </p:cNvSpPr>
            <p:nvPr/>
          </p:nvSpPr>
          <p:spPr bwMode="auto">
            <a:xfrm flipH="1" flipV="1">
              <a:off x="2592" y="1872"/>
              <a:ext cx="62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4" name="Line 14"/>
            <p:cNvSpPr>
              <a:spLocks noChangeShapeType="1"/>
            </p:cNvSpPr>
            <p:nvPr/>
          </p:nvSpPr>
          <p:spPr bwMode="auto">
            <a:xfrm flipV="1">
              <a:off x="3216" y="1872"/>
              <a:ext cx="0" cy="48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5" name="Line 15"/>
            <p:cNvSpPr>
              <a:spLocks noChangeShapeType="1"/>
            </p:cNvSpPr>
            <p:nvPr/>
          </p:nvSpPr>
          <p:spPr bwMode="auto">
            <a:xfrm flipH="1" flipV="1">
              <a:off x="3216" y="1872"/>
              <a:ext cx="336"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6" name="Line 16"/>
            <p:cNvSpPr>
              <a:spLocks noChangeShapeType="1"/>
            </p:cNvSpPr>
            <p:nvPr/>
          </p:nvSpPr>
          <p:spPr bwMode="auto">
            <a:xfrm flipH="1" flipV="1">
              <a:off x="960" y="2064"/>
              <a:ext cx="384"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7" name="Text Box 17"/>
            <p:cNvSpPr txBox="1">
              <a:spLocks noChangeArrowheads="1"/>
            </p:cNvSpPr>
            <p:nvPr/>
          </p:nvSpPr>
          <p:spPr bwMode="auto">
            <a:xfrm>
              <a:off x="192" y="2400"/>
              <a:ext cx="64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2400" smtClean="0">
                  <a:solidFill>
                    <a:srgbClr val="000000"/>
                  </a:solidFill>
                  <a:latin typeface="Times New Roman" pitchFamily="18" charset="0"/>
                  <a:cs typeface="+mn-cs"/>
                </a:rPr>
                <a:t>ROP</a:t>
              </a:r>
              <a:r>
                <a:rPr lang="en-US" altLang="zh-TW" sz="2400" smtClean="0">
                  <a:solidFill>
                    <a:srgbClr val="000000"/>
                  </a:solidFill>
                  <a:latin typeface="Times New Roman" pitchFamily="18" charset="0"/>
                  <a:cs typeface="Times New Roman" pitchFamily="18" charset="0"/>
                </a:rPr>
                <a:t>−</a:t>
              </a:r>
              <a:r>
                <a:rPr lang="en-US" altLang="zh-TW" sz="2400" smtClean="0">
                  <a:solidFill>
                    <a:srgbClr val="000000"/>
                  </a:solidFill>
                  <a:latin typeface="Times New Roman" pitchFamily="18" charset="0"/>
                  <a:cs typeface="+mn-cs"/>
                </a:rPr>
                <a:t>DL</a:t>
              </a:r>
              <a:endParaRPr lang="en-US" altLang="zh-TW" sz="2800" smtClean="0">
                <a:solidFill>
                  <a:srgbClr val="000000"/>
                </a:solidFill>
                <a:latin typeface="Times New Roman" pitchFamily="18" charset="0"/>
                <a:cs typeface="+mn-cs"/>
              </a:endParaRPr>
            </a:p>
          </p:txBody>
        </p:sp>
        <p:sp>
          <p:nvSpPr>
            <p:cNvPr id="66578" name="Line 18"/>
            <p:cNvSpPr>
              <a:spLocks noChangeShapeType="1"/>
            </p:cNvSpPr>
            <p:nvPr/>
          </p:nvSpPr>
          <p:spPr bwMode="auto">
            <a:xfrm flipV="1">
              <a:off x="672" y="2688"/>
              <a:ext cx="0"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79" name="Line 19"/>
            <p:cNvSpPr>
              <a:spLocks noChangeShapeType="1"/>
            </p:cNvSpPr>
            <p:nvPr/>
          </p:nvSpPr>
          <p:spPr bwMode="auto">
            <a:xfrm>
              <a:off x="672" y="2064"/>
              <a:ext cx="0" cy="2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pSp>
      <p:sp>
        <p:nvSpPr>
          <p:cNvPr id="66580" name="Line 20"/>
          <p:cNvSpPr>
            <a:spLocks noChangeShapeType="1"/>
          </p:cNvSpPr>
          <p:nvPr/>
        </p:nvSpPr>
        <p:spPr bwMode="auto">
          <a:xfrm>
            <a:off x="1788584" y="2672954"/>
            <a:ext cx="203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graphicFrame>
        <p:nvGraphicFramePr>
          <p:cNvPr id="66581" name="Object 21"/>
          <p:cNvGraphicFramePr>
            <a:graphicFrameLocks noChangeAspect="1"/>
          </p:cNvGraphicFramePr>
          <p:nvPr/>
        </p:nvGraphicFramePr>
        <p:xfrm>
          <a:off x="251886" y="3969544"/>
          <a:ext cx="8496300" cy="590550"/>
        </p:xfrm>
        <a:graphic>
          <a:graphicData uri="http://schemas.openxmlformats.org/presentationml/2006/ole">
            <mc:AlternateContent xmlns:mc="http://schemas.openxmlformats.org/markup-compatibility/2006">
              <mc:Choice xmlns:v="urn:schemas-microsoft-com:vml" Requires="v">
                <p:oleObj spid="_x0000_s86025" name="Equation" r:id="rId3" imgW="3390840" imgH="419040" progId="Equation.3">
                  <p:embed/>
                </p:oleObj>
              </mc:Choice>
              <mc:Fallback>
                <p:oleObj name="Equation" r:id="rId3" imgW="339084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86" y="3969544"/>
                        <a:ext cx="84963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6582" name="Group 22"/>
          <p:cNvGrpSpPr>
            <a:grpSpLocks/>
          </p:cNvGrpSpPr>
          <p:nvPr/>
        </p:nvGrpSpPr>
        <p:grpSpPr bwMode="auto">
          <a:xfrm>
            <a:off x="4476755" y="4400549"/>
            <a:ext cx="1219201" cy="1059656"/>
            <a:chOff x="2160" y="4080"/>
            <a:chExt cx="576" cy="890"/>
          </a:xfrm>
        </p:grpSpPr>
        <p:sp>
          <p:nvSpPr>
            <p:cNvPr id="66583" name="AutoShape 23"/>
            <p:cNvSpPr>
              <a:spLocks/>
            </p:cNvSpPr>
            <p:nvPr/>
          </p:nvSpPr>
          <p:spPr bwMode="auto">
            <a:xfrm rot="16200000">
              <a:off x="2424" y="3864"/>
              <a:ext cx="96" cy="528"/>
            </a:xfrm>
            <a:prstGeom prst="leftBrace">
              <a:avLst>
                <a:gd name="adj1" fmla="val 458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84" name="Text Box 24"/>
            <p:cNvSpPr txBox="1">
              <a:spLocks noChangeArrowheads="1"/>
            </p:cNvSpPr>
            <p:nvPr/>
          </p:nvSpPr>
          <p:spPr bwMode="auto">
            <a:xfrm>
              <a:off x="2160" y="4272"/>
              <a:ext cx="458"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2400" smtClean="0">
                  <a:solidFill>
                    <a:srgbClr val="000000"/>
                  </a:solidFill>
                  <a:latin typeface="Times New Roman" pitchFamily="18" charset="0"/>
                  <a:cs typeface="+mn-cs"/>
                </a:rPr>
                <a:t>Safety</a:t>
              </a:r>
            </a:p>
            <a:p>
              <a:pPr defTabSz="914400" eaLnBrk="0" hangingPunct="0"/>
              <a:r>
                <a:rPr lang="en-US" altLang="zh-TW" sz="2400" smtClean="0">
                  <a:solidFill>
                    <a:srgbClr val="000000"/>
                  </a:solidFill>
                  <a:latin typeface="Times New Roman" pitchFamily="18" charset="0"/>
                  <a:cs typeface="+mn-cs"/>
                </a:rPr>
                <a:t>Stock</a:t>
              </a:r>
              <a:endParaRPr lang="en-US" altLang="zh-TW" sz="2800" smtClean="0">
                <a:solidFill>
                  <a:srgbClr val="000000"/>
                </a:solidFill>
                <a:latin typeface="Times New Roman" pitchFamily="18" charset="0"/>
                <a:cs typeface="+mn-cs"/>
              </a:endParaRPr>
            </a:p>
          </p:txBody>
        </p:sp>
      </p:grpSp>
      <p:grpSp>
        <p:nvGrpSpPr>
          <p:cNvPr id="66585" name="Group 25"/>
          <p:cNvGrpSpPr>
            <a:grpSpLocks/>
          </p:cNvGrpSpPr>
          <p:nvPr/>
        </p:nvGrpSpPr>
        <p:grpSpPr bwMode="auto">
          <a:xfrm>
            <a:off x="6779681" y="4455323"/>
            <a:ext cx="1576915" cy="1428751"/>
            <a:chOff x="3168" y="4080"/>
            <a:chExt cx="745" cy="1200"/>
          </a:xfrm>
        </p:grpSpPr>
        <p:sp>
          <p:nvSpPr>
            <p:cNvPr id="66586" name="AutoShape 26"/>
            <p:cNvSpPr>
              <a:spLocks/>
            </p:cNvSpPr>
            <p:nvPr/>
          </p:nvSpPr>
          <p:spPr bwMode="auto">
            <a:xfrm rot="16200000">
              <a:off x="3552" y="3888"/>
              <a:ext cx="96" cy="480"/>
            </a:xfrm>
            <a:prstGeom prst="leftBrace">
              <a:avLst>
                <a:gd name="adj1" fmla="val 416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87" name="Text Box 27"/>
            <p:cNvSpPr txBox="1">
              <a:spLocks noChangeArrowheads="1"/>
            </p:cNvSpPr>
            <p:nvPr/>
          </p:nvSpPr>
          <p:spPr bwMode="auto">
            <a:xfrm>
              <a:off x="3168" y="4272"/>
              <a:ext cx="745"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altLang="zh-TW" sz="2400" smtClean="0">
                  <a:solidFill>
                    <a:srgbClr val="000000"/>
                  </a:solidFill>
                  <a:latin typeface="Times New Roman" pitchFamily="18" charset="0"/>
                  <a:cs typeface="+mn-cs"/>
                </a:rPr>
                <a:t>Expected</a:t>
              </a:r>
            </a:p>
            <a:p>
              <a:pPr defTabSz="914400" eaLnBrk="0" hangingPunct="0"/>
              <a:r>
                <a:rPr lang="en-US" altLang="zh-TW" sz="2400" smtClean="0">
                  <a:solidFill>
                    <a:srgbClr val="000000"/>
                  </a:solidFill>
                  <a:latin typeface="Times New Roman" pitchFamily="18" charset="0"/>
                  <a:cs typeface="+mn-cs"/>
                </a:rPr>
                <a:t># shortages</a:t>
              </a:r>
            </a:p>
            <a:p>
              <a:pPr defTabSz="914400" eaLnBrk="0" hangingPunct="0"/>
              <a:r>
                <a:rPr lang="en-US" altLang="zh-TW" sz="2400" smtClean="0">
                  <a:solidFill>
                    <a:srgbClr val="000000"/>
                  </a:solidFill>
                  <a:latin typeface="Times New Roman" pitchFamily="18" charset="0"/>
                  <a:cs typeface="+mn-cs"/>
                </a:rPr>
                <a:t>per cycle</a:t>
              </a:r>
              <a:endParaRPr lang="en-US" altLang="zh-TW" sz="2800" smtClean="0">
                <a:solidFill>
                  <a:srgbClr val="000000"/>
                </a:solidFill>
                <a:latin typeface="Times New Roman" pitchFamily="18" charset="0"/>
                <a:cs typeface="+mn-cs"/>
              </a:endParaRPr>
            </a:p>
          </p:txBody>
        </p:sp>
      </p:grpSp>
      <p:sp>
        <p:nvSpPr>
          <p:cNvPr id="66588" name="Line 28"/>
          <p:cNvSpPr>
            <a:spLocks noChangeShapeType="1"/>
          </p:cNvSpPr>
          <p:nvPr/>
        </p:nvSpPr>
        <p:spPr bwMode="auto">
          <a:xfrm>
            <a:off x="8604251" y="3861197"/>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endParaRPr lang="en-GB" sz="2800" smtClean="0">
              <a:solidFill>
                <a:srgbClr val="000000"/>
              </a:solidFill>
              <a:latin typeface="Times New Roman" pitchFamily="18" charset="0"/>
              <a:cs typeface="+mn-cs"/>
            </a:endParaRPr>
          </a:p>
        </p:txBody>
      </p:sp>
      <p:sp>
        <p:nvSpPr>
          <p:cNvPr id="66589" name="Text Box 29"/>
          <p:cNvSpPr txBox="1">
            <a:spLocks noChangeArrowheads="1"/>
          </p:cNvSpPr>
          <p:nvPr/>
        </p:nvSpPr>
        <p:spPr bwMode="auto">
          <a:xfrm>
            <a:off x="7663135" y="3320654"/>
            <a:ext cx="12522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hangingPunct="0"/>
            <a:r>
              <a:rPr lang="en-US" altLang="zh-TW" sz="2000" smtClean="0">
                <a:solidFill>
                  <a:srgbClr val="000000"/>
                </a:solidFill>
                <a:latin typeface="Times New Roman" pitchFamily="18" charset="0"/>
                <a:cs typeface="+mn-cs"/>
              </a:rPr>
              <a:t>Backorder</a:t>
            </a:r>
          </a:p>
          <a:p>
            <a:pPr algn="r" defTabSz="914400" eaLnBrk="0" hangingPunct="0"/>
            <a:r>
              <a:rPr lang="en-US" altLang="zh-TW" sz="2000" smtClean="0">
                <a:solidFill>
                  <a:srgbClr val="000000"/>
                </a:solidFill>
                <a:latin typeface="Times New Roman" pitchFamily="18" charset="0"/>
                <a:cs typeface="+mn-cs"/>
              </a:rPr>
              <a:t>cost</a:t>
            </a:r>
          </a:p>
        </p:txBody>
      </p:sp>
      <p:sp>
        <p:nvSpPr>
          <p:cNvPr id="66591" name="Text Box 31"/>
          <p:cNvSpPr txBox="1">
            <a:spLocks noChangeArrowheads="1"/>
          </p:cNvSpPr>
          <p:nvPr/>
        </p:nvSpPr>
        <p:spPr bwMode="auto">
          <a:xfrm>
            <a:off x="3035193" y="5457062"/>
            <a:ext cx="37444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hangingPunct="0"/>
            <a:r>
              <a:rPr lang="en-US" sz="1400" dirty="0" smtClean="0">
                <a:solidFill>
                  <a:srgbClr val="676767"/>
                </a:solidFill>
                <a:latin typeface="Times New Roman" pitchFamily="18" charset="0"/>
                <a:cs typeface="+mn-cs"/>
              </a:rPr>
              <a:t>[Safety stock inventory counted as carried for entire period, </a:t>
            </a:r>
          </a:p>
          <a:p>
            <a:pPr defTabSz="914400" eaLnBrk="0" hangingPunct="0"/>
            <a:r>
              <a:rPr lang="en-US" sz="1400" dirty="0" smtClean="0">
                <a:solidFill>
                  <a:srgbClr val="676767"/>
                </a:solidFill>
                <a:latin typeface="Times New Roman" pitchFamily="18" charset="0"/>
                <a:cs typeface="+mn-cs"/>
              </a:rPr>
              <a:t>actual cost is less if items sold during </a:t>
            </a:r>
            <a:r>
              <a:rPr lang="en-US" sz="1400" dirty="0" err="1" smtClean="0">
                <a:solidFill>
                  <a:srgbClr val="676767"/>
                </a:solidFill>
                <a:latin typeface="Times New Roman" pitchFamily="18" charset="0"/>
                <a:cs typeface="+mn-cs"/>
              </a:rPr>
              <a:t>leadtime</a:t>
            </a:r>
            <a:r>
              <a:rPr lang="en-US" sz="1400" dirty="0" smtClean="0">
                <a:solidFill>
                  <a:srgbClr val="676767"/>
                </a:solidFill>
                <a:latin typeface="Times New Roman" pitchFamily="18" charset="0"/>
                <a:cs typeface="+mn-cs"/>
              </a:rPr>
              <a:t>. </a:t>
            </a:r>
          </a:p>
          <a:p>
            <a:pPr defTabSz="914400" eaLnBrk="0" hangingPunct="0"/>
            <a:r>
              <a:rPr lang="en-US" sz="1400" dirty="0" smtClean="0">
                <a:solidFill>
                  <a:srgbClr val="676767"/>
                </a:solidFill>
                <a:latin typeface="Times New Roman" pitchFamily="18" charset="0"/>
                <a:cs typeface="+mn-cs"/>
              </a:rPr>
              <a:t>Implicit assumption here is that backorders are not very frequent.]</a:t>
            </a:r>
          </a:p>
        </p:txBody>
      </p:sp>
    </p:spTree>
    <p:extLst>
      <p:ext uri="{BB962C8B-B14F-4D97-AF65-F5344CB8AC3E}">
        <p14:creationId xmlns:p14="http://schemas.microsoft.com/office/powerpoint/2010/main" val="30603077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457200"/>
            <a:ext cx="7848600" cy="800100"/>
          </a:xfrm>
        </p:spPr>
        <p:txBody>
          <a:bodyPr/>
          <a:lstStyle/>
          <a:p>
            <a:r>
              <a:rPr lang="en-US" altLang="zh-TW"/>
              <a:t>Setting service levels</a:t>
            </a:r>
          </a:p>
        </p:txBody>
      </p:sp>
      <p:graphicFrame>
        <p:nvGraphicFramePr>
          <p:cNvPr id="67587" name="Object 3"/>
          <p:cNvGraphicFramePr>
            <a:graphicFrameLocks noChangeAspect="1"/>
          </p:cNvGraphicFramePr>
          <p:nvPr/>
        </p:nvGraphicFramePr>
        <p:xfrm>
          <a:off x="4495802" y="3348039"/>
          <a:ext cx="150284" cy="160735"/>
        </p:xfrm>
        <a:graphic>
          <a:graphicData uri="http://schemas.openxmlformats.org/presentationml/2006/ole">
            <mc:AlternateContent xmlns:mc="http://schemas.openxmlformats.org/markup-compatibility/2006">
              <mc:Choice xmlns:v="urn:schemas-microsoft-com:vml" Requires="v">
                <p:oleObj spid="_x0000_s87056"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2" y="3348039"/>
                        <a:ext cx="150284" cy="16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88" name="Object 4"/>
          <p:cNvGraphicFramePr>
            <a:graphicFrameLocks noChangeAspect="1"/>
          </p:cNvGraphicFramePr>
          <p:nvPr>
            <p:extLst>
              <p:ext uri="{D42A27DB-BD31-4B8C-83A1-F6EECF244321}">
                <p14:modId xmlns:p14="http://schemas.microsoft.com/office/powerpoint/2010/main" val="3289895174"/>
              </p:ext>
            </p:extLst>
          </p:nvPr>
        </p:nvGraphicFramePr>
        <p:xfrm>
          <a:off x="1219201" y="1279463"/>
          <a:ext cx="6460067" cy="1764506"/>
        </p:xfrm>
        <a:graphic>
          <a:graphicData uri="http://schemas.openxmlformats.org/presentationml/2006/ole">
            <mc:AlternateContent xmlns:mc="http://schemas.openxmlformats.org/markup-compatibility/2006">
              <mc:Choice xmlns:v="urn:schemas-microsoft-com:vml" Requires="v">
                <p:oleObj spid="_x0000_s87057" name="Equation" r:id="rId5" imgW="2222280" imgH="1079280" progId="Equation.3">
                  <p:embed/>
                </p:oleObj>
              </mc:Choice>
              <mc:Fallback>
                <p:oleObj name="Equation" r:id="rId5" imgW="2222280" imgH="1079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1" y="1279463"/>
                        <a:ext cx="6460067" cy="1764506"/>
                      </a:xfrm>
                      <a:prstGeom prst="rect">
                        <a:avLst/>
                      </a:prstGeom>
                      <a:noFill/>
                      <a:ln>
                        <a:noFill/>
                      </a:ln>
                      <a:effectLst/>
                    </p:spPr>
                  </p:pic>
                </p:oleObj>
              </mc:Fallback>
            </mc:AlternateContent>
          </a:graphicData>
        </a:graphic>
      </p:graphicFrame>
      <p:sp>
        <p:nvSpPr>
          <p:cNvPr id="67589" name="Rectangle 5"/>
          <p:cNvSpPr>
            <a:spLocks noGrp="1" noChangeArrowheads="1"/>
          </p:cNvSpPr>
          <p:nvPr>
            <p:ph type="body" idx="1"/>
          </p:nvPr>
        </p:nvSpPr>
        <p:spPr>
          <a:xfrm>
            <a:off x="685800" y="3344677"/>
            <a:ext cx="7721600" cy="2343150"/>
          </a:xfrm>
        </p:spPr>
        <p:txBody>
          <a:bodyPr/>
          <a:lstStyle/>
          <a:p>
            <a:pPr>
              <a:buFont typeface="Monotype Sorts" pitchFamily="2" charset="2"/>
              <a:buNone/>
            </a:pPr>
            <a:r>
              <a:rPr lang="en-GB" altLang="en-US" sz="2800" dirty="0"/>
              <a:t>1. </a:t>
            </a:r>
            <a:r>
              <a:rPr lang="en-GB" altLang="zh-TW" sz="2800" dirty="0"/>
              <a:t>Compute (basic) EOQ.</a:t>
            </a:r>
          </a:p>
          <a:p>
            <a:pPr>
              <a:buFont typeface="Monotype Sorts" pitchFamily="2" charset="2"/>
              <a:buNone/>
            </a:pPr>
            <a:r>
              <a:rPr lang="en-GB" altLang="zh-TW" sz="2800" dirty="0"/>
              <a:t>2. Use </a:t>
            </a:r>
            <a:r>
              <a:rPr lang="en-GB" altLang="zh-TW" sz="2800" i="1" dirty="0" err="1"/>
              <a:t>Pr</a:t>
            </a:r>
            <a:r>
              <a:rPr lang="en-GB" altLang="zh-TW" sz="2800" i="1" dirty="0"/>
              <a:t>(</a:t>
            </a:r>
            <a:r>
              <a:rPr lang="en-GB" altLang="zh-TW" sz="2800" i="1" dirty="0" err="1"/>
              <a:t>stockout</a:t>
            </a:r>
            <a:r>
              <a:rPr lang="en-GB" altLang="zh-TW" sz="2800" i="1" dirty="0"/>
              <a:t> during L) = HQ/</a:t>
            </a:r>
            <a:r>
              <a:rPr lang="en-GB" altLang="zh-TW" sz="2800" i="1" dirty="0" err="1"/>
              <a:t>Db</a:t>
            </a:r>
            <a:r>
              <a:rPr lang="en-GB" altLang="zh-TW" sz="2800" dirty="0"/>
              <a:t> to find </a:t>
            </a:r>
            <a:r>
              <a:rPr lang="en-GB" altLang="zh-TW" sz="2800" i="1" dirty="0"/>
              <a:t>z</a:t>
            </a:r>
            <a:r>
              <a:rPr lang="en-GB" altLang="zh-TW" sz="2800" dirty="0"/>
              <a:t> and </a:t>
            </a:r>
            <a:r>
              <a:rPr lang="en-GB" altLang="zh-TW" sz="2800" i="1" dirty="0"/>
              <a:t>E(z).</a:t>
            </a:r>
            <a:endParaRPr lang="en-GB" altLang="zh-TW" sz="2800" dirty="0"/>
          </a:p>
          <a:p>
            <a:pPr>
              <a:buFont typeface="Monotype Sorts" pitchFamily="2" charset="2"/>
              <a:buNone/>
            </a:pPr>
            <a:r>
              <a:rPr lang="en-GB" altLang="zh-TW" sz="2800" dirty="0"/>
              <a:t>3. Use formula for </a:t>
            </a:r>
            <a:r>
              <a:rPr lang="en-GB" altLang="zh-TW" sz="2800" i="1" dirty="0"/>
              <a:t>Q</a:t>
            </a:r>
            <a:r>
              <a:rPr lang="en-GB" altLang="zh-TW" sz="2800" dirty="0"/>
              <a:t> to set new order quantity.</a:t>
            </a:r>
          </a:p>
          <a:p>
            <a:pPr>
              <a:buFont typeface="Monotype Sorts" pitchFamily="2" charset="2"/>
              <a:buNone/>
            </a:pPr>
            <a:r>
              <a:rPr lang="en-GB" altLang="zh-TW" sz="2800" dirty="0"/>
              <a:t>4. Iterate from Step 2 until no change.</a:t>
            </a:r>
          </a:p>
        </p:txBody>
      </p:sp>
    </p:spTree>
    <p:extLst>
      <p:ext uri="{BB962C8B-B14F-4D97-AF65-F5344CB8AC3E}">
        <p14:creationId xmlns:p14="http://schemas.microsoft.com/office/powerpoint/2010/main" val="3289771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Managing Safety Inventory </a:t>
            </a:r>
            <a:r>
              <a:rPr lang="en-US" dirty="0"/>
              <a:t>i</a:t>
            </a:r>
            <a:r>
              <a:rPr lang="en-US" dirty="0" smtClean="0"/>
              <a:t>n a </a:t>
            </a:r>
            <a:r>
              <a:rPr lang="en-US" dirty="0" smtClean="0"/>
              <a:t>Multi-echelon </a:t>
            </a:r>
            <a:r>
              <a:rPr lang="en-US" dirty="0" smtClean="0"/>
              <a:t>Supply Chain</a:t>
            </a:r>
            <a:endParaRPr lang="en-US" dirty="0"/>
          </a:p>
        </p:txBody>
      </p:sp>
      <p:sp>
        <p:nvSpPr>
          <p:cNvPr id="91138" name="Content Placeholder 2"/>
          <p:cNvSpPr>
            <a:spLocks noGrp="1"/>
          </p:cNvSpPr>
          <p:nvPr>
            <p:ph idx="1"/>
          </p:nvPr>
        </p:nvSpPr>
        <p:spPr>
          <a:xfrm>
            <a:off x="457200" y="2057404"/>
            <a:ext cx="8229600" cy="4525963"/>
          </a:xfrm>
        </p:spPr>
        <p:txBody>
          <a:bodyPr/>
          <a:lstStyle/>
          <a:p>
            <a:pPr eaLnBrk="1" hangingPunct="1"/>
            <a:r>
              <a:rPr lang="en-US" sz="2800" smtClean="0"/>
              <a:t>In multiechelon supply chains stages often do not know demand and supply distributions</a:t>
            </a:r>
          </a:p>
          <a:p>
            <a:pPr eaLnBrk="1" hangingPunct="1"/>
            <a:r>
              <a:rPr lang="en-US" sz="2800" smtClean="0"/>
              <a:t>Inventory between a stage and the final customer is called the </a:t>
            </a:r>
            <a:r>
              <a:rPr lang="en-US" sz="2800" i="1" smtClean="0"/>
              <a:t>echelon inventory</a:t>
            </a:r>
          </a:p>
          <a:p>
            <a:pPr eaLnBrk="1" hangingPunct="1"/>
            <a:r>
              <a:rPr lang="en-US" sz="2800" smtClean="0"/>
              <a:t>Reorder points and order-up-to levels at any stage should be based on echelon inventory</a:t>
            </a:r>
          </a:p>
          <a:p>
            <a:pPr eaLnBrk="1" hangingPunct="1"/>
            <a:r>
              <a:rPr lang="en-US" sz="2800" smtClean="0"/>
              <a:t>Decisions must be made about the level of safety inventory carried at different stages</a:t>
            </a:r>
          </a:p>
        </p:txBody>
      </p:sp>
    </p:spTree>
  </p:cSld>
  <p:clrMapOvr>
    <a:masterClrMapping/>
  </p:clrMapOvr>
  <p:transition spd="slow">
    <p:pull dir="l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Role </a:t>
            </a:r>
            <a:r>
              <a:rPr lang="en-US" dirty="0"/>
              <a:t>o</a:t>
            </a:r>
            <a:r>
              <a:rPr lang="en-US" dirty="0" smtClean="0"/>
              <a:t>f IT in </a:t>
            </a:r>
            <a:br>
              <a:rPr lang="en-US" dirty="0" smtClean="0"/>
            </a:br>
            <a:r>
              <a:rPr lang="en-US" dirty="0" smtClean="0"/>
              <a:t>Inventory Management</a:t>
            </a:r>
            <a:endParaRPr lang="en-US" dirty="0"/>
          </a:p>
        </p:txBody>
      </p:sp>
      <p:sp>
        <p:nvSpPr>
          <p:cNvPr id="92162" name="Content Placeholder 2"/>
          <p:cNvSpPr>
            <a:spLocks noGrp="1"/>
          </p:cNvSpPr>
          <p:nvPr>
            <p:ph idx="1"/>
          </p:nvPr>
        </p:nvSpPr>
        <p:spPr>
          <a:xfrm>
            <a:off x="812803" y="1892300"/>
            <a:ext cx="7531100" cy="4525963"/>
          </a:xfrm>
        </p:spPr>
        <p:txBody>
          <a:bodyPr/>
          <a:lstStyle/>
          <a:p>
            <a:pPr eaLnBrk="1" hangingPunct="1"/>
            <a:r>
              <a:rPr lang="en-US" smtClean="0"/>
              <a:t>IT systems can help</a:t>
            </a:r>
          </a:p>
          <a:p>
            <a:pPr lvl="1" eaLnBrk="1" hangingPunct="1"/>
            <a:r>
              <a:rPr lang="en-US" smtClean="0"/>
              <a:t>Improve inventory visibility</a:t>
            </a:r>
          </a:p>
          <a:p>
            <a:pPr lvl="1" eaLnBrk="1" hangingPunct="1"/>
            <a:r>
              <a:rPr lang="en-US" smtClean="0"/>
              <a:t>Coordination in the supply chain</a:t>
            </a:r>
          </a:p>
          <a:p>
            <a:pPr lvl="1" eaLnBrk="1" hangingPunct="1"/>
            <a:r>
              <a:rPr lang="en-US" smtClean="0"/>
              <a:t>Track inventory (RFID)</a:t>
            </a:r>
          </a:p>
          <a:p>
            <a:pPr eaLnBrk="1" hangingPunct="1"/>
            <a:r>
              <a:rPr lang="en-US" smtClean="0"/>
              <a:t>Value tightly linked to the accuracy of the inventory information</a:t>
            </a:r>
          </a:p>
        </p:txBody>
      </p:sp>
    </p:spTree>
  </p:cSld>
  <p:clrMapOvr>
    <a:masterClrMapping/>
  </p:clrMapOvr>
  <p:transition spd="slow">
    <p:pull dir="l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Estimating and Managing Safety Inventory in Practice</a:t>
            </a:r>
            <a:endParaRPr lang="en-US" dirty="0"/>
          </a:p>
        </p:txBody>
      </p:sp>
      <p:sp>
        <p:nvSpPr>
          <p:cNvPr id="93186" name="Content Placeholder 2"/>
          <p:cNvSpPr>
            <a:spLocks noGrp="1"/>
          </p:cNvSpPr>
          <p:nvPr>
            <p:ph idx="1"/>
          </p:nvPr>
        </p:nvSpPr>
        <p:spPr>
          <a:xfrm>
            <a:off x="990603" y="1892300"/>
            <a:ext cx="7175500" cy="4525963"/>
          </a:xfrm>
        </p:spPr>
        <p:txBody>
          <a:bodyPr/>
          <a:lstStyle/>
          <a:p>
            <a:pPr marL="514350" indent="-514350" eaLnBrk="1" hangingPunct="1">
              <a:buSzPct val="100000"/>
              <a:buFont typeface="Arial" charset="0"/>
              <a:buAutoNum type="arabicPeriod"/>
            </a:pPr>
            <a:r>
              <a:rPr lang="en-US" sz="2800" smtClean="0"/>
              <a:t>Account for the fact that supply chain demand is lumpy</a:t>
            </a:r>
          </a:p>
          <a:p>
            <a:pPr marL="514350" indent="-514350" eaLnBrk="1" hangingPunct="1">
              <a:buSzPct val="100000"/>
              <a:buFont typeface="Arial" charset="0"/>
              <a:buAutoNum type="arabicPeriod"/>
            </a:pPr>
            <a:r>
              <a:rPr lang="en-US" sz="2800" smtClean="0"/>
              <a:t>Adjust inventory policies if demand is seasonal</a:t>
            </a:r>
          </a:p>
          <a:p>
            <a:pPr marL="514350" indent="-514350" eaLnBrk="1" hangingPunct="1">
              <a:buSzPct val="100000"/>
              <a:buFont typeface="Arial" charset="0"/>
              <a:buAutoNum type="arabicPeriod"/>
            </a:pPr>
            <a:r>
              <a:rPr lang="en-US" sz="2800" smtClean="0"/>
              <a:t>Use simulation to test inventory policies</a:t>
            </a:r>
          </a:p>
          <a:p>
            <a:pPr marL="514350" indent="-514350" eaLnBrk="1" hangingPunct="1">
              <a:buSzPct val="100000"/>
              <a:buFont typeface="Arial" charset="0"/>
              <a:buAutoNum type="arabicPeriod"/>
            </a:pPr>
            <a:r>
              <a:rPr lang="en-US" sz="2800" smtClean="0"/>
              <a:t>Start with a pilot</a:t>
            </a:r>
          </a:p>
          <a:p>
            <a:pPr marL="514350" indent="-514350" eaLnBrk="1" hangingPunct="1">
              <a:buSzPct val="100000"/>
              <a:buFont typeface="Arial" charset="0"/>
              <a:buAutoNum type="arabicPeriod"/>
            </a:pPr>
            <a:r>
              <a:rPr lang="en-US" sz="2800" smtClean="0"/>
              <a:t>Monitor service levels</a:t>
            </a:r>
          </a:p>
          <a:p>
            <a:pPr marL="514350" indent="-514350" eaLnBrk="1" hangingPunct="1">
              <a:buSzPct val="100000"/>
              <a:buFont typeface="Arial" charset="0"/>
              <a:buAutoNum type="arabicPeriod"/>
            </a:pPr>
            <a:r>
              <a:rPr lang="en-US" sz="2800" smtClean="0"/>
              <a:t>Focus on reducing safety inventories</a:t>
            </a:r>
          </a:p>
        </p:txBody>
      </p:sp>
    </p:spTree>
  </p:cSld>
  <p:clrMapOvr>
    <a:masterClrMapping/>
  </p:clrMapOvr>
  <p:transition spd="slow">
    <p:pull dir="l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Summary of Learning Objectives</a:t>
            </a:r>
            <a:endParaRPr lang="en-US" dirty="0"/>
          </a:p>
        </p:txBody>
      </p:sp>
      <p:sp>
        <p:nvSpPr>
          <p:cNvPr id="94210" name="Content Placeholder 2"/>
          <p:cNvSpPr>
            <a:spLocks noGrp="1"/>
          </p:cNvSpPr>
          <p:nvPr>
            <p:ph idx="1"/>
          </p:nvPr>
        </p:nvSpPr>
        <p:spPr>
          <a:xfrm>
            <a:off x="622300" y="1625601"/>
            <a:ext cx="7899400" cy="5003800"/>
          </a:xfrm>
        </p:spPr>
        <p:txBody>
          <a:bodyPr/>
          <a:lstStyle/>
          <a:p>
            <a:pPr marL="514350" indent="-514350" eaLnBrk="1" hangingPunct="1">
              <a:buSzPct val="100000"/>
              <a:buFont typeface="Arial" charset="0"/>
              <a:buAutoNum type="arabicPeriod"/>
            </a:pPr>
            <a:r>
              <a:rPr lang="en-US" smtClean="0"/>
              <a:t>Understand the role of safety inventory in a supply chain</a:t>
            </a:r>
          </a:p>
          <a:p>
            <a:pPr marL="514350" indent="-514350" eaLnBrk="1" hangingPunct="1">
              <a:buSzPct val="100000"/>
              <a:buFont typeface="Arial" charset="0"/>
              <a:buAutoNum type="arabicPeriod"/>
            </a:pPr>
            <a:r>
              <a:rPr lang="en-US" smtClean="0"/>
              <a:t>Identify factors that influence the required level of safety inventory</a:t>
            </a:r>
          </a:p>
          <a:p>
            <a:pPr marL="514350" indent="-514350" eaLnBrk="1" hangingPunct="1">
              <a:buSzPct val="100000"/>
              <a:buFont typeface="Arial" charset="0"/>
              <a:buAutoNum type="arabicPeriod"/>
            </a:pPr>
            <a:r>
              <a:rPr lang="en-US" smtClean="0"/>
              <a:t>Describe different measures of product availability</a:t>
            </a:r>
          </a:p>
          <a:p>
            <a:pPr marL="514350" indent="-514350" eaLnBrk="1" hangingPunct="1">
              <a:buSzPct val="100000"/>
              <a:buFont typeface="Arial" charset="0"/>
              <a:buAutoNum type="arabicPeriod"/>
            </a:pPr>
            <a:r>
              <a:rPr lang="en-US" smtClean="0"/>
              <a:t>Utilize managerial levers available to lower safety inventory and improve product availability</a:t>
            </a:r>
          </a:p>
        </p:txBody>
      </p:sp>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8CAAC228-D284-4493-A480-7284425B5EAF}" type="slidenum">
              <a:rPr lang="en-US" sz="1200">
                <a:solidFill>
                  <a:srgbClr val="040800"/>
                </a:solidFill>
                <a:latin typeface="Arial" charset="0"/>
              </a:rPr>
              <a:pPr/>
              <a:t>8</a:t>
            </a:fld>
            <a:endParaRPr lang="en-US" sz="1400">
              <a:solidFill>
                <a:srgbClr val="040800"/>
              </a:solidFill>
            </a:endParaRPr>
          </a:p>
        </p:txBody>
      </p:sp>
      <p:sp>
        <p:nvSpPr>
          <p:cNvPr id="31747" name="Rectangle 2"/>
          <p:cNvSpPr>
            <a:spLocks noGrp="1" noChangeArrowheads="1"/>
          </p:cNvSpPr>
          <p:nvPr>
            <p:ph type="title"/>
          </p:nvPr>
        </p:nvSpPr>
        <p:spPr/>
        <p:txBody>
          <a:bodyPr/>
          <a:lstStyle/>
          <a:p>
            <a:r>
              <a:rPr lang="en-US" smtClean="0"/>
              <a:t>Determining the Appropriate</a:t>
            </a:r>
            <a:br>
              <a:rPr lang="en-US" smtClean="0"/>
            </a:br>
            <a:r>
              <a:rPr lang="en-US" smtClean="0"/>
              <a:t>Level of Safety Inventory</a:t>
            </a:r>
          </a:p>
        </p:txBody>
      </p:sp>
      <p:sp>
        <p:nvSpPr>
          <p:cNvPr id="31748" name="Rectangle 3"/>
          <p:cNvSpPr>
            <a:spLocks noGrp="1" noChangeArrowheads="1"/>
          </p:cNvSpPr>
          <p:nvPr>
            <p:ph type="body" idx="1"/>
          </p:nvPr>
        </p:nvSpPr>
        <p:spPr>
          <a:xfrm>
            <a:off x="381005" y="1676400"/>
            <a:ext cx="8337551" cy="4114800"/>
          </a:xfrm>
        </p:spPr>
        <p:txBody>
          <a:bodyPr/>
          <a:lstStyle/>
          <a:p>
            <a:r>
              <a:rPr lang="en-US" smtClean="0"/>
              <a:t>Measuring demand uncertainty</a:t>
            </a:r>
          </a:p>
          <a:p>
            <a:r>
              <a:rPr lang="en-US" smtClean="0"/>
              <a:t>Measuring product availability</a:t>
            </a:r>
          </a:p>
          <a:p>
            <a:r>
              <a:rPr lang="en-US" smtClean="0"/>
              <a:t>Replenishment policies</a:t>
            </a:r>
          </a:p>
          <a:p>
            <a:r>
              <a:rPr lang="en-US" smtClean="0"/>
              <a:t>Evaluating cycle service level and fill rate</a:t>
            </a:r>
          </a:p>
          <a:p>
            <a:r>
              <a:rPr lang="en-US" smtClean="0"/>
              <a:t>Evaluating safety level given desired cycle service level or fill rate</a:t>
            </a:r>
          </a:p>
          <a:p>
            <a:r>
              <a:rPr lang="en-US" smtClean="0"/>
              <a:t>Impact of required product availability and uncertainty on safety inventory</a:t>
            </a:r>
          </a:p>
        </p:txBody>
      </p:sp>
    </p:spTree>
    <p:extLst>
      <p:ext uri="{BB962C8B-B14F-4D97-AF65-F5344CB8AC3E}">
        <p14:creationId xmlns:p14="http://schemas.microsoft.com/office/powerpoint/2010/main" val="857738245"/>
      </p:ext>
    </p:extLst>
  </p:cSld>
  <p:clrMapOvr>
    <a:masterClrMapping/>
  </p:clrMapOvr>
  <p:transition>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descr="copyright"/>
          <p:cNvPicPr>
            <a:picLocks noChangeAspect="1" noChangeArrowheads="1"/>
          </p:cNvPicPr>
          <p:nvPr/>
        </p:nvPicPr>
        <p:blipFill>
          <a:blip r:embed="rId2"/>
          <a:srcRect/>
          <a:stretch>
            <a:fillRect/>
          </a:stretch>
        </p:blipFill>
        <p:spPr bwMode="auto">
          <a:xfrm>
            <a:off x="0" y="1673225"/>
            <a:ext cx="9144000" cy="2857500"/>
          </a:xfrm>
          <a:prstGeom prst="rect">
            <a:avLst/>
          </a:prstGeom>
          <a:noFill/>
          <a:ln w="9525">
            <a:noFill/>
            <a:miter lim="800000"/>
            <a:headEnd/>
            <a:tailEnd/>
          </a:ln>
        </p:spPr>
      </p:pic>
      <p:sp>
        <p:nvSpPr>
          <p:cNvPr id="95234" name="Rectangle 5"/>
          <p:cNvSpPr>
            <a:spLocks noChangeArrowheads="1"/>
          </p:cNvSpPr>
          <p:nvPr/>
        </p:nvSpPr>
        <p:spPr bwMode="auto">
          <a:xfrm>
            <a:off x="762000" y="4489008"/>
            <a:ext cx="8382000" cy="1077218"/>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a:solidFill>
                  <a:srgbClr val="000000"/>
                </a:solidFill>
                <a:cs typeface="Times New Roman" pitchFamily="18" charset="0"/>
              </a:rPr>
              <a:t>Printed in the United States of America.</a:t>
            </a:r>
          </a:p>
        </p:txBody>
      </p:sp>
    </p:spTree>
  </p:cSld>
  <p:clrMapOvr>
    <a:masterClrMapping/>
  </p:clrMapOvr>
  <p:transition spd="slow">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40800"/>
                </a:solidFill>
                <a:latin typeface="Arial" charset="0"/>
              </a:rPr>
              <a:t>11-</a:t>
            </a:r>
            <a:fld id="{8ECFEFE6-825E-4DCE-B7E3-1EB970A8758D}" type="slidenum">
              <a:rPr lang="en-US" sz="1200">
                <a:solidFill>
                  <a:srgbClr val="040800"/>
                </a:solidFill>
                <a:latin typeface="Arial" charset="0"/>
              </a:rPr>
              <a:pPr/>
              <a:t>9</a:t>
            </a:fld>
            <a:endParaRPr lang="en-US" sz="1400">
              <a:solidFill>
                <a:srgbClr val="040800"/>
              </a:solidFill>
            </a:endParaRPr>
          </a:p>
        </p:txBody>
      </p:sp>
      <p:sp>
        <p:nvSpPr>
          <p:cNvPr id="32771" name="Rectangle 2"/>
          <p:cNvSpPr>
            <a:spLocks noGrp="1" noChangeArrowheads="1"/>
          </p:cNvSpPr>
          <p:nvPr>
            <p:ph type="title"/>
          </p:nvPr>
        </p:nvSpPr>
        <p:spPr/>
        <p:txBody>
          <a:bodyPr/>
          <a:lstStyle/>
          <a:p>
            <a:r>
              <a:rPr lang="en-US" smtClean="0"/>
              <a:t>Determining the Appropriate</a:t>
            </a:r>
            <a:br>
              <a:rPr lang="en-US" smtClean="0"/>
            </a:br>
            <a:r>
              <a:rPr lang="en-US" smtClean="0"/>
              <a:t>Level of Demand Uncertainty</a:t>
            </a:r>
          </a:p>
        </p:txBody>
      </p:sp>
      <p:sp>
        <p:nvSpPr>
          <p:cNvPr id="32772" name="Rectangle 3"/>
          <p:cNvSpPr>
            <a:spLocks noGrp="1" noChangeArrowheads="1"/>
          </p:cNvSpPr>
          <p:nvPr>
            <p:ph type="body" idx="1"/>
          </p:nvPr>
        </p:nvSpPr>
        <p:spPr>
          <a:xfrm>
            <a:off x="533400" y="1676400"/>
            <a:ext cx="8077200" cy="4114800"/>
          </a:xfrm>
        </p:spPr>
        <p:txBody>
          <a:bodyPr/>
          <a:lstStyle/>
          <a:p>
            <a:r>
              <a:rPr lang="en-US" smtClean="0"/>
              <a:t>Appropriate level of safety inventory determined by:</a:t>
            </a:r>
          </a:p>
          <a:p>
            <a:pPr lvl="1"/>
            <a:r>
              <a:rPr lang="en-US" smtClean="0"/>
              <a:t>supply or demand uncertainty</a:t>
            </a:r>
          </a:p>
          <a:p>
            <a:pPr lvl="1"/>
            <a:r>
              <a:rPr lang="en-US" smtClean="0"/>
              <a:t>desired level of product availability</a:t>
            </a:r>
          </a:p>
          <a:p>
            <a:r>
              <a:rPr lang="en-US" smtClean="0"/>
              <a:t>Higher levels of uncertainty require higher levels of safety inventory given a particular desired level of product availability</a:t>
            </a:r>
          </a:p>
          <a:p>
            <a:r>
              <a:rPr lang="en-US" smtClean="0"/>
              <a:t>Higher levels of desired product availability require higher levels of safety inventory given a particular level of uncertainty</a:t>
            </a:r>
          </a:p>
        </p:txBody>
      </p:sp>
    </p:spTree>
    <p:extLst>
      <p:ext uri="{BB962C8B-B14F-4D97-AF65-F5344CB8AC3E}">
        <p14:creationId xmlns:p14="http://schemas.microsoft.com/office/powerpoint/2010/main" val="3448791469"/>
      </p:ext>
    </p:extLst>
  </p:cSld>
  <p:clrMapOvr>
    <a:masterClrMapping/>
  </p:clrMapOvr>
  <p:transition>
    <p:cove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ridotsb">
  <a:themeElements>
    <a:clrScheme name="">
      <a:dk1>
        <a:srgbClr val="000000"/>
      </a:dk1>
      <a:lt1>
        <a:srgbClr val="FFFFFF"/>
      </a:lt1>
      <a:dk2>
        <a:srgbClr val="232323"/>
      </a:dk2>
      <a:lt2>
        <a:srgbClr val="CECECE"/>
      </a:lt2>
      <a:accent1>
        <a:srgbClr val="333333"/>
      </a:accent1>
      <a:accent2>
        <a:srgbClr val="DADADA"/>
      </a:accent2>
      <a:accent3>
        <a:srgbClr val="FFFFFF"/>
      </a:accent3>
      <a:accent4>
        <a:srgbClr val="000000"/>
      </a:accent4>
      <a:accent5>
        <a:srgbClr val="ADADAD"/>
      </a:accent5>
      <a:accent6>
        <a:srgbClr val="C5C5C5"/>
      </a:accent6>
      <a:hlink>
        <a:srgbClr val="676767"/>
      </a:hlink>
      <a:folHlink>
        <a:srgbClr val="474747"/>
      </a:folHlink>
    </a:clrScheme>
    <a:fontScheme name="tridotsb.ppt">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tridotsb.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idotsb.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idotsb.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idotsb.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idotsb.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idotsb.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idotsb.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tridotsb">
  <a:themeElements>
    <a:clrScheme name="">
      <a:dk1>
        <a:srgbClr val="000000"/>
      </a:dk1>
      <a:lt1>
        <a:srgbClr val="FFFFFF"/>
      </a:lt1>
      <a:dk2>
        <a:srgbClr val="232323"/>
      </a:dk2>
      <a:lt2>
        <a:srgbClr val="CECECE"/>
      </a:lt2>
      <a:accent1>
        <a:srgbClr val="333333"/>
      </a:accent1>
      <a:accent2>
        <a:srgbClr val="DADADA"/>
      </a:accent2>
      <a:accent3>
        <a:srgbClr val="FFFFFF"/>
      </a:accent3>
      <a:accent4>
        <a:srgbClr val="000000"/>
      </a:accent4>
      <a:accent5>
        <a:srgbClr val="ADADAD"/>
      </a:accent5>
      <a:accent6>
        <a:srgbClr val="C5C5C5"/>
      </a:accent6>
      <a:hlink>
        <a:srgbClr val="676767"/>
      </a:hlink>
      <a:folHlink>
        <a:srgbClr val="474747"/>
      </a:folHlink>
    </a:clrScheme>
    <a:fontScheme name="tridotsb.ppt">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tridotsb.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idotsb.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idotsb.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idotsb.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idotsb.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idotsb.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idotsb.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tridotsb">
  <a:themeElements>
    <a:clrScheme name="">
      <a:dk1>
        <a:srgbClr val="000000"/>
      </a:dk1>
      <a:lt1>
        <a:srgbClr val="FFFFFF"/>
      </a:lt1>
      <a:dk2>
        <a:srgbClr val="232323"/>
      </a:dk2>
      <a:lt2>
        <a:srgbClr val="CECECE"/>
      </a:lt2>
      <a:accent1>
        <a:srgbClr val="333333"/>
      </a:accent1>
      <a:accent2>
        <a:srgbClr val="DADADA"/>
      </a:accent2>
      <a:accent3>
        <a:srgbClr val="FFFFFF"/>
      </a:accent3>
      <a:accent4>
        <a:srgbClr val="000000"/>
      </a:accent4>
      <a:accent5>
        <a:srgbClr val="ADADAD"/>
      </a:accent5>
      <a:accent6>
        <a:srgbClr val="C5C5C5"/>
      </a:accent6>
      <a:hlink>
        <a:srgbClr val="676767"/>
      </a:hlink>
      <a:folHlink>
        <a:srgbClr val="474747"/>
      </a:folHlink>
    </a:clrScheme>
    <a:fontScheme name="tridotsb.ppt">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tridotsb.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idotsb.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idotsb.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idotsb.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idotsb.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idotsb.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idotsb.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sidebars">
  <a:themeElements>
    <a:clrScheme name="">
      <a:dk1>
        <a:srgbClr val="040800"/>
      </a:dk1>
      <a:lt1>
        <a:srgbClr val="FFFFFF"/>
      </a:lt1>
      <a:dk2>
        <a:srgbClr val="000000"/>
      </a:dk2>
      <a:lt2>
        <a:srgbClr val="00279F"/>
      </a:lt2>
      <a:accent1>
        <a:srgbClr val="FFFFFF"/>
      </a:accent1>
      <a:accent2>
        <a:srgbClr val="FF00FF"/>
      </a:accent2>
      <a:accent3>
        <a:srgbClr val="FFFFFF"/>
      </a:accent3>
      <a:accent4>
        <a:srgbClr val="030600"/>
      </a:accent4>
      <a:accent5>
        <a:srgbClr val="FFFFFF"/>
      </a:accent5>
      <a:accent6>
        <a:srgbClr val="E700E7"/>
      </a:accent6>
      <a:hlink>
        <a:srgbClr val="FF0000"/>
      </a:hlink>
      <a:folHlink>
        <a:srgbClr val="919191"/>
      </a:folHlink>
    </a:clrScheme>
    <a:fontScheme name="sidebars.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s.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989</TotalTime>
  <Words>3544</Words>
  <Application>Microsoft Office PowerPoint</Application>
  <PresentationFormat>On-screen Show (4:3)</PresentationFormat>
  <Paragraphs>686</Paragraphs>
  <Slides>80</Slides>
  <Notes>3</Notes>
  <HiddenSlides>0</HiddenSlides>
  <MMClips>0</MMClips>
  <ScaleCrop>false</ScaleCrop>
  <HeadingPairs>
    <vt:vector size="6" baseType="variant">
      <vt:variant>
        <vt:lpstr>Theme</vt:lpstr>
      </vt:variant>
      <vt:variant>
        <vt:i4>16</vt:i4>
      </vt:variant>
      <vt:variant>
        <vt:lpstr>Embedded OLE Servers</vt:lpstr>
      </vt:variant>
      <vt:variant>
        <vt:i4>3</vt:i4>
      </vt:variant>
      <vt:variant>
        <vt:lpstr>Slide Titles</vt:lpstr>
      </vt:variant>
      <vt:variant>
        <vt:i4>80</vt:i4>
      </vt:variant>
    </vt:vector>
  </HeadingPairs>
  <TitlesOfParts>
    <vt:vector size="99" baseType="lpstr">
      <vt:lpstr>1_Office Theme</vt:lpstr>
      <vt:lpstr>1_sidebars</vt:lpstr>
      <vt:lpstr>sidebars</vt:lpstr>
      <vt:lpstr>2_sidebars</vt:lpstr>
      <vt:lpstr>3_sidebars</vt:lpstr>
      <vt:lpstr>4_sidebars</vt:lpstr>
      <vt:lpstr>5_sidebars</vt:lpstr>
      <vt:lpstr>6_sidebars</vt:lpstr>
      <vt:lpstr>7_sidebars</vt:lpstr>
      <vt:lpstr>8_sidebars</vt:lpstr>
      <vt:lpstr>9_sidebars</vt:lpstr>
      <vt:lpstr>10_sidebars</vt:lpstr>
      <vt:lpstr>11_sidebars</vt:lpstr>
      <vt:lpstr>tridotsb</vt:lpstr>
      <vt:lpstr>1_tridotsb</vt:lpstr>
      <vt:lpstr>2_tridotsb</vt:lpstr>
      <vt:lpstr>Equation</vt:lpstr>
      <vt:lpstr>Microsoft Equation 3.0</vt:lpstr>
      <vt:lpstr>Microsoft Word Picture</vt:lpstr>
      <vt:lpstr>Managing Uncertainty in a Supply Chain: Safety Inventory</vt:lpstr>
      <vt:lpstr>Learning Objectives</vt:lpstr>
      <vt:lpstr>Role of Inventory in the Supply Chain</vt:lpstr>
      <vt:lpstr>The Role of Safety Inventory  in a Supply  Chain</vt:lpstr>
      <vt:lpstr>Role of Safety Inventory</vt:lpstr>
      <vt:lpstr>The Role of Safety Inventory</vt:lpstr>
      <vt:lpstr>The Role of Safety Inventory</vt:lpstr>
      <vt:lpstr>Determining the Appropriate Level of Safety Inventory</vt:lpstr>
      <vt:lpstr>Determining the Appropriate Level of Demand Uncertainty</vt:lpstr>
      <vt:lpstr>Measuring Demand Uncertainty</vt:lpstr>
      <vt:lpstr>Evaluating Demand Distribution Over L Periods</vt:lpstr>
      <vt:lpstr>Measuring Product Availability</vt:lpstr>
      <vt:lpstr>Replenishment Policies</vt:lpstr>
      <vt:lpstr>Evaluating Cycle Service Level  and Fill Rate</vt:lpstr>
      <vt:lpstr>Evaluating Cycle Service Level  and Fill Rate</vt:lpstr>
      <vt:lpstr>Evaluating Cycle Service Level  and Fill Rate</vt:lpstr>
      <vt:lpstr>Evaluating Cycle Service Level  and Fill Rate</vt:lpstr>
      <vt:lpstr>Evaluating Cycle Service Level  and Fill Rate</vt:lpstr>
      <vt:lpstr>Evaluating Fill Rate Given a Replenishment Policy</vt:lpstr>
      <vt:lpstr>Evaluating Fill Rate Given a Replenishment Policy</vt:lpstr>
      <vt:lpstr>Evaluating Fill Rate Given a Replenishment Policy</vt:lpstr>
      <vt:lpstr>Evaluating Fill Rate Given a Replenishment Policy</vt:lpstr>
      <vt:lpstr>Continuous Review Policy: Safety Inventory and Cycle Service Level</vt:lpstr>
      <vt:lpstr>Evaluating Safety Inventory Given Desired Cycle Service Level</vt:lpstr>
      <vt:lpstr>Evaluating Safety Inventory Given Desired Cycle Service Level</vt:lpstr>
      <vt:lpstr>Setting the Safety Stock level according to Cycle Service Level </vt:lpstr>
      <vt:lpstr>PowerPoint Presentation</vt:lpstr>
      <vt:lpstr>PowerPoint Presentation</vt:lpstr>
      <vt:lpstr>Demand during the leadtime  (DDLT)</vt:lpstr>
      <vt:lpstr>FILL RATE as the Service Level</vt:lpstr>
      <vt:lpstr>Fixed Order Quantity Model with Fill Rate as Service Level    (Probabilistic Demand)</vt:lpstr>
      <vt:lpstr>PowerPoint Presentation</vt:lpstr>
      <vt:lpstr>Factors Affecting Fill Rate</vt:lpstr>
      <vt:lpstr>Impact of Desired Product Availability and Uncertainty</vt:lpstr>
      <vt:lpstr>Impact of Desired Product Availability and Uncertainty on Safety Inventory</vt:lpstr>
      <vt:lpstr>Benefits of Reducing Lead Time</vt:lpstr>
      <vt:lpstr>Impact of Supply Uncertainty on Safety Inventory</vt:lpstr>
      <vt:lpstr>Impact of Lead Time Uncertainty  on Safety Inventory</vt:lpstr>
      <vt:lpstr>Impact of Lead Time Uncertainty  on Safety Inventory</vt:lpstr>
      <vt:lpstr>Impact of Aggregation on Safety Inventory</vt:lpstr>
      <vt:lpstr>Impact of Aggregation on Safety Inventory</vt:lpstr>
      <vt:lpstr>Impact of Aggregation on Safety Inventory</vt:lpstr>
      <vt:lpstr>Impact of Aggregation on Safety Inventory</vt:lpstr>
      <vt:lpstr>Impact of Aggregation on Safety Inventory</vt:lpstr>
      <vt:lpstr>Impact of Aggregation (Example)</vt:lpstr>
      <vt:lpstr>Impact of Aggregation (Example)</vt:lpstr>
      <vt:lpstr>Impact of Correlation on  Value of Aggregation</vt:lpstr>
      <vt:lpstr>Impact of Correlation on  Value of Aggregation</vt:lpstr>
      <vt:lpstr>Trade-offs of Physical Centralization</vt:lpstr>
      <vt:lpstr>Trade-offs of Physical Centralization</vt:lpstr>
      <vt:lpstr>Information Centralization</vt:lpstr>
      <vt:lpstr>Specialization</vt:lpstr>
      <vt:lpstr>Impact of Coefficient of Variation on Value of Aggregation</vt:lpstr>
      <vt:lpstr>Product Substitution</vt:lpstr>
      <vt:lpstr>Component Commonality</vt:lpstr>
      <vt:lpstr>Value of Component Commonality</vt:lpstr>
      <vt:lpstr>Value of Component Commonality</vt:lpstr>
      <vt:lpstr>Value of Component Commonality</vt:lpstr>
      <vt:lpstr>Postponement</vt:lpstr>
      <vt:lpstr>Postponement</vt:lpstr>
      <vt:lpstr>Value of Postponement</vt:lpstr>
      <vt:lpstr>Impact of Replenishment Policies on Safety Inventory</vt:lpstr>
      <vt:lpstr>(Periodic Review) Fixed Time Period Model</vt:lpstr>
      <vt:lpstr>Impact of Replenishment Policies on Safety Inventory</vt:lpstr>
      <vt:lpstr>Impact of Replenishment Policies on Safety Inventory</vt:lpstr>
      <vt:lpstr>Impact of Replenishment Policies on Safety Inventory</vt:lpstr>
      <vt:lpstr>Evaluation Safety Inventory for a Periodic Review Policy</vt:lpstr>
      <vt:lpstr>PowerPoint Presentation</vt:lpstr>
      <vt:lpstr>ABC classification </vt:lpstr>
      <vt:lpstr>PowerPoint Presentation</vt:lpstr>
      <vt:lpstr>How to set the service level ?</vt:lpstr>
      <vt:lpstr>How to set the service level ? (con't)</vt:lpstr>
      <vt:lpstr>"Implicit" cost of shortage</vt:lpstr>
      <vt:lpstr>Expected Total Inventory Costs (with safety stock)</vt:lpstr>
      <vt:lpstr>Setting service levels</vt:lpstr>
      <vt:lpstr>Managing Safety Inventory in a Multi-echelon Supply Chain</vt:lpstr>
      <vt:lpstr>The Role of IT in  Inventory Management</vt:lpstr>
      <vt:lpstr>Estimating and Managing Safety Inventory in Practice</vt:lpstr>
      <vt:lpstr>Summary of Learning Objectives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Chopra and Meindl PPts</dc:title>
  <dc:subject>Chapter 12 – Managing Uncertainty in a Supply Chain: Safety Inventory</dc:subject>
  <dc:creator>Jeff Heyl</dc:creator>
  <cp:keywords/>
  <dc:description/>
  <cp:lastModifiedBy>Janny M.Y. Leung</cp:lastModifiedBy>
  <cp:revision>168</cp:revision>
  <cp:lastPrinted>2012-10-22T09:43:06Z</cp:lastPrinted>
  <dcterms:created xsi:type="dcterms:W3CDTF">2012-01-08T09:40:37Z</dcterms:created>
  <dcterms:modified xsi:type="dcterms:W3CDTF">2012-10-22T09:45:27Z</dcterms:modified>
  <cp:category/>
</cp:coreProperties>
</file>