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5" r:id="rId2"/>
    <p:sldMasterId id="2147483707" r:id="rId3"/>
    <p:sldMasterId id="2147483719" r:id="rId4"/>
    <p:sldMasterId id="2147483731" r:id="rId5"/>
    <p:sldMasterId id="2147483743" r:id="rId6"/>
    <p:sldMasterId id="2147483755" r:id="rId7"/>
    <p:sldMasterId id="2147483767" r:id="rId8"/>
    <p:sldMasterId id="2147483779" r:id="rId9"/>
    <p:sldMasterId id="2147483791" r:id="rId10"/>
  </p:sldMasterIdLst>
  <p:handoutMasterIdLst>
    <p:handoutMasterId r:id="rId47"/>
  </p:handoutMasterIdLst>
  <p:sldIdLst>
    <p:sldId id="257" r:id="rId11"/>
    <p:sldId id="259" r:id="rId12"/>
    <p:sldId id="297" r:id="rId13"/>
    <p:sldId id="298" r:id="rId14"/>
    <p:sldId id="299" r:id="rId15"/>
    <p:sldId id="300" r:id="rId16"/>
    <p:sldId id="262" r:id="rId17"/>
    <p:sldId id="279" r:id="rId18"/>
    <p:sldId id="280" r:id="rId19"/>
    <p:sldId id="301" r:id="rId20"/>
    <p:sldId id="302" r:id="rId21"/>
    <p:sldId id="281" r:id="rId22"/>
    <p:sldId id="263" r:id="rId23"/>
    <p:sldId id="282" r:id="rId24"/>
    <p:sldId id="283" r:id="rId25"/>
    <p:sldId id="303" r:id="rId26"/>
    <p:sldId id="304" r:id="rId27"/>
    <p:sldId id="305" r:id="rId28"/>
    <p:sldId id="306" r:id="rId29"/>
    <p:sldId id="265" r:id="rId30"/>
    <p:sldId id="307" r:id="rId31"/>
    <p:sldId id="308" r:id="rId32"/>
    <p:sldId id="309" r:id="rId33"/>
    <p:sldId id="310" r:id="rId34"/>
    <p:sldId id="311" r:id="rId35"/>
    <p:sldId id="312" r:id="rId36"/>
    <p:sldId id="313" r:id="rId37"/>
    <p:sldId id="314" r:id="rId38"/>
    <p:sldId id="315" r:id="rId39"/>
    <p:sldId id="271" r:id="rId40"/>
    <p:sldId id="316" r:id="rId41"/>
    <p:sldId id="317" r:id="rId42"/>
    <p:sldId id="318" r:id="rId43"/>
    <p:sldId id="295" r:id="rId44"/>
    <p:sldId id="277" r:id="rId45"/>
    <p:sldId id="296" r:id="rId46"/>
  </p:sldIdLst>
  <p:sldSz cx="9144000" cy="6858000" type="screen4x3"/>
  <p:notesSz cx="9926638" cy="67818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B7B"/>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5" autoAdjust="0"/>
    <p:restoredTop sz="99676" autoAdjust="0"/>
  </p:normalViewPr>
  <p:slideViewPr>
    <p:cSldViewPr snapToGrid="0" snapToObjects="1">
      <p:cViewPr varScale="1">
        <p:scale>
          <a:sx n="97" d="100"/>
          <a:sy n="97" d="100"/>
        </p:scale>
        <p:origin x="-102" y="-22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5" Type="http://schemas.openxmlformats.org/officeDocument/2006/relationships/image" Target="../media/image21.emf"/><Relationship Id="rId4"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09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090"/>
          </a:xfrm>
          <a:prstGeom prst="rect">
            <a:avLst/>
          </a:prstGeom>
        </p:spPr>
        <p:txBody>
          <a:bodyPr vert="horz" lIns="91440" tIns="45720" rIns="91440" bIns="45720" rtlCol="0"/>
          <a:lstStyle>
            <a:lvl1pPr algn="r">
              <a:defRPr sz="1200"/>
            </a:lvl1pPr>
          </a:lstStyle>
          <a:p>
            <a:fld id="{82FD31BC-DEC5-4603-A049-F4BD99B8B68A}" type="datetimeFigureOut">
              <a:rPr lang="en-GB" smtClean="0"/>
              <a:t>17/11/2012</a:t>
            </a:fld>
            <a:endParaRPr lang="en-GB"/>
          </a:p>
        </p:txBody>
      </p:sp>
      <p:sp>
        <p:nvSpPr>
          <p:cNvPr id="4" name="Footer Placeholder 3"/>
          <p:cNvSpPr>
            <a:spLocks noGrp="1"/>
          </p:cNvSpPr>
          <p:nvPr>
            <p:ph type="ftr" sz="quarter" idx="2"/>
          </p:nvPr>
        </p:nvSpPr>
        <p:spPr>
          <a:xfrm>
            <a:off x="0" y="6441533"/>
            <a:ext cx="4301543" cy="33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41533"/>
            <a:ext cx="4301543" cy="339090"/>
          </a:xfrm>
          <a:prstGeom prst="rect">
            <a:avLst/>
          </a:prstGeom>
        </p:spPr>
        <p:txBody>
          <a:bodyPr vert="horz" lIns="91440" tIns="45720" rIns="91440" bIns="45720" rtlCol="0" anchor="b"/>
          <a:lstStyle>
            <a:lvl1pPr algn="r">
              <a:defRPr sz="1200"/>
            </a:lvl1pPr>
          </a:lstStyle>
          <a:p>
            <a:fld id="{7843A0E9-08A2-4D91-B63C-DCD7B1B64E95}" type="slidenum">
              <a:rPr lang="en-GB" smtClean="0"/>
              <a:t>‹#›</a:t>
            </a:fld>
            <a:endParaRPr lang="en-GB"/>
          </a:p>
        </p:txBody>
      </p:sp>
    </p:spTree>
    <p:extLst>
      <p:ext uri="{BB962C8B-B14F-4D97-AF65-F5344CB8AC3E}">
        <p14:creationId xmlns:p14="http://schemas.microsoft.com/office/powerpoint/2010/main" val="1793024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5654675" y="468313"/>
            <a:ext cx="1381125" cy="282575"/>
            <a:chOff x="6693632" y="1852698"/>
            <a:chExt cx="1380564" cy="283882"/>
          </a:xfrm>
        </p:grpSpPr>
        <p:sp>
          <p:nvSpPr>
            <p:cNvPr id="4" name="Rectangle 10"/>
            <p:cNvSpPr/>
            <p:nvPr userDrawn="1"/>
          </p:nvSpPr>
          <p:spPr>
            <a:xfrm>
              <a:off x="6693632" y="1852698"/>
              <a:ext cx="284048"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11"/>
            <p:cNvSpPr/>
            <p:nvPr userDrawn="1"/>
          </p:nvSpPr>
          <p:spPr>
            <a:xfrm>
              <a:off x="7242684" y="1852698"/>
              <a:ext cx="282460"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2"/>
            <p:cNvSpPr/>
            <p:nvPr userDrawn="1"/>
          </p:nvSpPr>
          <p:spPr>
            <a:xfrm>
              <a:off x="7790149" y="1852698"/>
              <a:ext cx="284047"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7" name="Rectangle 17"/>
          <p:cNvSpPr>
            <a:spLocks noChangeArrowheads="1"/>
          </p:cNvSpPr>
          <p:nvPr userDrawn="1"/>
        </p:nvSpPr>
        <p:spPr bwMode="gray">
          <a:xfrm>
            <a:off x="0" y="6400800"/>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sp>
        <p:nvSpPr>
          <p:cNvPr id="8" name="Rectangle 5"/>
          <p:cNvSpPr>
            <a:spLocks noChangeArrowheads="1"/>
          </p:cNvSpPr>
          <p:nvPr userDrawn="1"/>
        </p:nvSpPr>
        <p:spPr bwMode="auto">
          <a:xfrm>
            <a:off x="457200" y="5394325"/>
            <a:ext cx="8445500" cy="1006475"/>
          </a:xfrm>
          <a:prstGeom prst="rect">
            <a:avLst/>
          </a:prstGeom>
          <a:noFill/>
          <a:ln>
            <a:noFill/>
          </a:ln>
          <a:effectLst/>
          <a:extLst/>
        </p:spPr>
        <p:txBody>
          <a:bodyPr>
            <a:spAutoFit/>
          </a:bodyPr>
          <a:lstStyle/>
          <a:p>
            <a:pPr defTabSz="914400"/>
            <a:r>
              <a:rPr lang="en-US" sz="2000" b="1" i="1">
                <a:solidFill>
                  <a:srgbClr val="7B7B7B"/>
                </a:solidFill>
              </a:rPr>
              <a:t>PowerPoint presentation to accompany</a:t>
            </a:r>
          </a:p>
          <a:p>
            <a:pPr defTabSz="914400"/>
            <a:r>
              <a:rPr lang="en-US" sz="2000" b="1" i="1">
                <a:solidFill>
                  <a:srgbClr val="7B7B7B"/>
                </a:solidFill>
              </a:rPr>
              <a:t>Chopra and Meindl Supply Chain Management, 5e</a:t>
            </a:r>
          </a:p>
          <a:p>
            <a:pPr defTabSz="914400"/>
            <a:r>
              <a:rPr lang="en-US" sz="2000" b="1" i="1">
                <a:solidFill>
                  <a:srgbClr val="7B7B7B"/>
                </a:solidFill>
              </a:rPr>
              <a:t>Global Edition</a:t>
            </a:r>
          </a:p>
        </p:txBody>
      </p:sp>
      <p:sp>
        <p:nvSpPr>
          <p:cNvPr id="9"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7B351373-ABE2-4C32-9E65-5C00679F13AA}"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sp>
        <p:nvSpPr>
          <p:cNvPr id="10"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11"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pic>
        <p:nvPicPr>
          <p:cNvPr id="12" name="Picture 19" descr="Pearson_Strap_Bound_White"/>
          <p:cNvPicPr>
            <a:picLocks noChangeAspect="1" noChangeArrowheads="1"/>
          </p:cNvPicPr>
          <p:nvPr userDrawn="1"/>
        </p:nvPicPr>
        <p:blipFill>
          <a:blip r:embed="rId3"/>
          <a:srcRect/>
          <a:stretch>
            <a:fillRect/>
          </a:stretch>
        </p:blipFill>
        <p:spPr bwMode="auto">
          <a:xfrm>
            <a:off x="0" y="6400800"/>
            <a:ext cx="1908175" cy="493713"/>
          </a:xfrm>
          <a:prstGeom prst="rect">
            <a:avLst/>
          </a:prstGeom>
          <a:noFill/>
          <a:ln w="9525">
            <a:noFill/>
            <a:miter lim="800000"/>
            <a:headEnd/>
            <a:tailEnd/>
          </a:ln>
        </p:spPr>
      </p:pic>
      <p:sp>
        <p:nvSpPr>
          <p:cNvPr id="13"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14" name="Picture 19" descr="Pearson_Strap_Bound_White"/>
          <p:cNvPicPr>
            <a:picLocks noChangeAspect="1" noChangeArrowheads="1"/>
          </p:cNvPicPr>
          <p:nvPr userDrawn="1"/>
        </p:nvPicPr>
        <p:blipFill>
          <a:blip r:embed="rId3"/>
          <a:srcRect/>
          <a:stretch>
            <a:fillRect/>
          </a:stretch>
        </p:blipFill>
        <p:spPr bwMode="auto">
          <a:xfrm>
            <a:off x="0" y="6400800"/>
            <a:ext cx="1908175" cy="493713"/>
          </a:xfrm>
          <a:prstGeom prst="rect">
            <a:avLst/>
          </a:prstGeom>
          <a:noFill/>
          <a:ln w="9525">
            <a:noFill/>
            <a:miter lim="800000"/>
            <a:headEnd/>
            <a:tailEnd/>
          </a:ln>
        </p:spPr>
      </p:pic>
      <p:pic>
        <p:nvPicPr>
          <p:cNvPr id="15"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sp>
        <p:nvSpPr>
          <p:cNvPr id="16"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17"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1B9D4F45-DCDC-40E3-B53B-1B08F9F58CCA}"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18"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sp>
        <p:nvSpPr>
          <p:cNvPr id="19"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pic>
        <p:nvPicPr>
          <p:cNvPr id="20" name="Picture 19" descr="Pearson_Strap_Bound_White"/>
          <p:cNvPicPr>
            <a:picLocks noChangeAspect="1" noChangeArrowheads="1"/>
          </p:cNvPicPr>
          <p:nvPr userDrawn="1"/>
        </p:nvPicPr>
        <p:blipFill>
          <a:blip r:embed="rId3"/>
          <a:srcRect/>
          <a:stretch>
            <a:fillRect/>
          </a:stretch>
        </p:blipFill>
        <p:spPr bwMode="auto">
          <a:xfrm>
            <a:off x="0" y="6400800"/>
            <a:ext cx="1908175" cy="493713"/>
          </a:xfrm>
          <a:prstGeom prst="rect">
            <a:avLst/>
          </a:prstGeom>
          <a:noFill/>
          <a:ln w="9525">
            <a:noFill/>
            <a:miter lim="800000"/>
            <a:headEnd/>
            <a:tailEnd/>
          </a:ln>
        </p:spPr>
      </p:pic>
      <p:sp>
        <p:nvSpPr>
          <p:cNvPr id="21"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420DDA7D-A633-4820-887F-39518096428E}"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2"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sp>
        <p:nvSpPr>
          <p:cNvPr id="23"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24" name="Rectangle 17"/>
          <p:cNvSpPr>
            <a:spLocks noChangeArrowheads="1"/>
          </p:cNvSpPr>
          <p:nvPr userDrawn="1"/>
        </p:nvSpPr>
        <p:spPr bwMode="gray">
          <a:xfrm>
            <a:off x="0" y="6400800"/>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pic>
        <p:nvPicPr>
          <p:cNvPr id="25" name="Picture 19" descr="Pearson_Strap_Bound_White"/>
          <p:cNvPicPr>
            <a:picLocks noChangeAspect="1" noChangeArrowheads="1"/>
          </p:cNvPicPr>
          <p:nvPr userDrawn="1"/>
        </p:nvPicPr>
        <p:blipFill>
          <a:blip r:embed="rId3"/>
          <a:srcRect/>
          <a:stretch>
            <a:fillRect/>
          </a:stretch>
        </p:blipFill>
        <p:spPr bwMode="auto">
          <a:xfrm>
            <a:off x="0" y="6400800"/>
            <a:ext cx="1908175" cy="493713"/>
          </a:xfrm>
          <a:prstGeom prst="rect">
            <a:avLst/>
          </a:prstGeom>
          <a:noFill/>
          <a:ln w="9525">
            <a:noFill/>
            <a:miter lim="800000"/>
            <a:headEnd/>
            <a:tailEnd/>
          </a:ln>
        </p:spPr>
      </p:pic>
      <p:sp>
        <p:nvSpPr>
          <p:cNvPr id="26" name="TextBox 9"/>
          <p:cNvSpPr txBox="1">
            <a:spLocks noChangeArrowheads="1"/>
          </p:cNvSpPr>
          <p:nvPr userDrawn="1"/>
        </p:nvSpPr>
        <p:spPr bwMode="auto">
          <a:xfrm>
            <a:off x="4322763" y="6651625"/>
            <a:ext cx="568325"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16-</a:t>
            </a:r>
            <a:fld id="{54865408-F05D-4D6D-8500-C4327D5C5259}"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7" name="Picture 18" descr="Pearson_Bound_White"/>
          <p:cNvPicPr>
            <a:picLocks noChangeAspect="1" noChangeArrowheads="1"/>
          </p:cNvPicPr>
          <p:nvPr userDrawn="1"/>
        </p:nvPicPr>
        <p:blipFill>
          <a:blip r:embed="rId2"/>
          <a:srcRect/>
          <a:stretch>
            <a:fillRect/>
          </a:stretch>
        </p:blipFill>
        <p:spPr bwMode="auto">
          <a:xfrm>
            <a:off x="7488238" y="6364288"/>
            <a:ext cx="1655762" cy="493712"/>
          </a:xfrm>
          <a:prstGeom prst="rect">
            <a:avLst/>
          </a:prstGeom>
          <a:noFill/>
          <a:ln w="9525">
            <a:noFill/>
            <a:miter lim="800000"/>
            <a:headEnd/>
            <a:tailEnd/>
          </a:ln>
        </p:spPr>
      </p:pic>
      <p:sp>
        <p:nvSpPr>
          <p:cNvPr id="28"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r>
              <a:rPr lang="en-US" sz="900" i="1">
                <a:solidFill>
                  <a:schemeClr val="bg1"/>
                </a:solidFill>
              </a:rPr>
              <a:t>Copyright ©2013 Pearson Education.</a:t>
            </a:r>
            <a:endParaRPr lang="en-US" sz="900">
              <a:solidFill>
                <a:schemeClr val="bg1"/>
              </a:solidFill>
            </a:endParaRPr>
          </a:p>
        </p:txBody>
      </p:sp>
      <p:sp>
        <p:nvSpPr>
          <p:cNvPr id="2" name="Title 1"/>
          <p:cNvSpPr>
            <a:spLocks noGrp="1"/>
          </p:cNvSpPr>
          <p:nvPr>
            <p:ph type="ctrTitle"/>
          </p:nvPr>
        </p:nvSpPr>
        <p:spPr>
          <a:xfrm>
            <a:off x="3907071" y="2376204"/>
            <a:ext cx="4876800" cy="4091608"/>
          </a:xfrm>
        </p:spPr>
        <p:txBody>
          <a:bodyPr anchor="t" anchorCtr="1"/>
          <a:lstStyle/>
          <a:p>
            <a:r>
              <a:rPr lang="en-AU" dirty="0" smtClean="0"/>
              <a:t>Click to edit Master title style</a:t>
            </a:r>
            <a:endParaRPr lang="en-US" dirty="0"/>
          </a:p>
        </p:txBody>
      </p:sp>
    </p:spTree>
  </p:cSld>
  <p:clrMapOvr>
    <a:masterClrMapping/>
  </p:clrMapOvr>
  <p:transition spd="slow">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D76EE959-5661-477C-BE17-CFBAB03AB4B1}"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815471245"/>
      </p:ext>
    </p:extLst>
  </p:cSld>
  <p:clrMapOvr>
    <a:masterClrMapping/>
  </p:clrMapOvr>
  <p:transition>
    <p:cove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02573096"/>
      </p:ext>
    </p:extLst>
  </p:cSld>
  <p:clrMapOvr>
    <a:masterClrMapping/>
  </p:clrMapOvr>
  <p:transition>
    <p:cove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20204761"/>
      </p:ext>
    </p:extLst>
  </p:cSld>
  <p:clrMapOvr>
    <a:masterClrMapping/>
  </p:clrMapOvr>
  <p:transition>
    <p:cove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051418320"/>
      </p:ext>
    </p:extLst>
  </p:cSld>
  <p:clrMapOvr>
    <a:masterClrMapping/>
  </p:clrMapOvr>
  <p:transition>
    <p:cove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89667917"/>
      </p:ext>
    </p:extLst>
  </p:cSld>
  <p:clrMapOvr>
    <a:masterClrMapping/>
  </p:clrMapOvr>
  <p:transition>
    <p:cove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96806088"/>
      </p:ext>
    </p:extLst>
  </p:cSld>
  <p:clrMapOvr>
    <a:masterClrMapping/>
  </p:clrMapOvr>
  <p:transition>
    <p:cove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953874905"/>
      </p:ext>
    </p:extLst>
  </p:cSld>
  <p:clrMapOvr>
    <a:masterClrMapping/>
  </p:clrMapOvr>
  <p:transition>
    <p:cove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235146904"/>
      </p:ext>
    </p:extLst>
  </p:cSld>
  <p:clrMapOvr>
    <a:masterClrMapping/>
  </p:clrMapOvr>
  <p:transition>
    <p:cove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735347736"/>
      </p:ext>
    </p:extLst>
  </p:cSld>
  <p:clrMapOvr>
    <a:masterClrMapping/>
  </p:clrMapOvr>
  <p:transition>
    <p:cove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901442881"/>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85157676-9473-4EAF-9A60-9073B48ABF5C}"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341826632"/>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887526485"/>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028213765"/>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730522238"/>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148216296"/>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34905843"/>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799294712"/>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514197635"/>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944213331"/>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CC86F02B-C0CA-4988-80E9-8F5223E2B15D}"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396796771"/>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837062714"/>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404069960"/>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522351877"/>
      </p:ext>
    </p:extLst>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784401672"/>
      </p:ext>
    </p:extLst>
  </p:cSld>
  <p:clrMapOvr>
    <a:masterClrMapping/>
  </p:clrMapOvr>
  <p:transition>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272923141"/>
      </p:ext>
    </p:extLst>
  </p:cSld>
  <p:clrMapOvr>
    <a:masterClrMapping/>
  </p:clrMapOvr>
  <p:transition>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278484455"/>
      </p:ext>
    </p:extLst>
  </p:cSld>
  <p:clrMapOvr>
    <a:masterClrMapping/>
  </p:clrMapOvr>
  <p:transition>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256499726"/>
      </p:ext>
    </p:extLst>
  </p:cSld>
  <p:clrMapOvr>
    <a:masterClrMapping/>
  </p:clrMapOvr>
  <p:transition>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87822816"/>
      </p:ext>
    </p:extLst>
  </p:cSld>
  <p:clrMapOvr>
    <a:masterClrMapping/>
  </p:clrMapOvr>
  <p:transition>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286430284"/>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F63BF3B1-388F-428E-9FC1-36FF58D1D124}"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5"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cSld>
  <p:clrMapOvr>
    <a:masterClrMapping/>
  </p:clrMapOvr>
  <p:transition spd="slow">
    <p:pull dir="l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746796002"/>
      </p:ext>
    </p:extLst>
  </p:cSld>
  <p:clrMapOvr>
    <a:masterClrMapping/>
  </p:clrMapOvr>
  <p:transition>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57299384"/>
      </p:ext>
    </p:extLst>
  </p:cSld>
  <p:clrMapOvr>
    <a:masterClrMapping/>
  </p:clrMapOvr>
  <p:transition>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483735748"/>
      </p:ext>
    </p:extLst>
  </p:cSld>
  <p:clrMapOvr>
    <a:masterClrMapping/>
  </p:clrMapOvr>
  <p:transition>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62871238"/>
      </p:ext>
    </p:extLst>
  </p:cSld>
  <p:clrMapOvr>
    <a:masterClrMapping/>
  </p:clrMapOvr>
  <p:transition>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868366269"/>
      </p:ext>
    </p:extLst>
  </p:cSld>
  <p:clrMapOvr>
    <a:masterClrMapping/>
  </p:clrMapOvr>
  <p:transition>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982124784"/>
      </p:ext>
    </p:extLst>
  </p:cSld>
  <p:clrMapOvr>
    <a:masterClrMapping/>
  </p:clrMapOvr>
  <p:transition>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950387078"/>
      </p:ext>
    </p:extLst>
  </p:cSld>
  <p:clrMapOvr>
    <a:masterClrMapping/>
  </p:clrMapOvr>
  <p:transition>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090663263"/>
      </p:ext>
    </p:extLst>
  </p:cSld>
  <p:clrMapOvr>
    <a:masterClrMapping/>
  </p:clrMapOvr>
  <p:transition>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836940003"/>
      </p:ext>
    </p:extLst>
  </p:cSld>
  <p:clrMapOvr>
    <a:masterClrMapping/>
  </p:clrMapOvr>
  <p:transition>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00112710"/>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222C1579-481B-48E4-917C-DBB1BF5F4EDD}"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49287857"/>
      </p:ext>
    </p:extLst>
  </p:cSld>
  <p:clrMapOvr>
    <a:masterClrMapping/>
  </p:clrMapOvr>
  <p:transition>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14584631"/>
      </p:ext>
    </p:extLst>
  </p:cSld>
  <p:clrMapOvr>
    <a:masterClrMapping/>
  </p:clrMapOvr>
  <p:transition>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510406759"/>
      </p:ext>
    </p:extLst>
  </p:cSld>
  <p:clrMapOvr>
    <a:masterClrMapping/>
  </p:clrMapOvr>
  <p:transition>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959965077"/>
      </p:ext>
    </p:extLst>
  </p:cSld>
  <p:clrMapOvr>
    <a:masterClrMapping/>
  </p:clrMapOvr>
  <p:transition>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196432856"/>
      </p:ext>
    </p:extLst>
  </p:cSld>
  <p:clrMapOvr>
    <a:masterClrMapping/>
  </p:clrMapOvr>
  <p:transition>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612906248"/>
      </p:ext>
    </p:extLst>
  </p:cSld>
  <p:clrMapOvr>
    <a:masterClrMapping/>
  </p:clrMapOvr>
  <p:transition>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17729582"/>
      </p:ext>
    </p:extLst>
  </p:cSld>
  <p:clrMapOvr>
    <a:masterClrMapping/>
  </p:clrMapOvr>
  <p:transition>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191579276"/>
      </p:ext>
    </p:extLst>
  </p:cSld>
  <p:clrMapOvr>
    <a:masterClrMapping/>
  </p:clrMapOvr>
  <p:transition>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241262074"/>
      </p:ext>
    </p:extLst>
  </p:cSld>
  <p:clrMapOvr>
    <a:masterClrMapping/>
  </p:clrMapOvr>
  <p:transition>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835080962"/>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E91C6D6F-E560-481C-B979-4FEC0FAAF7F5}"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8"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spd="slow">
    <p:pull dir="l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036164489"/>
      </p:ext>
    </p:extLst>
  </p:cSld>
  <p:clrMapOvr>
    <a:masterClrMapping/>
  </p:clrMapOvr>
  <p:transition>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885131571"/>
      </p:ext>
    </p:extLst>
  </p:cSld>
  <p:clrMapOvr>
    <a:masterClrMapping/>
  </p:clrMapOvr>
  <p:transition>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670270470"/>
      </p:ext>
    </p:extLst>
  </p:cSld>
  <p:clrMapOvr>
    <a:masterClrMapping/>
  </p:clrMapOvr>
  <p:transition>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228577392"/>
      </p:ext>
    </p:extLst>
  </p:cSld>
  <p:clrMapOvr>
    <a:masterClrMapping/>
  </p:clrMapOvr>
  <p:transition>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855539401"/>
      </p:ext>
    </p:extLst>
  </p:cSld>
  <p:clrMapOvr>
    <a:masterClrMapping/>
  </p:clrMapOvr>
  <p:transition>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757598320"/>
      </p:ext>
    </p:extLst>
  </p:cSld>
  <p:clrMapOvr>
    <a:masterClrMapping/>
  </p:clrMapOvr>
  <p:transition>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827044948"/>
      </p:ext>
    </p:extLst>
  </p:cSld>
  <p:clrMapOvr>
    <a:masterClrMapping/>
  </p:clrMapOvr>
  <p:transition>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8649741"/>
      </p:ext>
    </p:extLst>
  </p:cSld>
  <p:clrMapOvr>
    <a:masterClrMapping/>
  </p:clrMapOvr>
  <p:transition>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826824693"/>
      </p:ext>
    </p:extLst>
  </p:cSld>
  <p:clrMapOvr>
    <a:masterClrMapping/>
  </p:clrMapOvr>
  <p:transition>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348600782"/>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88856283-0C27-4973-81E5-6718807FE22B}"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4"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transition spd="slow">
    <p:pull dir="l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776329368"/>
      </p:ext>
    </p:extLst>
  </p:cSld>
  <p:clrMapOvr>
    <a:masterClrMapping/>
  </p:clrMapOvr>
  <p:transition>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104340166"/>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58924758"/>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944390064"/>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273192155"/>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095140617"/>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995139250"/>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015318160"/>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40000399"/>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162498020"/>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53FB4501-5CF7-49DB-AFE0-23BB06A1C381}"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3"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Tree>
  </p:cSld>
  <p:clrMapOvr>
    <a:masterClrMapping/>
  </p:clrMapOvr>
  <p:transition spd="slow">
    <p:pull dir="l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943708186"/>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020447293"/>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351475784"/>
      </p:ext>
    </p:extLst>
  </p:cSld>
  <p:clrMapOvr>
    <a:masterClrMapping/>
  </p:clrMapOvr>
  <p:transition>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808717604"/>
      </p:ext>
    </p:extLst>
  </p:cSld>
  <p:clrMapOvr>
    <a:masterClrMapping/>
  </p:clrMapOvr>
  <p:transition>
    <p:cov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282762314"/>
      </p:ext>
    </p:extLst>
  </p:cSld>
  <p:clrMapOvr>
    <a:masterClrMapping/>
  </p:clrMapOvr>
  <p:transition>
    <p:cov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792550484"/>
      </p:ext>
    </p:extLst>
  </p:cSld>
  <p:clrMapOvr>
    <a:masterClrMapping/>
  </p:clrMapOvr>
  <p:transition>
    <p:cov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986502822"/>
      </p:ext>
    </p:extLst>
  </p:cSld>
  <p:clrMapOvr>
    <a:masterClrMapping/>
  </p:clrMapOvr>
  <p:transition>
    <p:cov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447168215"/>
      </p:ext>
    </p:extLst>
  </p:cSld>
  <p:clrMapOvr>
    <a:masterClrMapping/>
  </p:clrMapOvr>
  <p:transition>
    <p:cov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278744617"/>
      </p:ext>
    </p:extLst>
  </p:cSld>
  <p:clrMapOvr>
    <a:masterClrMapping/>
  </p:clrMapOvr>
  <p:transition>
    <p:cov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4083359275"/>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BF08D2F0-DCAD-4409-AD54-C2F7F91154A5}"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ransition spd="slow">
    <p:pull dir="l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431475710"/>
      </p:ext>
    </p:extLst>
  </p:cSld>
  <p:clrMapOvr>
    <a:masterClrMapping/>
  </p:clrMapOvr>
  <p:transition>
    <p:cov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340166547"/>
      </p:ext>
    </p:extLst>
  </p:cSld>
  <p:clrMapOvr>
    <a:masterClrMapping/>
  </p:clrMapOvr>
  <p:transition>
    <p:cov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289697779"/>
      </p:ext>
    </p:extLst>
  </p:cSld>
  <p:clrMapOvr>
    <a:masterClrMapping/>
  </p:clrMapOvr>
  <p:transition>
    <p:cov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642321454"/>
      </p:ext>
    </p:extLst>
  </p:cSld>
  <p:clrMapOvr>
    <a:masterClrMapping/>
  </p:clrMapOvr>
  <p:transition>
    <p:cov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361000587"/>
      </p:ext>
    </p:extLst>
  </p:cSld>
  <p:clrMapOvr>
    <a:masterClrMapping/>
  </p:clrMapOvr>
  <p:transition>
    <p:cov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460106569"/>
      </p:ext>
    </p:extLst>
  </p:cSld>
  <p:clrMapOvr>
    <a:masterClrMapping/>
  </p:clrMapOvr>
  <p:transition>
    <p:cov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170488667"/>
      </p:ext>
    </p:extLst>
  </p:cSld>
  <p:clrMapOvr>
    <a:masterClrMapping/>
  </p:clrMapOvr>
  <p:transition>
    <p:cov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79656896"/>
      </p:ext>
    </p:extLst>
  </p:cSld>
  <p:clrMapOvr>
    <a:masterClrMapping/>
  </p:clrMapOvr>
  <p:transition>
    <p:cov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592838926"/>
      </p:ext>
    </p:extLst>
  </p:cSld>
  <p:clrMapOvr>
    <a:masterClrMapping/>
  </p:clrMapOvr>
  <p:transition>
    <p:cov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ord cloud tags concept illustration of supply chain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3500" y="369570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pic>
        <p:nvPicPr>
          <p:cNvPr id="4" name="Picture 7" descr="http://vig-fp.prenhall.com/bigcovers/01360804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342900"/>
            <a:ext cx="46672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Grp="1" noChangeArrowheads="1"/>
          </p:cNvSpPr>
          <p:nvPr>
            <p:ph type="sldNum" sz="quarter" idx="10"/>
          </p:nvPr>
        </p:nvSpPr>
        <p:spPr/>
        <p:txBody>
          <a:bodyPr/>
          <a:lstStyle>
            <a:lvl1pPr>
              <a:defRPr/>
            </a:lvl1pPr>
          </a:lstStyle>
          <a:p>
            <a:r>
              <a:rPr lang="en-US"/>
              <a:t>15-</a:t>
            </a:r>
            <a:fld id="{BEC89AE2-36DD-45CC-AF0C-D7722B15537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568641504"/>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4A873B49-AEFC-4BE2-B42D-B437F7E505A1}"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6"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ransition spd="slow">
    <p:pull dir="l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6B132183-0F6C-4316-91D0-D8756A23C694}"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789437955"/>
      </p:ext>
    </p:extLst>
  </p:cSld>
  <p:clrMapOvr>
    <a:masterClrMapping/>
  </p:clrMapOvr>
  <p:transition>
    <p:cov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15-</a:t>
            </a:r>
            <a:fld id="{9090DE1B-B5C7-42AD-BE9A-88ED490400FB}"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13483462"/>
      </p:ext>
    </p:extLst>
  </p:cSld>
  <p:clrMapOvr>
    <a:masterClrMapping/>
  </p:clrMapOvr>
  <p:transition>
    <p:cov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15-</a:t>
            </a:r>
            <a:fld id="{E16B0801-EACB-406A-A302-BF860AEDCB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77665224"/>
      </p:ext>
    </p:extLst>
  </p:cSld>
  <p:clrMapOvr>
    <a:masterClrMapping/>
  </p:clrMapOvr>
  <p:transition>
    <p:cov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15-</a:t>
            </a:r>
            <a:fld id="{7C1A761C-C9F8-4E36-8F26-E1EBC37447C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52168349"/>
      </p:ext>
    </p:extLst>
  </p:cSld>
  <p:clrMapOvr>
    <a:masterClrMapping/>
  </p:clrMapOvr>
  <p:transition>
    <p:cov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15-</a:t>
            </a:r>
            <a:fld id="{28E8A097-221C-4722-B1AA-A35599788CE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362323310"/>
      </p:ext>
    </p:extLst>
  </p:cSld>
  <p:clrMapOvr>
    <a:masterClrMapping/>
  </p:clrMapOvr>
  <p:transition>
    <p:cove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15-</a:t>
            </a:r>
            <a:fld id="{420B1F03-9152-4ACF-AEFA-828520CAEF57}"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2004210395"/>
      </p:ext>
    </p:extLst>
  </p:cSld>
  <p:clrMapOvr>
    <a:masterClrMapping/>
  </p:clrMapOvr>
  <p:transition>
    <p:cove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3238239C-3BF7-4277-B142-F25E9ACB5082}"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912847558"/>
      </p:ext>
    </p:extLst>
  </p:cSld>
  <p:clrMapOvr>
    <a:masterClrMapping/>
  </p:clrMapOvr>
  <p:transition>
    <p:cove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15-</a:t>
            </a:r>
            <a:fld id="{C3F06A98-7975-4031-8ECA-F5443B177E61}"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627648167"/>
      </p:ext>
    </p:extLst>
  </p:cSld>
  <p:clrMapOvr>
    <a:masterClrMapping/>
  </p:clrMapOvr>
  <p:transition>
    <p:cove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F78F5CC3-4087-46B7-BC99-F52A06D0368F}"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1841481212"/>
      </p:ext>
    </p:extLst>
  </p:cSld>
  <p:clrMapOvr>
    <a:masterClrMapping/>
  </p:clrMapOvr>
  <p:transition>
    <p:cove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66700"/>
            <a:ext cx="2076450"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076950"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15-</a:t>
            </a:r>
            <a:fld id="{0E26C83C-0A9C-4EF1-8315-C039FD833DB5}" type="slidenum">
              <a:rPr lang="en-US"/>
              <a:pPr/>
              <a:t>‹#›</a:t>
            </a:fld>
            <a:endParaRPr lang="en-US" sz="1400">
              <a:latin typeface="Times New Roman" pitchFamily="18" charset="0"/>
            </a:endParaRPr>
          </a:p>
        </p:txBody>
      </p:sp>
    </p:spTree>
    <p:extLst>
      <p:ext uri="{BB962C8B-B14F-4D97-AF65-F5344CB8AC3E}">
        <p14:creationId xmlns:p14="http://schemas.microsoft.com/office/powerpoint/2010/main" val="3437424056"/>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8" name="TextBox 7"/>
          <p:cNvSpPr txBox="1"/>
          <p:nvPr userDrawn="1"/>
        </p:nvSpPr>
        <p:spPr>
          <a:xfrm>
            <a:off x="8655050" y="6629400"/>
            <a:ext cx="488950" cy="228600"/>
          </a:xfrm>
          <a:prstGeom prst="rect">
            <a:avLst/>
          </a:prstGeom>
          <a:noFill/>
        </p:spPr>
        <p:txBody>
          <a:bodyPr wrap="none">
            <a:spAutoFit/>
          </a:bodyPr>
          <a:lstStyle/>
          <a:p>
            <a:pPr>
              <a:defRPr/>
            </a:pPr>
            <a:r>
              <a:rPr lang="en-US" sz="900">
                <a:solidFill>
                  <a:srgbClr val="7B7B7B"/>
                </a:solidFill>
                <a:cs typeface="Helvetica" pitchFamily="34" charset="0"/>
              </a:rPr>
              <a:t>16-</a:t>
            </a:r>
            <a:fld id="{D835A016-8009-4830-9C1B-30EAB539E752}" type="slidenum">
              <a:rPr lang="en-US" sz="900">
                <a:solidFill>
                  <a:srgbClr val="7B7B7B"/>
                </a:solidFill>
                <a:cs typeface="Helvetica" pitchFamily="34" charset="0"/>
              </a:rPr>
              <a:pPr>
                <a:defRPr/>
              </a:pPr>
              <a:t>‹#›</a:t>
            </a:fld>
            <a:endParaRPr lang="en-US" sz="900">
              <a:solidFill>
                <a:srgbClr val="7B7B7B"/>
              </a:solidFill>
              <a:cs typeface="Helvetica" pitchFamily="34" charset="0"/>
            </a:endParaRPr>
          </a:p>
        </p:txBody>
      </p:sp>
      <p:sp>
        <p:nvSpPr>
          <p:cNvPr id="7" name="TextBox 6"/>
          <p:cNvSpPr txBox="1"/>
          <p:nvPr userDrawn="1"/>
        </p:nvSpPr>
        <p:spPr>
          <a:xfrm>
            <a:off x="0" y="6651625"/>
            <a:ext cx="2071688" cy="228600"/>
          </a:xfrm>
          <a:prstGeom prst="rect">
            <a:avLst/>
          </a:prstGeom>
          <a:noFill/>
        </p:spPr>
        <p:txBody>
          <a:bodyPr wrap="none">
            <a:spAutoFit/>
          </a:bodyPr>
          <a:lstStyle/>
          <a:p>
            <a:r>
              <a:rPr lang="en-US" sz="900" i="1">
                <a:solidFill>
                  <a:srgbClr val="7B7B7B"/>
                </a:solidFill>
              </a:rPr>
              <a:t>Copyright ©2013 Pearson Education.</a:t>
            </a:r>
            <a:endParaRPr lang="en-US" sz="900">
              <a:solidFill>
                <a:srgbClr val="7B7B7B"/>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pull dir="lu"/>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0"/>
        </a:spcBef>
        <a:spcAft>
          <a:spcPts val="600"/>
        </a:spcAft>
        <a:buSzPct val="150000"/>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0"/>
        </a:spcBef>
        <a:spcAft>
          <a:spcPts val="60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0"/>
        </a:spcBef>
        <a:spcAft>
          <a:spcPts val="60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0"/>
        </a:spcBef>
        <a:spcAft>
          <a:spcPts val="60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0"/>
        </a:spcBef>
        <a:spcAft>
          <a:spcPts val="60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290431712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37681237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34992103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10964212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132273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28746079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149952407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4282323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1371600"/>
            <a:ext cx="8001000" cy="0"/>
          </a:xfrm>
          <a:prstGeom prst="line">
            <a:avLst/>
          </a:prstGeom>
          <a:noFill/>
          <a:ln w="76200" cmpd="tri">
            <a:solidFill>
              <a:srgbClr val="339966"/>
            </a:solidFill>
            <a:round/>
            <a:headEnd/>
            <a:tailEnd/>
          </a:ln>
          <a:effectLst/>
        </p:spPr>
        <p:txBody>
          <a:bodyPr wrap="none" anchor="ctr"/>
          <a:lstStyle/>
          <a:p>
            <a:pPr defTabSz="914400" eaLnBrk="0" hangingPunct="0">
              <a:defRPr/>
            </a:pPr>
            <a:endParaRPr lang="en-US" sz="2400">
              <a:solidFill>
                <a:srgbClr val="0000CC"/>
              </a:solidFill>
              <a:latin typeface="Times New Roman" pitchFamily="18" charset="0"/>
              <a:cs typeface="+mn-cs"/>
            </a:endParaRPr>
          </a:p>
        </p:txBody>
      </p:sp>
      <p:sp>
        <p:nvSpPr>
          <p:cNvPr id="1027" name="Rectangle 9"/>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381000" y="16002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7162800" y="65532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defRPr>
            </a:lvl1pPr>
          </a:lstStyle>
          <a:p>
            <a:pPr defTabSz="914400" eaLnBrk="0" hangingPunct="0"/>
            <a:r>
              <a:rPr lang="en-US" smtClean="0">
                <a:cs typeface="+mn-cs"/>
              </a:rPr>
              <a:t>15-</a:t>
            </a:r>
            <a:fld id="{128619CC-1D2C-4457-8CCD-8DE4B17116CB}" type="slidenum">
              <a:rPr lang="en-US" smtClean="0">
                <a:cs typeface="+mn-cs"/>
              </a:rPr>
              <a:pPr defTabSz="914400" eaLnBrk="0" hangingPunct="0"/>
              <a:t>‹#›</a:t>
            </a:fld>
            <a:endParaRPr lang="en-US" sz="1400" smtClean="0">
              <a:cs typeface="+mn-cs"/>
            </a:endParaRPr>
          </a:p>
        </p:txBody>
      </p:sp>
      <p:sp>
        <p:nvSpPr>
          <p:cNvPr id="7" name="Text Box 5"/>
          <p:cNvSpPr txBox="1">
            <a:spLocks noChangeArrowheads="1"/>
          </p:cNvSpPr>
          <p:nvPr userDrawn="1"/>
        </p:nvSpPr>
        <p:spPr bwMode="auto">
          <a:xfrm>
            <a:off x="76200" y="6553200"/>
            <a:ext cx="4191000" cy="246063"/>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0" hangingPunct="0">
              <a:spcBef>
                <a:spcPct val="50000"/>
              </a:spcBef>
            </a:pPr>
            <a:r>
              <a:rPr lang="en-US" sz="1000" smtClean="0">
                <a:solidFill>
                  <a:srgbClr val="0000CC"/>
                </a:solidFill>
                <a:latin typeface="Arial" charset="0"/>
                <a:cs typeface="+mn-cs"/>
              </a:rPr>
              <a:t>Copyright © 2010 Pearson Education, Inc. Publishing as Prentice Hall.</a:t>
            </a:r>
            <a:endParaRPr lang="en-US" sz="1000" smtClean="0">
              <a:solidFill>
                <a:srgbClr val="0000CC"/>
              </a:solidFill>
              <a:cs typeface="+mn-cs"/>
            </a:endParaRPr>
          </a:p>
        </p:txBody>
      </p:sp>
    </p:spTree>
    <p:extLst>
      <p:ext uri="{BB962C8B-B14F-4D97-AF65-F5344CB8AC3E}">
        <p14:creationId xmlns:p14="http://schemas.microsoft.com/office/powerpoint/2010/main" val="26634702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cover/>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66"/>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339966"/>
        </a:buClr>
        <a:buChar char="–"/>
        <a:defRPr sz="2400">
          <a:solidFill>
            <a:srgbClr val="000000"/>
          </a:solidFill>
          <a:latin typeface="+mn-lt"/>
        </a:defRPr>
      </a:lvl2pPr>
      <a:lvl3pPr marL="1143000" indent="-228600" algn="l" rtl="0" eaLnBrk="0" fontAlgn="base" hangingPunct="0">
        <a:spcBef>
          <a:spcPct val="20000"/>
        </a:spcBef>
        <a:spcAft>
          <a:spcPct val="0"/>
        </a:spcAft>
        <a:buClr>
          <a:srgbClr val="339966"/>
        </a:buClr>
        <a:buChar char="»"/>
        <a:defRPr sz="2000">
          <a:solidFill>
            <a:srgbClr val="000000"/>
          </a:solidFill>
          <a:latin typeface="+mn-lt"/>
        </a:defRPr>
      </a:lvl3pPr>
      <a:lvl4pPr marL="1600200" indent="-228600" algn="l" rtl="0" eaLnBrk="0" fontAlgn="base" hangingPunct="0">
        <a:spcBef>
          <a:spcPct val="20000"/>
        </a:spcBef>
        <a:spcAft>
          <a:spcPct val="0"/>
        </a:spcAft>
        <a:buClr>
          <a:srgbClr val="339966"/>
        </a:buClr>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rgbClr val="339966"/>
        </a:buClr>
        <a:buChar char="–"/>
        <a:defRPr sz="1600">
          <a:solidFill>
            <a:srgbClr val="000000"/>
          </a:solidFill>
          <a:latin typeface="+mn-lt"/>
        </a:defRPr>
      </a:lvl5pPr>
      <a:lvl6pPr marL="2514600" indent="-228600" algn="l" rtl="0" eaLnBrk="0" fontAlgn="base" hangingPunct="0">
        <a:spcBef>
          <a:spcPct val="20000"/>
        </a:spcBef>
        <a:spcAft>
          <a:spcPct val="0"/>
        </a:spcAft>
        <a:buClr>
          <a:srgbClr val="339966"/>
        </a:buClr>
        <a:buChar char="–"/>
        <a:defRPr sz="1600">
          <a:solidFill>
            <a:srgbClr val="000000"/>
          </a:solidFill>
          <a:latin typeface="+mn-lt"/>
        </a:defRPr>
      </a:lvl6pPr>
      <a:lvl7pPr marL="2971800" indent="-228600" algn="l" rtl="0" eaLnBrk="0" fontAlgn="base" hangingPunct="0">
        <a:spcBef>
          <a:spcPct val="20000"/>
        </a:spcBef>
        <a:spcAft>
          <a:spcPct val="0"/>
        </a:spcAft>
        <a:buClr>
          <a:srgbClr val="339966"/>
        </a:buClr>
        <a:buChar char="–"/>
        <a:defRPr sz="1600">
          <a:solidFill>
            <a:srgbClr val="000000"/>
          </a:solidFill>
          <a:latin typeface="+mn-lt"/>
        </a:defRPr>
      </a:lvl7pPr>
      <a:lvl8pPr marL="3429000" indent="-228600" algn="l" rtl="0" eaLnBrk="0" fontAlgn="base" hangingPunct="0">
        <a:spcBef>
          <a:spcPct val="20000"/>
        </a:spcBef>
        <a:spcAft>
          <a:spcPct val="0"/>
        </a:spcAft>
        <a:buClr>
          <a:srgbClr val="339966"/>
        </a:buClr>
        <a:buChar char="–"/>
        <a:defRPr sz="1600">
          <a:solidFill>
            <a:srgbClr val="000000"/>
          </a:solidFill>
          <a:latin typeface="+mn-lt"/>
        </a:defRPr>
      </a:lvl8pPr>
      <a:lvl9pPr marL="3886200" indent="-228600" algn="l" rtl="0" eaLnBrk="0" fontAlgn="base" hangingPunct="0">
        <a:spcBef>
          <a:spcPct val="20000"/>
        </a:spcBef>
        <a:spcAft>
          <a:spcPct val="0"/>
        </a:spcAft>
        <a:buClr>
          <a:srgbClr val="339966"/>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7.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16.bin"/><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9.xml"/><Relationship Id="rId1" Type="http://schemas.openxmlformats.org/officeDocument/2006/relationships/vmlDrawing" Target="../drawings/vmlDrawing5.vml"/><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5738813" y="985838"/>
            <a:ext cx="1211262" cy="1200150"/>
          </a:xfrm>
          <a:prstGeom prst="rect">
            <a:avLst/>
          </a:prstGeom>
          <a:noFill/>
          <a:ln w="9525">
            <a:noFill/>
            <a:miter lim="800000"/>
            <a:headEnd/>
            <a:tailEnd/>
          </a:ln>
        </p:spPr>
        <p:txBody>
          <a:bodyPr wrap="none">
            <a:spAutoFit/>
          </a:bodyPr>
          <a:lstStyle/>
          <a:p>
            <a:r>
              <a:rPr lang="en-US" sz="7200">
                <a:solidFill>
                  <a:srgbClr val="000000"/>
                </a:solidFill>
              </a:rPr>
              <a:t>16</a:t>
            </a:r>
          </a:p>
        </p:txBody>
      </p:sp>
      <p:sp>
        <p:nvSpPr>
          <p:cNvPr id="13314" name="Title 2"/>
          <p:cNvSpPr>
            <a:spLocks noGrp="1"/>
          </p:cNvSpPr>
          <p:nvPr>
            <p:ph type="ctrTitle"/>
          </p:nvPr>
        </p:nvSpPr>
        <p:spPr>
          <a:xfrm>
            <a:off x="3906838" y="2236788"/>
            <a:ext cx="4876800" cy="4090987"/>
          </a:xfrm>
        </p:spPr>
        <p:txBody>
          <a:bodyPr/>
          <a:lstStyle/>
          <a:p>
            <a:pPr eaLnBrk="1" hangingPunct="1"/>
            <a:r>
              <a:rPr lang="en-US" smtClean="0"/>
              <a:t>Pricing and Revenue Management in a Supply Chain</a:t>
            </a:r>
          </a:p>
        </p:txBody>
      </p:sp>
      <p:pic>
        <p:nvPicPr>
          <p:cNvPr id="13316" name="Picture 4"/>
          <p:cNvPicPr>
            <a:picLocks noChangeAspect="1" noChangeArrowheads="1"/>
          </p:cNvPicPr>
          <p:nvPr/>
        </p:nvPicPr>
        <p:blipFill>
          <a:blip r:embed="rId2"/>
          <a:srcRect/>
          <a:stretch>
            <a:fillRect/>
          </a:stretch>
        </p:blipFill>
        <p:spPr bwMode="auto">
          <a:xfrm>
            <a:off x="257175" y="292100"/>
            <a:ext cx="3832225" cy="4856163"/>
          </a:xfrm>
          <a:prstGeom prst="rect">
            <a:avLst/>
          </a:prstGeom>
          <a:noFill/>
          <a:ln w="25400">
            <a:solidFill>
              <a:srgbClr val="FF99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n-US" smtClean="0"/>
              <a:t>Differential Pricing in Practice</a:t>
            </a:r>
          </a:p>
        </p:txBody>
      </p:sp>
      <p:sp>
        <p:nvSpPr>
          <p:cNvPr id="50179" name="Rectangle 3"/>
          <p:cNvSpPr>
            <a:spLocks noGrp="1" noChangeArrowheads="1"/>
          </p:cNvSpPr>
          <p:nvPr>
            <p:ph type="body" idx="4294967295"/>
          </p:nvPr>
        </p:nvSpPr>
        <p:spPr/>
        <p:txBody>
          <a:bodyPr/>
          <a:lstStyle/>
          <a:p>
            <a:r>
              <a:rPr lang="en-US" smtClean="0"/>
              <a:t>How to identify the different market segments?</a:t>
            </a:r>
          </a:p>
          <a:p>
            <a:endParaRPr lang="en-US" smtClean="0"/>
          </a:p>
          <a:p>
            <a:r>
              <a:rPr lang="en-US" smtClean="0"/>
              <a:t>How to be able to offer different prices?</a:t>
            </a:r>
          </a:p>
          <a:p>
            <a:r>
              <a:rPr lang="en-US" smtClean="0"/>
              <a:t>How to segment the market?</a:t>
            </a:r>
          </a:p>
          <a:p>
            <a:endParaRPr lang="en-US" smtClean="0"/>
          </a:p>
          <a:p>
            <a:r>
              <a:rPr lang="en-US" smtClean="0"/>
              <a:t>How to allocate (limited) assets to the different segments?</a:t>
            </a:r>
          </a:p>
        </p:txBody>
      </p:sp>
    </p:spTree>
    <p:extLst>
      <p:ext uri="{BB962C8B-B14F-4D97-AF65-F5344CB8AC3E}">
        <p14:creationId xmlns:p14="http://schemas.microsoft.com/office/powerpoint/2010/main" val="328062098"/>
      </p:ext>
    </p:extLst>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AB914142-FD2A-4F40-A807-50854AD44D1F}" type="slidenum">
              <a:rPr lang="en-US" sz="1200">
                <a:solidFill>
                  <a:srgbClr val="000000"/>
                </a:solidFill>
                <a:latin typeface="Arial" charset="0"/>
              </a:rPr>
              <a:pPr/>
              <a:t>11</a:t>
            </a:fld>
            <a:endParaRPr lang="en-US" sz="1400">
              <a:solidFill>
                <a:srgbClr val="000000"/>
              </a:solidFill>
            </a:endParaRPr>
          </a:p>
        </p:txBody>
      </p:sp>
      <p:sp>
        <p:nvSpPr>
          <p:cNvPr id="17411" name="Rectangle 2"/>
          <p:cNvSpPr>
            <a:spLocks noGrp="1" noChangeArrowheads="1"/>
          </p:cNvSpPr>
          <p:nvPr>
            <p:ph type="title"/>
          </p:nvPr>
        </p:nvSpPr>
        <p:spPr/>
        <p:txBody>
          <a:bodyPr/>
          <a:lstStyle/>
          <a:p>
            <a:r>
              <a:rPr lang="en-US" sz="3200" smtClean="0"/>
              <a:t>Pricing and Revenue Management for</a:t>
            </a:r>
            <a:br>
              <a:rPr lang="en-US" sz="3200" smtClean="0"/>
            </a:br>
            <a:r>
              <a:rPr lang="en-US" sz="3200" smtClean="0"/>
              <a:t>Multiple Customer Segments</a:t>
            </a:r>
          </a:p>
        </p:txBody>
      </p:sp>
      <p:sp>
        <p:nvSpPr>
          <p:cNvPr id="17412" name="Rectangle 3"/>
          <p:cNvSpPr>
            <a:spLocks noGrp="1" noChangeArrowheads="1"/>
          </p:cNvSpPr>
          <p:nvPr>
            <p:ph type="body" idx="1"/>
          </p:nvPr>
        </p:nvSpPr>
        <p:spPr>
          <a:xfrm>
            <a:off x="457200" y="1676400"/>
            <a:ext cx="8229600" cy="4114800"/>
          </a:xfrm>
        </p:spPr>
        <p:txBody>
          <a:bodyPr/>
          <a:lstStyle/>
          <a:p>
            <a:r>
              <a:rPr lang="en-US" smtClean="0"/>
              <a:t>If a supplier serves multiple customer segments with a fixed asset, the supplier can improve revenues by setting different prices for each segment</a:t>
            </a:r>
          </a:p>
          <a:p>
            <a:r>
              <a:rPr lang="en-US" smtClean="0"/>
              <a:t>Prices must be set with barriers such that the segment willing to pay more is not able to pay the lower price</a:t>
            </a:r>
          </a:p>
          <a:p>
            <a:r>
              <a:rPr lang="en-US" smtClean="0">
                <a:solidFill>
                  <a:srgbClr val="333399"/>
                </a:solidFill>
              </a:rPr>
              <a:t>The amount of the asset reserved for the higher price segment is such that the expected marginal revenue from the higher priced segment equals the price of the lower price segment (see derivation later).</a:t>
            </a:r>
          </a:p>
        </p:txBody>
      </p:sp>
    </p:spTree>
    <p:extLst>
      <p:ext uri="{BB962C8B-B14F-4D97-AF65-F5344CB8AC3E}">
        <p14:creationId xmlns:p14="http://schemas.microsoft.com/office/powerpoint/2010/main" val="3816852454"/>
      </p:ext>
    </p:extLst>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Title 1"/>
          <p:cNvSpPr>
            <a:spLocks noGrp="1"/>
          </p:cNvSpPr>
          <p:nvPr>
            <p:ph type="title"/>
          </p:nvPr>
        </p:nvSpPr>
        <p:spPr/>
        <p:txBody>
          <a:bodyPr/>
          <a:lstStyle/>
          <a:p>
            <a:pPr eaLnBrk="1" hangingPunct="1"/>
            <a:r>
              <a:rPr lang="en-US" smtClean="0">
                <a:solidFill>
                  <a:srgbClr val="141413"/>
                </a:solidFill>
                <a:latin typeface="Helvetica" pitchFamily="34" charset="0"/>
              </a:rPr>
              <a:t>Pricing to Multiple Segments</a:t>
            </a:r>
            <a:endParaRPr lang="en-US" smtClean="0"/>
          </a:p>
        </p:txBody>
      </p:sp>
      <p:grpSp>
        <p:nvGrpSpPr>
          <p:cNvPr id="14" name="Group 13"/>
          <p:cNvGrpSpPr>
            <a:grpSpLocks/>
          </p:cNvGrpSpPr>
          <p:nvPr/>
        </p:nvGrpSpPr>
        <p:grpSpPr bwMode="auto">
          <a:xfrm>
            <a:off x="1682750" y="1593850"/>
            <a:ext cx="5778500" cy="1776413"/>
            <a:chOff x="1682750" y="1644650"/>
            <a:chExt cx="5778500" cy="1776168"/>
          </a:xfrm>
        </p:grpSpPr>
        <p:graphicFrame>
          <p:nvGraphicFramePr>
            <p:cNvPr id="1382" name="Object 358"/>
            <p:cNvGraphicFramePr>
              <a:graphicFrameLocks noChangeAspect="1"/>
            </p:cNvGraphicFramePr>
            <p:nvPr/>
          </p:nvGraphicFramePr>
          <p:xfrm>
            <a:off x="1682750" y="1644650"/>
            <a:ext cx="5778500" cy="444500"/>
          </p:xfrm>
          <a:graphic>
            <a:graphicData uri="http://schemas.openxmlformats.org/presentationml/2006/ole">
              <mc:AlternateContent xmlns:mc="http://schemas.openxmlformats.org/markup-compatibility/2006">
                <mc:Choice xmlns:v="urn:schemas-microsoft-com:vml" Requires="v">
                  <p:oleObj spid="_x0000_s1442" name="Equation" r:id="rId3" imgW="5769000" imgH="429480" progId="Equation.3">
                    <p:embed/>
                  </p:oleObj>
                </mc:Choice>
                <mc:Fallback>
                  <p:oleObj name="Equation" r:id="rId3" imgW="5769000" imgH="429480" progId="Equation.3">
                    <p:embed/>
                    <p:pic>
                      <p:nvPicPr>
                        <p:cNvPr id="0" name="Picture 3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0" y="1644650"/>
                          <a:ext cx="57785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3" name="Object 359"/>
            <p:cNvGraphicFramePr>
              <a:graphicFrameLocks noChangeAspect="1"/>
            </p:cNvGraphicFramePr>
            <p:nvPr/>
          </p:nvGraphicFramePr>
          <p:xfrm>
            <a:off x="2057400" y="2081884"/>
            <a:ext cx="5029200" cy="520700"/>
          </p:xfrm>
          <a:graphic>
            <a:graphicData uri="http://schemas.openxmlformats.org/presentationml/2006/ole">
              <mc:AlternateContent xmlns:mc="http://schemas.openxmlformats.org/markup-compatibility/2006">
                <mc:Choice xmlns:v="urn:schemas-microsoft-com:vml" Requires="v">
                  <p:oleObj spid="_x0000_s1443" name="Equation" r:id="rId5" imgW="5019120" imgH="511920" progId="Equation.3">
                    <p:embed/>
                  </p:oleObj>
                </mc:Choice>
                <mc:Fallback>
                  <p:oleObj name="Equation" r:id="rId5" imgW="5019120" imgH="511920" progId="Equation.3">
                    <p:embed/>
                    <p:pic>
                      <p:nvPicPr>
                        <p:cNvPr id="0" name="Picture 3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081884"/>
                          <a:ext cx="50292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4" name="Object 360"/>
            <p:cNvGraphicFramePr>
              <a:graphicFrameLocks noChangeAspect="1"/>
            </p:cNvGraphicFramePr>
            <p:nvPr/>
          </p:nvGraphicFramePr>
          <p:xfrm>
            <a:off x="2692400" y="2531818"/>
            <a:ext cx="3759200" cy="889000"/>
          </p:xfrm>
          <a:graphic>
            <a:graphicData uri="http://schemas.openxmlformats.org/presentationml/2006/ole">
              <mc:AlternateContent xmlns:mc="http://schemas.openxmlformats.org/markup-compatibility/2006">
                <mc:Choice xmlns:v="urn:schemas-microsoft-com:vml" Requires="v">
                  <p:oleObj spid="_x0000_s1444" name="Equation" r:id="rId7" imgW="3748320" imgH="877680" progId="Equation.3">
                    <p:embed/>
                  </p:oleObj>
                </mc:Choice>
                <mc:Fallback>
                  <p:oleObj name="Equation" r:id="rId7" imgW="3748320" imgH="877680" progId="Equation.3">
                    <p:embed/>
                    <p:pic>
                      <p:nvPicPr>
                        <p:cNvPr id="0" name="Picture 3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2400" y="2531818"/>
                          <a:ext cx="3759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12"/>
          <p:cNvGrpSpPr>
            <a:grpSpLocks/>
          </p:cNvGrpSpPr>
          <p:nvPr/>
        </p:nvGrpSpPr>
        <p:grpSpPr bwMode="auto">
          <a:xfrm>
            <a:off x="1206500" y="3425825"/>
            <a:ext cx="5054600" cy="2879725"/>
            <a:chOff x="1206500" y="3350052"/>
            <a:chExt cx="5054600" cy="2879298"/>
          </a:xfrm>
        </p:grpSpPr>
        <p:graphicFrame>
          <p:nvGraphicFramePr>
            <p:cNvPr id="1385" name="Object 361"/>
            <p:cNvGraphicFramePr>
              <a:graphicFrameLocks noChangeAspect="1"/>
            </p:cNvGraphicFramePr>
            <p:nvPr/>
          </p:nvGraphicFramePr>
          <p:xfrm>
            <a:off x="2971800" y="3817151"/>
            <a:ext cx="3200400" cy="876300"/>
          </p:xfrm>
          <a:graphic>
            <a:graphicData uri="http://schemas.openxmlformats.org/presentationml/2006/ole">
              <mc:AlternateContent xmlns:mc="http://schemas.openxmlformats.org/markup-compatibility/2006">
                <mc:Choice xmlns:v="urn:schemas-microsoft-com:vml" Requires="v">
                  <p:oleObj spid="_x0000_s1445" name="Equation" r:id="rId9" imgW="3190680" imgH="868320" progId="Equation.3">
                    <p:embed/>
                  </p:oleObj>
                </mc:Choice>
                <mc:Fallback>
                  <p:oleObj name="Equation" r:id="rId9" imgW="3190680" imgH="868320" progId="Equation.3">
                    <p:embed/>
                    <p:pic>
                      <p:nvPicPr>
                        <p:cNvPr id="0" name="Picture 3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3817151"/>
                          <a:ext cx="32004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6" name="Object 362"/>
            <p:cNvGraphicFramePr>
              <a:graphicFrameLocks noChangeAspect="1"/>
            </p:cNvGraphicFramePr>
            <p:nvPr/>
          </p:nvGraphicFramePr>
          <p:xfrm>
            <a:off x="2882900" y="4845050"/>
            <a:ext cx="3378200" cy="1384300"/>
          </p:xfrm>
          <a:graphic>
            <a:graphicData uri="http://schemas.openxmlformats.org/presentationml/2006/ole">
              <mc:AlternateContent xmlns:mc="http://schemas.openxmlformats.org/markup-compatibility/2006">
                <mc:Choice xmlns:v="urn:schemas-microsoft-com:vml" Requires="v">
                  <p:oleObj spid="_x0000_s1446" name="Equation" r:id="rId11" imgW="3364560" imgH="1371240" progId="Equation.3">
                    <p:embed/>
                  </p:oleObj>
                </mc:Choice>
                <mc:Fallback>
                  <p:oleObj name="Equation" r:id="rId11" imgW="3364560" imgH="1371240" progId="Equation.3">
                    <p:embed/>
                    <p:pic>
                      <p:nvPicPr>
                        <p:cNvPr id="0" name="Picture 3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2900" y="4845050"/>
                          <a:ext cx="33782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0" name="TextBox 10"/>
            <p:cNvSpPr txBox="1">
              <a:spLocks noChangeArrowheads="1"/>
            </p:cNvSpPr>
            <p:nvPr/>
          </p:nvSpPr>
          <p:spPr bwMode="auto">
            <a:xfrm>
              <a:off x="1206500" y="4559185"/>
              <a:ext cx="1211239" cy="369332"/>
            </a:xfrm>
            <a:prstGeom prst="rect">
              <a:avLst/>
            </a:prstGeom>
            <a:noFill/>
            <a:ln w="9525">
              <a:noFill/>
              <a:miter lim="800000"/>
              <a:headEnd/>
              <a:tailEnd/>
            </a:ln>
          </p:spPr>
          <p:txBody>
            <a:bodyPr wrap="none">
              <a:spAutoFit/>
            </a:bodyPr>
            <a:lstStyle/>
            <a:p>
              <a:r>
                <a:rPr lang="en-US"/>
                <a:t>Subject to</a:t>
              </a:r>
            </a:p>
          </p:txBody>
        </p:sp>
        <p:sp>
          <p:nvSpPr>
            <p:cNvPr id="1391" name="TextBox 11"/>
            <p:cNvSpPr txBox="1">
              <a:spLocks noChangeArrowheads="1"/>
            </p:cNvSpPr>
            <p:nvPr/>
          </p:nvSpPr>
          <p:spPr bwMode="auto">
            <a:xfrm>
              <a:off x="1206500" y="3350052"/>
              <a:ext cx="4275529" cy="461665"/>
            </a:xfrm>
            <a:prstGeom prst="rect">
              <a:avLst/>
            </a:prstGeom>
            <a:noFill/>
            <a:ln w="9525">
              <a:noFill/>
              <a:miter lim="800000"/>
              <a:headEnd/>
              <a:tailEnd/>
            </a:ln>
          </p:spPr>
          <p:txBody>
            <a:bodyPr wrap="none">
              <a:spAutoFit/>
            </a:bodyPr>
            <a:lstStyle/>
            <a:p>
              <a:r>
                <a:rPr lang="en-US" sz="2400"/>
                <a:t>For capacity constrained by </a:t>
              </a:r>
              <a:r>
                <a:rPr lang="en-US" sz="2400" i="1">
                  <a:latin typeface="Times New Roman" pitchFamily="18" charset="0"/>
                  <a:cs typeface="Times New Roman" pitchFamily="18" charset="0"/>
                </a:rPr>
                <a:t>Q</a:t>
              </a:r>
              <a:endParaRPr lang="en-US" sz="2400">
                <a:latin typeface="Times New Roman" pitchFamily="18" charset="0"/>
                <a:cs typeface="Times New Roman" pitchFamily="18" charset="0"/>
              </a:endParaRPr>
            </a:p>
          </p:txBody>
        </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0" name="Rectangle 2"/>
          <p:cNvSpPr>
            <a:spLocks noGrp="1" noChangeArrowheads="1"/>
          </p:cNvSpPr>
          <p:nvPr>
            <p:ph type="title"/>
          </p:nvPr>
        </p:nvSpPr>
        <p:spPr/>
        <p:txBody>
          <a:bodyPr/>
          <a:lstStyle/>
          <a:p>
            <a:pPr eaLnBrk="1" hangingPunct="1"/>
            <a:r>
              <a:rPr lang="en-US" sz="4000" smtClean="0"/>
              <a:t>Pricing to Multiple Segments</a:t>
            </a:r>
          </a:p>
        </p:txBody>
      </p:sp>
      <p:graphicFrame>
        <p:nvGraphicFramePr>
          <p:cNvPr id="3" name="Object 258"/>
          <p:cNvGraphicFramePr>
            <a:graphicFrameLocks noChangeAspect="1"/>
          </p:cNvGraphicFramePr>
          <p:nvPr/>
        </p:nvGraphicFramePr>
        <p:xfrm>
          <a:off x="1358900" y="1670050"/>
          <a:ext cx="6426200" cy="1358900"/>
        </p:xfrm>
        <a:graphic>
          <a:graphicData uri="http://schemas.openxmlformats.org/presentationml/2006/ole">
            <mc:AlternateContent xmlns:mc="http://schemas.openxmlformats.org/markup-compatibility/2006">
              <mc:Choice xmlns:v="urn:schemas-microsoft-com:vml" Requires="v">
                <p:oleObj spid="_x0000_s2354" name="Equation" r:id="rId3" imgW="6418080" imgH="1343880" progId="Equation.3">
                  <p:embed/>
                </p:oleObj>
              </mc:Choice>
              <mc:Fallback>
                <p:oleObj name="Equation" r:id="rId3" imgW="6418080" imgH="1343880" progId="Equation.3">
                  <p:embed/>
                  <p:pic>
                    <p:nvPicPr>
                      <p:cNvPr id="0" name="Picture 2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1670050"/>
                        <a:ext cx="6426200"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259"/>
          <p:cNvGraphicFramePr>
            <a:graphicFrameLocks noChangeAspect="1"/>
          </p:cNvGraphicFramePr>
          <p:nvPr/>
        </p:nvGraphicFramePr>
        <p:xfrm>
          <a:off x="2336800" y="3213100"/>
          <a:ext cx="4470400" cy="1587500"/>
        </p:xfrm>
        <a:graphic>
          <a:graphicData uri="http://schemas.openxmlformats.org/presentationml/2006/ole">
            <mc:AlternateContent xmlns:mc="http://schemas.openxmlformats.org/markup-compatibility/2006">
              <mc:Choice xmlns:v="urn:schemas-microsoft-com:vml" Requires="v">
                <p:oleObj spid="_x0000_s2355" name="Equation" r:id="rId5" imgW="4461480" imgH="1572480" progId="Equation.3">
                  <p:embed/>
                </p:oleObj>
              </mc:Choice>
              <mc:Fallback>
                <p:oleObj name="Equation" r:id="rId5" imgW="4461480" imgH="1572480" progId="Equation.3">
                  <p:embed/>
                  <p:pic>
                    <p:nvPicPr>
                      <p:cNvPr id="0" name="Picture 2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800" y="3213100"/>
                        <a:ext cx="4470400" cy="158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60"/>
          <p:cNvGraphicFramePr>
            <a:graphicFrameLocks noChangeAspect="1"/>
          </p:cNvGraphicFramePr>
          <p:nvPr/>
        </p:nvGraphicFramePr>
        <p:xfrm>
          <a:off x="317500" y="5111750"/>
          <a:ext cx="8509000" cy="444500"/>
        </p:xfrm>
        <a:graphic>
          <a:graphicData uri="http://schemas.openxmlformats.org/presentationml/2006/ole">
            <mc:AlternateContent xmlns:mc="http://schemas.openxmlformats.org/markup-compatibility/2006">
              <mc:Choice xmlns:v="urn:schemas-microsoft-com:vml" Requires="v">
                <p:oleObj spid="_x0000_s2356" name="Equation" r:id="rId7" imgW="8493480" imgH="429480" progId="Equation.3">
                  <p:embed/>
                </p:oleObj>
              </mc:Choice>
              <mc:Fallback>
                <p:oleObj name="Equation" r:id="rId7" imgW="8493480" imgH="429480" progId="Equation.3">
                  <p:embed/>
                  <p:pic>
                    <p:nvPicPr>
                      <p:cNvPr id="0" name="Picture 2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 y="5111750"/>
                        <a:ext cx="8509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61"/>
          <p:cNvGraphicFramePr>
            <a:graphicFrameLocks noChangeAspect="1"/>
          </p:cNvGraphicFramePr>
          <p:nvPr/>
        </p:nvGraphicFramePr>
        <p:xfrm>
          <a:off x="355600" y="5803900"/>
          <a:ext cx="8432800" cy="355600"/>
        </p:xfrm>
        <a:graphic>
          <a:graphicData uri="http://schemas.openxmlformats.org/presentationml/2006/ole">
            <mc:AlternateContent xmlns:mc="http://schemas.openxmlformats.org/markup-compatibility/2006">
              <mc:Choice xmlns:v="urn:schemas-microsoft-com:vml" Requires="v">
                <p:oleObj spid="_x0000_s2357" name="Equation" r:id="rId9" imgW="8420400" imgH="347400" progId="Equation.3">
                  <p:embed/>
                </p:oleObj>
              </mc:Choice>
              <mc:Fallback>
                <p:oleObj name="Equation" r:id="rId9" imgW="8420400" imgH="347400" progId="Equation.3">
                  <p:embed/>
                  <p:pic>
                    <p:nvPicPr>
                      <p:cNvPr id="0" name="Picture 2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600" y="5803900"/>
                        <a:ext cx="8432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44443" y="2748292"/>
            <a:ext cx="3031599" cy="369332"/>
          </a:xfrm>
          <a:prstGeom prst="rect">
            <a:avLst/>
          </a:prstGeom>
          <a:noFill/>
        </p:spPr>
        <p:txBody>
          <a:bodyPr wrap="none" rtlCol="0">
            <a:spAutoFit/>
          </a:bodyPr>
          <a:lstStyle/>
          <a:p>
            <a:r>
              <a:rPr lang="en-GB" dirty="0" smtClean="0"/>
              <a:t>Without capacity limitations:</a:t>
            </a:r>
            <a:endParaRPr lang="en-GB" dirty="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par>
                          <p:cTn id="16" fill="hold">
                            <p:stCondLst>
                              <p:cond delay="6000"/>
                            </p:stCondLst>
                            <p:childTnLst>
                              <p:par>
                                <p:cTn id="17" presetID="18" presetClass="entr" presetSubtype="6"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7" name="Rectangle 2"/>
          <p:cNvSpPr>
            <a:spLocks noGrp="1" noChangeArrowheads="1"/>
          </p:cNvSpPr>
          <p:nvPr>
            <p:ph type="title"/>
          </p:nvPr>
        </p:nvSpPr>
        <p:spPr/>
        <p:txBody>
          <a:bodyPr/>
          <a:lstStyle/>
          <a:p>
            <a:pPr eaLnBrk="1" hangingPunct="1"/>
            <a:r>
              <a:rPr lang="en-US" sz="4000" smtClean="0"/>
              <a:t>Pricing to Multiple Segments</a:t>
            </a:r>
          </a:p>
        </p:txBody>
      </p:sp>
      <p:graphicFrame>
        <p:nvGraphicFramePr>
          <p:cNvPr id="5" name="Object 300"/>
          <p:cNvGraphicFramePr>
            <a:graphicFrameLocks noChangeAspect="1"/>
          </p:cNvGraphicFramePr>
          <p:nvPr/>
        </p:nvGraphicFramePr>
        <p:xfrm>
          <a:off x="2343150" y="4619625"/>
          <a:ext cx="4457700" cy="927100"/>
        </p:xfrm>
        <a:graphic>
          <a:graphicData uri="http://schemas.openxmlformats.org/presentationml/2006/ole">
            <mc:AlternateContent xmlns:mc="http://schemas.openxmlformats.org/markup-compatibility/2006">
              <mc:Choice xmlns:v="urn:schemas-microsoft-com:vml" Requires="v">
                <p:oleObj spid="_x0000_s3432" name="Equation" r:id="rId3" imgW="4443120" imgH="914040" progId="Equation.3">
                  <p:embed/>
                </p:oleObj>
              </mc:Choice>
              <mc:Fallback>
                <p:oleObj name="Equation" r:id="rId3" imgW="4443120" imgH="914040" progId="Equation.3">
                  <p:embed/>
                  <p:pic>
                    <p:nvPicPr>
                      <p:cNvPr id="0" name="Picture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4619625"/>
                        <a:ext cx="44577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01"/>
          <p:cNvGraphicFramePr>
            <a:graphicFrameLocks noChangeAspect="1"/>
          </p:cNvGraphicFramePr>
          <p:nvPr/>
        </p:nvGraphicFramePr>
        <p:xfrm>
          <a:off x="495300" y="5721350"/>
          <a:ext cx="8153400" cy="520700"/>
        </p:xfrm>
        <a:graphic>
          <a:graphicData uri="http://schemas.openxmlformats.org/presentationml/2006/ole">
            <mc:AlternateContent xmlns:mc="http://schemas.openxmlformats.org/markup-compatibility/2006">
              <mc:Choice xmlns:v="urn:schemas-microsoft-com:vml" Requires="v">
                <p:oleObj spid="_x0000_s3433" name="Equation" r:id="rId5" imgW="8137080" imgH="511920" progId="Equation.3">
                  <p:embed/>
                </p:oleObj>
              </mc:Choice>
              <mc:Fallback>
                <p:oleObj name="Equation" r:id="rId5" imgW="8137080" imgH="511920" progId="Equation.3">
                  <p:embed/>
                  <p:pic>
                    <p:nvPicPr>
                      <p:cNvPr id="0" name="Picture 3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5721350"/>
                        <a:ext cx="8153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a:grpSpLocks/>
          </p:cNvGrpSpPr>
          <p:nvPr/>
        </p:nvGrpSpPr>
        <p:grpSpPr bwMode="auto">
          <a:xfrm>
            <a:off x="495300" y="1765300"/>
            <a:ext cx="7886700" cy="1728788"/>
            <a:chOff x="495300" y="1765300"/>
            <a:chExt cx="7886700" cy="1728961"/>
          </a:xfrm>
        </p:grpSpPr>
        <p:sp>
          <p:nvSpPr>
            <p:cNvPr id="3379" name="TextBox 1"/>
            <p:cNvSpPr txBox="1">
              <a:spLocks noChangeArrowheads="1"/>
            </p:cNvSpPr>
            <p:nvPr/>
          </p:nvSpPr>
          <p:spPr bwMode="auto">
            <a:xfrm>
              <a:off x="495300" y="1765300"/>
              <a:ext cx="4187865" cy="461665"/>
            </a:xfrm>
            <a:prstGeom prst="rect">
              <a:avLst/>
            </a:prstGeom>
            <a:noFill/>
            <a:ln w="9525">
              <a:noFill/>
              <a:miter lim="800000"/>
              <a:headEnd/>
              <a:tailEnd/>
            </a:ln>
          </p:spPr>
          <p:txBody>
            <a:bodyPr wrap="none">
              <a:spAutoFit/>
            </a:bodyPr>
            <a:lstStyle/>
            <a:p>
              <a:r>
                <a:rPr lang="en-US" sz="2400"/>
                <a:t>Same price to both segments</a:t>
              </a:r>
            </a:p>
          </p:txBody>
        </p:sp>
        <p:grpSp>
          <p:nvGrpSpPr>
            <p:cNvPr id="3380" name="Group 7"/>
            <p:cNvGrpSpPr>
              <a:grpSpLocks/>
            </p:cNvGrpSpPr>
            <p:nvPr/>
          </p:nvGrpSpPr>
          <p:grpSpPr bwMode="auto">
            <a:xfrm>
              <a:off x="933450" y="2402061"/>
              <a:ext cx="7448550" cy="1092200"/>
              <a:chOff x="933450" y="2635250"/>
              <a:chExt cx="7448550" cy="1092200"/>
            </a:xfrm>
          </p:grpSpPr>
          <p:graphicFrame>
            <p:nvGraphicFramePr>
              <p:cNvPr id="3374" name="Object 302"/>
              <p:cNvGraphicFramePr>
                <a:graphicFrameLocks noChangeAspect="1"/>
              </p:cNvGraphicFramePr>
              <p:nvPr/>
            </p:nvGraphicFramePr>
            <p:xfrm>
              <a:off x="933450" y="2635250"/>
              <a:ext cx="5981700" cy="520700"/>
            </p:xfrm>
            <a:graphic>
              <a:graphicData uri="http://schemas.openxmlformats.org/presentationml/2006/ole">
                <mc:AlternateContent xmlns:mc="http://schemas.openxmlformats.org/markup-compatibility/2006">
                  <mc:Choice xmlns:v="urn:schemas-microsoft-com:vml" Requires="v">
                    <p:oleObj spid="_x0000_s3434" name="Equation" r:id="rId7" imgW="5970240" imgH="511920" progId="Equation.3">
                      <p:embed/>
                    </p:oleObj>
                  </mc:Choice>
                  <mc:Fallback>
                    <p:oleObj name="Equation" r:id="rId7" imgW="5970240" imgH="511920"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450" y="2635250"/>
                            <a:ext cx="59817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5" name="Object 303"/>
              <p:cNvGraphicFramePr>
                <a:graphicFrameLocks noChangeAspect="1"/>
              </p:cNvGraphicFramePr>
              <p:nvPr/>
            </p:nvGraphicFramePr>
            <p:xfrm>
              <a:off x="5130800" y="3206750"/>
              <a:ext cx="3251200" cy="520700"/>
            </p:xfrm>
            <a:graphic>
              <a:graphicData uri="http://schemas.openxmlformats.org/presentationml/2006/ole">
                <mc:AlternateContent xmlns:mc="http://schemas.openxmlformats.org/markup-compatibility/2006">
                  <mc:Choice xmlns:v="urn:schemas-microsoft-com:vml" Requires="v">
                    <p:oleObj spid="_x0000_s3435" name="Equation" r:id="rId9" imgW="3236400" imgH="511920" progId="Equation.3">
                      <p:embed/>
                    </p:oleObj>
                  </mc:Choice>
                  <mc:Fallback>
                    <p:oleObj name="Equation" r:id="rId9" imgW="3236400" imgH="511920" progId="Equation.3">
                      <p:embed/>
                      <p:pic>
                        <p:nvPicPr>
                          <p:cNvPr id="0" name="Picture 3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0800" y="3206750"/>
                            <a:ext cx="32512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0" name="Object 304"/>
          <p:cNvGraphicFramePr>
            <a:graphicFrameLocks noChangeAspect="1"/>
          </p:cNvGraphicFramePr>
          <p:nvPr/>
        </p:nvGraphicFramePr>
        <p:xfrm>
          <a:off x="1993900" y="3668713"/>
          <a:ext cx="5156200" cy="774700"/>
        </p:xfrm>
        <a:graphic>
          <a:graphicData uri="http://schemas.openxmlformats.org/presentationml/2006/ole">
            <mc:AlternateContent xmlns:mc="http://schemas.openxmlformats.org/markup-compatibility/2006">
              <mc:Choice xmlns:v="urn:schemas-microsoft-com:vml" Requires="v">
                <p:oleObj spid="_x0000_s3436" name="Equation" r:id="rId11" imgW="5147280" imgH="758520" progId="Equation.3">
                  <p:embed/>
                </p:oleObj>
              </mc:Choice>
              <mc:Fallback>
                <p:oleObj name="Equation" r:id="rId11" imgW="5147280" imgH="758520" progId="Equation.3">
                  <p:embed/>
                  <p:pic>
                    <p:nvPicPr>
                      <p:cNvPr id="0" name="Picture 3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3900" y="3668713"/>
                        <a:ext cx="51562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WordArt 4"/>
          <p:cNvSpPr>
            <a:spLocks noChangeArrowheads="1" noChangeShapeType="1" noTextEdit="1"/>
          </p:cNvSpPr>
          <p:nvPr/>
        </p:nvSpPr>
        <p:spPr bwMode="auto">
          <a:xfrm rot="19866353">
            <a:off x="7210304" y="4985388"/>
            <a:ext cx="1371600" cy="431443"/>
          </a:xfrm>
          <a:prstGeom prst="rect">
            <a:avLst/>
          </a:prstGeom>
        </p:spPr>
        <p:txBody>
          <a:bodyPr wrap="none" fromWordArt="1">
            <a:prstTxWarp prst="textSlantUp">
              <a:avLst>
                <a:gd name="adj" fmla="val 32056"/>
              </a:avLst>
            </a:prstTxWarp>
          </a:bodyPr>
          <a:lstStyle/>
          <a:p>
            <a:pPr algn="ctr"/>
            <a:r>
              <a:rPr lang="en-GB" sz="3600" kern="10" dirty="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Lower profit</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par>
                          <p:cTn id="16" fill="hold">
                            <p:stCondLst>
                              <p:cond delay="6000"/>
                            </p:stCondLst>
                            <p:childTnLst>
                              <p:par>
                                <p:cTn id="17" presetID="18" presetClass="entr" presetSubtype="6"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6" name="Rectangle 2"/>
          <p:cNvSpPr>
            <a:spLocks noGrp="1" noChangeArrowheads="1"/>
          </p:cNvSpPr>
          <p:nvPr>
            <p:ph type="title"/>
          </p:nvPr>
        </p:nvSpPr>
        <p:spPr/>
        <p:txBody>
          <a:bodyPr/>
          <a:lstStyle/>
          <a:p>
            <a:pPr eaLnBrk="1" hangingPunct="1"/>
            <a:r>
              <a:rPr lang="en-US" sz="4000" smtClean="0"/>
              <a:t>Pricing to Multiple Segments</a:t>
            </a:r>
          </a:p>
        </p:txBody>
      </p:sp>
      <p:grpSp>
        <p:nvGrpSpPr>
          <p:cNvPr id="12" name="Group 11"/>
          <p:cNvGrpSpPr>
            <a:grpSpLocks/>
          </p:cNvGrpSpPr>
          <p:nvPr/>
        </p:nvGrpSpPr>
        <p:grpSpPr bwMode="auto">
          <a:xfrm>
            <a:off x="495300" y="1765300"/>
            <a:ext cx="7562850" cy="3011544"/>
            <a:chOff x="495300" y="1765300"/>
            <a:chExt cx="7562850" cy="3011544"/>
          </a:xfrm>
        </p:grpSpPr>
        <p:sp>
          <p:nvSpPr>
            <p:cNvPr id="4218" name="TextBox 1"/>
            <p:cNvSpPr txBox="1">
              <a:spLocks noChangeArrowheads="1"/>
            </p:cNvSpPr>
            <p:nvPr/>
          </p:nvSpPr>
          <p:spPr bwMode="auto">
            <a:xfrm>
              <a:off x="495300" y="1765300"/>
              <a:ext cx="6788337" cy="461665"/>
            </a:xfrm>
            <a:prstGeom prst="rect">
              <a:avLst/>
            </a:prstGeom>
            <a:noFill/>
            <a:ln w="9525">
              <a:noFill/>
              <a:miter lim="800000"/>
              <a:headEnd/>
              <a:tailEnd/>
            </a:ln>
          </p:spPr>
          <p:txBody>
            <a:bodyPr wrap="none">
              <a:spAutoFit/>
            </a:bodyPr>
            <a:lstStyle/>
            <a:p>
              <a:r>
                <a:rPr lang="en-US" sz="2400"/>
                <a:t>Total production capacity is limited to 4,000 units</a:t>
              </a:r>
            </a:p>
          </p:txBody>
        </p:sp>
        <p:graphicFrame>
          <p:nvGraphicFramePr>
            <p:cNvPr id="4214" name="Object 118"/>
            <p:cNvGraphicFramePr>
              <a:graphicFrameLocks noChangeAspect="1"/>
            </p:cNvGraphicFramePr>
            <p:nvPr/>
          </p:nvGraphicFramePr>
          <p:xfrm>
            <a:off x="1085850" y="2675983"/>
            <a:ext cx="6972300" cy="520700"/>
          </p:xfrm>
          <a:graphic>
            <a:graphicData uri="http://schemas.openxmlformats.org/presentationml/2006/ole">
              <mc:AlternateContent xmlns:mc="http://schemas.openxmlformats.org/markup-compatibility/2006">
                <mc:Choice xmlns:v="urn:schemas-microsoft-com:vml" Requires="v">
                  <p:oleObj spid="_x0000_s4238" name="Equation" r:id="rId3" imgW="6957360" imgH="511920" progId="Equation.3">
                    <p:embed/>
                  </p:oleObj>
                </mc:Choice>
                <mc:Fallback>
                  <p:oleObj name="Equation" r:id="rId3" imgW="6957360" imgH="511920" progId="Equation.3">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675983"/>
                          <a:ext cx="69723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9" name="TextBox 3"/>
            <p:cNvSpPr txBox="1">
              <a:spLocks noChangeArrowheads="1"/>
            </p:cNvSpPr>
            <p:nvPr/>
          </p:nvSpPr>
          <p:spPr bwMode="auto">
            <a:xfrm>
              <a:off x="715098" y="3283813"/>
              <a:ext cx="1211239" cy="369332"/>
            </a:xfrm>
            <a:prstGeom prst="rect">
              <a:avLst/>
            </a:prstGeom>
            <a:noFill/>
            <a:ln w="9525">
              <a:noFill/>
              <a:miter lim="800000"/>
              <a:headEnd/>
              <a:tailEnd/>
            </a:ln>
          </p:spPr>
          <p:txBody>
            <a:bodyPr wrap="none">
              <a:spAutoFit/>
            </a:bodyPr>
            <a:lstStyle/>
            <a:p>
              <a:r>
                <a:rPr lang="en-US" dirty="0"/>
                <a:t>Subject to</a:t>
              </a:r>
            </a:p>
          </p:txBody>
        </p:sp>
        <p:graphicFrame>
          <p:nvGraphicFramePr>
            <p:cNvPr id="4215" name="Object 119"/>
            <p:cNvGraphicFramePr>
              <a:graphicFrameLocks noChangeAspect="1"/>
            </p:cNvGraphicFramePr>
            <p:nvPr>
              <p:extLst>
                <p:ext uri="{D42A27DB-BD31-4B8C-83A1-F6EECF244321}">
                  <p14:modId xmlns:p14="http://schemas.microsoft.com/office/powerpoint/2010/main" val="931139155"/>
                </p:ext>
              </p:extLst>
            </p:nvPr>
          </p:nvGraphicFramePr>
          <p:xfrm>
            <a:off x="1789316" y="3671944"/>
            <a:ext cx="5130800" cy="1104900"/>
          </p:xfrm>
          <a:graphic>
            <a:graphicData uri="http://schemas.openxmlformats.org/presentationml/2006/ole">
              <mc:AlternateContent xmlns:mc="http://schemas.openxmlformats.org/markup-compatibility/2006">
                <mc:Choice xmlns:v="urn:schemas-microsoft-com:vml" Requires="v">
                  <p:oleObj spid="_x0000_s4239" name="Equation" r:id="rId5" imgW="5119920" imgH="1096920" progId="Equation.3">
                    <p:embed/>
                  </p:oleObj>
                </mc:Choice>
                <mc:Fallback>
                  <p:oleObj name="Equation" r:id="rId5" imgW="5119920" imgH="1096920" progId="Equation.3">
                    <p:embed/>
                    <p:pic>
                      <p:nvPicPr>
                        <p:cNvPr id="0" name="Picture 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9316" y="3671944"/>
                          <a:ext cx="51308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mc:Choice xmlns:a14="http://schemas.microsoft.com/office/drawing/2010/main" Requires="a14">
          <p:sp>
            <p:nvSpPr>
              <p:cNvPr id="3" name="TextBox 2"/>
              <p:cNvSpPr txBox="1"/>
              <p:nvPr/>
            </p:nvSpPr>
            <p:spPr>
              <a:xfrm>
                <a:off x="715098" y="5078994"/>
                <a:ext cx="7556556" cy="830997"/>
              </a:xfrm>
              <a:prstGeom prst="rect">
                <a:avLst/>
              </a:prstGeom>
              <a:noFill/>
            </p:spPr>
            <p:txBody>
              <a:bodyPr wrap="none" rtlCol="0">
                <a:spAutoFit/>
              </a:bodyPr>
              <a:lstStyle/>
              <a:p>
                <a14:m>
                  <m:oMath xmlns:m="http://schemas.openxmlformats.org/officeDocument/2006/math">
                    <m:sSub>
                      <m:sSubPr>
                        <m:ctrlPr>
                          <a:rPr lang="en-GB" sz="2400" b="0" i="1" smtClean="0">
                            <a:latin typeface="Cambria Math"/>
                          </a:rPr>
                        </m:ctrlPr>
                      </m:sSubPr>
                      <m:e>
                        <m:r>
                          <a:rPr lang="en-GB" sz="2400" b="0" i="1" smtClean="0">
                            <a:latin typeface="Cambria Math"/>
                          </a:rPr>
                          <m:t>𝑝</m:t>
                        </m:r>
                      </m:e>
                      <m:sub>
                        <m:r>
                          <a:rPr lang="en-GB" sz="2400" b="0" i="1" smtClean="0">
                            <a:latin typeface="Cambria Math"/>
                          </a:rPr>
                          <m:t>1 </m:t>
                        </m:r>
                      </m:sub>
                    </m:sSub>
                  </m:oMath>
                </a14:m>
                <a:r>
                  <a:rPr lang="en-GB" sz="2400" dirty="0" smtClean="0"/>
                  <a:t>= $141.70, </a:t>
                </a:r>
                <a14:m>
                  <m:oMath xmlns:m="http://schemas.openxmlformats.org/officeDocument/2006/math">
                    <m:sSub>
                      <m:sSubPr>
                        <m:ctrlPr>
                          <a:rPr lang="en-GB" sz="2400" i="1">
                            <a:latin typeface="Cambria Math"/>
                          </a:rPr>
                        </m:ctrlPr>
                      </m:sSubPr>
                      <m:e>
                        <m:r>
                          <a:rPr lang="en-GB" sz="2400" i="1">
                            <a:latin typeface="Cambria Math"/>
                          </a:rPr>
                          <m:t>𝑝</m:t>
                        </m:r>
                      </m:e>
                      <m:sub>
                        <m:r>
                          <a:rPr lang="en-GB" sz="2400" b="0" i="1" smtClean="0">
                            <a:latin typeface="Cambria Math"/>
                          </a:rPr>
                          <m:t>2</m:t>
                        </m:r>
                        <m:r>
                          <a:rPr lang="en-GB" sz="2400" i="1">
                            <a:latin typeface="Cambria Math"/>
                          </a:rPr>
                          <m:t> </m:t>
                        </m:r>
                      </m:sub>
                    </m:sSub>
                  </m:oMath>
                </a14:m>
                <a:r>
                  <a:rPr lang="en-GB" sz="2400" dirty="0"/>
                  <a:t>=</a:t>
                </a:r>
                <a:r>
                  <a:rPr lang="en-GB" sz="2400" dirty="0" smtClean="0"/>
                  <a:t> $79.20; </a:t>
                </a:r>
                <a14:m>
                  <m:oMath xmlns:m="http://schemas.openxmlformats.org/officeDocument/2006/math">
                    <m:sSub>
                      <m:sSubPr>
                        <m:ctrlPr>
                          <a:rPr lang="en-GB" sz="2400" i="1">
                            <a:latin typeface="Cambria Math"/>
                          </a:rPr>
                        </m:ctrlPr>
                      </m:sSubPr>
                      <m:e>
                        <m:r>
                          <a:rPr lang="en-GB" sz="2400" b="0" i="1" smtClean="0">
                            <a:latin typeface="Cambria Math"/>
                          </a:rPr>
                          <m:t>𝑑</m:t>
                        </m:r>
                      </m:e>
                      <m:sub>
                        <m:r>
                          <a:rPr lang="en-GB" sz="2400" i="1">
                            <a:latin typeface="Cambria Math"/>
                          </a:rPr>
                          <m:t>1 </m:t>
                        </m:r>
                      </m:sub>
                    </m:sSub>
                  </m:oMath>
                </a14:m>
                <a:r>
                  <a:rPr lang="en-GB" sz="2400" dirty="0"/>
                  <a:t>=</a:t>
                </a:r>
                <a:r>
                  <a:rPr lang="en-GB" sz="2400" dirty="0" smtClean="0"/>
                  <a:t> 2166.67, </a:t>
                </a:r>
                <a14:m>
                  <m:oMath xmlns:m="http://schemas.openxmlformats.org/officeDocument/2006/math">
                    <m:sSub>
                      <m:sSubPr>
                        <m:ctrlPr>
                          <a:rPr lang="en-GB" sz="2400" i="1">
                            <a:latin typeface="Cambria Math"/>
                          </a:rPr>
                        </m:ctrlPr>
                      </m:sSubPr>
                      <m:e>
                        <m:r>
                          <a:rPr lang="en-GB" sz="2400" b="0" i="1" smtClean="0">
                            <a:latin typeface="Cambria Math"/>
                          </a:rPr>
                          <m:t>𝑑</m:t>
                        </m:r>
                      </m:e>
                      <m:sub>
                        <m:r>
                          <a:rPr lang="en-GB" sz="2400" b="0" i="1" smtClean="0">
                            <a:latin typeface="Cambria Math"/>
                          </a:rPr>
                          <m:t>2 </m:t>
                        </m:r>
                      </m:sub>
                    </m:sSub>
                  </m:oMath>
                </a14:m>
                <a:r>
                  <a:rPr lang="en-GB" sz="2400" dirty="0"/>
                  <a:t>= </a:t>
                </a:r>
                <a:r>
                  <a:rPr lang="en-GB" sz="2400" dirty="0" smtClean="0"/>
                  <a:t>1833.33;</a:t>
                </a:r>
              </a:p>
              <a:p>
                <a:r>
                  <a:rPr lang="en-GB" sz="2400" dirty="0" smtClean="0"/>
                  <a:t>Revenue = $412,083.30 </a:t>
                </a:r>
                <a:endParaRPr lang="en-GB" sz="2400" dirty="0"/>
              </a:p>
            </p:txBody>
          </p:sp>
        </mc:Choice>
        <mc:Fallback>
          <p:sp>
            <p:nvSpPr>
              <p:cNvPr id="3" name="TextBox 2"/>
              <p:cNvSpPr txBox="1">
                <a:spLocks noRot="1" noChangeAspect="1" noMove="1" noResize="1" noEditPoints="1" noAdjustHandles="1" noChangeArrowheads="1" noChangeShapeType="1" noTextEdit="1"/>
              </p:cNvSpPr>
              <p:nvPr/>
            </p:nvSpPr>
            <p:spPr>
              <a:xfrm>
                <a:off x="715098" y="5078994"/>
                <a:ext cx="7556556" cy="830997"/>
              </a:xfrm>
              <a:prstGeom prst="rect">
                <a:avLst/>
              </a:prstGeom>
              <a:blipFill rotWithShape="1">
                <a:blip r:embed="rId7"/>
                <a:stretch>
                  <a:fillRect l="-1210" t="-5147" r="-403" b="-16912"/>
                </a:stretch>
              </a:blipFill>
            </p:spPr>
            <p:txBody>
              <a:bodyPr/>
              <a:lstStyle/>
              <a:p>
                <a:r>
                  <a:rPr lang="en-GB">
                    <a:noFill/>
                  </a:rPr>
                  <a:t> </a:t>
                </a:r>
              </a:p>
            </p:txBody>
          </p:sp>
        </mc:Fallback>
      </mc:AlternateContent>
      <p:sp>
        <p:nvSpPr>
          <p:cNvPr id="10" name="WordArt 5"/>
          <p:cNvSpPr>
            <a:spLocks noChangeArrowheads="1" noChangeShapeType="1" noTextEdit="1"/>
          </p:cNvSpPr>
          <p:nvPr/>
        </p:nvSpPr>
        <p:spPr bwMode="auto">
          <a:xfrm rot="20703560">
            <a:off x="5828658" y="5842570"/>
            <a:ext cx="1764497" cy="743945"/>
          </a:xfrm>
          <a:prstGeom prst="rect">
            <a:avLst/>
          </a:prstGeom>
        </p:spPr>
        <p:txBody>
          <a:bodyPr wrap="none" fromWordArt="1">
            <a:prstTxWarp prst="textSlantUp">
              <a:avLst>
                <a:gd name="adj" fmla="val 32056"/>
              </a:avLst>
            </a:prstTxWarp>
          </a:bodyPr>
          <a:lstStyle/>
          <a:p>
            <a:pPr algn="ctr"/>
            <a:r>
              <a:rPr lang="en-GB" sz="3600" kern="10" dirty="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Higher prices, </a:t>
            </a:r>
          </a:p>
          <a:p>
            <a:pPr algn="ctr"/>
            <a:r>
              <a:rPr lang="en-GB" sz="3600" kern="10" dirty="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lower profit</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sz="3200" smtClean="0"/>
              <a:t>Allocating Capacity Under Uncertainty</a:t>
            </a:r>
          </a:p>
        </p:txBody>
      </p:sp>
      <p:sp>
        <p:nvSpPr>
          <p:cNvPr id="55299" name="Rectangle 3"/>
          <p:cNvSpPr>
            <a:spLocks noGrp="1" noChangeArrowheads="1"/>
          </p:cNvSpPr>
          <p:nvPr>
            <p:ph type="body" idx="4294967295"/>
          </p:nvPr>
        </p:nvSpPr>
        <p:spPr>
          <a:xfrm>
            <a:off x="381000" y="1600200"/>
            <a:ext cx="8382000" cy="5105400"/>
          </a:xfrm>
        </p:spPr>
        <p:txBody>
          <a:bodyPr/>
          <a:lstStyle/>
          <a:p>
            <a:pPr>
              <a:lnSpc>
                <a:spcPct val="90000"/>
              </a:lnSpc>
            </a:pPr>
            <a:r>
              <a:rPr lang="en-US" smtClean="0"/>
              <a:t> Supplier charge lower price to customers willing to commit in advance, and higher price to customers purchasing at the last minute.</a:t>
            </a:r>
          </a:p>
          <a:p>
            <a:pPr>
              <a:lnSpc>
                <a:spcPct val="90000"/>
              </a:lnSpc>
            </a:pPr>
            <a:r>
              <a:rPr lang="en-US" smtClean="0"/>
              <a:t>How much capacity to reserve for the higher-price segment?</a:t>
            </a:r>
          </a:p>
          <a:p>
            <a:pPr>
              <a:lnSpc>
                <a:spcPct val="90000"/>
              </a:lnSpc>
            </a:pPr>
            <a:r>
              <a:rPr lang="en-US" smtClean="0"/>
              <a:t>Uncertainty: sell at lower price or wait for higher-price customer to arrive later?</a:t>
            </a:r>
          </a:p>
          <a:p>
            <a:pPr>
              <a:lnSpc>
                <a:spcPct val="90000"/>
              </a:lnSpc>
            </a:pPr>
            <a:r>
              <a:rPr lang="en-US" smtClean="0"/>
              <a:t>Tradeoff: </a:t>
            </a:r>
          </a:p>
          <a:p>
            <a:pPr lvl="1">
              <a:lnSpc>
                <a:spcPct val="90000"/>
              </a:lnSpc>
            </a:pPr>
            <a:r>
              <a:rPr lang="en-US" b="1" i="1" smtClean="0">
                <a:solidFill>
                  <a:schemeClr val="tx1"/>
                </a:solidFill>
                <a:effectLst>
                  <a:outerShdw blurRad="38100" dist="38100" dir="2700000" algn="tl">
                    <a:srgbClr val="C0C0C0"/>
                  </a:outerShdw>
                </a:effectLst>
              </a:rPr>
              <a:t>Spoilage </a:t>
            </a:r>
            <a:r>
              <a:rPr lang="en-US" smtClean="0"/>
              <a:t>: reserved capacity wasted when higher-price buyer do not materialise</a:t>
            </a:r>
          </a:p>
          <a:p>
            <a:pPr lvl="1">
              <a:lnSpc>
                <a:spcPct val="90000"/>
              </a:lnSpc>
            </a:pPr>
            <a:r>
              <a:rPr lang="en-US" b="1" i="1" smtClean="0">
                <a:solidFill>
                  <a:schemeClr val="tx1"/>
                </a:solidFill>
                <a:effectLst>
                  <a:outerShdw blurRad="38100" dist="38100" dir="2700000" algn="tl">
                    <a:srgbClr val="C0C0C0"/>
                  </a:outerShdw>
                </a:effectLst>
              </a:rPr>
              <a:t>Spill </a:t>
            </a:r>
            <a:r>
              <a:rPr lang="en-US" smtClean="0"/>
              <a:t>: higher-price customer turned away because capacity committed to lower-price buyer</a:t>
            </a:r>
          </a:p>
        </p:txBody>
      </p:sp>
    </p:spTree>
    <p:extLst>
      <p:ext uri="{BB962C8B-B14F-4D97-AF65-F5344CB8AC3E}">
        <p14:creationId xmlns:p14="http://schemas.microsoft.com/office/powerpoint/2010/main" val="3344846714"/>
      </p:ext>
    </p:extLst>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8D7D372A-60C4-47F8-AC3B-6C5735EBDE40}" type="slidenum">
              <a:rPr lang="en-US" sz="1200">
                <a:solidFill>
                  <a:srgbClr val="000000"/>
                </a:solidFill>
                <a:latin typeface="Arial" charset="0"/>
              </a:rPr>
              <a:pPr/>
              <a:t>17</a:t>
            </a:fld>
            <a:endParaRPr lang="en-US" sz="1400">
              <a:solidFill>
                <a:srgbClr val="000000"/>
              </a:solidFill>
            </a:endParaRPr>
          </a:p>
        </p:txBody>
      </p:sp>
      <p:sp>
        <p:nvSpPr>
          <p:cNvPr id="18435" name="Rectangle 2"/>
          <p:cNvSpPr>
            <a:spLocks noGrp="1" noChangeArrowheads="1"/>
          </p:cNvSpPr>
          <p:nvPr>
            <p:ph type="title"/>
          </p:nvPr>
        </p:nvSpPr>
        <p:spPr/>
        <p:txBody>
          <a:bodyPr/>
          <a:lstStyle/>
          <a:p>
            <a:r>
              <a:rPr lang="en-US" sz="3200" smtClean="0"/>
              <a:t>Pricing and Revenue Management for</a:t>
            </a:r>
            <a:br>
              <a:rPr lang="en-US" sz="3200" smtClean="0"/>
            </a:br>
            <a:r>
              <a:rPr lang="en-US" sz="3200" smtClean="0"/>
              <a:t>Multiple Customer Segments</a:t>
            </a:r>
          </a:p>
        </p:txBody>
      </p:sp>
      <p:sp>
        <p:nvSpPr>
          <p:cNvPr id="18436" name="Rectangle 3"/>
          <p:cNvSpPr>
            <a:spLocks noGrp="1" noChangeArrowheads="1"/>
          </p:cNvSpPr>
          <p:nvPr>
            <p:ph type="body" idx="1"/>
          </p:nvPr>
        </p:nvSpPr>
        <p:spPr>
          <a:xfrm>
            <a:off x="304800" y="1447800"/>
            <a:ext cx="8610600" cy="4953000"/>
          </a:xfrm>
        </p:spPr>
        <p:txBody>
          <a:bodyPr/>
          <a:lstStyle/>
          <a:p>
            <a:pPr>
              <a:buFont typeface="Monotype Sorts" pitchFamily="2" charset="2"/>
              <a:buNone/>
            </a:pPr>
            <a:r>
              <a:rPr lang="en-US" sz="2500" smtClean="0"/>
              <a:t>p</a:t>
            </a:r>
            <a:r>
              <a:rPr lang="en-US" sz="2500" baseline="-25000" smtClean="0"/>
              <a:t>L</a:t>
            </a:r>
            <a:r>
              <a:rPr lang="en-US" sz="2500" smtClean="0"/>
              <a:t> = the price charged to the lower price segment</a:t>
            </a:r>
          </a:p>
          <a:p>
            <a:pPr>
              <a:buFont typeface="Monotype Sorts" pitchFamily="2" charset="2"/>
              <a:buNone/>
            </a:pPr>
            <a:r>
              <a:rPr lang="en-US" sz="2500" smtClean="0"/>
              <a:t>p</a:t>
            </a:r>
            <a:r>
              <a:rPr lang="en-US" sz="2500" baseline="-25000" smtClean="0"/>
              <a:t>H</a:t>
            </a:r>
            <a:r>
              <a:rPr lang="en-US" sz="2500" smtClean="0"/>
              <a:t> = the price charged to the higher price segment</a:t>
            </a:r>
          </a:p>
          <a:p>
            <a:pPr>
              <a:buFont typeface="Monotype Sorts" pitchFamily="2" charset="2"/>
              <a:buNone/>
            </a:pPr>
            <a:r>
              <a:rPr lang="en-US" sz="2500" smtClean="0"/>
              <a:t>D</a:t>
            </a:r>
            <a:r>
              <a:rPr lang="en-US" sz="2500" baseline="-25000" smtClean="0"/>
              <a:t>H</a:t>
            </a:r>
            <a:r>
              <a:rPr lang="en-US" sz="2500" smtClean="0"/>
              <a:t> = mean demand for the higher price segment</a:t>
            </a:r>
          </a:p>
          <a:p>
            <a:pPr>
              <a:buFont typeface="Monotype Sorts" pitchFamily="2" charset="2"/>
              <a:buNone/>
            </a:pPr>
            <a:r>
              <a:rPr lang="en-US" sz="2500" smtClean="0">
                <a:latin typeface="Symbol" pitchFamily="18" charset="2"/>
              </a:rPr>
              <a:t>s</a:t>
            </a:r>
            <a:r>
              <a:rPr lang="en-US" sz="2500" baseline="-25000" smtClean="0"/>
              <a:t>H</a:t>
            </a:r>
            <a:r>
              <a:rPr lang="en-US" sz="2500" smtClean="0"/>
              <a:t> = standard deviation of demand for the higher price segment</a:t>
            </a:r>
          </a:p>
          <a:p>
            <a:pPr>
              <a:buFont typeface="Monotype Sorts" pitchFamily="2" charset="2"/>
              <a:buNone/>
            </a:pPr>
            <a:r>
              <a:rPr lang="en-US" sz="2500" smtClean="0"/>
              <a:t>C</a:t>
            </a:r>
            <a:r>
              <a:rPr lang="en-US" sz="2500" baseline="-25000" smtClean="0"/>
              <a:t>H</a:t>
            </a:r>
            <a:r>
              <a:rPr lang="en-US" sz="2500" smtClean="0"/>
              <a:t> = capacity reserved for the higher price segment</a:t>
            </a:r>
          </a:p>
          <a:p>
            <a:pPr>
              <a:buFont typeface="Monotype Sorts" pitchFamily="2" charset="2"/>
              <a:buNone/>
            </a:pPr>
            <a:r>
              <a:rPr lang="en-US" sz="2500" smtClean="0"/>
              <a:t>R</a:t>
            </a:r>
            <a:r>
              <a:rPr lang="en-US" sz="2500" baseline="-25000" smtClean="0"/>
              <a:t>H</a:t>
            </a:r>
            <a:r>
              <a:rPr lang="en-US" sz="2500" smtClean="0"/>
              <a:t>(C</a:t>
            </a:r>
            <a:r>
              <a:rPr lang="en-US" sz="2500" baseline="-25000" smtClean="0"/>
              <a:t>H</a:t>
            </a:r>
            <a:r>
              <a:rPr lang="en-US" sz="2500" smtClean="0"/>
              <a:t>) = expected marginal revenue from reserving more capacity</a:t>
            </a:r>
          </a:p>
          <a:p>
            <a:pPr>
              <a:buFont typeface="Monotype Sorts" pitchFamily="2" charset="2"/>
              <a:buNone/>
            </a:pPr>
            <a:r>
              <a:rPr lang="en-US" sz="2500" smtClean="0"/>
              <a:t>= Probability(demand from higher price segment &gt; C</a:t>
            </a:r>
            <a:r>
              <a:rPr lang="en-US" sz="2500" baseline="-25000" smtClean="0"/>
              <a:t>H</a:t>
            </a:r>
            <a:r>
              <a:rPr lang="en-US" sz="2500" smtClean="0"/>
              <a:t>) x p</a:t>
            </a:r>
            <a:r>
              <a:rPr lang="en-US" sz="2500" baseline="-25000" smtClean="0"/>
              <a:t>H</a:t>
            </a:r>
          </a:p>
          <a:p>
            <a:pPr>
              <a:buFont typeface="Monotype Sorts" pitchFamily="2" charset="2"/>
              <a:buNone/>
            </a:pPr>
            <a:r>
              <a:rPr lang="en-US" sz="2500" smtClean="0">
                <a:solidFill>
                  <a:schemeClr val="tx1"/>
                </a:solidFill>
              </a:rPr>
              <a:t>Optimality:   R</a:t>
            </a:r>
            <a:r>
              <a:rPr lang="en-US" sz="2500" baseline="-25000" smtClean="0">
                <a:solidFill>
                  <a:schemeClr val="tx1"/>
                </a:solidFill>
              </a:rPr>
              <a:t>H</a:t>
            </a:r>
            <a:r>
              <a:rPr lang="en-US" sz="2500" smtClean="0">
                <a:solidFill>
                  <a:schemeClr val="tx1"/>
                </a:solidFill>
              </a:rPr>
              <a:t>(C</a:t>
            </a:r>
            <a:r>
              <a:rPr lang="en-US" sz="2500" baseline="-25000" smtClean="0">
                <a:solidFill>
                  <a:schemeClr val="tx1"/>
                </a:solidFill>
              </a:rPr>
              <a:t>H</a:t>
            </a:r>
            <a:r>
              <a:rPr lang="en-US" sz="2500" smtClean="0">
                <a:solidFill>
                  <a:schemeClr val="tx1"/>
                </a:solidFill>
              </a:rPr>
              <a:t>) = p</a:t>
            </a:r>
            <a:r>
              <a:rPr lang="en-US" sz="2500" baseline="-25000" smtClean="0">
                <a:solidFill>
                  <a:schemeClr val="tx1"/>
                </a:solidFill>
              </a:rPr>
              <a:t>L</a:t>
            </a:r>
            <a:r>
              <a:rPr lang="en-US" sz="2500" smtClean="0"/>
              <a:t> </a:t>
            </a:r>
          </a:p>
          <a:p>
            <a:pPr>
              <a:buFont typeface="Monotype Sorts" pitchFamily="2" charset="2"/>
              <a:buNone/>
            </a:pPr>
            <a:r>
              <a:rPr lang="en-US" sz="2500" smtClean="0"/>
              <a:t>Probability(demand from higher price segment &gt; C</a:t>
            </a:r>
            <a:r>
              <a:rPr lang="en-US" sz="2500" baseline="-25000" smtClean="0"/>
              <a:t>H</a:t>
            </a:r>
            <a:r>
              <a:rPr lang="en-US" sz="2500" smtClean="0"/>
              <a:t>) = p</a:t>
            </a:r>
            <a:r>
              <a:rPr lang="en-US" sz="2500" baseline="-25000" smtClean="0"/>
              <a:t>L</a:t>
            </a:r>
            <a:r>
              <a:rPr lang="en-US" sz="2500" smtClean="0"/>
              <a:t> / p</a:t>
            </a:r>
            <a:r>
              <a:rPr lang="en-US" sz="2500" baseline="-25000" smtClean="0"/>
              <a:t>H</a:t>
            </a:r>
          </a:p>
          <a:p>
            <a:pPr>
              <a:buFont typeface="Monotype Sorts" pitchFamily="2" charset="2"/>
              <a:buNone/>
            </a:pPr>
            <a:r>
              <a:rPr lang="en-US" sz="2500" smtClean="0"/>
              <a:t>C</a:t>
            </a:r>
            <a:r>
              <a:rPr lang="en-US" sz="2500" baseline="-25000" smtClean="0"/>
              <a:t>H</a:t>
            </a:r>
            <a:r>
              <a:rPr lang="en-US" sz="2500" smtClean="0"/>
              <a:t> = F</a:t>
            </a:r>
            <a:r>
              <a:rPr lang="en-US" sz="2500" baseline="30000" smtClean="0"/>
              <a:t>-1</a:t>
            </a:r>
            <a:r>
              <a:rPr lang="en-US" sz="2500" smtClean="0"/>
              <a:t>(1- p</a:t>
            </a:r>
            <a:r>
              <a:rPr lang="en-US" sz="2500" baseline="-25000" smtClean="0"/>
              <a:t>L</a:t>
            </a:r>
            <a:r>
              <a:rPr lang="en-US" sz="2500" smtClean="0"/>
              <a:t>/p</a:t>
            </a:r>
            <a:r>
              <a:rPr lang="en-US" sz="2500" baseline="-25000" smtClean="0"/>
              <a:t>H</a:t>
            </a:r>
            <a:r>
              <a:rPr lang="en-US" sz="2500" smtClean="0"/>
              <a:t>, D</a:t>
            </a:r>
            <a:r>
              <a:rPr lang="en-US" sz="2500" baseline="-25000" smtClean="0"/>
              <a:t>H</a:t>
            </a:r>
            <a:r>
              <a:rPr lang="en-US" sz="2500" smtClean="0"/>
              <a:t>,</a:t>
            </a:r>
            <a:r>
              <a:rPr lang="en-US" sz="2500" smtClean="0">
                <a:latin typeface="Symbol" pitchFamily="18" charset="2"/>
              </a:rPr>
              <a:t>s</a:t>
            </a:r>
            <a:r>
              <a:rPr lang="en-US" sz="2500" baseline="-25000" smtClean="0"/>
              <a:t>H</a:t>
            </a:r>
            <a:r>
              <a:rPr lang="en-US" sz="2500" smtClean="0"/>
              <a:t>) = NORMINV(1- p</a:t>
            </a:r>
            <a:r>
              <a:rPr lang="en-US" sz="2500" baseline="-25000" smtClean="0"/>
              <a:t>L</a:t>
            </a:r>
            <a:r>
              <a:rPr lang="en-US" sz="2500" smtClean="0"/>
              <a:t>/p</a:t>
            </a:r>
            <a:r>
              <a:rPr lang="en-US" sz="2500" baseline="-25000" smtClean="0"/>
              <a:t>H</a:t>
            </a:r>
            <a:r>
              <a:rPr lang="en-US" sz="2500" smtClean="0"/>
              <a:t>, D</a:t>
            </a:r>
            <a:r>
              <a:rPr lang="en-US" sz="2500" baseline="-25000" smtClean="0"/>
              <a:t>H</a:t>
            </a:r>
            <a:r>
              <a:rPr lang="en-US" sz="2500" smtClean="0"/>
              <a:t>,</a:t>
            </a:r>
            <a:r>
              <a:rPr lang="en-US" sz="2500" smtClean="0">
                <a:latin typeface="Symbol" pitchFamily="18" charset="2"/>
              </a:rPr>
              <a:t>s</a:t>
            </a:r>
            <a:r>
              <a:rPr lang="en-US" sz="2500" baseline="-25000" smtClean="0"/>
              <a:t>H</a:t>
            </a:r>
            <a:r>
              <a:rPr lang="en-US" sz="2500" smtClean="0"/>
              <a:t>)</a:t>
            </a:r>
          </a:p>
          <a:p>
            <a:pPr>
              <a:buFont typeface="Monotype Sorts" pitchFamily="2" charset="2"/>
              <a:buNone/>
            </a:pPr>
            <a:endParaRPr lang="en-US" sz="2500" smtClean="0"/>
          </a:p>
        </p:txBody>
      </p:sp>
    </p:spTree>
    <p:extLst>
      <p:ext uri="{BB962C8B-B14F-4D97-AF65-F5344CB8AC3E}">
        <p14:creationId xmlns:p14="http://schemas.microsoft.com/office/powerpoint/2010/main" val="1725487499"/>
      </p:ext>
    </p:extLst>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EE228675-D648-45FA-B1BF-185F72CBB99D}" type="slidenum">
              <a:rPr lang="en-US" sz="1200">
                <a:solidFill>
                  <a:srgbClr val="000000"/>
                </a:solidFill>
                <a:latin typeface="Arial" charset="0"/>
              </a:rPr>
              <a:pPr/>
              <a:t>18</a:t>
            </a:fld>
            <a:endParaRPr lang="en-US" sz="1400">
              <a:solidFill>
                <a:srgbClr val="000000"/>
              </a:solidFill>
            </a:endParaRPr>
          </a:p>
        </p:txBody>
      </p:sp>
      <p:sp>
        <p:nvSpPr>
          <p:cNvPr id="19459" name="Rectangle 2"/>
          <p:cNvSpPr>
            <a:spLocks noGrp="1" noChangeArrowheads="1"/>
          </p:cNvSpPr>
          <p:nvPr>
            <p:ph type="title"/>
          </p:nvPr>
        </p:nvSpPr>
        <p:spPr/>
        <p:txBody>
          <a:bodyPr/>
          <a:lstStyle/>
          <a:p>
            <a:r>
              <a:rPr lang="en-US" smtClean="0"/>
              <a:t>Example 15.2: ToFrom Trucking</a:t>
            </a:r>
          </a:p>
        </p:txBody>
      </p:sp>
      <p:sp>
        <p:nvSpPr>
          <p:cNvPr id="19460" name="Rectangle 3"/>
          <p:cNvSpPr>
            <a:spLocks noGrp="1" noChangeArrowheads="1"/>
          </p:cNvSpPr>
          <p:nvPr>
            <p:ph type="body" idx="1"/>
          </p:nvPr>
        </p:nvSpPr>
        <p:spPr>
          <a:xfrm>
            <a:off x="685800" y="1600200"/>
            <a:ext cx="7239000" cy="4800600"/>
          </a:xfrm>
        </p:spPr>
        <p:txBody>
          <a:bodyPr/>
          <a:lstStyle/>
          <a:p>
            <a:pPr>
              <a:lnSpc>
                <a:spcPct val="90000"/>
              </a:lnSpc>
              <a:buFont typeface="Monotype Sorts" pitchFamily="2" charset="2"/>
              <a:buNone/>
            </a:pPr>
            <a:r>
              <a:rPr lang="en-US" sz="2600" smtClean="0"/>
              <a:t>Revenue from segment A = p</a:t>
            </a:r>
            <a:r>
              <a:rPr lang="en-US" sz="2600" baseline="-25000" smtClean="0"/>
              <a:t>A</a:t>
            </a:r>
            <a:r>
              <a:rPr lang="en-US" sz="2600" smtClean="0"/>
              <a:t> = $3.50 per cubic ft</a:t>
            </a:r>
          </a:p>
          <a:p>
            <a:pPr>
              <a:lnSpc>
                <a:spcPct val="90000"/>
              </a:lnSpc>
              <a:buFont typeface="Monotype Sorts" pitchFamily="2" charset="2"/>
              <a:buNone/>
            </a:pPr>
            <a:r>
              <a:rPr lang="en-US" sz="2600" smtClean="0"/>
              <a:t>Revenue from segment B = p</a:t>
            </a:r>
            <a:r>
              <a:rPr lang="en-US" sz="2600" baseline="-25000" smtClean="0"/>
              <a:t>B</a:t>
            </a:r>
            <a:r>
              <a:rPr lang="en-US" sz="2600" smtClean="0"/>
              <a:t> = $2.00 per cubic ft</a:t>
            </a:r>
          </a:p>
          <a:p>
            <a:pPr>
              <a:lnSpc>
                <a:spcPct val="90000"/>
              </a:lnSpc>
              <a:buFont typeface="Monotype Sorts" pitchFamily="2" charset="2"/>
              <a:buNone/>
            </a:pPr>
            <a:r>
              <a:rPr lang="en-US" sz="2600" smtClean="0"/>
              <a:t>Mean demand for segment A = D</a:t>
            </a:r>
            <a:r>
              <a:rPr lang="en-US" sz="2600" baseline="-25000" smtClean="0"/>
              <a:t>A</a:t>
            </a:r>
            <a:r>
              <a:rPr lang="en-US" sz="2600" smtClean="0"/>
              <a:t> = 3,000 cubic ft</a:t>
            </a:r>
          </a:p>
          <a:p>
            <a:pPr>
              <a:lnSpc>
                <a:spcPct val="90000"/>
              </a:lnSpc>
              <a:buFont typeface="Monotype Sorts" pitchFamily="2" charset="2"/>
              <a:buNone/>
            </a:pPr>
            <a:r>
              <a:rPr lang="en-US" sz="2600" smtClean="0"/>
              <a:t>Std dev of segment A demand = </a:t>
            </a:r>
            <a:r>
              <a:rPr lang="en-US" sz="2600" smtClean="0">
                <a:latin typeface="Symbol" pitchFamily="18" charset="2"/>
              </a:rPr>
              <a:t>s</a:t>
            </a:r>
            <a:r>
              <a:rPr lang="en-US" sz="2600" baseline="-25000" smtClean="0"/>
              <a:t>A</a:t>
            </a:r>
            <a:r>
              <a:rPr lang="en-US" sz="2600" smtClean="0"/>
              <a:t> = 1,000 cubic ft</a:t>
            </a:r>
          </a:p>
          <a:p>
            <a:pPr>
              <a:lnSpc>
                <a:spcPct val="90000"/>
              </a:lnSpc>
              <a:buFont typeface="Monotype Sorts" pitchFamily="2" charset="2"/>
              <a:buNone/>
            </a:pPr>
            <a:r>
              <a:rPr lang="en-US" sz="2600" smtClean="0"/>
              <a:t>C</a:t>
            </a:r>
            <a:r>
              <a:rPr lang="en-US" sz="2600" baseline="-25000" smtClean="0"/>
              <a:t>A</a:t>
            </a:r>
            <a:r>
              <a:rPr lang="en-US" sz="2600" smtClean="0"/>
              <a:t> 	= NORMINV(1- p</a:t>
            </a:r>
            <a:r>
              <a:rPr lang="en-US" sz="2600" baseline="-25000" smtClean="0"/>
              <a:t>B</a:t>
            </a:r>
            <a:r>
              <a:rPr lang="en-US" sz="2600" smtClean="0"/>
              <a:t>/p</a:t>
            </a:r>
            <a:r>
              <a:rPr lang="en-US" sz="2600" baseline="-25000" smtClean="0"/>
              <a:t>A</a:t>
            </a:r>
            <a:r>
              <a:rPr lang="en-US" sz="2600" smtClean="0"/>
              <a:t>, D</a:t>
            </a:r>
            <a:r>
              <a:rPr lang="en-US" sz="2600" baseline="-25000" smtClean="0"/>
              <a:t>A</a:t>
            </a:r>
            <a:r>
              <a:rPr lang="en-US" sz="2600" smtClean="0"/>
              <a:t>,</a:t>
            </a:r>
            <a:r>
              <a:rPr lang="en-US" sz="2600" smtClean="0">
                <a:latin typeface="Symbol" pitchFamily="18" charset="2"/>
              </a:rPr>
              <a:t>s</a:t>
            </a:r>
            <a:r>
              <a:rPr lang="en-US" sz="2600" baseline="-25000" smtClean="0"/>
              <a:t>A</a:t>
            </a:r>
            <a:r>
              <a:rPr lang="en-US" sz="2600" smtClean="0"/>
              <a:t>)</a:t>
            </a:r>
          </a:p>
          <a:p>
            <a:pPr>
              <a:lnSpc>
                <a:spcPct val="90000"/>
              </a:lnSpc>
              <a:buFont typeface="Monotype Sorts" pitchFamily="2" charset="2"/>
              <a:buNone/>
            </a:pPr>
            <a:r>
              <a:rPr lang="en-US" sz="2600" smtClean="0"/>
              <a:t>		= NORMINV(1- (2.00/3.50), 3000, 1000)</a:t>
            </a:r>
          </a:p>
          <a:p>
            <a:pPr>
              <a:lnSpc>
                <a:spcPct val="90000"/>
              </a:lnSpc>
              <a:buFont typeface="Monotype Sorts" pitchFamily="2" charset="2"/>
              <a:buNone/>
            </a:pPr>
            <a:r>
              <a:rPr lang="en-US" sz="2600" smtClean="0"/>
              <a:t>		= 2,820 cubic ft</a:t>
            </a:r>
          </a:p>
          <a:p>
            <a:pPr>
              <a:lnSpc>
                <a:spcPct val="90000"/>
              </a:lnSpc>
              <a:buFont typeface="Monotype Sorts" pitchFamily="2" charset="2"/>
              <a:buNone/>
            </a:pPr>
            <a:r>
              <a:rPr lang="en-US" sz="2600" smtClean="0"/>
              <a:t>If pA increases to $5.00 per cubic foot, then </a:t>
            </a:r>
          </a:p>
          <a:p>
            <a:pPr>
              <a:lnSpc>
                <a:spcPct val="90000"/>
              </a:lnSpc>
              <a:buFont typeface="Monotype Sorts" pitchFamily="2" charset="2"/>
              <a:buNone/>
            </a:pPr>
            <a:r>
              <a:rPr lang="en-US" sz="2600" smtClean="0"/>
              <a:t>C</a:t>
            </a:r>
            <a:r>
              <a:rPr lang="en-US" sz="2600" baseline="-25000" smtClean="0"/>
              <a:t>A</a:t>
            </a:r>
            <a:r>
              <a:rPr lang="en-US" sz="2600" smtClean="0"/>
              <a:t> 	= NORMINV(1- p</a:t>
            </a:r>
            <a:r>
              <a:rPr lang="en-US" sz="2600" baseline="-25000" smtClean="0"/>
              <a:t>B</a:t>
            </a:r>
            <a:r>
              <a:rPr lang="en-US" sz="2600" smtClean="0"/>
              <a:t>/p</a:t>
            </a:r>
            <a:r>
              <a:rPr lang="en-US" sz="2600" baseline="-25000" smtClean="0"/>
              <a:t>A</a:t>
            </a:r>
            <a:r>
              <a:rPr lang="en-US" sz="2600" smtClean="0"/>
              <a:t>, D</a:t>
            </a:r>
            <a:r>
              <a:rPr lang="en-US" sz="2600" baseline="-25000" smtClean="0"/>
              <a:t>A</a:t>
            </a:r>
            <a:r>
              <a:rPr lang="en-US" sz="2600" smtClean="0"/>
              <a:t>,</a:t>
            </a:r>
            <a:r>
              <a:rPr lang="en-US" sz="2600" smtClean="0">
                <a:latin typeface="Symbol" pitchFamily="18" charset="2"/>
              </a:rPr>
              <a:t>s</a:t>
            </a:r>
            <a:r>
              <a:rPr lang="en-US" sz="2600" baseline="-25000" smtClean="0"/>
              <a:t>A</a:t>
            </a:r>
            <a:r>
              <a:rPr lang="en-US" sz="2600" smtClean="0"/>
              <a:t>)</a:t>
            </a:r>
          </a:p>
          <a:p>
            <a:pPr>
              <a:lnSpc>
                <a:spcPct val="90000"/>
              </a:lnSpc>
              <a:buFont typeface="Monotype Sorts" pitchFamily="2" charset="2"/>
              <a:buNone/>
            </a:pPr>
            <a:r>
              <a:rPr lang="en-US" sz="2600" smtClean="0"/>
              <a:t>		= NORMINV(1- (2.00/5.00), 3000, 1000)</a:t>
            </a:r>
          </a:p>
          <a:p>
            <a:pPr>
              <a:lnSpc>
                <a:spcPct val="90000"/>
              </a:lnSpc>
              <a:buFont typeface="Monotype Sorts" pitchFamily="2" charset="2"/>
              <a:buNone/>
            </a:pPr>
            <a:r>
              <a:rPr lang="en-US" sz="2600" smtClean="0"/>
              <a:t>		= 3,253 cubic ft</a:t>
            </a:r>
          </a:p>
        </p:txBody>
      </p:sp>
    </p:spTree>
    <p:extLst>
      <p:ext uri="{BB962C8B-B14F-4D97-AF65-F5344CB8AC3E}">
        <p14:creationId xmlns:p14="http://schemas.microsoft.com/office/powerpoint/2010/main" val="1770879305"/>
      </p:ext>
    </p:extLst>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dirty="0" smtClean="0"/>
              <a:t>Allocating Capacity to a Segment Under Uncertainty</a:t>
            </a:r>
            <a:endParaRPr lang="en-US" dirty="0" smtClean="0"/>
          </a:p>
        </p:txBody>
      </p:sp>
      <p:sp>
        <p:nvSpPr>
          <p:cNvPr id="56323" name="Rectangle 3"/>
          <p:cNvSpPr>
            <a:spLocks noGrp="1" noChangeArrowheads="1"/>
          </p:cNvSpPr>
          <p:nvPr>
            <p:ph type="body" idx="4294967295"/>
          </p:nvPr>
        </p:nvSpPr>
        <p:spPr>
          <a:xfrm>
            <a:off x="381000" y="1521541"/>
            <a:ext cx="8305800" cy="4898924"/>
          </a:xfrm>
        </p:spPr>
        <p:txBody>
          <a:bodyPr/>
          <a:lstStyle/>
          <a:p>
            <a:pPr>
              <a:buNone/>
            </a:pPr>
            <a:r>
              <a:rPr lang="en-US" sz="2400" i="1" dirty="0" smtClean="0">
                <a:solidFill>
                  <a:schemeClr val="accent1">
                    <a:lumMod val="75000"/>
                  </a:schemeClr>
                </a:solidFill>
                <a:effectLst>
                  <a:outerShdw blurRad="38100" dist="38100" dir="2700000" algn="tl">
                    <a:srgbClr val="000000">
                      <a:alpha val="43137"/>
                    </a:srgbClr>
                  </a:outerShdw>
                </a:effectLst>
              </a:rPr>
              <a:t>Effective use of revenue management increases firm profits and improves service for the more valuable customer segment</a:t>
            </a:r>
          </a:p>
          <a:p>
            <a:pPr>
              <a:buFont typeface="Monotype Sorts" pitchFamily="2" charset="2"/>
              <a:buNone/>
            </a:pPr>
            <a:r>
              <a:rPr lang="en-US" sz="2400" dirty="0" smtClean="0">
                <a:solidFill>
                  <a:srgbClr val="333399"/>
                </a:solidFill>
              </a:rPr>
              <a:t>Amount </a:t>
            </a:r>
            <a:r>
              <a:rPr lang="en-US" sz="2400" dirty="0" smtClean="0">
                <a:solidFill>
                  <a:srgbClr val="333399"/>
                </a:solidFill>
              </a:rPr>
              <a:t>of asset reserved for higher-price segment is such that the expected marginal revenue from higher-price segment is equal to price of lower-price segment</a:t>
            </a:r>
          </a:p>
          <a:p>
            <a:pPr lvl="1"/>
            <a:r>
              <a:rPr lang="en-US" sz="1600" dirty="0" smtClean="0"/>
              <a:t>Ideally, demand forecast should be updated and reserved capacity recalculated every time an order is processed. Practically, forecast and reservation quantity updated periodically.</a:t>
            </a:r>
          </a:p>
          <a:p>
            <a:r>
              <a:rPr lang="en-US" sz="2400" dirty="0" smtClean="0"/>
              <a:t>Market segmentation can also be done by differentiation the product, e.g. hardcover vs. paperback books; Toyota vs. Lexus.</a:t>
            </a:r>
          </a:p>
          <a:p>
            <a:r>
              <a:rPr lang="en-US" sz="2400" dirty="0" smtClean="0"/>
              <a:t>Practical considerations:</a:t>
            </a:r>
          </a:p>
          <a:p>
            <a:pPr lvl="1"/>
            <a:r>
              <a:rPr lang="en-US" sz="2000" dirty="0" smtClean="0"/>
              <a:t>Price based on value to customer segment</a:t>
            </a:r>
          </a:p>
          <a:p>
            <a:pPr lvl="1"/>
            <a:r>
              <a:rPr lang="en-US" sz="2000" dirty="0" smtClean="0"/>
              <a:t>Set barriers so segment willing to pay more not able to pay lower price</a:t>
            </a:r>
          </a:p>
          <a:p>
            <a:pPr lvl="1"/>
            <a:r>
              <a:rPr lang="en-US" sz="2000" dirty="0" smtClean="0"/>
              <a:t>Forecast at the segment level</a:t>
            </a:r>
          </a:p>
        </p:txBody>
      </p:sp>
    </p:spTree>
    <p:extLst>
      <p:ext uri="{BB962C8B-B14F-4D97-AF65-F5344CB8AC3E}">
        <p14:creationId xmlns:p14="http://schemas.microsoft.com/office/powerpoint/2010/main" val="3642234275"/>
      </p:ext>
    </p:extLst>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Learning Objectives</a:t>
            </a:r>
          </a:p>
        </p:txBody>
      </p:sp>
      <p:sp>
        <p:nvSpPr>
          <p:cNvPr id="96259" name="Rectangle 3"/>
          <p:cNvSpPr>
            <a:spLocks noGrp="1" noChangeArrowheads="1"/>
          </p:cNvSpPr>
          <p:nvPr>
            <p:ph type="body" idx="1"/>
          </p:nvPr>
        </p:nvSpPr>
        <p:spPr>
          <a:xfrm>
            <a:off x="812800" y="1524000"/>
            <a:ext cx="7727950" cy="4699000"/>
          </a:xfrm>
        </p:spPr>
        <p:txBody>
          <a:bodyPr/>
          <a:lstStyle/>
          <a:p>
            <a:pPr marL="514350" indent="-514350" eaLnBrk="1" hangingPunct="1">
              <a:lnSpc>
                <a:spcPct val="110000"/>
              </a:lnSpc>
              <a:buSzPct val="100000"/>
              <a:buFont typeface="Arial" charset="0"/>
              <a:buAutoNum type="arabicPeriod"/>
            </a:pPr>
            <a:r>
              <a:rPr lang="en-US" smtClean="0"/>
              <a:t>Understand the role of revenue management in a supply chain</a:t>
            </a:r>
          </a:p>
          <a:p>
            <a:pPr marL="514350" indent="-514350" eaLnBrk="1" hangingPunct="1">
              <a:lnSpc>
                <a:spcPct val="110000"/>
              </a:lnSpc>
              <a:buSzPct val="100000"/>
              <a:buFont typeface="Arial" charset="0"/>
              <a:buAutoNum type="arabicPeriod"/>
            </a:pPr>
            <a:r>
              <a:rPr lang="en-US" smtClean="0"/>
              <a:t>Identify conditions under which revenue management tactics can be effective</a:t>
            </a:r>
          </a:p>
          <a:p>
            <a:pPr marL="514350" indent="-514350" eaLnBrk="1" hangingPunct="1">
              <a:lnSpc>
                <a:spcPct val="110000"/>
              </a:lnSpc>
              <a:buSzPct val="100000"/>
              <a:buFont typeface="Arial" charset="0"/>
              <a:buAutoNum type="arabicPeriod"/>
            </a:pPr>
            <a:r>
              <a:rPr lang="en-US" smtClean="0"/>
              <a:t>Describe trade-offs that must be considered when making revenue management decisions</a:t>
            </a:r>
            <a:endParaRPr lang="en-US" smtClean="0">
              <a:latin typeface="Times New Roman" pitchFamily="18" charset="0"/>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6259"/>
                                        </p:tgtEl>
                                        <p:attrNameLst>
                                          <p:attrName>style.visibility</p:attrName>
                                        </p:attrNameLst>
                                      </p:cBhvr>
                                      <p:to>
                                        <p:strVal val="visible"/>
                                      </p:to>
                                    </p:set>
                                    <p:animEffect transition="in" filter="strips(downRight)">
                                      <p:cBhvr>
                                        <p:cTn id="7" dur="1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Pricing and Revenue Management</a:t>
            </a:r>
            <a:br>
              <a:rPr lang="en-US" dirty="0"/>
            </a:br>
            <a:r>
              <a:rPr lang="en-US" dirty="0"/>
              <a:t>for Perishable Assets</a:t>
            </a:r>
          </a:p>
        </p:txBody>
      </p:sp>
      <p:sp>
        <p:nvSpPr>
          <p:cNvPr id="34818" name="Rectangle 3"/>
          <p:cNvSpPr>
            <a:spLocks noGrp="1" noChangeArrowheads="1"/>
          </p:cNvSpPr>
          <p:nvPr>
            <p:ph type="body" idx="1"/>
          </p:nvPr>
        </p:nvSpPr>
        <p:spPr>
          <a:xfrm>
            <a:off x="720212" y="1525637"/>
            <a:ext cx="7966588" cy="5038213"/>
          </a:xfrm>
        </p:spPr>
        <p:txBody>
          <a:bodyPr/>
          <a:lstStyle/>
          <a:p>
            <a:pPr eaLnBrk="1" hangingPunct="1"/>
            <a:r>
              <a:rPr lang="en-US" dirty="0" smtClean="0"/>
              <a:t>Any asset that loses value over time is </a:t>
            </a:r>
            <a:r>
              <a:rPr lang="en-US" dirty="0" smtClean="0">
                <a:solidFill>
                  <a:schemeClr val="accent1">
                    <a:lumMod val="75000"/>
                  </a:schemeClr>
                </a:solidFill>
              </a:rPr>
              <a:t>perishable</a:t>
            </a:r>
          </a:p>
          <a:p>
            <a:pPr lvl="1" eaLnBrk="1" hangingPunct="1"/>
            <a:r>
              <a:rPr lang="en-US" sz="2000" dirty="0"/>
              <a:t>Examples: high-tech products such as computers and cell phones, high fashion apparel, fruits and vegetables; underutilized capacity, hotel rooms, airline seats, concert tickets</a:t>
            </a:r>
            <a:r>
              <a:rPr lang="en-US" sz="2000" dirty="0" smtClean="0"/>
              <a:t>.</a:t>
            </a:r>
            <a:endParaRPr lang="en-US" sz="2000" dirty="0" smtClean="0"/>
          </a:p>
          <a:p>
            <a:pPr eaLnBrk="1" hangingPunct="1"/>
            <a:r>
              <a:rPr lang="en-US" dirty="0" smtClean="0"/>
              <a:t>Two basic approaches</a:t>
            </a:r>
          </a:p>
          <a:p>
            <a:pPr lvl="1" eaLnBrk="1" hangingPunct="1"/>
            <a:r>
              <a:rPr lang="en-US" dirty="0" smtClean="0"/>
              <a:t>Vary price dynamically over time to maximize expected revenue</a:t>
            </a:r>
          </a:p>
          <a:p>
            <a:pPr lvl="1" eaLnBrk="1" hangingPunct="1"/>
            <a:r>
              <a:rPr lang="en-US" dirty="0" smtClean="0"/>
              <a:t>Overbook sales of the asset to account for cancellations</a:t>
            </a:r>
          </a:p>
          <a:p>
            <a:pPr eaLnBrk="1" hangingPunct="1">
              <a:buFont typeface="Monotype Sorts"/>
              <a:buNone/>
            </a:pPr>
            <a:endParaRPr lang="en-US" dirty="0" smtClean="0"/>
          </a:p>
        </p:txBody>
      </p:sp>
    </p:spTree>
  </p:cSld>
  <p:clrMapOvr>
    <a:masterClrMapping/>
  </p:clrMapOvr>
  <p:transition spd="slow">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162800" y="6553200"/>
            <a:ext cx="1905000" cy="381000"/>
          </a:xfrm>
          <a:prstGeom prst="rect">
            <a:avLst/>
          </a:prstGeom>
          <a:noFill/>
          <a:ln>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914400" eaLnBrk="0" hangingPunct="0"/>
            <a:r>
              <a:rPr lang="en-US" sz="1200" smtClean="0">
                <a:solidFill>
                  <a:srgbClr val="000000"/>
                </a:solidFill>
                <a:latin typeface="Arial" charset="0"/>
                <a:cs typeface="+mn-cs"/>
              </a:rPr>
              <a:t>15-</a:t>
            </a:r>
            <a:fld id="{99956F18-8906-42BB-938D-794687AAB921}" type="slidenum">
              <a:rPr lang="en-US" sz="1200" smtClean="0">
                <a:solidFill>
                  <a:srgbClr val="000000"/>
                </a:solidFill>
                <a:latin typeface="Arial" charset="0"/>
                <a:cs typeface="+mn-cs"/>
              </a:rPr>
              <a:pPr algn="r" defTabSz="914400" eaLnBrk="0" hangingPunct="0"/>
              <a:t>21</a:t>
            </a:fld>
            <a:endParaRPr lang="en-US" sz="1400" smtClean="0">
              <a:solidFill>
                <a:srgbClr val="000000"/>
              </a:solidFill>
              <a:cs typeface="+mn-cs"/>
            </a:endParaRPr>
          </a:p>
        </p:txBody>
      </p:sp>
      <p:sp>
        <p:nvSpPr>
          <p:cNvPr id="59395" name="Rectangle 2"/>
          <p:cNvSpPr>
            <a:spLocks noGrp="1" noChangeArrowheads="1"/>
          </p:cNvSpPr>
          <p:nvPr>
            <p:ph type="title" idx="4294967295"/>
          </p:nvPr>
        </p:nvSpPr>
        <p:spPr/>
        <p:txBody>
          <a:bodyPr/>
          <a:lstStyle/>
          <a:p>
            <a:r>
              <a:rPr lang="en-US" smtClean="0"/>
              <a:t>Filene’s Basement               .</a:t>
            </a:r>
          </a:p>
        </p:txBody>
      </p:sp>
      <p:sp>
        <p:nvSpPr>
          <p:cNvPr id="59396" name="Rectangle 3"/>
          <p:cNvSpPr>
            <a:spLocks noGrp="1" noChangeArrowheads="1"/>
          </p:cNvSpPr>
          <p:nvPr>
            <p:ph type="body" idx="4294967295"/>
          </p:nvPr>
        </p:nvSpPr>
        <p:spPr>
          <a:xfrm>
            <a:off x="304800" y="1600200"/>
            <a:ext cx="4191000" cy="4572000"/>
          </a:xfrm>
        </p:spPr>
        <p:txBody>
          <a:bodyPr/>
          <a:lstStyle/>
          <a:p>
            <a:r>
              <a:rPr lang="en-US" sz="2400" smtClean="0"/>
              <a:t>Filene's Basement was founded in Boston in 1909 by Edward A. Filene as a way to sell off excess merchandise from his father's department store upstairs</a:t>
            </a:r>
          </a:p>
          <a:p>
            <a:r>
              <a:rPr lang="en-US" sz="2400" smtClean="0"/>
              <a:t>Automatic Markdown system (1/4 off after 12 days, ½ after 18, ¾ after 24 days)</a:t>
            </a:r>
          </a:p>
          <a:p>
            <a:endParaRPr lang="en-US" sz="2400" smtClean="0"/>
          </a:p>
          <a:p>
            <a:pPr>
              <a:buFont typeface="Monotype Sorts" pitchFamily="2" charset="2"/>
              <a:buNone/>
            </a:pPr>
            <a:r>
              <a:rPr lang="en-US" sz="1600" smtClean="0"/>
              <a:t>http://www.filenesbasement.com/our_story.php</a:t>
            </a:r>
            <a:endParaRPr lang="en-US" sz="2400" smtClean="0"/>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225" y="1600200"/>
            <a:ext cx="35401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
            <a:ext cx="2719388"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548683"/>
      </p:ext>
    </p:extLst>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smtClean="0"/>
              <a:t>Dynamic Pricing</a:t>
            </a:r>
          </a:p>
        </p:txBody>
      </p:sp>
      <p:sp>
        <p:nvSpPr>
          <p:cNvPr id="57347" name="Rectangle 3"/>
          <p:cNvSpPr>
            <a:spLocks noGrp="1" noChangeArrowheads="1"/>
          </p:cNvSpPr>
          <p:nvPr>
            <p:ph type="body" idx="4294967295"/>
          </p:nvPr>
        </p:nvSpPr>
        <p:spPr/>
        <p:txBody>
          <a:bodyPr/>
          <a:lstStyle/>
          <a:p>
            <a:r>
              <a:rPr lang="en-US" smtClean="0"/>
              <a:t> Varying price over time</a:t>
            </a:r>
          </a:p>
          <a:p>
            <a:r>
              <a:rPr lang="en-US" smtClean="0"/>
              <a:t>For assets that loses value over time (e.g. fashion items, Rugby 7s tickets, ski jackets)</a:t>
            </a:r>
          </a:p>
          <a:p>
            <a:r>
              <a:rPr lang="en-US" smtClean="0"/>
              <a:t>? High price initially, then more to sell later at lower price.</a:t>
            </a:r>
          </a:p>
          <a:p>
            <a:r>
              <a:rPr lang="en-US" smtClean="0"/>
              <a:t>? Lower price earlier, with less to be sold at discount past deadline.</a:t>
            </a:r>
          </a:p>
          <a:p>
            <a:r>
              <a:rPr lang="en-US" smtClean="0"/>
              <a:t>Goal: increase availability for customers willing to pay higher price.</a:t>
            </a:r>
          </a:p>
          <a:p>
            <a:endParaRPr lang="en-US" smtClean="0"/>
          </a:p>
        </p:txBody>
      </p:sp>
    </p:spTree>
    <p:extLst>
      <p:ext uri="{BB962C8B-B14F-4D97-AF65-F5344CB8AC3E}">
        <p14:creationId xmlns:p14="http://schemas.microsoft.com/office/powerpoint/2010/main" val="3645734209"/>
      </p:ext>
    </p:extLst>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sz="3200" smtClean="0"/>
              <a:t>Dynamic Pricing with Multiple Periods</a:t>
            </a:r>
          </a:p>
        </p:txBody>
      </p:sp>
      <p:sp>
        <p:nvSpPr>
          <p:cNvPr id="58371" name="Rectangle 3"/>
          <p:cNvSpPr>
            <a:spLocks noGrp="1" noChangeArrowheads="1"/>
          </p:cNvSpPr>
          <p:nvPr>
            <p:ph type="body" sz="half" idx="4294967295"/>
          </p:nvPr>
        </p:nvSpPr>
        <p:spPr>
          <a:xfrm>
            <a:off x="381000" y="1600200"/>
            <a:ext cx="8458200" cy="1905000"/>
          </a:xfrm>
        </p:spPr>
        <p:txBody>
          <a:bodyPr/>
          <a:lstStyle/>
          <a:p>
            <a:pPr>
              <a:buFont typeface="Monotype Sorts" pitchFamily="2" charset="2"/>
              <a:buNone/>
            </a:pPr>
            <a:r>
              <a:rPr lang="en-US" sz="2400" smtClean="0">
                <a:solidFill>
                  <a:srgbClr val="333399"/>
                </a:solidFill>
              </a:rPr>
              <a:t>		Seller has Q units at beginning of selling season, </a:t>
            </a:r>
          </a:p>
          <a:p>
            <a:pPr>
              <a:buFont typeface="Monotype Sorts" pitchFamily="2" charset="2"/>
              <a:buNone/>
            </a:pPr>
            <a:r>
              <a:rPr lang="en-US" sz="2400" smtClean="0">
                <a:solidFill>
                  <a:srgbClr val="333399"/>
                </a:solidFill>
              </a:rPr>
              <a:t>		Selling season divided into k periods.</a:t>
            </a:r>
          </a:p>
          <a:p>
            <a:pPr>
              <a:buFont typeface="Monotype Sorts" pitchFamily="2" charset="2"/>
              <a:buNone/>
            </a:pPr>
            <a:r>
              <a:rPr lang="en-US" sz="2400" i="1" smtClean="0">
                <a:solidFill>
                  <a:srgbClr val="333399"/>
                </a:solidFill>
              </a:rPr>
              <a:t>		Demand in period i : d</a:t>
            </a:r>
            <a:r>
              <a:rPr lang="en-US" sz="2400" i="1" baseline="-25000" smtClean="0">
                <a:solidFill>
                  <a:srgbClr val="333399"/>
                </a:solidFill>
              </a:rPr>
              <a:t>i</a:t>
            </a:r>
            <a:r>
              <a:rPr lang="en-US" sz="2400" i="1" smtClean="0">
                <a:solidFill>
                  <a:srgbClr val="333399"/>
                </a:solidFill>
              </a:rPr>
              <a:t> = A</a:t>
            </a:r>
            <a:r>
              <a:rPr lang="en-US" sz="2400" i="1" baseline="-25000" smtClean="0">
                <a:solidFill>
                  <a:srgbClr val="333399"/>
                </a:solidFill>
              </a:rPr>
              <a:t>i </a:t>
            </a:r>
            <a:r>
              <a:rPr lang="en-US" sz="2400" i="1" smtClean="0">
                <a:solidFill>
                  <a:srgbClr val="333399"/>
                </a:solidFill>
              </a:rPr>
              <a:t> </a:t>
            </a:r>
            <a:r>
              <a:rPr lang="en-US" sz="2400" i="1" smtClean="0">
                <a:solidFill>
                  <a:srgbClr val="333399"/>
                </a:solidFill>
                <a:cs typeface="Times New Roman" pitchFamily="18" charset="0"/>
              </a:rPr>
              <a:t>− B</a:t>
            </a:r>
            <a:r>
              <a:rPr lang="en-US" sz="2400" i="1" baseline="-25000" smtClean="0">
                <a:solidFill>
                  <a:srgbClr val="333399"/>
                </a:solidFill>
                <a:cs typeface="Times New Roman" pitchFamily="18" charset="0"/>
              </a:rPr>
              <a:t>i </a:t>
            </a:r>
            <a:r>
              <a:rPr lang="en-US" sz="2400" i="1" smtClean="0">
                <a:solidFill>
                  <a:srgbClr val="333399"/>
                </a:solidFill>
                <a:cs typeface="Times New Roman" pitchFamily="18" charset="0"/>
              </a:rPr>
              <a:t>p</a:t>
            </a:r>
            <a:r>
              <a:rPr lang="en-US" sz="2400" i="1" baseline="-25000" smtClean="0">
                <a:solidFill>
                  <a:srgbClr val="333399"/>
                </a:solidFill>
                <a:cs typeface="Times New Roman" pitchFamily="18" charset="0"/>
              </a:rPr>
              <a:t>i</a:t>
            </a:r>
            <a:endParaRPr lang="en-US" sz="2400" i="1" smtClean="0">
              <a:solidFill>
                <a:srgbClr val="333399"/>
              </a:solidFill>
              <a:cs typeface="Times New Roman" pitchFamily="18" charset="0"/>
            </a:endParaRPr>
          </a:p>
          <a:p>
            <a:pPr>
              <a:buFont typeface="Monotype Sorts" pitchFamily="2" charset="2"/>
              <a:buNone/>
            </a:pPr>
            <a:r>
              <a:rPr lang="en-US" sz="2400" b="1" i="1" u="sng" smtClean="0">
                <a:solidFill>
                  <a:schemeClr val="tx1"/>
                </a:solidFill>
              </a:rPr>
              <a:t>Pricing Problem:</a:t>
            </a:r>
            <a:endParaRPr lang="en-US" sz="2400" i="1" smtClean="0"/>
          </a:p>
        </p:txBody>
      </p:sp>
      <p:graphicFrame>
        <p:nvGraphicFramePr>
          <p:cNvPr id="58372" name="Object 4"/>
          <p:cNvGraphicFramePr>
            <a:graphicFrameLocks noChangeAspect="1"/>
          </p:cNvGraphicFramePr>
          <p:nvPr>
            <p:ph sz="quarter" idx="4294967295"/>
          </p:nvPr>
        </p:nvGraphicFramePr>
        <p:xfrm>
          <a:off x="3200400" y="3429000"/>
          <a:ext cx="3657600" cy="2851150"/>
        </p:xfrm>
        <a:graphic>
          <a:graphicData uri="http://schemas.openxmlformats.org/presentationml/2006/ole">
            <mc:AlternateContent xmlns:mc="http://schemas.openxmlformats.org/markup-compatibility/2006">
              <mc:Choice xmlns:v="urn:schemas-microsoft-com:vml" Requires="v">
                <p:oleObj spid="_x0000_s20484" name="Equation" r:id="rId3" imgW="1726920" imgH="1346040" progId="Equation.3">
                  <p:embed/>
                </p:oleObj>
              </mc:Choice>
              <mc:Fallback>
                <p:oleObj name="Equation" r:id="rId3" imgW="1726920" imgH="1346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429000"/>
                        <a:ext cx="3657600" cy="285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47288232"/>
      </p:ext>
    </p:extLst>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dirty="0" smtClean="0"/>
              <a:t>Dynamic Pricing</a:t>
            </a:r>
          </a:p>
        </p:txBody>
      </p:sp>
      <p:sp>
        <p:nvSpPr>
          <p:cNvPr id="60419" name="Rectangle 3"/>
          <p:cNvSpPr>
            <a:spLocks noGrp="1" noChangeArrowheads="1"/>
          </p:cNvSpPr>
          <p:nvPr>
            <p:ph type="body" idx="4294967295"/>
          </p:nvPr>
        </p:nvSpPr>
        <p:spPr/>
        <p:txBody>
          <a:bodyPr/>
          <a:lstStyle/>
          <a:p>
            <a:pPr>
              <a:buNone/>
            </a:pPr>
            <a:r>
              <a:rPr lang="en-US" sz="2400" dirty="0">
                <a:solidFill>
                  <a:schemeClr val="accent6">
                    <a:lumMod val="50000"/>
                  </a:schemeClr>
                </a:solidFill>
              </a:rPr>
              <a:t>Effective differential pricing increases the level of product availability for the consumer willing to pay full price and total profits for the </a:t>
            </a:r>
            <a:r>
              <a:rPr lang="en-US" sz="2400" dirty="0" smtClean="0">
                <a:solidFill>
                  <a:schemeClr val="accent6">
                    <a:lumMod val="50000"/>
                  </a:schemeClr>
                </a:solidFill>
              </a:rPr>
              <a:t>retailer</a:t>
            </a:r>
          </a:p>
          <a:p>
            <a:pPr>
              <a:buFont typeface="Monotype Sorts" pitchFamily="2" charset="2"/>
              <a:buNone/>
            </a:pPr>
            <a:r>
              <a:rPr lang="en-US" sz="2400" dirty="0" smtClean="0"/>
              <a:t>Dynamic </a:t>
            </a:r>
            <a:r>
              <a:rPr lang="en-US" sz="2400" dirty="0" smtClean="0"/>
              <a:t>pricing is a powerful tool to increase profits if the customers’ sensitivity to price changes in the course of the selling season.</a:t>
            </a:r>
          </a:p>
          <a:p>
            <a:pPr>
              <a:buFont typeface="Monotype Sorts" pitchFamily="2" charset="2"/>
              <a:buNone/>
            </a:pPr>
            <a:r>
              <a:rPr lang="en-US" sz="2400" dirty="0" smtClean="0"/>
              <a:t>For example, customers of fashion products are less price-sensitive early in the season and more price-sensitive towards the end of the season. </a:t>
            </a:r>
          </a:p>
          <a:p>
            <a:pPr>
              <a:buFont typeface="Monotype Sorts" pitchFamily="2" charset="2"/>
              <a:buNone/>
            </a:pPr>
            <a:r>
              <a:rPr lang="en-US" sz="2400" dirty="0" smtClean="0">
                <a:solidFill>
                  <a:schemeClr val="tx1"/>
                </a:solidFill>
              </a:rPr>
              <a:t>Dynamic pricing should carefully consider strategic </a:t>
            </a:r>
            <a:r>
              <a:rPr lang="en-US" sz="2400" dirty="0" err="1" smtClean="0">
                <a:solidFill>
                  <a:schemeClr val="tx1"/>
                </a:solidFill>
              </a:rPr>
              <a:t>behaviour</a:t>
            </a:r>
            <a:r>
              <a:rPr lang="en-US" sz="2400" dirty="0" smtClean="0">
                <a:solidFill>
                  <a:schemeClr val="tx1"/>
                </a:solidFill>
              </a:rPr>
              <a:t> by customers who may anticipate future price drops.</a:t>
            </a:r>
            <a:r>
              <a:rPr lang="en-US" sz="2400" i="1" dirty="0" smtClean="0">
                <a:solidFill>
                  <a:srgbClr val="333399"/>
                </a:solidFill>
              </a:rPr>
              <a:t>   </a:t>
            </a:r>
            <a:r>
              <a:rPr lang="en-US" sz="2400" dirty="0" smtClean="0">
                <a:solidFill>
                  <a:srgbClr val="333399"/>
                </a:solidFill>
              </a:rPr>
              <a:t> </a:t>
            </a:r>
            <a:r>
              <a:rPr lang="en-US" sz="2000" dirty="0" smtClean="0">
                <a:solidFill>
                  <a:srgbClr val="333399"/>
                </a:solidFill>
              </a:rPr>
              <a:t>[</a:t>
            </a:r>
            <a:r>
              <a:rPr lang="en-US" sz="2000" dirty="0" smtClean="0">
                <a:solidFill>
                  <a:srgbClr val="333399"/>
                </a:solidFill>
                <a:effectLst>
                  <a:outerShdw blurRad="38100" dist="38100" dir="2700000" algn="tl">
                    <a:srgbClr val="C0C0C0"/>
                  </a:outerShdw>
                </a:effectLst>
              </a:rPr>
              <a:t>Luxury brands?]</a:t>
            </a:r>
            <a:endParaRPr lang="en-US" sz="2000" i="1" dirty="0" smtClean="0">
              <a:solidFill>
                <a:srgbClr val="333399"/>
              </a:solidFill>
            </a:endParaRPr>
          </a:p>
        </p:txBody>
      </p:sp>
    </p:spTree>
    <p:extLst>
      <p:ext uri="{BB962C8B-B14F-4D97-AF65-F5344CB8AC3E}">
        <p14:creationId xmlns:p14="http://schemas.microsoft.com/office/powerpoint/2010/main" val="652872103"/>
      </p:ext>
    </p:extLst>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3618C229-AA3D-4698-9B23-A36CB4F57985}" type="slidenum">
              <a:rPr lang="en-US" sz="1200">
                <a:solidFill>
                  <a:srgbClr val="000000"/>
                </a:solidFill>
                <a:latin typeface="Arial" charset="0"/>
              </a:rPr>
              <a:pPr/>
              <a:t>25</a:t>
            </a:fld>
            <a:endParaRPr lang="en-US" sz="1400">
              <a:solidFill>
                <a:srgbClr val="000000"/>
              </a:solidFill>
            </a:endParaRPr>
          </a:p>
        </p:txBody>
      </p:sp>
      <p:sp>
        <p:nvSpPr>
          <p:cNvPr id="21507" name="Rectangle 2"/>
          <p:cNvSpPr>
            <a:spLocks noGrp="1" noChangeArrowheads="1"/>
          </p:cNvSpPr>
          <p:nvPr>
            <p:ph type="title"/>
          </p:nvPr>
        </p:nvSpPr>
        <p:spPr/>
        <p:txBody>
          <a:bodyPr/>
          <a:lstStyle/>
          <a:p>
            <a:r>
              <a:rPr lang="en-US" smtClean="0"/>
              <a:t>Pricing and Revenue Management</a:t>
            </a:r>
            <a:br>
              <a:rPr lang="en-US" smtClean="0"/>
            </a:br>
            <a:r>
              <a:rPr lang="en-US" smtClean="0"/>
              <a:t>for Perishable Assets</a:t>
            </a:r>
            <a:endParaRPr lang="en-US" sz="3200" smtClean="0"/>
          </a:p>
        </p:txBody>
      </p:sp>
      <p:sp>
        <p:nvSpPr>
          <p:cNvPr id="21508" name="Rectangle 3"/>
          <p:cNvSpPr>
            <a:spLocks noGrp="1" noChangeArrowheads="1"/>
          </p:cNvSpPr>
          <p:nvPr>
            <p:ph type="body" idx="1"/>
          </p:nvPr>
        </p:nvSpPr>
        <p:spPr>
          <a:xfrm>
            <a:off x="609600" y="1676400"/>
            <a:ext cx="7924800" cy="4724400"/>
          </a:xfrm>
        </p:spPr>
        <p:txBody>
          <a:bodyPr/>
          <a:lstStyle/>
          <a:p>
            <a:pPr lvl="1">
              <a:buFontTx/>
              <a:buNone/>
            </a:pPr>
            <a:endParaRPr lang="en-US" smtClean="0">
              <a:solidFill>
                <a:srgbClr val="333399"/>
              </a:solidFill>
            </a:endParaRPr>
          </a:p>
          <a:p>
            <a:r>
              <a:rPr lang="en-US" smtClean="0"/>
              <a:t>Overbooking or overselling of a supply chain asset is valuable if order cancellations occur and the value of asset drops sharply after a deadline.</a:t>
            </a:r>
          </a:p>
          <a:p>
            <a:r>
              <a:rPr lang="en-US" smtClean="0"/>
              <a:t>The level of overbooking is based on the trade-off between the cost of wasting the asset if too many cancellations lead to unused assets and the cost of arranging a backup if too few cancellations lead to committed orders being larger than the available capacity</a:t>
            </a:r>
          </a:p>
        </p:txBody>
      </p:sp>
    </p:spTree>
    <p:extLst>
      <p:ext uri="{BB962C8B-B14F-4D97-AF65-F5344CB8AC3E}">
        <p14:creationId xmlns:p14="http://schemas.microsoft.com/office/powerpoint/2010/main" val="1674714787"/>
      </p:ext>
    </p:extLst>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57BF8984-73FB-4BEA-B782-00035C940E64}" type="slidenum">
              <a:rPr lang="en-US" sz="1200">
                <a:solidFill>
                  <a:srgbClr val="000000"/>
                </a:solidFill>
                <a:latin typeface="Arial" charset="0"/>
              </a:rPr>
              <a:pPr/>
              <a:t>26</a:t>
            </a:fld>
            <a:endParaRPr lang="en-US" sz="1400">
              <a:solidFill>
                <a:srgbClr val="000000"/>
              </a:solidFill>
            </a:endParaRPr>
          </a:p>
        </p:txBody>
      </p:sp>
      <p:sp>
        <p:nvSpPr>
          <p:cNvPr id="22531" name="Rectangle 2"/>
          <p:cNvSpPr>
            <a:spLocks noGrp="1" noChangeArrowheads="1"/>
          </p:cNvSpPr>
          <p:nvPr>
            <p:ph type="title"/>
          </p:nvPr>
        </p:nvSpPr>
        <p:spPr/>
        <p:txBody>
          <a:bodyPr/>
          <a:lstStyle/>
          <a:p>
            <a:r>
              <a:rPr lang="en-US" smtClean="0"/>
              <a:t>Pricing for Overbooking Perishable Assets</a:t>
            </a:r>
            <a:endParaRPr lang="en-US" sz="3200" smtClean="0"/>
          </a:p>
        </p:txBody>
      </p:sp>
      <p:sp>
        <p:nvSpPr>
          <p:cNvPr id="22532" name="Rectangle 3"/>
          <p:cNvSpPr>
            <a:spLocks noGrp="1" noChangeArrowheads="1"/>
          </p:cNvSpPr>
          <p:nvPr>
            <p:ph type="body" idx="1"/>
          </p:nvPr>
        </p:nvSpPr>
        <p:spPr>
          <a:xfrm>
            <a:off x="609600" y="1676400"/>
            <a:ext cx="8001000" cy="4876800"/>
          </a:xfrm>
        </p:spPr>
        <p:txBody>
          <a:bodyPr/>
          <a:lstStyle/>
          <a:p>
            <a:pPr>
              <a:buFont typeface="Monotype Sorts" pitchFamily="2" charset="2"/>
              <a:buNone/>
            </a:pPr>
            <a:r>
              <a:rPr lang="en-US" smtClean="0"/>
              <a:t>p = price at which each unit of the asset is sold</a:t>
            </a:r>
          </a:p>
          <a:p>
            <a:pPr>
              <a:buFont typeface="Monotype Sorts" pitchFamily="2" charset="2"/>
              <a:buNone/>
            </a:pPr>
            <a:r>
              <a:rPr lang="en-US" smtClean="0"/>
              <a:t>c = cost of using or producing each unit of the asset</a:t>
            </a:r>
          </a:p>
          <a:p>
            <a:pPr>
              <a:buFont typeface="Monotype Sorts" pitchFamily="2" charset="2"/>
              <a:buNone/>
            </a:pPr>
            <a:r>
              <a:rPr lang="en-US" smtClean="0"/>
              <a:t>b = cost per unit at which a backup can be used in the case of asset shortage</a:t>
            </a:r>
          </a:p>
          <a:p>
            <a:pPr>
              <a:buFont typeface="Monotype Sorts" pitchFamily="2" charset="2"/>
              <a:buNone/>
            </a:pPr>
            <a:r>
              <a:rPr lang="en-US" smtClean="0"/>
              <a:t>C</a:t>
            </a:r>
            <a:r>
              <a:rPr lang="en-US" baseline="-25000" smtClean="0"/>
              <a:t>w</a:t>
            </a:r>
            <a:r>
              <a:rPr lang="en-US" smtClean="0"/>
              <a:t> = p – c = marginal cost of wasted capacity</a:t>
            </a:r>
          </a:p>
          <a:p>
            <a:pPr>
              <a:buFont typeface="Monotype Sorts" pitchFamily="2" charset="2"/>
              <a:buNone/>
            </a:pPr>
            <a:r>
              <a:rPr lang="en-US" smtClean="0"/>
              <a:t>C</a:t>
            </a:r>
            <a:r>
              <a:rPr lang="en-US" baseline="-25000" smtClean="0"/>
              <a:t>s</a:t>
            </a:r>
            <a:r>
              <a:rPr lang="en-US" smtClean="0"/>
              <a:t> = b – c = marginal cost of a capacity shortage</a:t>
            </a:r>
          </a:p>
          <a:p>
            <a:pPr>
              <a:buFont typeface="Monotype Sorts" pitchFamily="2" charset="2"/>
              <a:buNone/>
            </a:pPr>
            <a:r>
              <a:rPr lang="en-US" smtClean="0"/>
              <a:t>O* = optimal overbooking level</a:t>
            </a:r>
          </a:p>
          <a:p>
            <a:pPr>
              <a:buFont typeface="Monotype Sorts" pitchFamily="2" charset="2"/>
              <a:buNone/>
            </a:pPr>
            <a:r>
              <a:rPr lang="en-US" smtClean="0"/>
              <a:t>s* = Probability(cancellations </a:t>
            </a:r>
            <a:r>
              <a:rPr lang="en-US" u="sng" smtClean="0"/>
              <a:t>&lt;</a:t>
            </a:r>
            <a:r>
              <a:rPr lang="en-US" smtClean="0"/>
              <a:t> O*) = C</a:t>
            </a:r>
            <a:r>
              <a:rPr lang="en-US" baseline="-25000" smtClean="0"/>
              <a:t>w</a:t>
            </a:r>
            <a:r>
              <a:rPr lang="en-US" smtClean="0"/>
              <a:t> / (C</a:t>
            </a:r>
            <a:r>
              <a:rPr lang="en-US" baseline="-25000" smtClean="0"/>
              <a:t>w</a:t>
            </a:r>
            <a:r>
              <a:rPr lang="en-US" smtClean="0"/>
              <a:t> +  C</a:t>
            </a:r>
            <a:r>
              <a:rPr lang="en-US" baseline="-25000" smtClean="0"/>
              <a:t>s</a:t>
            </a:r>
            <a:r>
              <a:rPr lang="en-US" smtClean="0"/>
              <a:t>)</a:t>
            </a:r>
          </a:p>
          <a:p>
            <a:pPr>
              <a:buFont typeface="Monotype Sorts" pitchFamily="2" charset="2"/>
              <a:buNone/>
            </a:pPr>
            <a:endParaRPr lang="en-US" smtClean="0"/>
          </a:p>
          <a:p>
            <a:pPr>
              <a:buFont typeface="Monotype Sorts" pitchFamily="2" charset="2"/>
              <a:buNone/>
            </a:pPr>
            <a:endParaRPr lang="en-US" smtClean="0"/>
          </a:p>
        </p:txBody>
      </p:sp>
    </p:spTree>
    <p:extLst>
      <p:ext uri="{BB962C8B-B14F-4D97-AF65-F5344CB8AC3E}">
        <p14:creationId xmlns:p14="http://schemas.microsoft.com/office/powerpoint/2010/main" val="2432914712"/>
      </p:ext>
    </p:extLst>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6B94EFF2-888D-4721-8E38-98F074ED17E3}" type="slidenum">
              <a:rPr lang="en-US" sz="1200">
                <a:solidFill>
                  <a:srgbClr val="000000"/>
                </a:solidFill>
                <a:latin typeface="Arial" charset="0"/>
              </a:rPr>
              <a:pPr/>
              <a:t>27</a:t>
            </a:fld>
            <a:endParaRPr lang="en-US" sz="1400">
              <a:solidFill>
                <a:srgbClr val="000000"/>
              </a:solidFill>
            </a:endParaRPr>
          </a:p>
        </p:txBody>
      </p:sp>
      <p:sp>
        <p:nvSpPr>
          <p:cNvPr id="23555" name="Rectangle 2"/>
          <p:cNvSpPr>
            <a:spLocks noGrp="1" noChangeArrowheads="1"/>
          </p:cNvSpPr>
          <p:nvPr>
            <p:ph type="title"/>
          </p:nvPr>
        </p:nvSpPr>
        <p:spPr/>
        <p:txBody>
          <a:bodyPr/>
          <a:lstStyle/>
          <a:p>
            <a:r>
              <a:rPr lang="en-US" sz="3200" smtClean="0"/>
              <a:t>Pricing for Overbooking Perishable Assets with Uncertainty</a:t>
            </a:r>
            <a:endParaRPr lang="en-US" sz="2800" smtClean="0"/>
          </a:p>
        </p:txBody>
      </p:sp>
      <p:sp>
        <p:nvSpPr>
          <p:cNvPr id="23556" name="Rectangle 3"/>
          <p:cNvSpPr>
            <a:spLocks noGrp="1" noChangeArrowheads="1"/>
          </p:cNvSpPr>
          <p:nvPr>
            <p:ph type="body" idx="1"/>
          </p:nvPr>
        </p:nvSpPr>
        <p:spPr>
          <a:xfrm>
            <a:off x="381000" y="1676400"/>
            <a:ext cx="8382000" cy="4648200"/>
          </a:xfrm>
        </p:spPr>
        <p:txBody>
          <a:bodyPr/>
          <a:lstStyle/>
          <a:p>
            <a:pPr>
              <a:lnSpc>
                <a:spcPct val="90000"/>
              </a:lnSpc>
              <a:buFont typeface="Monotype Sorts" pitchFamily="2" charset="2"/>
              <a:buNone/>
            </a:pPr>
            <a:r>
              <a:rPr lang="en-US" smtClean="0">
                <a:cs typeface="Times New Roman" pitchFamily="18" charset="0"/>
              </a:rPr>
              <a:t>If the distribution of cancellations is known to be normal with mean </a:t>
            </a:r>
            <a:r>
              <a:rPr lang="en-US" smtClean="0">
                <a:latin typeface="Symbol" pitchFamily="18" charset="2"/>
              </a:rPr>
              <a:t>m</a:t>
            </a:r>
            <a:r>
              <a:rPr lang="en-US" baseline="-25000" smtClean="0"/>
              <a:t>c</a:t>
            </a:r>
            <a:r>
              <a:rPr lang="en-US" smtClean="0"/>
              <a:t> and standard deviation </a:t>
            </a:r>
            <a:r>
              <a:rPr lang="en-US" smtClean="0">
                <a:latin typeface="Symbol" pitchFamily="18" charset="2"/>
              </a:rPr>
              <a:t>s</a:t>
            </a:r>
            <a:r>
              <a:rPr lang="en-US" baseline="-25000" smtClean="0"/>
              <a:t>c</a:t>
            </a:r>
            <a:r>
              <a:rPr lang="en-US" smtClean="0"/>
              <a:t> then</a:t>
            </a:r>
          </a:p>
          <a:p>
            <a:pPr>
              <a:lnSpc>
                <a:spcPct val="90000"/>
              </a:lnSpc>
              <a:buFont typeface="Monotype Sorts" pitchFamily="2" charset="2"/>
              <a:buNone/>
            </a:pPr>
            <a:r>
              <a:rPr lang="en-US" smtClean="0"/>
              <a:t>O* = F</a:t>
            </a:r>
            <a:r>
              <a:rPr lang="en-US" baseline="30000" smtClean="0"/>
              <a:t>-1</a:t>
            </a:r>
            <a:r>
              <a:rPr lang="en-US" smtClean="0"/>
              <a:t>(s*, </a:t>
            </a:r>
            <a:r>
              <a:rPr lang="en-US" smtClean="0">
                <a:latin typeface="Symbol" pitchFamily="18" charset="2"/>
              </a:rPr>
              <a:t>m</a:t>
            </a:r>
            <a:r>
              <a:rPr lang="en-US" baseline="-25000" smtClean="0"/>
              <a:t>c</a:t>
            </a:r>
            <a:r>
              <a:rPr lang="en-US" smtClean="0"/>
              <a:t>, </a:t>
            </a:r>
            <a:r>
              <a:rPr lang="en-US" smtClean="0">
                <a:latin typeface="Symbol" pitchFamily="18" charset="2"/>
              </a:rPr>
              <a:t>s</a:t>
            </a:r>
            <a:r>
              <a:rPr lang="en-US" baseline="-25000" smtClean="0"/>
              <a:t>c</a:t>
            </a:r>
            <a:r>
              <a:rPr lang="en-US" smtClean="0"/>
              <a:t>) = NORMINV(s*, </a:t>
            </a:r>
            <a:r>
              <a:rPr lang="en-US" smtClean="0">
                <a:latin typeface="Symbol" pitchFamily="18" charset="2"/>
              </a:rPr>
              <a:t>m</a:t>
            </a:r>
            <a:r>
              <a:rPr lang="en-US" baseline="-25000" smtClean="0"/>
              <a:t>c</a:t>
            </a:r>
            <a:r>
              <a:rPr lang="en-US" smtClean="0"/>
              <a:t>, </a:t>
            </a:r>
            <a:r>
              <a:rPr lang="en-US" smtClean="0">
                <a:latin typeface="Symbol" pitchFamily="18" charset="2"/>
              </a:rPr>
              <a:t>s</a:t>
            </a:r>
            <a:r>
              <a:rPr lang="en-US" baseline="-25000" smtClean="0"/>
              <a:t>c</a:t>
            </a:r>
            <a:r>
              <a:rPr lang="en-US" smtClean="0"/>
              <a:t>)</a:t>
            </a:r>
          </a:p>
          <a:p>
            <a:pPr>
              <a:lnSpc>
                <a:spcPct val="90000"/>
              </a:lnSpc>
              <a:buFont typeface="Monotype Sorts" pitchFamily="2" charset="2"/>
              <a:buNone/>
            </a:pPr>
            <a:r>
              <a:rPr lang="en-US" smtClean="0"/>
              <a:t>If the distribution of cancellations is known only as a function of the booking level (capacity L + overbooking O) to have a mean of </a:t>
            </a:r>
            <a:r>
              <a:rPr lang="en-US" smtClean="0">
                <a:latin typeface="Symbol" pitchFamily="18" charset="2"/>
              </a:rPr>
              <a:t>m</a:t>
            </a:r>
            <a:r>
              <a:rPr lang="en-US" smtClean="0"/>
              <a:t>(L+O) and std deviation of </a:t>
            </a:r>
            <a:r>
              <a:rPr lang="en-US" smtClean="0">
                <a:latin typeface="Symbol" pitchFamily="18" charset="2"/>
              </a:rPr>
              <a:t>s</a:t>
            </a:r>
            <a:r>
              <a:rPr lang="en-US" smtClean="0"/>
              <a:t>(L+O), the optimal overbooking level is the solution to the following equation:</a:t>
            </a:r>
          </a:p>
          <a:p>
            <a:pPr>
              <a:lnSpc>
                <a:spcPct val="90000"/>
              </a:lnSpc>
              <a:buFont typeface="Monotype Sorts" pitchFamily="2" charset="2"/>
              <a:buNone/>
            </a:pPr>
            <a:r>
              <a:rPr lang="en-US" smtClean="0"/>
              <a:t>O	= F</a:t>
            </a:r>
            <a:r>
              <a:rPr lang="en-US" baseline="30000" smtClean="0"/>
              <a:t>-1</a:t>
            </a:r>
            <a:r>
              <a:rPr lang="en-US" smtClean="0"/>
              <a:t>(s*,</a:t>
            </a:r>
            <a:r>
              <a:rPr lang="en-US" smtClean="0">
                <a:latin typeface="Symbol" pitchFamily="18" charset="2"/>
              </a:rPr>
              <a:t>m(</a:t>
            </a:r>
            <a:r>
              <a:rPr lang="en-US" smtClean="0"/>
              <a:t>L+O),</a:t>
            </a:r>
            <a:r>
              <a:rPr lang="en-US" smtClean="0">
                <a:latin typeface="Symbol" pitchFamily="18" charset="2"/>
              </a:rPr>
              <a:t>s</a:t>
            </a:r>
            <a:r>
              <a:rPr lang="en-US" smtClean="0"/>
              <a:t>(L+O)) </a:t>
            </a:r>
          </a:p>
          <a:p>
            <a:pPr>
              <a:lnSpc>
                <a:spcPct val="90000"/>
              </a:lnSpc>
              <a:buFont typeface="Monotype Sorts" pitchFamily="2" charset="2"/>
              <a:buNone/>
            </a:pPr>
            <a:r>
              <a:rPr lang="en-US" smtClean="0"/>
              <a:t>	= NORMINV(s*,</a:t>
            </a:r>
            <a:r>
              <a:rPr lang="en-US" smtClean="0">
                <a:latin typeface="Symbol" pitchFamily="18" charset="2"/>
              </a:rPr>
              <a:t>m(</a:t>
            </a:r>
            <a:r>
              <a:rPr lang="en-US" smtClean="0"/>
              <a:t>L+O),</a:t>
            </a:r>
            <a:r>
              <a:rPr lang="en-US" smtClean="0">
                <a:latin typeface="Symbol" pitchFamily="18" charset="2"/>
              </a:rPr>
              <a:t>s</a:t>
            </a:r>
            <a:r>
              <a:rPr lang="en-US" smtClean="0"/>
              <a:t>(L+O))</a:t>
            </a:r>
          </a:p>
          <a:p>
            <a:pPr>
              <a:lnSpc>
                <a:spcPct val="90000"/>
              </a:lnSpc>
              <a:buFont typeface="Monotype Sorts" pitchFamily="2" charset="2"/>
              <a:buNone/>
            </a:pPr>
            <a:endParaRPr lang="en-US" smtClean="0"/>
          </a:p>
        </p:txBody>
      </p:sp>
    </p:spTree>
    <p:extLst>
      <p:ext uri="{BB962C8B-B14F-4D97-AF65-F5344CB8AC3E}">
        <p14:creationId xmlns:p14="http://schemas.microsoft.com/office/powerpoint/2010/main" val="1871618523"/>
      </p:ext>
    </p:extLst>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1539E0F8-0A7F-4648-905E-7A2B1F33D12D}" type="slidenum">
              <a:rPr lang="en-US" sz="1200">
                <a:solidFill>
                  <a:srgbClr val="000000"/>
                </a:solidFill>
                <a:latin typeface="Arial" charset="0"/>
              </a:rPr>
              <a:pPr/>
              <a:t>28</a:t>
            </a:fld>
            <a:endParaRPr lang="en-US" sz="1400">
              <a:solidFill>
                <a:srgbClr val="000000"/>
              </a:solidFill>
            </a:endParaRPr>
          </a:p>
        </p:txBody>
      </p:sp>
      <p:sp>
        <p:nvSpPr>
          <p:cNvPr id="24579" name="Rectangle 2"/>
          <p:cNvSpPr>
            <a:spLocks noGrp="1" noChangeArrowheads="1"/>
          </p:cNvSpPr>
          <p:nvPr>
            <p:ph type="title"/>
          </p:nvPr>
        </p:nvSpPr>
        <p:spPr/>
        <p:txBody>
          <a:bodyPr/>
          <a:lstStyle/>
          <a:p>
            <a:r>
              <a:rPr lang="en-US" smtClean="0"/>
              <a:t>Example 15.5 - Overbooking</a:t>
            </a:r>
          </a:p>
        </p:txBody>
      </p:sp>
      <p:sp>
        <p:nvSpPr>
          <p:cNvPr id="24580" name="Rectangle 3"/>
          <p:cNvSpPr>
            <a:spLocks noGrp="1" noChangeArrowheads="1"/>
          </p:cNvSpPr>
          <p:nvPr>
            <p:ph type="body" idx="1"/>
          </p:nvPr>
        </p:nvSpPr>
        <p:spPr>
          <a:xfrm>
            <a:off x="304800" y="1447800"/>
            <a:ext cx="8534400" cy="4724400"/>
          </a:xfrm>
        </p:spPr>
        <p:txBody>
          <a:bodyPr/>
          <a:lstStyle/>
          <a:p>
            <a:pPr>
              <a:buFont typeface="Monotype Sorts" pitchFamily="2" charset="2"/>
              <a:buNone/>
            </a:pPr>
            <a:r>
              <a:rPr lang="en-US" sz="2200" smtClean="0"/>
              <a:t>Dresses with a Christmas motif. Production capacity = 5000.</a:t>
            </a:r>
          </a:p>
          <a:p>
            <a:pPr>
              <a:buFont typeface="Monotype Sorts" pitchFamily="2" charset="2"/>
              <a:buNone/>
            </a:pPr>
            <a:r>
              <a:rPr lang="en-US" sz="2200" smtClean="0"/>
              <a:t>Cost of wasted capacity = C</a:t>
            </a:r>
            <a:r>
              <a:rPr lang="en-US" sz="2200" baseline="-25000" smtClean="0"/>
              <a:t>w</a:t>
            </a:r>
            <a:r>
              <a:rPr lang="en-US" sz="2200" smtClean="0"/>
              <a:t> = $10 per dress</a:t>
            </a:r>
          </a:p>
          <a:p>
            <a:pPr>
              <a:buFont typeface="Monotype Sorts" pitchFamily="2" charset="2"/>
              <a:buNone/>
            </a:pPr>
            <a:r>
              <a:rPr lang="en-US" sz="2200" smtClean="0"/>
              <a:t>Cost of capacity shortage = C</a:t>
            </a:r>
            <a:r>
              <a:rPr lang="en-US" sz="2200" baseline="-25000" smtClean="0"/>
              <a:t>s</a:t>
            </a:r>
            <a:r>
              <a:rPr lang="en-US" sz="2200" smtClean="0"/>
              <a:t> = $5 per dress</a:t>
            </a:r>
          </a:p>
          <a:p>
            <a:pPr>
              <a:buFont typeface="Monotype Sorts" pitchFamily="2" charset="2"/>
              <a:buNone/>
            </a:pPr>
            <a:r>
              <a:rPr lang="en-US" sz="2200" smtClean="0"/>
              <a:t>s* = C</a:t>
            </a:r>
            <a:r>
              <a:rPr lang="en-US" sz="2200" baseline="-25000" smtClean="0"/>
              <a:t>w</a:t>
            </a:r>
            <a:r>
              <a:rPr lang="en-US" sz="2200" smtClean="0"/>
              <a:t> / (C</a:t>
            </a:r>
            <a:r>
              <a:rPr lang="en-US" sz="2200" baseline="-25000" smtClean="0"/>
              <a:t>w</a:t>
            </a:r>
            <a:r>
              <a:rPr lang="en-US" sz="2200" smtClean="0"/>
              <a:t> +  C</a:t>
            </a:r>
            <a:r>
              <a:rPr lang="en-US" sz="2200" baseline="-25000" smtClean="0"/>
              <a:t>s</a:t>
            </a:r>
            <a:r>
              <a:rPr lang="en-US" sz="2200" smtClean="0"/>
              <a:t>) = 10/(10+5) = 0.667</a:t>
            </a:r>
          </a:p>
          <a:p>
            <a:pPr>
              <a:buFont typeface="Monotype Sorts" pitchFamily="2" charset="2"/>
              <a:buNone/>
            </a:pPr>
            <a:r>
              <a:rPr lang="en-US" sz="2200" smtClean="0">
                <a:latin typeface="Symbol" pitchFamily="18" charset="2"/>
              </a:rPr>
              <a:t>m</a:t>
            </a:r>
            <a:r>
              <a:rPr lang="en-US" sz="2200" baseline="-25000" smtClean="0"/>
              <a:t>c</a:t>
            </a:r>
            <a:r>
              <a:rPr lang="en-US" sz="2200" smtClean="0"/>
              <a:t> = 800; </a:t>
            </a:r>
            <a:r>
              <a:rPr lang="en-US" sz="2200" smtClean="0">
                <a:latin typeface="Symbol" pitchFamily="18" charset="2"/>
              </a:rPr>
              <a:t>s</a:t>
            </a:r>
            <a:r>
              <a:rPr lang="en-US" sz="2200" baseline="-25000" smtClean="0"/>
              <a:t>c</a:t>
            </a:r>
            <a:r>
              <a:rPr lang="en-US" sz="2200" smtClean="0"/>
              <a:t> = 400</a:t>
            </a:r>
          </a:p>
          <a:p>
            <a:pPr>
              <a:buFont typeface="Monotype Sorts" pitchFamily="2" charset="2"/>
              <a:buNone/>
            </a:pPr>
            <a:r>
              <a:rPr lang="en-US" sz="2200" smtClean="0"/>
              <a:t>O* 	= NORMINV(s*, </a:t>
            </a:r>
            <a:r>
              <a:rPr lang="en-US" sz="2200" smtClean="0">
                <a:latin typeface="Symbol" pitchFamily="18" charset="2"/>
              </a:rPr>
              <a:t>m</a:t>
            </a:r>
            <a:r>
              <a:rPr lang="en-US" sz="2200" baseline="-25000" smtClean="0"/>
              <a:t>c</a:t>
            </a:r>
            <a:r>
              <a:rPr lang="en-US" sz="2200" smtClean="0"/>
              <a:t>,</a:t>
            </a:r>
            <a:r>
              <a:rPr lang="en-US" sz="2200" smtClean="0">
                <a:latin typeface="Symbol" pitchFamily="18" charset="2"/>
              </a:rPr>
              <a:t>s</a:t>
            </a:r>
            <a:r>
              <a:rPr lang="en-US" sz="2200" baseline="-25000" smtClean="0"/>
              <a:t>c</a:t>
            </a:r>
            <a:r>
              <a:rPr lang="en-US" sz="2200" smtClean="0"/>
              <a:t>)</a:t>
            </a:r>
          </a:p>
          <a:p>
            <a:pPr>
              <a:buFont typeface="Monotype Sorts" pitchFamily="2" charset="2"/>
              <a:buNone/>
            </a:pPr>
            <a:r>
              <a:rPr lang="en-US" sz="2200" smtClean="0"/>
              <a:t>		= NORMINV(0.667,800,400) = 973</a:t>
            </a:r>
          </a:p>
          <a:p>
            <a:pPr>
              <a:buFont typeface="Monotype Sorts" pitchFamily="2" charset="2"/>
              <a:buNone/>
            </a:pPr>
            <a:r>
              <a:rPr lang="en-US" sz="2200" smtClean="0">
                <a:solidFill>
                  <a:srgbClr val="333399"/>
                </a:solidFill>
              </a:rPr>
              <a:t>If the mean is 15% of the booking level and the coefficient of variation is 0.5, then the optimal overbooking level is the solution of the following equation:</a:t>
            </a:r>
          </a:p>
          <a:p>
            <a:pPr>
              <a:buFont typeface="Monotype Sorts" pitchFamily="2" charset="2"/>
              <a:buNone/>
            </a:pPr>
            <a:r>
              <a:rPr lang="en-US" sz="2200" smtClean="0">
                <a:solidFill>
                  <a:srgbClr val="333399"/>
                </a:solidFill>
              </a:rPr>
              <a:t>O = NORMINV(0.667,0.15(5000+O),0.075(5000+O))</a:t>
            </a:r>
          </a:p>
          <a:p>
            <a:pPr>
              <a:buFont typeface="Monotype Sorts" pitchFamily="2" charset="2"/>
              <a:buNone/>
            </a:pPr>
            <a:r>
              <a:rPr lang="en-US" sz="2200" smtClean="0">
                <a:solidFill>
                  <a:srgbClr val="333399"/>
                </a:solidFill>
              </a:rPr>
              <a:t>Using Excel Solver, O* = 1,115</a:t>
            </a:r>
            <a:endParaRPr lang="en-US" sz="2000" smtClean="0">
              <a:solidFill>
                <a:srgbClr val="333399"/>
              </a:solidFill>
            </a:endParaRPr>
          </a:p>
        </p:txBody>
      </p:sp>
    </p:spTree>
    <p:extLst>
      <p:ext uri="{BB962C8B-B14F-4D97-AF65-F5344CB8AC3E}">
        <p14:creationId xmlns:p14="http://schemas.microsoft.com/office/powerpoint/2010/main" val="786699195"/>
      </p:ext>
    </p:extLst>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D2F72613-EF67-4D77-BA70-19577FE341A9}" type="slidenum">
              <a:rPr lang="en-US" sz="1200">
                <a:solidFill>
                  <a:srgbClr val="000000"/>
                </a:solidFill>
                <a:latin typeface="Arial" charset="0"/>
              </a:rPr>
              <a:pPr/>
              <a:t>29</a:t>
            </a:fld>
            <a:endParaRPr lang="en-US" sz="1400">
              <a:solidFill>
                <a:srgbClr val="000000"/>
              </a:solidFill>
            </a:endParaRPr>
          </a:p>
        </p:txBody>
      </p:sp>
      <p:sp>
        <p:nvSpPr>
          <p:cNvPr id="25603" name="Rectangle 2"/>
          <p:cNvSpPr>
            <a:spLocks noGrp="1" noChangeArrowheads="1"/>
          </p:cNvSpPr>
          <p:nvPr>
            <p:ph type="title"/>
          </p:nvPr>
        </p:nvSpPr>
        <p:spPr/>
        <p:txBody>
          <a:bodyPr/>
          <a:lstStyle/>
          <a:p>
            <a:r>
              <a:rPr lang="en-US" smtClean="0"/>
              <a:t>Pricing and Revenue Management</a:t>
            </a:r>
            <a:br>
              <a:rPr lang="en-US" smtClean="0"/>
            </a:br>
            <a:r>
              <a:rPr lang="en-US" smtClean="0"/>
              <a:t>for Seasonal Demand</a:t>
            </a:r>
          </a:p>
        </p:txBody>
      </p:sp>
      <p:sp>
        <p:nvSpPr>
          <p:cNvPr id="25604" name="Rectangle 3"/>
          <p:cNvSpPr>
            <a:spLocks noGrp="1" noChangeArrowheads="1"/>
          </p:cNvSpPr>
          <p:nvPr>
            <p:ph type="body" idx="1"/>
          </p:nvPr>
        </p:nvSpPr>
        <p:spPr>
          <a:xfrm>
            <a:off x="533400" y="1524000"/>
            <a:ext cx="8153400" cy="4953000"/>
          </a:xfrm>
        </p:spPr>
        <p:txBody>
          <a:bodyPr/>
          <a:lstStyle/>
          <a:p>
            <a:r>
              <a:rPr lang="en-US" sz="2400" smtClean="0"/>
              <a:t>Seasonal peaks of demand are common in many supply chains</a:t>
            </a:r>
          </a:p>
          <a:p>
            <a:r>
              <a:rPr lang="en-US" sz="2400" smtClean="0"/>
              <a:t>Examples: Most retailers achieve a large portion of total annual demand in December (Amazon.com)</a:t>
            </a:r>
          </a:p>
          <a:p>
            <a:r>
              <a:rPr lang="en-US" sz="2400" smtClean="0"/>
              <a:t>Off-peak discounting can shift demand from peak to non-peak periods</a:t>
            </a:r>
          </a:p>
          <a:p>
            <a:r>
              <a:rPr lang="en-US" sz="2400" smtClean="0"/>
              <a:t>Charge higher price during peak periods and a lower price during off-peak periods</a:t>
            </a:r>
          </a:p>
          <a:p>
            <a:r>
              <a:rPr lang="en-US" sz="2400" smtClean="0"/>
              <a:t>Changing capacity over time in (production/transportation/ storage) is expensive</a:t>
            </a:r>
          </a:p>
          <a:p>
            <a:r>
              <a:rPr lang="en-US" sz="2400" smtClean="0"/>
              <a:t>Off-peak discounting increases profit for owners of assets, decreases price for some customers, and may attract new customers at the off-peak discount period</a:t>
            </a:r>
          </a:p>
        </p:txBody>
      </p:sp>
    </p:spTree>
    <p:extLst>
      <p:ext uri="{BB962C8B-B14F-4D97-AF65-F5344CB8AC3E}">
        <p14:creationId xmlns:p14="http://schemas.microsoft.com/office/powerpoint/2010/main" val="3671638552"/>
      </p:ext>
    </p:extLst>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1D2FA4EC-59F6-4906-AA64-828F46A57075}" type="slidenum">
              <a:rPr lang="en-US" sz="1200">
                <a:solidFill>
                  <a:srgbClr val="000000"/>
                </a:solidFill>
                <a:latin typeface="Arial" charset="0"/>
              </a:rPr>
              <a:pPr/>
              <a:t>3</a:t>
            </a:fld>
            <a:endParaRPr lang="en-US" sz="1400">
              <a:solidFill>
                <a:srgbClr val="000000"/>
              </a:solidFill>
            </a:endParaRPr>
          </a:p>
        </p:txBody>
      </p:sp>
      <p:sp>
        <p:nvSpPr>
          <p:cNvPr id="14339" name="Rectangle 2"/>
          <p:cNvSpPr>
            <a:spLocks noGrp="1" noChangeArrowheads="1"/>
          </p:cNvSpPr>
          <p:nvPr>
            <p:ph type="title"/>
          </p:nvPr>
        </p:nvSpPr>
        <p:spPr/>
        <p:txBody>
          <a:bodyPr/>
          <a:lstStyle/>
          <a:p>
            <a:r>
              <a:rPr lang="en-US" smtClean="0"/>
              <a:t>Outline</a:t>
            </a:r>
          </a:p>
        </p:txBody>
      </p:sp>
      <p:sp>
        <p:nvSpPr>
          <p:cNvPr id="96259" name="Rectangle 3"/>
          <p:cNvSpPr>
            <a:spLocks noGrp="1" noChangeArrowheads="1"/>
          </p:cNvSpPr>
          <p:nvPr>
            <p:ph type="body" idx="1"/>
          </p:nvPr>
        </p:nvSpPr>
        <p:spPr>
          <a:xfrm>
            <a:off x="685800" y="1447800"/>
            <a:ext cx="7727950" cy="4114800"/>
          </a:xfrm>
        </p:spPr>
        <p:txBody>
          <a:bodyPr/>
          <a:lstStyle/>
          <a:p>
            <a:r>
              <a:rPr lang="en-US" sz="2400" dirty="0" smtClean="0"/>
              <a:t>Pricing </a:t>
            </a:r>
            <a:r>
              <a:rPr lang="en-US" sz="2400" dirty="0" smtClean="0"/>
              <a:t>and Revenue Management for Multiple Customer Segments</a:t>
            </a:r>
          </a:p>
          <a:p>
            <a:r>
              <a:rPr lang="en-US" sz="2400" dirty="0" smtClean="0"/>
              <a:t>Pricing and Revenue Management for Perishable Assets</a:t>
            </a:r>
          </a:p>
          <a:p>
            <a:r>
              <a:rPr lang="en-US" sz="2400" dirty="0" smtClean="0"/>
              <a:t>Dynamic Pricing</a:t>
            </a:r>
          </a:p>
          <a:p>
            <a:r>
              <a:rPr lang="en-US" sz="2400" dirty="0" smtClean="0"/>
              <a:t>Pricing </a:t>
            </a:r>
            <a:r>
              <a:rPr lang="en-US" sz="2400" dirty="0" smtClean="0"/>
              <a:t>and Revenue Management for Seasonable Demand</a:t>
            </a:r>
          </a:p>
          <a:p>
            <a:r>
              <a:rPr lang="en-US" sz="2400" dirty="0" smtClean="0"/>
              <a:t>Pricing and Revenue Management for Bulk and Spot Customers</a:t>
            </a:r>
          </a:p>
          <a:p>
            <a:r>
              <a:rPr lang="en-US" sz="2400" dirty="0" smtClean="0"/>
              <a:t>The Role of IT in Pricing and Revenue Management</a:t>
            </a:r>
          </a:p>
          <a:p>
            <a:r>
              <a:rPr lang="en-US" sz="2400" dirty="0" smtClean="0"/>
              <a:t>Using Pricing and Revenue Management in Practice</a:t>
            </a:r>
          </a:p>
          <a:p>
            <a:r>
              <a:rPr lang="en-US" sz="2400" dirty="0" smtClean="0"/>
              <a:t>Summary of Learning Objectives</a:t>
            </a:r>
          </a:p>
          <a:p>
            <a:endParaRPr lang="en-US" sz="2400" dirty="0" smtClean="0"/>
          </a:p>
        </p:txBody>
      </p:sp>
    </p:spTree>
    <p:extLst>
      <p:ext uri="{BB962C8B-B14F-4D97-AF65-F5344CB8AC3E}">
        <p14:creationId xmlns:p14="http://schemas.microsoft.com/office/powerpoint/2010/main" val="2627900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wipe(left)">
                                      <p:cBhvr>
                                        <p:cTn id="12" dur="5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wipe(left)">
                                      <p:cBhvr>
                                        <p:cTn id="17" dur="500"/>
                                        <p:tgtEl>
                                          <p:spTgt spid="96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wipe(left)">
                                      <p:cBhvr>
                                        <p:cTn id="22" dur="500"/>
                                        <p:tgtEl>
                                          <p:spTgt spid="96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wipe(left)">
                                      <p:cBhvr>
                                        <p:cTn id="27" dur="500"/>
                                        <p:tgtEl>
                                          <p:spTgt spid="962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6259">
                                            <p:txEl>
                                              <p:pRg st="5" end="5"/>
                                            </p:txEl>
                                          </p:spTgt>
                                        </p:tgtEl>
                                        <p:attrNameLst>
                                          <p:attrName>style.visibility</p:attrName>
                                        </p:attrNameLst>
                                      </p:cBhvr>
                                      <p:to>
                                        <p:strVal val="visible"/>
                                      </p:to>
                                    </p:set>
                                    <p:animEffect transition="in" filter="wipe(left)">
                                      <p:cBhvr>
                                        <p:cTn id="32" dur="500"/>
                                        <p:tgtEl>
                                          <p:spTgt spid="962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6259">
                                            <p:txEl>
                                              <p:pRg st="6" end="6"/>
                                            </p:txEl>
                                          </p:spTgt>
                                        </p:tgtEl>
                                        <p:attrNameLst>
                                          <p:attrName>style.visibility</p:attrName>
                                        </p:attrNameLst>
                                      </p:cBhvr>
                                      <p:to>
                                        <p:strVal val="visible"/>
                                      </p:to>
                                    </p:set>
                                    <p:animEffect transition="in" filter="wipe(left)">
                                      <p:cBhvr>
                                        <p:cTn id="37" dur="500"/>
                                        <p:tgtEl>
                                          <p:spTgt spid="962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6259">
                                            <p:txEl>
                                              <p:pRg st="7" end="7"/>
                                            </p:txEl>
                                          </p:spTgt>
                                        </p:tgtEl>
                                        <p:attrNameLst>
                                          <p:attrName>style.visibility</p:attrName>
                                        </p:attrNameLst>
                                      </p:cBhvr>
                                      <p:to>
                                        <p:strVal val="visible"/>
                                      </p:to>
                                    </p:set>
                                    <p:animEffect transition="in" filter="wipe(left)">
                                      <p:cBhvr>
                                        <p:cTn id="42" dur="500"/>
                                        <p:tgtEl>
                                          <p:spTgt spid="96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4000" smtClean="0"/>
              <a:t>Pricing and Revenue Management for Bulk and Spot Contracts</a:t>
            </a:r>
          </a:p>
        </p:txBody>
      </p:sp>
      <p:sp>
        <p:nvSpPr>
          <p:cNvPr id="50178" name="Rectangle 3"/>
          <p:cNvSpPr>
            <a:spLocks noGrp="1" noChangeArrowheads="1"/>
          </p:cNvSpPr>
          <p:nvPr>
            <p:ph type="body" idx="1"/>
          </p:nvPr>
        </p:nvSpPr>
        <p:spPr>
          <a:xfrm>
            <a:off x="381000" y="1701800"/>
            <a:ext cx="8382000" cy="4724400"/>
          </a:xfrm>
        </p:spPr>
        <p:txBody>
          <a:bodyPr/>
          <a:lstStyle/>
          <a:p>
            <a:pPr eaLnBrk="1" hangingPunct="1"/>
            <a:r>
              <a:rPr lang="en-US" sz="2400" dirty="0" smtClean="0"/>
              <a:t>Problems constructing a portfolio of long-term bulk contracts and short-term spot market contracts</a:t>
            </a:r>
          </a:p>
          <a:p>
            <a:pPr eaLnBrk="1" hangingPunct="1"/>
            <a:r>
              <a:rPr lang="en-US" sz="2400" dirty="0" smtClean="0"/>
              <a:t>Decide what fraction of the asset to sell in bulk and what fraction of the asset to save for the spot </a:t>
            </a:r>
            <a:r>
              <a:rPr lang="en-US" sz="2400" dirty="0" smtClean="0"/>
              <a:t>market</a:t>
            </a:r>
          </a:p>
          <a:p>
            <a:pPr eaLnBrk="1" hangingPunct="1"/>
            <a:r>
              <a:rPr lang="en-US" sz="2400" dirty="0"/>
              <a:t>The fundamental trade-off is between wasting a portion of the low-cost bulk contract and paying more for the asset on the spot </a:t>
            </a:r>
            <a:r>
              <a:rPr lang="en-US" sz="2400" dirty="0" smtClean="0"/>
              <a:t>market</a:t>
            </a:r>
            <a:endParaRPr lang="en-US" sz="2400" dirty="0" smtClean="0"/>
          </a:p>
          <a:p>
            <a:pPr eaLnBrk="1" hangingPunct="1"/>
            <a:r>
              <a:rPr lang="en-US" sz="2400" dirty="0" smtClean="0"/>
              <a:t>The amount reserved for the spot market should be such that the expected marginal revenue from the spot market equals the current revenue from a bulk sale</a:t>
            </a:r>
          </a:p>
        </p:txBody>
      </p:sp>
    </p:spTree>
  </p:cSld>
  <p:clrMapOvr>
    <a:masterClrMapping/>
  </p:clrMapOvr>
  <p:transition spd="slow">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6D98BA8E-13F5-42FA-A553-1F79769E05A5}" type="slidenum">
              <a:rPr lang="en-US" sz="1200">
                <a:solidFill>
                  <a:srgbClr val="000000"/>
                </a:solidFill>
                <a:latin typeface="Arial" charset="0"/>
              </a:rPr>
              <a:pPr/>
              <a:t>31</a:t>
            </a:fld>
            <a:endParaRPr lang="en-US" sz="1400">
              <a:solidFill>
                <a:srgbClr val="000000"/>
              </a:solidFill>
            </a:endParaRPr>
          </a:p>
        </p:txBody>
      </p:sp>
      <p:sp>
        <p:nvSpPr>
          <p:cNvPr id="27651" name="Rectangle 2"/>
          <p:cNvSpPr>
            <a:spLocks noGrp="1" noChangeArrowheads="1"/>
          </p:cNvSpPr>
          <p:nvPr>
            <p:ph type="title"/>
          </p:nvPr>
        </p:nvSpPr>
        <p:spPr/>
        <p:txBody>
          <a:bodyPr/>
          <a:lstStyle/>
          <a:p>
            <a:r>
              <a:rPr lang="en-US" sz="3200" smtClean="0"/>
              <a:t>Pricing and Revenue Management for</a:t>
            </a:r>
            <a:br>
              <a:rPr lang="en-US" sz="3200" smtClean="0"/>
            </a:br>
            <a:r>
              <a:rPr lang="en-US" sz="3200" smtClean="0"/>
              <a:t>Bulk and Spot Customers</a:t>
            </a:r>
          </a:p>
        </p:txBody>
      </p:sp>
      <p:sp>
        <p:nvSpPr>
          <p:cNvPr id="27652" name="Rectangle 3"/>
          <p:cNvSpPr>
            <a:spLocks noGrp="1" noChangeArrowheads="1"/>
          </p:cNvSpPr>
          <p:nvPr>
            <p:ph type="body" idx="1"/>
          </p:nvPr>
        </p:nvSpPr>
        <p:spPr>
          <a:xfrm>
            <a:off x="304800" y="1600200"/>
            <a:ext cx="8458200" cy="4876800"/>
          </a:xfrm>
        </p:spPr>
        <p:txBody>
          <a:bodyPr/>
          <a:lstStyle/>
          <a:p>
            <a:pPr>
              <a:lnSpc>
                <a:spcPct val="90000"/>
              </a:lnSpc>
              <a:buFont typeface="Monotype Sorts" pitchFamily="2" charset="2"/>
              <a:buNone/>
            </a:pPr>
            <a:r>
              <a:rPr lang="en-US" smtClean="0"/>
              <a:t>For the simple case where the spot market price is known but demand is uncertain, a formula can be used</a:t>
            </a:r>
          </a:p>
          <a:p>
            <a:pPr>
              <a:lnSpc>
                <a:spcPct val="90000"/>
              </a:lnSpc>
              <a:buFont typeface="Monotype Sorts" pitchFamily="2" charset="2"/>
              <a:buNone/>
            </a:pPr>
            <a:r>
              <a:rPr lang="en-US" smtClean="0"/>
              <a:t>c</a:t>
            </a:r>
            <a:r>
              <a:rPr lang="en-US" baseline="-25000" smtClean="0"/>
              <a:t>B</a:t>
            </a:r>
            <a:r>
              <a:rPr lang="en-US" smtClean="0"/>
              <a:t> = bulk rate</a:t>
            </a:r>
          </a:p>
          <a:p>
            <a:pPr>
              <a:lnSpc>
                <a:spcPct val="90000"/>
              </a:lnSpc>
              <a:buFont typeface="Monotype Sorts" pitchFamily="2" charset="2"/>
              <a:buNone/>
            </a:pPr>
            <a:r>
              <a:rPr lang="en-US" smtClean="0"/>
              <a:t>c</a:t>
            </a:r>
            <a:r>
              <a:rPr lang="en-US" baseline="-25000" smtClean="0"/>
              <a:t>S</a:t>
            </a:r>
            <a:r>
              <a:rPr lang="en-US" smtClean="0"/>
              <a:t> = spot market price</a:t>
            </a:r>
          </a:p>
          <a:p>
            <a:pPr>
              <a:lnSpc>
                <a:spcPct val="90000"/>
              </a:lnSpc>
              <a:buFont typeface="Monotype Sorts" pitchFamily="2" charset="2"/>
              <a:buNone/>
            </a:pPr>
            <a:r>
              <a:rPr lang="en-US" smtClean="0"/>
              <a:t>Q* = optimal amount of the asset to be purchased in bulk</a:t>
            </a:r>
          </a:p>
          <a:p>
            <a:pPr>
              <a:lnSpc>
                <a:spcPct val="90000"/>
              </a:lnSpc>
              <a:buFont typeface="Monotype Sorts" pitchFamily="2" charset="2"/>
              <a:buNone/>
            </a:pPr>
            <a:r>
              <a:rPr lang="en-US" smtClean="0"/>
              <a:t>p* = probability that the demand for the asset does not exceed Q*</a:t>
            </a:r>
          </a:p>
          <a:p>
            <a:pPr>
              <a:lnSpc>
                <a:spcPct val="90000"/>
              </a:lnSpc>
              <a:buFont typeface="Monotype Sorts" pitchFamily="2" charset="2"/>
              <a:buNone/>
            </a:pPr>
            <a:r>
              <a:rPr lang="en-US" smtClean="0"/>
              <a:t>Marginal cost of purchasing another unit in bulk is c</a:t>
            </a:r>
            <a:r>
              <a:rPr lang="en-US" baseline="-25000" smtClean="0"/>
              <a:t>B</a:t>
            </a:r>
            <a:r>
              <a:rPr lang="en-US" smtClean="0"/>
              <a:t>.  The expected marginal cost of not purchasing another unit in bulk and then purchasing it in the spot market is (1-p*)c</a:t>
            </a:r>
            <a:r>
              <a:rPr lang="en-US" baseline="-25000" smtClean="0"/>
              <a:t>S</a:t>
            </a:r>
            <a:r>
              <a:rPr lang="en-US" smtClean="0"/>
              <a:t>.  </a:t>
            </a:r>
          </a:p>
          <a:p>
            <a:pPr>
              <a:lnSpc>
                <a:spcPct val="90000"/>
              </a:lnSpc>
              <a:buFont typeface="Monotype Sorts" pitchFamily="2" charset="2"/>
              <a:buNone/>
            </a:pPr>
            <a:endParaRPr lang="en-US" smtClean="0"/>
          </a:p>
        </p:txBody>
      </p:sp>
    </p:spTree>
    <p:extLst>
      <p:ext uri="{BB962C8B-B14F-4D97-AF65-F5344CB8AC3E}">
        <p14:creationId xmlns:p14="http://schemas.microsoft.com/office/powerpoint/2010/main" val="781695942"/>
      </p:ext>
    </p:extLst>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AE6E1416-76D2-4527-A0E2-B51E918FB528}" type="slidenum">
              <a:rPr lang="en-US" sz="1200">
                <a:solidFill>
                  <a:srgbClr val="000000"/>
                </a:solidFill>
                <a:latin typeface="Arial" charset="0"/>
              </a:rPr>
              <a:pPr/>
              <a:t>32</a:t>
            </a:fld>
            <a:endParaRPr lang="en-US" sz="1400">
              <a:solidFill>
                <a:srgbClr val="000000"/>
              </a:solidFill>
            </a:endParaRPr>
          </a:p>
        </p:txBody>
      </p:sp>
      <p:sp>
        <p:nvSpPr>
          <p:cNvPr id="28675" name="Rectangle 2"/>
          <p:cNvSpPr>
            <a:spLocks noGrp="1" noChangeArrowheads="1"/>
          </p:cNvSpPr>
          <p:nvPr>
            <p:ph type="title"/>
          </p:nvPr>
        </p:nvSpPr>
        <p:spPr/>
        <p:txBody>
          <a:bodyPr/>
          <a:lstStyle/>
          <a:p>
            <a:r>
              <a:rPr lang="en-US" sz="3200" smtClean="0"/>
              <a:t>Pricing and Revenue Management for</a:t>
            </a:r>
            <a:br>
              <a:rPr lang="en-US" sz="3200" smtClean="0"/>
            </a:br>
            <a:r>
              <a:rPr lang="en-US" sz="3200" smtClean="0"/>
              <a:t>Bulk and Spot Customers</a:t>
            </a:r>
          </a:p>
        </p:txBody>
      </p:sp>
      <p:sp>
        <p:nvSpPr>
          <p:cNvPr id="28676" name="Rectangle 3"/>
          <p:cNvSpPr>
            <a:spLocks noGrp="1" noChangeArrowheads="1"/>
          </p:cNvSpPr>
          <p:nvPr>
            <p:ph type="body" idx="1"/>
          </p:nvPr>
        </p:nvSpPr>
        <p:spPr>
          <a:xfrm>
            <a:off x="304800" y="1676400"/>
            <a:ext cx="8458200" cy="4114800"/>
          </a:xfrm>
        </p:spPr>
        <p:txBody>
          <a:bodyPr/>
          <a:lstStyle/>
          <a:p>
            <a:pPr>
              <a:buFont typeface="Monotype Sorts" pitchFamily="2" charset="2"/>
              <a:buNone/>
            </a:pPr>
            <a:r>
              <a:rPr lang="en-US" smtClean="0"/>
              <a:t>If the optimal amount of the asset is purchased in bulk, the marginal cost of the bulk purchase should equal the expected marginal cost of the spot market purchase, or c</a:t>
            </a:r>
            <a:r>
              <a:rPr lang="en-US" baseline="-25000" smtClean="0"/>
              <a:t>B</a:t>
            </a:r>
            <a:r>
              <a:rPr lang="en-US" smtClean="0"/>
              <a:t> = (1-p*)c</a:t>
            </a:r>
            <a:r>
              <a:rPr lang="en-US" baseline="-25000" smtClean="0"/>
              <a:t>S</a:t>
            </a:r>
            <a:r>
              <a:rPr lang="en-US" smtClean="0"/>
              <a:t> </a:t>
            </a:r>
          </a:p>
          <a:p>
            <a:pPr>
              <a:buFont typeface="Monotype Sorts" pitchFamily="2" charset="2"/>
              <a:buNone/>
            </a:pPr>
            <a:r>
              <a:rPr lang="en-US" smtClean="0"/>
              <a:t>Solving for p* yields p* = (c</a:t>
            </a:r>
            <a:r>
              <a:rPr lang="en-US" baseline="-25000" smtClean="0"/>
              <a:t>S</a:t>
            </a:r>
            <a:r>
              <a:rPr lang="en-US" smtClean="0"/>
              <a:t> – c</a:t>
            </a:r>
            <a:r>
              <a:rPr lang="en-US" baseline="-25000" smtClean="0"/>
              <a:t>B</a:t>
            </a:r>
            <a:r>
              <a:rPr lang="en-US" smtClean="0"/>
              <a:t>) / c</a:t>
            </a:r>
            <a:r>
              <a:rPr lang="en-US" baseline="-25000" smtClean="0"/>
              <a:t>S</a:t>
            </a:r>
            <a:endParaRPr lang="en-US" smtClean="0"/>
          </a:p>
          <a:p>
            <a:pPr>
              <a:buFont typeface="Monotype Sorts" pitchFamily="2" charset="2"/>
              <a:buNone/>
            </a:pPr>
            <a:r>
              <a:rPr lang="en-US" smtClean="0"/>
              <a:t>If demand is normal with mean </a:t>
            </a:r>
            <a:r>
              <a:rPr lang="en-US" smtClean="0">
                <a:latin typeface="Symbol" pitchFamily="18" charset="2"/>
              </a:rPr>
              <a:t>m</a:t>
            </a:r>
            <a:r>
              <a:rPr lang="en-US" smtClean="0"/>
              <a:t> and std deviation </a:t>
            </a:r>
            <a:r>
              <a:rPr lang="en-US" smtClean="0">
                <a:latin typeface="Symbol" pitchFamily="18" charset="2"/>
              </a:rPr>
              <a:t>s</a:t>
            </a:r>
            <a:r>
              <a:rPr lang="en-US" smtClean="0"/>
              <a:t>, the optimal amount Q* to be purchased in bulk is</a:t>
            </a:r>
          </a:p>
          <a:p>
            <a:pPr>
              <a:buFont typeface="Monotype Sorts" pitchFamily="2" charset="2"/>
              <a:buNone/>
            </a:pPr>
            <a:r>
              <a:rPr lang="en-US" smtClean="0"/>
              <a:t>Q* = F</a:t>
            </a:r>
            <a:r>
              <a:rPr lang="en-US" baseline="30000" smtClean="0"/>
              <a:t>-1</a:t>
            </a:r>
            <a:r>
              <a:rPr lang="en-US" smtClean="0"/>
              <a:t>(p*,</a:t>
            </a:r>
            <a:r>
              <a:rPr lang="en-US" smtClean="0">
                <a:latin typeface="Symbol" pitchFamily="18" charset="2"/>
              </a:rPr>
              <a:t>m</a:t>
            </a:r>
            <a:r>
              <a:rPr lang="en-US" smtClean="0"/>
              <a:t>,</a:t>
            </a:r>
            <a:r>
              <a:rPr lang="en-US" smtClean="0">
                <a:latin typeface="Symbol" pitchFamily="18" charset="2"/>
              </a:rPr>
              <a:t>s</a:t>
            </a:r>
            <a:r>
              <a:rPr lang="en-US" smtClean="0"/>
              <a:t>) = NORMINV(p*,</a:t>
            </a:r>
            <a:r>
              <a:rPr lang="en-US" smtClean="0">
                <a:latin typeface="Symbol" pitchFamily="18" charset="2"/>
              </a:rPr>
              <a:t>m</a:t>
            </a:r>
            <a:r>
              <a:rPr lang="en-US" smtClean="0"/>
              <a:t>,</a:t>
            </a:r>
            <a:r>
              <a:rPr lang="en-US" smtClean="0">
                <a:latin typeface="Symbol" pitchFamily="18" charset="2"/>
              </a:rPr>
              <a:t>s</a:t>
            </a:r>
            <a:r>
              <a:rPr lang="en-US" smtClean="0"/>
              <a:t>)</a:t>
            </a:r>
          </a:p>
        </p:txBody>
      </p:sp>
    </p:spTree>
    <p:extLst>
      <p:ext uri="{BB962C8B-B14F-4D97-AF65-F5344CB8AC3E}">
        <p14:creationId xmlns:p14="http://schemas.microsoft.com/office/powerpoint/2010/main" val="1396825113"/>
      </p:ext>
    </p:extLst>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8C447790-CB49-45BD-878E-921F1C31452B}" type="slidenum">
              <a:rPr lang="en-US" sz="1200">
                <a:solidFill>
                  <a:srgbClr val="000000"/>
                </a:solidFill>
                <a:latin typeface="Arial" charset="0"/>
              </a:rPr>
              <a:pPr/>
              <a:t>33</a:t>
            </a:fld>
            <a:endParaRPr lang="en-US" sz="1400">
              <a:solidFill>
                <a:srgbClr val="000000"/>
              </a:solidFill>
            </a:endParaRPr>
          </a:p>
        </p:txBody>
      </p:sp>
      <p:sp>
        <p:nvSpPr>
          <p:cNvPr id="29699" name="Rectangle 2"/>
          <p:cNvSpPr>
            <a:spLocks noGrp="1" noChangeArrowheads="1"/>
          </p:cNvSpPr>
          <p:nvPr>
            <p:ph type="title"/>
          </p:nvPr>
        </p:nvSpPr>
        <p:spPr/>
        <p:txBody>
          <a:bodyPr/>
          <a:lstStyle/>
          <a:p>
            <a:r>
              <a:rPr lang="en-US" sz="2800" dirty="0" smtClean="0"/>
              <a:t>Long-term </a:t>
            </a:r>
            <a:r>
              <a:rPr lang="en-US" sz="2800" dirty="0" smtClean="0"/>
              <a:t>Transportation Bulk Contracts versus the Spot Market</a:t>
            </a:r>
          </a:p>
        </p:txBody>
      </p:sp>
      <p:sp>
        <p:nvSpPr>
          <p:cNvPr id="29700" name="Rectangle 3"/>
          <p:cNvSpPr>
            <a:spLocks noGrp="1" noChangeArrowheads="1"/>
          </p:cNvSpPr>
          <p:nvPr>
            <p:ph type="body" idx="1"/>
          </p:nvPr>
        </p:nvSpPr>
        <p:spPr>
          <a:xfrm>
            <a:off x="381000" y="1676400"/>
            <a:ext cx="8382000" cy="4572000"/>
          </a:xfrm>
        </p:spPr>
        <p:txBody>
          <a:bodyPr/>
          <a:lstStyle/>
          <a:p>
            <a:pPr>
              <a:buFont typeface="Monotype Sorts" pitchFamily="2" charset="2"/>
              <a:buNone/>
            </a:pPr>
            <a:r>
              <a:rPr lang="en-US" smtClean="0"/>
              <a:t>Bulk contract cost = c</a:t>
            </a:r>
            <a:r>
              <a:rPr lang="en-US" baseline="-25000" smtClean="0"/>
              <a:t>B</a:t>
            </a:r>
            <a:r>
              <a:rPr lang="en-US" smtClean="0"/>
              <a:t> = $10,000 per million units</a:t>
            </a:r>
          </a:p>
          <a:p>
            <a:pPr>
              <a:buFont typeface="Monotype Sorts" pitchFamily="2" charset="2"/>
              <a:buNone/>
            </a:pPr>
            <a:r>
              <a:rPr lang="en-US" smtClean="0"/>
              <a:t>Spot market cost = c</a:t>
            </a:r>
            <a:r>
              <a:rPr lang="en-US" baseline="-25000" smtClean="0"/>
              <a:t>S</a:t>
            </a:r>
            <a:r>
              <a:rPr lang="en-US" smtClean="0"/>
              <a:t> = $12,500 per million units</a:t>
            </a:r>
          </a:p>
          <a:p>
            <a:pPr>
              <a:buFont typeface="Monotype Sorts" pitchFamily="2" charset="2"/>
              <a:buNone/>
            </a:pPr>
            <a:r>
              <a:rPr lang="en-US" smtClean="0">
                <a:latin typeface="Symbol" pitchFamily="18" charset="2"/>
              </a:rPr>
              <a:t>m</a:t>
            </a:r>
            <a:r>
              <a:rPr lang="en-US" smtClean="0"/>
              <a:t> = 10 million units</a:t>
            </a:r>
          </a:p>
          <a:p>
            <a:pPr>
              <a:buFont typeface="Monotype Sorts" pitchFamily="2" charset="2"/>
              <a:buNone/>
            </a:pPr>
            <a:r>
              <a:rPr lang="en-US" smtClean="0">
                <a:latin typeface="Symbol" pitchFamily="18" charset="2"/>
              </a:rPr>
              <a:t>s</a:t>
            </a:r>
            <a:r>
              <a:rPr lang="en-US" smtClean="0"/>
              <a:t> = 4 million units</a:t>
            </a:r>
          </a:p>
          <a:p>
            <a:pPr>
              <a:buFont typeface="Monotype Sorts" pitchFamily="2" charset="2"/>
              <a:buNone/>
            </a:pPr>
            <a:r>
              <a:rPr lang="en-US" smtClean="0"/>
              <a:t>p* = (c</a:t>
            </a:r>
            <a:r>
              <a:rPr lang="en-US" baseline="-25000" smtClean="0"/>
              <a:t>S</a:t>
            </a:r>
            <a:r>
              <a:rPr lang="en-US" smtClean="0"/>
              <a:t> – c</a:t>
            </a:r>
            <a:r>
              <a:rPr lang="en-US" baseline="-25000" smtClean="0"/>
              <a:t>B</a:t>
            </a:r>
            <a:r>
              <a:rPr lang="en-US" smtClean="0"/>
              <a:t>) / c</a:t>
            </a:r>
            <a:r>
              <a:rPr lang="en-US" baseline="-25000" smtClean="0"/>
              <a:t>S</a:t>
            </a:r>
            <a:r>
              <a:rPr lang="en-US" smtClean="0"/>
              <a:t> = (12,500 – 10,000) / 12,500 = 0.2</a:t>
            </a:r>
          </a:p>
          <a:p>
            <a:pPr>
              <a:buFont typeface="Monotype Sorts" pitchFamily="2" charset="2"/>
              <a:buNone/>
            </a:pPr>
            <a:r>
              <a:rPr lang="en-US" smtClean="0"/>
              <a:t>Q* = NORMINV(p*,</a:t>
            </a:r>
            <a:r>
              <a:rPr lang="en-US" smtClean="0">
                <a:latin typeface="Symbol" pitchFamily="18" charset="2"/>
              </a:rPr>
              <a:t>m</a:t>
            </a:r>
            <a:r>
              <a:rPr lang="en-US" smtClean="0"/>
              <a:t>,</a:t>
            </a:r>
            <a:r>
              <a:rPr lang="en-US" smtClean="0">
                <a:latin typeface="Symbol" pitchFamily="18" charset="2"/>
              </a:rPr>
              <a:t>s</a:t>
            </a:r>
            <a:r>
              <a:rPr lang="en-US" smtClean="0"/>
              <a:t>) = NORMINV(0.2,10,4) = 6.63</a:t>
            </a:r>
          </a:p>
          <a:p>
            <a:pPr>
              <a:buFont typeface="Monotype Sorts" pitchFamily="2" charset="2"/>
              <a:buNone/>
            </a:pPr>
            <a:r>
              <a:rPr lang="en-US" smtClean="0"/>
              <a:t>The manufacturer should sign a long-term bulk contract for 6.63 million units per month and purchase any transportation capacity beyond that on the spot market</a:t>
            </a:r>
          </a:p>
        </p:txBody>
      </p:sp>
    </p:spTree>
    <p:extLst>
      <p:ext uri="{BB962C8B-B14F-4D97-AF65-F5344CB8AC3E}">
        <p14:creationId xmlns:p14="http://schemas.microsoft.com/office/powerpoint/2010/main" val="3178270121"/>
      </p:ext>
    </p:extLst>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Using Pricing and Revenue Management in Practice</a:t>
            </a:r>
            <a:endParaRPr lang="en-US" dirty="0"/>
          </a:p>
        </p:txBody>
      </p:sp>
      <p:sp>
        <p:nvSpPr>
          <p:cNvPr id="55298" name="Content Placeholder 2"/>
          <p:cNvSpPr>
            <a:spLocks noGrp="1"/>
          </p:cNvSpPr>
          <p:nvPr>
            <p:ph idx="1"/>
          </p:nvPr>
        </p:nvSpPr>
        <p:spPr>
          <a:xfrm>
            <a:off x="876300" y="1752600"/>
            <a:ext cx="7493000" cy="4525963"/>
          </a:xfrm>
        </p:spPr>
        <p:txBody>
          <a:bodyPr/>
          <a:lstStyle/>
          <a:p>
            <a:pPr marL="514350" indent="-514350" eaLnBrk="1" hangingPunct="1">
              <a:buSzPct val="100000"/>
              <a:buFont typeface="Arial" charset="0"/>
              <a:buAutoNum type="arabicPeriod"/>
            </a:pPr>
            <a:r>
              <a:rPr lang="en-US" sz="2800" dirty="0" smtClean="0"/>
              <a:t>Evaluate your market carefully</a:t>
            </a:r>
          </a:p>
          <a:p>
            <a:pPr marL="514350" indent="-514350" eaLnBrk="1" hangingPunct="1">
              <a:buSzPct val="100000"/>
              <a:buFont typeface="Arial" charset="0"/>
              <a:buAutoNum type="arabicPeriod"/>
            </a:pPr>
            <a:r>
              <a:rPr lang="en-US" sz="2800" dirty="0" smtClean="0"/>
              <a:t>Quantify the benefits of revenue management</a:t>
            </a:r>
          </a:p>
          <a:p>
            <a:pPr marL="514350" indent="-514350" eaLnBrk="1" hangingPunct="1">
              <a:buSzPct val="100000"/>
              <a:buFont typeface="Arial" charset="0"/>
              <a:buAutoNum type="arabicPeriod"/>
            </a:pPr>
            <a:r>
              <a:rPr lang="en-US" sz="2800" dirty="0" smtClean="0">
                <a:solidFill>
                  <a:srgbClr val="141413"/>
                </a:solidFill>
              </a:rPr>
              <a:t>Implement a forecasting process</a:t>
            </a:r>
          </a:p>
          <a:p>
            <a:pPr marL="514350" indent="-514350" eaLnBrk="1" hangingPunct="1">
              <a:buSzPct val="100000"/>
              <a:buFont typeface="Arial" charset="0"/>
              <a:buAutoNum type="arabicPeriod"/>
            </a:pPr>
            <a:r>
              <a:rPr lang="en-US" sz="2800" dirty="0" smtClean="0"/>
              <a:t>Optimize revenue management decisions!</a:t>
            </a:r>
            <a:endParaRPr lang="en-US" sz="2800" dirty="0" smtClean="0"/>
          </a:p>
          <a:p>
            <a:pPr marL="514350" indent="-514350" eaLnBrk="1" hangingPunct="1">
              <a:buSzPct val="100000"/>
              <a:buFont typeface="Arial" charset="0"/>
              <a:buAutoNum type="arabicPeriod"/>
            </a:pPr>
            <a:r>
              <a:rPr lang="en-US" sz="2800" dirty="0" smtClean="0"/>
              <a:t>Involve both sales and operations</a:t>
            </a:r>
          </a:p>
          <a:p>
            <a:pPr marL="514350" indent="-514350" eaLnBrk="1" hangingPunct="1">
              <a:buSzPct val="100000"/>
              <a:buFont typeface="Arial" charset="0"/>
              <a:buAutoNum type="arabicPeriod"/>
            </a:pPr>
            <a:r>
              <a:rPr lang="en-US" sz="2800" dirty="0" smtClean="0"/>
              <a:t>Understand and inform the customer</a:t>
            </a:r>
          </a:p>
          <a:p>
            <a:pPr marL="514350" indent="-514350" eaLnBrk="1" hangingPunct="1">
              <a:buSzPct val="100000"/>
              <a:buFont typeface="Arial" charset="0"/>
              <a:buAutoNum type="arabicPeriod"/>
            </a:pPr>
            <a:r>
              <a:rPr lang="en-US" sz="2800" dirty="0" smtClean="0"/>
              <a:t>Integrate supply planning with revenue management</a:t>
            </a:r>
          </a:p>
        </p:txBody>
      </p:sp>
    </p:spTree>
  </p:cSld>
  <p:clrMapOvr>
    <a:masterClrMapping/>
  </p:clrMapOvr>
  <p:transition spd="slow">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Summary of Learning Objectives</a:t>
            </a:r>
          </a:p>
        </p:txBody>
      </p:sp>
      <p:sp>
        <p:nvSpPr>
          <p:cNvPr id="56322" name="Rectangle 3"/>
          <p:cNvSpPr>
            <a:spLocks noGrp="1" noChangeArrowheads="1"/>
          </p:cNvSpPr>
          <p:nvPr>
            <p:ph type="body" idx="1"/>
          </p:nvPr>
        </p:nvSpPr>
        <p:spPr>
          <a:xfrm>
            <a:off x="685800" y="1676400"/>
            <a:ext cx="7727950" cy="4724400"/>
          </a:xfrm>
        </p:spPr>
        <p:txBody>
          <a:bodyPr/>
          <a:lstStyle/>
          <a:p>
            <a:pPr marL="514350" indent="-514350" eaLnBrk="1" hangingPunct="1">
              <a:lnSpc>
                <a:spcPct val="110000"/>
              </a:lnSpc>
              <a:buSzPct val="100000"/>
              <a:buFont typeface="Arial" charset="0"/>
              <a:buAutoNum type="arabicPeriod"/>
            </a:pPr>
            <a:r>
              <a:rPr lang="en-US" smtClean="0"/>
              <a:t>Understand the role of revenue management in a supply chain</a:t>
            </a:r>
          </a:p>
          <a:p>
            <a:pPr marL="514350" indent="-514350" eaLnBrk="1" hangingPunct="1">
              <a:lnSpc>
                <a:spcPct val="110000"/>
              </a:lnSpc>
              <a:buSzPct val="100000"/>
              <a:buFont typeface="Arial" charset="0"/>
              <a:buAutoNum type="arabicPeriod"/>
            </a:pPr>
            <a:r>
              <a:rPr lang="en-US" smtClean="0"/>
              <a:t>Identify conditions under which revenue management tactics can be effective</a:t>
            </a:r>
          </a:p>
          <a:p>
            <a:pPr marL="514350" indent="-514350" eaLnBrk="1" hangingPunct="1">
              <a:lnSpc>
                <a:spcPct val="110000"/>
              </a:lnSpc>
              <a:buSzPct val="100000"/>
              <a:buFont typeface="Arial" charset="0"/>
              <a:buAutoNum type="arabicPeriod"/>
            </a:pPr>
            <a:r>
              <a:rPr lang="en-US" smtClean="0"/>
              <a:t>Describe trade-offs that must be considered when making revenue management decisions</a:t>
            </a:r>
          </a:p>
        </p:txBody>
      </p:sp>
    </p:spTree>
  </p:cSld>
  <p:clrMapOvr>
    <a:masterClrMapping/>
  </p:clrMapOvr>
  <p:transition spd="slow">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copyright"/>
          <p:cNvPicPr>
            <a:picLocks noChangeAspect="1" noChangeArrowheads="1"/>
          </p:cNvPicPr>
          <p:nvPr/>
        </p:nvPicPr>
        <p:blipFill>
          <a:blip r:embed="rId2"/>
          <a:srcRect/>
          <a:stretch>
            <a:fillRect/>
          </a:stretch>
        </p:blipFill>
        <p:spPr bwMode="auto">
          <a:xfrm>
            <a:off x="0" y="1673225"/>
            <a:ext cx="9144000" cy="2857500"/>
          </a:xfrm>
          <a:prstGeom prst="rect">
            <a:avLst/>
          </a:prstGeom>
          <a:noFill/>
          <a:ln w="9525">
            <a:noFill/>
            <a:miter lim="800000"/>
            <a:headEnd/>
            <a:tailEnd/>
          </a:ln>
        </p:spPr>
      </p:pic>
      <p:sp>
        <p:nvSpPr>
          <p:cNvPr id="57346" name="Rectangle 5"/>
          <p:cNvSpPr>
            <a:spLocks noChangeArrowheads="1"/>
          </p:cNvSpPr>
          <p:nvPr/>
        </p:nvSpPr>
        <p:spPr bwMode="auto">
          <a:xfrm>
            <a:off x="762000" y="4492625"/>
            <a:ext cx="8382000"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a:solidFill>
                  <a:srgbClr val="000000"/>
                </a:solidFill>
                <a:cs typeface="Times New Roman" pitchFamily="18" charset="0"/>
              </a:rPr>
              <a:t>Printed in the United States of America.</a:t>
            </a:r>
          </a:p>
        </p:txBody>
      </p:sp>
    </p:spTree>
  </p:cSld>
  <p:clrMapOvr>
    <a:masterClrMapping/>
  </p:clrMapOvr>
  <p:transition spd="slow">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FAE53832-E498-4C20-A3BC-26741AD8A0EC}" type="slidenum">
              <a:rPr lang="en-US" sz="1200">
                <a:solidFill>
                  <a:srgbClr val="000000"/>
                </a:solidFill>
                <a:latin typeface="Arial" charset="0"/>
              </a:rPr>
              <a:pPr/>
              <a:t>4</a:t>
            </a:fld>
            <a:endParaRPr lang="en-US" sz="1400">
              <a:solidFill>
                <a:srgbClr val="000000"/>
              </a:solidFill>
            </a:endParaRPr>
          </a:p>
        </p:txBody>
      </p:sp>
      <p:sp>
        <p:nvSpPr>
          <p:cNvPr id="15363" name="Rectangle 2"/>
          <p:cNvSpPr>
            <a:spLocks noGrp="1" noChangeArrowheads="1"/>
          </p:cNvSpPr>
          <p:nvPr>
            <p:ph type="title"/>
          </p:nvPr>
        </p:nvSpPr>
        <p:spPr/>
        <p:txBody>
          <a:bodyPr/>
          <a:lstStyle/>
          <a:p>
            <a:r>
              <a:rPr lang="en-US" smtClean="0"/>
              <a:t>The Role of Pricing and Revenue Management in the Supply Chain</a:t>
            </a:r>
          </a:p>
        </p:txBody>
      </p:sp>
      <p:sp>
        <p:nvSpPr>
          <p:cNvPr id="15364" name="Rectangle 3"/>
          <p:cNvSpPr>
            <a:spLocks noGrp="1" noChangeArrowheads="1"/>
          </p:cNvSpPr>
          <p:nvPr>
            <p:ph type="body" idx="1"/>
          </p:nvPr>
        </p:nvSpPr>
        <p:spPr>
          <a:xfrm>
            <a:off x="457200" y="1600200"/>
            <a:ext cx="8229600" cy="4876800"/>
          </a:xfrm>
        </p:spPr>
        <p:txBody>
          <a:bodyPr/>
          <a:lstStyle/>
          <a:p>
            <a:pPr>
              <a:buFont typeface="Monotype Sorts" pitchFamily="2" charset="2"/>
              <a:buNone/>
            </a:pPr>
            <a:r>
              <a:rPr lang="en-US" sz="2400" smtClean="0"/>
              <a:t>So far …</a:t>
            </a:r>
          </a:p>
          <a:p>
            <a:r>
              <a:rPr lang="en-US" sz="2400" smtClean="0"/>
              <a:t> we take demand as exogenous, and focus on:</a:t>
            </a:r>
          </a:p>
          <a:p>
            <a:pPr lvl="1"/>
            <a:r>
              <a:rPr lang="en-US" sz="2000" smtClean="0"/>
              <a:t>Forecasting demand accurately,</a:t>
            </a:r>
          </a:p>
          <a:p>
            <a:pPr lvl="1"/>
            <a:r>
              <a:rPr lang="en-US" sz="2000" smtClean="0"/>
              <a:t>Managing cost of availability (e.g. location, production process, inventory, etc.)</a:t>
            </a:r>
          </a:p>
          <a:p>
            <a:pPr>
              <a:buFont typeface="Monotype Sorts" pitchFamily="2" charset="2"/>
              <a:buNone/>
            </a:pPr>
            <a:r>
              <a:rPr lang="en-US" sz="2400" smtClean="0"/>
              <a:t>In fact …</a:t>
            </a:r>
          </a:p>
          <a:p>
            <a:r>
              <a:rPr lang="en-US" sz="2400" smtClean="0"/>
              <a:t>Demand depends on price, promotion, marketing, etc. </a:t>
            </a:r>
          </a:p>
          <a:p>
            <a:r>
              <a:rPr lang="en-US" sz="2400" b="1" smtClean="0">
                <a:solidFill>
                  <a:schemeClr val="tx1"/>
                </a:solidFill>
                <a:effectLst>
                  <a:outerShdw blurRad="38100" dist="38100" dir="2700000" algn="tl">
                    <a:srgbClr val="C0C0C0"/>
                  </a:outerShdw>
                </a:effectLst>
              </a:rPr>
              <a:t>Revenue management is the use of pricing to increase the profit generated from a limited supply of supply chain assets</a:t>
            </a:r>
          </a:p>
          <a:p>
            <a:r>
              <a:rPr lang="en-US" sz="2400" b="1" smtClean="0">
                <a:solidFill>
                  <a:schemeClr val="tx1"/>
                </a:solidFill>
                <a:effectLst>
                  <a:outerShdw blurRad="38100" dist="38100" dir="2700000" algn="tl">
                    <a:srgbClr val="C0C0C0"/>
                  </a:outerShdw>
                </a:effectLst>
              </a:rPr>
              <a:t>Supply assets exist in two forms: capacity and inventory</a:t>
            </a:r>
          </a:p>
        </p:txBody>
      </p:sp>
    </p:spTree>
    <p:extLst>
      <p:ext uri="{BB962C8B-B14F-4D97-AF65-F5344CB8AC3E}">
        <p14:creationId xmlns:p14="http://schemas.microsoft.com/office/powerpoint/2010/main" val="1902561934"/>
      </p:ext>
    </p:extLst>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162800" y="6553200"/>
            <a:ext cx="1905000" cy="381000"/>
          </a:xfrm>
          <a:prstGeom prst="rect">
            <a:avLst/>
          </a:prstGeom>
          <a:noFill/>
          <a:ln>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914400" eaLnBrk="0" hangingPunct="0"/>
            <a:r>
              <a:rPr lang="en-US" sz="1200" smtClean="0">
                <a:solidFill>
                  <a:srgbClr val="000000"/>
                </a:solidFill>
                <a:latin typeface="Arial" charset="0"/>
                <a:cs typeface="+mn-cs"/>
              </a:rPr>
              <a:t>15-</a:t>
            </a:r>
            <a:fld id="{0EE5CB03-A650-4551-8593-D7B4604F69FD}" type="slidenum">
              <a:rPr lang="en-US" sz="1200" smtClean="0">
                <a:solidFill>
                  <a:srgbClr val="000000"/>
                </a:solidFill>
                <a:latin typeface="Arial" charset="0"/>
                <a:cs typeface="+mn-cs"/>
              </a:rPr>
              <a:pPr algn="r" defTabSz="914400" eaLnBrk="0" hangingPunct="0"/>
              <a:t>5</a:t>
            </a:fld>
            <a:endParaRPr lang="en-US" sz="1400" smtClean="0">
              <a:solidFill>
                <a:srgbClr val="000000"/>
              </a:solidFill>
              <a:cs typeface="+mn-cs"/>
            </a:endParaRPr>
          </a:p>
        </p:txBody>
      </p:sp>
      <p:sp>
        <p:nvSpPr>
          <p:cNvPr id="47107" name="Rectangle 2"/>
          <p:cNvSpPr>
            <a:spLocks noGrp="1" noChangeArrowheads="1"/>
          </p:cNvSpPr>
          <p:nvPr>
            <p:ph type="title" idx="4294967295"/>
          </p:nvPr>
        </p:nvSpPr>
        <p:spPr/>
        <p:txBody>
          <a:bodyPr/>
          <a:lstStyle/>
          <a:p>
            <a:r>
              <a:rPr lang="en-US" smtClean="0"/>
              <a:t>Revenue Management Strategies</a:t>
            </a:r>
          </a:p>
        </p:txBody>
      </p:sp>
      <p:sp>
        <p:nvSpPr>
          <p:cNvPr id="47108" name="Rectangle 3"/>
          <p:cNvSpPr>
            <a:spLocks noGrp="1" noChangeArrowheads="1"/>
          </p:cNvSpPr>
          <p:nvPr>
            <p:ph type="body" idx="4294967295"/>
          </p:nvPr>
        </p:nvSpPr>
        <p:spPr>
          <a:xfrm>
            <a:off x="457200" y="1600200"/>
            <a:ext cx="8229600" cy="4876800"/>
          </a:xfrm>
        </p:spPr>
        <p:txBody>
          <a:bodyPr/>
          <a:lstStyle/>
          <a:p>
            <a:pPr>
              <a:buFont typeface="Monotype Sorts" pitchFamily="2" charset="2"/>
              <a:buNone/>
            </a:pPr>
            <a:r>
              <a:rPr lang="en-US" b="1" i="1" smtClean="0"/>
              <a:t>Revenue management may also be defined as the use of differential pricing based on customer segment, time of use, and product or capacity availability to increase supply chain profits</a:t>
            </a:r>
          </a:p>
          <a:p>
            <a:pPr lvl="1"/>
            <a:r>
              <a:rPr lang="en-US" smtClean="0"/>
              <a:t>Low price for early commitment, high price for last minute purchase (e.g. moon cakes)</a:t>
            </a:r>
          </a:p>
          <a:p>
            <a:pPr lvl="1"/>
            <a:r>
              <a:rPr lang="en-US" smtClean="0"/>
              <a:t>High price for high demand season, low price when demand is low (e.g. hotels, tours)</a:t>
            </a:r>
          </a:p>
          <a:p>
            <a:r>
              <a:rPr lang="en-US" b="1" i="1" smtClean="0">
                <a:solidFill>
                  <a:schemeClr val="tx1"/>
                </a:solidFill>
                <a:effectLst>
                  <a:outerShdw blurRad="38100" dist="38100" dir="2700000" algn="tl">
                    <a:srgbClr val="C0C0C0"/>
                  </a:outerShdw>
                </a:effectLst>
              </a:rPr>
              <a:t>Dynamic pricing</a:t>
            </a:r>
            <a:r>
              <a:rPr lang="en-US" smtClean="0"/>
              <a:t>: continuously adapt price, based on availability, demand, remaining time in selling season</a:t>
            </a:r>
          </a:p>
          <a:p>
            <a:pPr lvl="1"/>
            <a:r>
              <a:rPr lang="en-US" smtClean="0"/>
              <a:t>e.g. airline pricing</a:t>
            </a:r>
          </a:p>
        </p:txBody>
      </p:sp>
    </p:spTree>
    <p:extLst>
      <p:ext uri="{BB962C8B-B14F-4D97-AF65-F5344CB8AC3E}">
        <p14:creationId xmlns:p14="http://schemas.microsoft.com/office/powerpoint/2010/main" val="2583355338"/>
      </p:ext>
    </p:extLst>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00"/>
                </a:solidFill>
                <a:latin typeface="Arial" charset="0"/>
              </a:rPr>
              <a:t>15-</a:t>
            </a:r>
            <a:fld id="{23AFD727-67DF-473E-9EE3-89A742F7C94C}" type="slidenum">
              <a:rPr lang="en-US" sz="1200">
                <a:solidFill>
                  <a:srgbClr val="000000"/>
                </a:solidFill>
                <a:latin typeface="Arial" charset="0"/>
              </a:rPr>
              <a:pPr/>
              <a:t>6</a:t>
            </a:fld>
            <a:endParaRPr lang="en-US" sz="1400">
              <a:solidFill>
                <a:srgbClr val="000000"/>
              </a:solidFill>
            </a:endParaRPr>
          </a:p>
        </p:txBody>
      </p:sp>
      <p:sp>
        <p:nvSpPr>
          <p:cNvPr id="16387" name="Rectangle 2"/>
          <p:cNvSpPr>
            <a:spLocks noGrp="1" noChangeArrowheads="1"/>
          </p:cNvSpPr>
          <p:nvPr>
            <p:ph type="title"/>
          </p:nvPr>
        </p:nvSpPr>
        <p:spPr>
          <a:xfrm>
            <a:off x="152400" y="266700"/>
            <a:ext cx="8763000" cy="1104900"/>
          </a:xfrm>
        </p:spPr>
        <p:txBody>
          <a:bodyPr/>
          <a:lstStyle/>
          <a:p>
            <a:r>
              <a:rPr lang="en-US" smtClean="0"/>
              <a:t>Conditions Under Which Revenue Management Has the Greatest Effect</a:t>
            </a:r>
            <a:endParaRPr lang="en-US" sz="3200" smtClean="0"/>
          </a:p>
        </p:txBody>
      </p:sp>
      <p:sp>
        <p:nvSpPr>
          <p:cNvPr id="16388" name="Rectangle 3"/>
          <p:cNvSpPr>
            <a:spLocks noGrp="1" noChangeArrowheads="1"/>
          </p:cNvSpPr>
          <p:nvPr>
            <p:ph type="body" idx="1"/>
          </p:nvPr>
        </p:nvSpPr>
        <p:spPr>
          <a:xfrm>
            <a:off x="533400" y="1676400"/>
            <a:ext cx="8229600" cy="4876800"/>
          </a:xfrm>
        </p:spPr>
        <p:txBody>
          <a:bodyPr/>
          <a:lstStyle/>
          <a:p>
            <a:pPr>
              <a:lnSpc>
                <a:spcPct val="90000"/>
              </a:lnSpc>
            </a:pPr>
            <a:r>
              <a:rPr lang="en-US" dirty="0" smtClean="0"/>
              <a:t>The value of the product varies in different market segments </a:t>
            </a:r>
            <a:endParaRPr lang="en-US" dirty="0" smtClean="0"/>
          </a:p>
          <a:p>
            <a:pPr lvl="1">
              <a:lnSpc>
                <a:spcPct val="90000"/>
              </a:lnSpc>
            </a:pPr>
            <a:r>
              <a:rPr lang="en-US" dirty="0" smtClean="0"/>
              <a:t>(</a:t>
            </a:r>
            <a:r>
              <a:rPr lang="en-US" dirty="0" smtClean="0"/>
              <a:t>Example: airline seats)</a:t>
            </a:r>
          </a:p>
          <a:p>
            <a:pPr>
              <a:lnSpc>
                <a:spcPct val="90000"/>
              </a:lnSpc>
            </a:pPr>
            <a:r>
              <a:rPr lang="en-US" dirty="0" smtClean="0"/>
              <a:t>The product is highly perishable or product waste occurs </a:t>
            </a:r>
            <a:endParaRPr lang="en-US" dirty="0" smtClean="0"/>
          </a:p>
          <a:p>
            <a:pPr lvl="1">
              <a:lnSpc>
                <a:spcPct val="90000"/>
              </a:lnSpc>
            </a:pPr>
            <a:r>
              <a:rPr lang="en-US" dirty="0" smtClean="0"/>
              <a:t>(</a:t>
            </a:r>
            <a:r>
              <a:rPr lang="en-US" dirty="0" smtClean="0"/>
              <a:t>Example: fashion and seasonal apparel)</a:t>
            </a:r>
          </a:p>
          <a:p>
            <a:pPr>
              <a:lnSpc>
                <a:spcPct val="90000"/>
              </a:lnSpc>
            </a:pPr>
            <a:r>
              <a:rPr lang="en-US" dirty="0" smtClean="0"/>
              <a:t>Demand has seasonal and other peaks </a:t>
            </a:r>
            <a:endParaRPr lang="en-US" dirty="0" smtClean="0"/>
          </a:p>
          <a:p>
            <a:pPr lvl="1">
              <a:lnSpc>
                <a:spcPct val="90000"/>
              </a:lnSpc>
            </a:pPr>
            <a:r>
              <a:rPr lang="en-US" dirty="0" smtClean="0"/>
              <a:t>(</a:t>
            </a:r>
            <a:r>
              <a:rPr lang="en-US" dirty="0" smtClean="0"/>
              <a:t>Example:  products ordered at Amazon.com)</a:t>
            </a:r>
          </a:p>
          <a:p>
            <a:pPr>
              <a:lnSpc>
                <a:spcPct val="90000"/>
              </a:lnSpc>
            </a:pPr>
            <a:r>
              <a:rPr lang="en-US" dirty="0" smtClean="0"/>
              <a:t>The product is sold both in bulk and on the spot market </a:t>
            </a:r>
            <a:endParaRPr lang="en-US" dirty="0" smtClean="0"/>
          </a:p>
        </p:txBody>
      </p:sp>
    </p:spTree>
    <p:extLst>
      <p:ext uri="{BB962C8B-B14F-4D97-AF65-F5344CB8AC3E}">
        <p14:creationId xmlns:p14="http://schemas.microsoft.com/office/powerpoint/2010/main" val="3905913664"/>
      </p:ext>
    </p:extLst>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4000" smtClean="0"/>
              <a:t>Pricing and Revenue Management for Multiple Customer Segments</a:t>
            </a:r>
          </a:p>
        </p:txBody>
      </p:sp>
      <p:sp>
        <p:nvSpPr>
          <p:cNvPr id="48130" name="Rectangle 3"/>
          <p:cNvSpPr>
            <a:spLocks noGrp="1" noChangeArrowheads="1"/>
          </p:cNvSpPr>
          <p:nvPr>
            <p:ph type="body" idx="1"/>
          </p:nvPr>
        </p:nvSpPr>
        <p:spPr>
          <a:xfrm>
            <a:off x="457200" y="1739900"/>
            <a:ext cx="8229600" cy="4902200"/>
          </a:xfrm>
        </p:spPr>
        <p:txBody>
          <a:bodyPr/>
          <a:lstStyle/>
          <a:p>
            <a:pPr eaLnBrk="1" hangingPunct="1"/>
            <a:r>
              <a:rPr lang="en-US" sz="2800" smtClean="0"/>
              <a:t>Differential pricing increases total profits for a firm</a:t>
            </a:r>
          </a:p>
          <a:p>
            <a:pPr eaLnBrk="1" hangingPunct="1"/>
            <a:r>
              <a:rPr lang="en-US" sz="2800" smtClean="0"/>
              <a:t>Two fundamental issues must be handled in practice</a:t>
            </a:r>
          </a:p>
          <a:p>
            <a:pPr lvl="1" eaLnBrk="1" hangingPunct="1"/>
            <a:r>
              <a:rPr lang="en-US" sz="2400" smtClean="0"/>
              <a:t>How can the firm differentiate between the two segments and structure its pricing to make one segment pay more than the other?</a:t>
            </a:r>
          </a:p>
          <a:p>
            <a:pPr lvl="1" eaLnBrk="1" hangingPunct="1"/>
            <a:r>
              <a:rPr lang="en-US" sz="2400" smtClean="0"/>
              <a:t>How can the firm control demand such that the lower-paying segment does not utilize the entire availability of the asset?</a:t>
            </a:r>
          </a:p>
        </p:txBody>
      </p:sp>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4000" smtClean="0"/>
              <a:t>Pricing and Revenue Management for Multiple Customer Segments</a:t>
            </a:r>
          </a:p>
        </p:txBody>
      </p:sp>
      <p:sp>
        <p:nvSpPr>
          <p:cNvPr id="4" name="TextBox 3"/>
          <p:cNvSpPr txBox="1">
            <a:spLocks noChangeArrowheads="1"/>
          </p:cNvSpPr>
          <p:nvPr/>
        </p:nvSpPr>
        <p:spPr bwMode="auto">
          <a:xfrm>
            <a:off x="6959600" y="6134100"/>
            <a:ext cx="1103313" cy="307975"/>
          </a:xfrm>
          <a:prstGeom prst="rect">
            <a:avLst/>
          </a:prstGeom>
          <a:noFill/>
          <a:ln w="9525">
            <a:noFill/>
            <a:miter lim="800000"/>
            <a:headEnd/>
            <a:tailEnd/>
          </a:ln>
        </p:spPr>
        <p:txBody>
          <a:bodyPr wrap="none">
            <a:spAutoFit/>
          </a:bodyPr>
          <a:lstStyle/>
          <a:p>
            <a:r>
              <a:rPr lang="en-US" sz="1400"/>
              <a:t>Figure 16-1</a:t>
            </a:r>
          </a:p>
        </p:txBody>
      </p:sp>
      <p:pic>
        <p:nvPicPr>
          <p:cNvPr id="52227" name="Picture 5" descr="FG_16_001"/>
          <p:cNvPicPr>
            <a:picLocks noChangeAspect="1" noChangeArrowheads="1"/>
          </p:cNvPicPr>
          <p:nvPr/>
        </p:nvPicPr>
        <p:blipFill>
          <a:blip r:embed="rId2"/>
          <a:srcRect/>
          <a:stretch>
            <a:fillRect/>
          </a:stretch>
        </p:blipFill>
        <p:spPr bwMode="auto">
          <a:xfrm>
            <a:off x="1095375" y="1776413"/>
            <a:ext cx="6654800" cy="4357687"/>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4000" smtClean="0"/>
              <a:t>Pricing and Revenue Management for Multiple Customer Segments</a:t>
            </a:r>
          </a:p>
        </p:txBody>
      </p:sp>
      <p:sp>
        <p:nvSpPr>
          <p:cNvPr id="4" name="TextBox 3"/>
          <p:cNvSpPr txBox="1">
            <a:spLocks noChangeArrowheads="1"/>
          </p:cNvSpPr>
          <p:nvPr/>
        </p:nvSpPr>
        <p:spPr bwMode="auto">
          <a:xfrm>
            <a:off x="6959600" y="6134100"/>
            <a:ext cx="1103313" cy="307975"/>
          </a:xfrm>
          <a:prstGeom prst="rect">
            <a:avLst/>
          </a:prstGeom>
          <a:noFill/>
          <a:ln w="9525">
            <a:noFill/>
            <a:miter lim="800000"/>
            <a:headEnd/>
            <a:tailEnd/>
          </a:ln>
        </p:spPr>
        <p:txBody>
          <a:bodyPr wrap="none">
            <a:spAutoFit/>
          </a:bodyPr>
          <a:lstStyle/>
          <a:p>
            <a:r>
              <a:rPr lang="en-US" sz="1400"/>
              <a:t>Figure 16-2</a:t>
            </a:r>
          </a:p>
        </p:txBody>
      </p:sp>
      <p:pic>
        <p:nvPicPr>
          <p:cNvPr id="54275" name="Picture 5" descr="FG_16_002"/>
          <p:cNvPicPr>
            <a:picLocks noChangeAspect="1" noChangeArrowheads="1"/>
          </p:cNvPicPr>
          <p:nvPr/>
        </p:nvPicPr>
        <p:blipFill>
          <a:blip r:embed="rId2"/>
          <a:srcRect/>
          <a:stretch>
            <a:fillRect/>
          </a:stretch>
        </p:blipFill>
        <p:spPr bwMode="auto">
          <a:xfrm>
            <a:off x="727075" y="1697038"/>
            <a:ext cx="7335838" cy="4437062"/>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Side Bar">
  <a:themeElements>
    <a:clrScheme name="">
      <a:dk1>
        <a:srgbClr val="0000CC"/>
      </a:dk1>
      <a:lt1>
        <a:srgbClr val="FFFFFF"/>
      </a:lt1>
      <a:dk2>
        <a:srgbClr val="0000CC"/>
      </a:dk2>
      <a:lt2>
        <a:srgbClr val="000099"/>
      </a:lt2>
      <a:accent1>
        <a:srgbClr val="FF6633"/>
      </a:accent1>
      <a:accent2>
        <a:srgbClr val="FF00FF"/>
      </a:accent2>
      <a:accent3>
        <a:srgbClr val="FFFFFF"/>
      </a:accent3>
      <a:accent4>
        <a:srgbClr val="0000AE"/>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625</TotalTime>
  <Words>2235</Words>
  <Application>Microsoft Office PowerPoint</Application>
  <PresentationFormat>On-screen Show (4:3)</PresentationFormat>
  <Paragraphs>230</Paragraphs>
  <Slides>36</Slides>
  <Notes>0</Notes>
  <HiddenSlides>0</HiddenSlides>
  <MMClips>0</MMClips>
  <ScaleCrop>false</ScaleCrop>
  <HeadingPairs>
    <vt:vector size="6" baseType="variant">
      <vt:variant>
        <vt:lpstr>Theme</vt:lpstr>
      </vt:variant>
      <vt:variant>
        <vt:i4>10</vt:i4>
      </vt:variant>
      <vt:variant>
        <vt:lpstr>Embedded OLE Servers</vt:lpstr>
      </vt:variant>
      <vt:variant>
        <vt:i4>2</vt:i4>
      </vt:variant>
      <vt:variant>
        <vt:lpstr>Slide Titles</vt:lpstr>
      </vt:variant>
      <vt:variant>
        <vt:i4>36</vt:i4>
      </vt:variant>
    </vt:vector>
  </HeadingPairs>
  <TitlesOfParts>
    <vt:vector size="48" baseType="lpstr">
      <vt:lpstr>1_Office Theme</vt:lpstr>
      <vt:lpstr>Side Bar</vt:lpstr>
      <vt:lpstr>1_Side Bar</vt:lpstr>
      <vt:lpstr>2_Side Bar</vt:lpstr>
      <vt:lpstr>3_Side Bar</vt:lpstr>
      <vt:lpstr>4_Side Bar</vt:lpstr>
      <vt:lpstr>5_Side Bar</vt:lpstr>
      <vt:lpstr>6_Side Bar</vt:lpstr>
      <vt:lpstr>7_Side Bar</vt:lpstr>
      <vt:lpstr>8_Side Bar</vt:lpstr>
      <vt:lpstr>Equation</vt:lpstr>
      <vt:lpstr>Microsoft Equation 3.0</vt:lpstr>
      <vt:lpstr>Pricing and Revenue Management in a Supply Chain</vt:lpstr>
      <vt:lpstr>Learning Objectives</vt:lpstr>
      <vt:lpstr>Outline</vt:lpstr>
      <vt:lpstr>The Role of Pricing and Revenue Management in the Supply Chain</vt:lpstr>
      <vt:lpstr>Revenue Management Strategies</vt:lpstr>
      <vt:lpstr>Conditions Under Which Revenue Management Has the Greatest Effect</vt:lpstr>
      <vt:lpstr>Pricing and Revenue Management for Multiple Customer Segments</vt:lpstr>
      <vt:lpstr>Pricing and Revenue Management for Multiple Customer Segments</vt:lpstr>
      <vt:lpstr>Pricing and Revenue Management for Multiple Customer Segments</vt:lpstr>
      <vt:lpstr>Differential Pricing in Practice</vt:lpstr>
      <vt:lpstr>Pricing and Revenue Management for Multiple Customer Segments</vt:lpstr>
      <vt:lpstr>Pricing to Multiple Segments</vt:lpstr>
      <vt:lpstr>Pricing to Multiple Segments</vt:lpstr>
      <vt:lpstr>Pricing to Multiple Segments</vt:lpstr>
      <vt:lpstr>Pricing to Multiple Segments</vt:lpstr>
      <vt:lpstr>Allocating Capacity Under Uncertainty</vt:lpstr>
      <vt:lpstr>Pricing and Revenue Management for Multiple Customer Segments</vt:lpstr>
      <vt:lpstr>Example 15.2: ToFrom Trucking</vt:lpstr>
      <vt:lpstr>Allocating Capacity to a Segment Under Uncertainty</vt:lpstr>
      <vt:lpstr>Pricing and Revenue Management for Perishable Assets</vt:lpstr>
      <vt:lpstr>Filene’s Basement               .</vt:lpstr>
      <vt:lpstr>Dynamic Pricing</vt:lpstr>
      <vt:lpstr>Dynamic Pricing with Multiple Periods</vt:lpstr>
      <vt:lpstr>Dynamic Pricing</vt:lpstr>
      <vt:lpstr>Pricing and Revenue Management for Perishable Assets</vt:lpstr>
      <vt:lpstr>Pricing for Overbooking Perishable Assets</vt:lpstr>
      <vt:lpstr>Pricing for Overbooking Perishable Assets with Uncertainty</vt:lpstr>
      <vt:lpstr>Example 15.5 - Overbooking</vt:lpstr>
      <vt:lpstr>Pricing and Revenue Management for Seasonal Demand</vt:lpstr>
      <vt:lpstr>Pricing and Revenue Management for Bulk and Spot Contracts</vt:lpstr>
      <vt:lpstr>Pricing and Revenue Management for Bulk and Spot Customers</vt:lpstr>
      <vt:lpstr>Pricing and Revenue Management for Bulk and Spot Customers</vt:lpstr>
      <vt:lpstr>Long-term Transportation Bulk Contracts versus the Spot Market</vt:lpstr>
      <vt:lpstr>Using Pricing and Revenue Management in Practice</vt:lpstr>
      <vt:lpstr>Summary of Learning Objectives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Chopra and Meindl PPts</dc:title>
  <dc:subject>Chapter 16 - Pricing and Revenue Management in a Supply Chain</dc:subject>
  <dc:creator>Jeff Heyl</dc:creator>
  <cp:keywords/>
  <dc:description/>
  <cp:lastModifiedBy>Janny M.Y. Leung</cp:lastModifiedBy>
  <cp:revision>98</cp:revision>
  <cp:lastPrinted>2012-11-17T15:13:17Z</cp:lastPrinted>
  <dcterms:created xsi:type="dcterms:W3CDTF">2012-01-08T09:40:37Z</dcterms:created>
  <dcterms:modified xsi:type="dcterms:W3CDTF">2012-11-17T16:10:47Z</dcterms:modified>
  <cp:category/>
</cp:coreProperties>
</file>