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2.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3.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4.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95" r:id="rId2"/>
    <p:sldMasterId id="2147483707" r:id="rId3"/>
    <p:sldMasterId id="2147483719" r:id="rId4"/>
    <p:sldMasterId id="2147483731" r:id="rId5"/>
    <p:sldMasterId id="2147483743" r:id="rId6"/>
    <p:sldMasterId id="2147483755" r:id="rId7"/>
    <p:sldMasterId id="2147483768" r:id="rId8"/>
    <p:sldMasterId id="2147483780" r:id="rId9"/>
    <p:sldMasterId id="2147483793" r:id="rId10"/>
    <p:sldMasterId id="2147483806" r:id="rId11"/>
    <p:sldMasterId id="2147483818" r:id="rId12"/>
    <p:sldMasterId id="2147483830" r:id="rId13"/>
    <p:sldMasterId id="2147483842" r:id="rId14"/>
    <p:sldMasterId id="2147483854" r:id="rId15"/>
  </p:sldMasterIdLst>
  <p:notesMasterIdLst>
    <p:notesMasterId r:id="rId82"/>
  </p:notesMasterIdLst>
  <p:handoutMasterIdLst>
    <p:handoutMasterId r:id="rId83"/>
  </p:handoutMasterIdLst>
  <p:sldIdLst>
    <p:sldId id="257" r:id="rId16"/>
    <p:sldId id="258" r:id="rId17"/>
    <p:sldId id="310" r:id="rId18"/>
    <p:sldId id="280" r:id="rId19"/>
    <p:sldId id="281" r:id="rId20"/>
    <p:sldId id="261" r:id="rId21"/>
    <p:sldId id="282" r:id="rId22"/>
    <p:sldId id="283" r:id="rId23"/>
    <p:sldId id="284" r:id="rId24"/>
    <p:sldId id="285" r:id="rId25"/>
    <p:sldId id="286" r:id="rId26"/>
    <p:sldId id="311" r:id="rId27"/>
    <p:sldId id="312" r:id="rId28"/>
    <p:sldId id="288" r:id="rId29"/>
    <p:sldId id="289" r:id="rId30"/>
    <p:sldId id="290" r:id="rId31"/>
    <p:sldId id="291" r:id="rId32"/>
    <p:sldId id="292" r:id="rId33"/>
    <p:sldId id="313" r:id="rId34"/>
    <p:sldId id="314" r:id="rId35"/>
    <p:sldId id="293" r:id="rId36"/>
    <p:sldId id="294" r:id="rId37"/>
    <p:sldId id="295" r:id="rId38"/>
    <p:sldId id="315" r:id="rId39"/>
    <p:sldId id="316" r:id="rId40"/>
    <p:sldId id="317" r:id="rId41"/>
    <p:sldId id="318" r:id="rId42"/>
    <p:sldId id="319" r:id="rId43"/>
    <p:sldId id="263" r:id="rId44"/>
    <p:sldId id="296" r:id="rId45"/>
    <p:sldId id="297" r:id="rId46"/>
    <p:sldId id="298" r:id="rId47"/>
    <p:sldId id="264" r:id="rId48"/>
    <p:sldId id="320" r:id="rId49"/>
    <p:sldId id="321" r:id="rId50"/>
    <p:sldId id="322" r:id="rId51"/>
    <p:sldId id="323" r:id="rId52"/>
    <p:sldId id="265" r:id="rId53"/>
    <p:sldId id="266" r:id="rId54"/>
    <p:sldId id="299" r:id="rId55"/>
    <p:sldId id="300" r:id="rId56"/>
    <p:sldId id="324" r:id="rId57"/>
    <p:sldId id="267" r:id="rId58"/>
    <p:sldId id="325" r:id="rId59"/>
    <p:sldId id="301" r:id="rId60"/>
    <p:sldId id="268" r:id="rId61"/>
    <p:sldId id="326" r:id="rId62"/>
    <p:sldId id="303" r:id="rId63"/>
    <p:sldId id="305" r:id="rId64"/>
    <p:sldId id="304" r:id="rId65"/>
    <p:sldId id="327" r:id="rId66"/>
    <p:sldId id="328" r:id="rId67"/>
    <p:sldId id="329" r:id="rId68"/>
    <p:sldId id="271" r:id="rId69"/>
    <p:sldId id="272" r:id="rId70"/>
    <p:sldId id="330" r:id="rId71"/>
    <p:sldId id="331" r:id="rId72"/>
    <p:sldId id="306" r:id="rId73"/>
    <p:sldId id="332" r:id="rId74"/>
    <p:sldId id="275" r:id="rId75"/>
    <p:sldId id="307" r:id="rId76"/>
    <p:sldId id="308" r:id="rId77"/>
    <p:sldId id="277" r:id="rId78"/>
    <p:sldId id="278" r:id="rId79"/>
    <p:sldId id="279" r:id="rId80"/>
    <p:sldId id="309" r:id="rId81"/>
  </p:sldIdLst>
  <p:sldSz cx="9144000" cy="6858000" type="screen4x3"/>
  <p:notesSz cx="9926638" cy="67818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7B7B"/>
    <a:srgbClr val="8787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82" autoAdjust="0"/>
    <p:restoredTop sz="99676" autoAdjust="0"/>
  </p:normalViewPr>
  <p:slideViewPr>
    <p:cSldViewPr snapToGrid="0" snapToObjects="1">
      <p:cViewPr varScale="1">
        <p:scale>
          <a:sx n="105" d="100"/>
          <a:sy n="105" d="100"/>
        </p:scale>
        <p:origin x="-660" y="-90"/>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slide" Target="slides/slide48.xml"/><Relationship Id="rId68" Type="http://schemas.openxmlformats.org/officeDocument/2006/relationships/slide" Target="slides/slide53.xml"/><Relationship Id="rId76" Type="http://schemas.openxmlformats.org/officeDocument/2006/relationships/slide" Target="slides/slide61.xml"/><Relationship Id="rId84"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6.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slide" Target="slides/slide59.xml"/><Relationship Id="rId79" Type="http://schemas.openxmlformats.org/officeDocument/2006/relationships/slide" Target="slides/slide64.xml"/><Relationship Id="rId87"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6.xml"/><Relationship Id="rId82" Type="http://schemas.openxmlformats.org/officeDocument/2006/relationships/notesMaster" Target="notesMasters/notesMaster1.xml"/><Relationship Id="rId19"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image" Target="../media/image20.emf"/><Relationship Id="rId1" Type="http://schemas.openxmlformats.org/officeDocument/2006/relationships/image" Target="../media/image19.emf"/><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image" Target="../media/image26.emf"/><Relationship Id="rId4"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909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2798" y="0"/>
            <a:ext cx="4301543" cy="339090"/>
          </a:xfrm>
          <a:prstGeom prst="rect">
            <a:avLst/>
          </a:prstGeom>
        </p:spPr>
        <p:txBody>
          <a:bodyPr vert="horz" lIns="91440" tIns="45720" rIns="91440" bIns="45720" rtlCol="0"/>
          <a:lstStyle>
            <a:lvl1pPr algn="r">
              <a:defRPr sz="1200"/>
            </a:lvl1pPr>
          </a:lstStyle>
          <a:p>
            <a:fld id="{EB045246-A7A0-470C-9C92-FD5492C6DB04}" type="datetimeFigureOut">
              <a:rPr lang="en-GB" smtClean="0"/>
              <a:t>17/11/2012</a:t>
            </a:fld>
            <a:endParaRPr lang="en-GB"/>
          </a:p>
        </p:txBody>
      </p:sp>
      <p:sp>
        <p:nvSpPr>
          <p:cNvPr id="4" name="Footer Placeholder 3"/>
          <p:cNvSpPr>
            <a:spLocks noGrp="1"/>
          </p:cNvSpPr>
          <p:nvPr>
            <p:ph type="ftr" sz="quarter" idx="2"/>
          </p:nvPr>
        </p:nvSpPr>
        <p:spPr>
          <a:xfrm>
            <a:off x="0" y="6441533"/>
            <a:ext cx="4301543" cy="33909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2798" y="6441533"/>
            <a:ext cx="4301543" cy="339090"/>
          </a:xfrm>
          <a:prstGeom prst="rect">
            <a:avLst/>
          </a:prstGeom>
        </p:spPr>
        <p:txBody>
          <a:bodyPr vert="horz" lIns="91440" tIns="45720" rIns="91440" bIns="45720" rtlCol="0" anchor="b"/>
          <a:lstStyle>
            <a:lvl1pPr algn="r">
              <a:defRPr sz="1200"/>
            </a:lvl1pPr>
          </a:lstStyle>
          <a:p>
            <a:fld id="{80C6D012-2EF3-4E88-932F-01F74824CE48}" type="slidenum">
              <a:rPr lang="en-GB" smtClean="0"/>
              <a:t>‹#›</a:t>
            </a:fld>
            <a:endParaRPr lang="en-GB"/>
          </a:p>
        </p:txBody>
      </p:sp>
    </p:spTree>
    <p:extLst>
      <p:ext uri="{BB962C8B-B14F-4D97-AF65-F5344CB8AC3E}">
        <p14:creationId xmlns:p14="http://schemas.microsoft.com/office/powerpoint/2010/main" val="3849021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125" cy="339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2925" y="0"/>
            <a:ext cx="4302125" cy="339725"/>
          </a:xfrm>
          <a:prstGeom prst="rect">
            <a:avLst/>
          </a:prstGeom>
        </p:spPr>
        <p:txBody>
          <a:bodyPr vert="horz" lIns="91440" tIns="45720" rIns="91440" bIns="45720" rtlCol="0"/>
          <a:lstStyle>
            <a:lvl1pPr algn="r">
              <a:defRPr sz="1200"/>
            </a:lvl1pPr>
          </a:lstStyle>
          <a:p>
            <a:fld id="{BEFDD515-FCD1-478E-8B23-212232567F47}" type="datetimeFigureOut">
              <a:rPr lang="en-GB" smtClean="0"/>
              <a:t>17/11/2012</a:t>
            </a:fld>
            <a:endParaRPr lang="en-GB"/>
          </a:p>
        </p:txBody>
      </p:sp>
      <p:sp>
        <p:nvSpPr>
          <p:cNvPr id="4" name="Slide Image Placeholder 3"/>
          <p:cNvSpPr>
            <a:spLocks noGrp="1" noRot="1" noChangeAspect="1"/>
          </p:cNvSpPr>
          <p:nvPr>
            <p:ph type="sldImg" idx="2"/>
          </p:nvPr>
        </p:nvSpPr>
        <p:spPr>
          <a:xfrm>
            <a:off x="3267075" y="508000"/>
            <a:ext cx="3392488" cy="25431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188" y="3221038"/>
            <a:ext cx="7942262" cy="305276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442075"/>
            <a:ext cx="4302125" cy="33813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2925" y="6442075"/>
            <a:ext cx="4302125" cy="338138"/>
          </a:xfrm>
          <a:prstGeom prst="rect">
            <a:avLst/>
          </a:prstGeom>
        </p:spPr>
        <p:txBody>
          <a:bodyPr vert="horz" lIns="91440" tIns="45720" rIns="91440" bIns="45720" rtlCol="0" anchor="b"/>
          <a:lstStyle>
            <a:lvl1pPr algn="r">
              <a:defRPr sz="1200"/>
            </a:lvl1pPr>
          </a:lstStyle>
          <a:p>
            <a:fld id="{69356B48-9D3B-4EB7-80FF-A3FDB2D79CDC}" type="slidenum">
              <a:rPr lang="en-GB" smtClean="0"/>
              <a:t>‹#›</a:t>
            </a:fld>
            <a:endParaRPr lang="en-GB"/>
          </a:p>
        </p:txBody>
      </p:sp>
    </p:spTree>
    <p:extLst>
      <p:ext uri="{BB962C8B-B14F-4D97-AF65-F5344CB8AC3E}">
        <p14:creationId xmlns:p14="http://schemas.microsoft.com/office/powerpoint/2010/main" val="2154014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solidFill>
                  <a:prstClr val="black"/>
                </a:solidFill>
              </a:rPr>
              <a:t>SEG 4610 Supply Chain Management</a:t>
            </a:r>
          </a:p>
        </p:txBody>
      </p:sp>
      <p:sp>
        <p:nvSpPr>
          <p:cNvPr id="5" name="Rectangle 6"/>
          <p:cNvSpPr>
            <a:spLocks noGrp="1" noChangeArrowheads="1"/>
          </p:cNvSpPr>
          <p:nvPr>
            <p:ph type="ftr" sz="quarter" idx="4"/>
          </p:nvPr>
        </p:nvSpPr>
        <p:spPr>
          <a:ln/>
        </p:spPr>
        <p:txBody>
          <a:bodyPr/>
          <a:lstStyle/>
          <a:p>
            <a:r>
              <a:rPr lang="en-GB">
                <a:solidFill>
                  <a:prstClr val="black"/>
                </a:solidFill>
              </a:rPr>
              <a:t>Janny Leung</a:t>
            </a:r>
          </a:p>
        </p:txBody>
      </p:sp>
      <p:sp>
        <p:nvSpPr>
          <p:cNvPr id="6" name="Rectangle 7"/>
          <p:cNvSpPr>
            <a:spLocks noGrp="1" noChangeArrowheads="1"/>
          </p:cNvSpPr>
          <p:nvPr>
            <p:ph type="sldNum" sz="quarter" idx="5"/>
          </p:nvPr>
        </p:nvSpPr>
        <p:spPr>
          <a:ln/>
        </p:spPr>
        <p:txBody>
          <a:bodyPr/>
          <a:lstStyle/>
          <a:p>
            <a:fld id="{C9E43BEF-E28E-44D6-A6D7-FB4E51496F69}" type="slidenum">
              <a:rPr lang="en-GB">
                <a:solidFill>
                  <a:prstClr val="black"/>
                </a:solidFill>
              </a:rPr>
              <a:pPr/>
              <a:t>37</a:t>
            </a:fld>
            <a:endParaRPr lang="en-GB">
              <a:solidFill>
                <a:prstClr val="black"/>
              </a:solidFill>
            </a:endParaRPr>
          </a:p>
        </p:txBody>
      </p:sp>
      <p:sp>
        <p:nvSpPr>
          <p:cNvPr id="59394" name="Rectangle 2"/>
          <p:cNvSpPr>
            <a:spLocks noChangeArrowheads="1" noTextEdit="1"/>
          </p:cNvSpPr>
          <p:nvPr>
            <p:ph type="sldImg"/>
          </p:nvPr>
        </p:nvSpPr>
        <p:spPr>
          <a:xfrm>
            <a:off x="3282950" y="512763"/>
            <a:ext cx="3379788" cy="2533650"/>
          </a:xfrm>
          <a:ln/>
        </p:spPr>
      </p:sp>
      <p:sp>
        <p:nvSpPr>
          <p:cNvPr id="59395" name="Rectangle 3"/>
          <p:cNvSpPr>
            <a:spLocks noGrp="1" noChangeArrowheads="1"/>
          </p:cNvSpPr>
          <p:nvPr>
            <p:ph type="body" idx="1"/>
          </p:nvPr>
        </p:nvSpPr>
        <p:spPr>
          <a:xfrm>
            <a:off x="1322159" y="3222009"/>
            <a:ext cx="7282323" cy="3050938"/>
          </a:xfrm>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3"/>
          <p:cNvGrpSpPr>
            <a:grpSpLocks/>
          </p:cNvGrpSpPr>
          <p:nvPr userDrawn="1"/>
        </p:nvGrpSpPr>
        <p:grpSpPr bwMode="auto">
          <a:xfrm>
            <a:off x="5654675" y="468313"/>
            <a:ext cx="1381125" cy="282575"/>
            <a:chOff x="6693632" y="1852698"/>
            <a:chExt cx="1380564" cy="283882"/>
          </a:xfrm>
        </p:grpSpPr>
        <p:sp>
          <p:nvSpPr>
            <p:cNvPr id="4" name="Rectangle 10"/>
            <p:cNvSpPr/>
            <p:nvPr userDrawn="1"/>
          </p:nvSpPr>
          <p:spPr>
            <a:xfrm>
              <a:off x="6693632" y="1852698"/>
              <a:ext cx="284048" cy="283882"/>
            </a:xfrm>
            <a:prstGeom prst="rect">
              <a:avLst/>
            </a:prstGeom>
            <a:solidFill>
              <a:srgbClr val="878787"/>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Rectangle 11"/>
            <p:cNvSpPr/>
            <p:nvPr userDrawn="1"/>
          </p:nvSpPr>
          <p:spPr>
            <a:xfrm>
              <a:off x="7242684" y="1852698"/>
              <a:ext cx="282460" cy="283882"/>
            </a:xfrm>
            <a:prstGeom prst="rect">
              <a:avLst/>
            </a:prstGeom>
            <a:solidFill>
              <a:srgbClr val="878787"/>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12"/>
            <p:cNvSpPr/>
            <p:nvPr userDrawn="1"/>
          </p:nvSpPr>
          <p:spPr>
            <a:xfrm>
              <a:off x="7790149" y="1852698"/>
              <a:ext cx="284047" cy="283882"/>
            </a:xfrm>
            <a:prstGeom prst="rect">
              <a:avLst/>
            </a:prstGeom>
            <a:solidFill>
              <a:srgbClr val="878787"/>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grpSp>
      <p:sp>
        <p:nvSpPr>
          <p:cNvPr id="7" name="Rectangle 17"/>
          <p:cNvSpPr>
            <a:spLocks noChangeArrowheads="1"/>
          </p:cNvSpPr>
          <p:nvPr userDrawn="1"/>
        </p:nvSpPr>
        <p:spPr bwMode="gray">
          <a:xfrm>
            <a:off x="0" y="6400800"/>
            <a:ext cx="9144000" cy="479425"/>
          </a:xfrm>
          <a:prstGeom prst="rect">
            <a:avLst/>
          </a:prstGeom>
          <a:solidFill>
            <a:srgbClr val="FF553C"/>
          </a:solidFill>
          <a:ln w="9525" algn="ctr">
            <a:noFill/>
            <a:miter lim="800000"/>
            <a:headEnd/>
            <a:tailEnd/>
          </a:ln>
          <a:effectLst/>
        </p:spPr>
        <p:txBody>
          <a:bodyPr wrap="none" lIns="0" tIns="0" rIns="0" bIns="0" anchor="ctr"/>
          <a:lstStyle/>
          <a:p>
            <a:pPr>
              <a:defRPr/>
            </a:pPr>
            <a:endParaRPr lang="en-US"/>
          </a:p>
        </p:txBody>
      </p:sp>
      <p:sp>
        <p:nvSpPr>
          <p:cNvPr id="8" name="Rectangle 5"/>
          <p:cNvSpPr>
            <a:spLocks noChangeArrowheads="1"/>
          </p:cNvSpPr>
          <p:nvPr userDrawn="1"/>
        </p:nvSpPr>
        <p:spPr bwMode="auto">
          <a:xfrm>
            <a:off x="457200" y="5394325"/>
            <a:ext cx="8445500" cy="1006475"/>
          </a:xfrm>
          <a:prstGeom prst="rect">
            <a:avLst/>
          </a:prstGeom>
          <a:noFill/>
          <a:ln>
            <a:noFill/>
          </a:ln>
          <a:effectLst/>
          <a:extLst/>
        </p:spPr>
        <p:txBody>
          <a:bodyPr>
            <a:spAutoFit/>
          </a:bodyPr>
          <a:lstStyle/>
          <a:p>
            <a:pPr defTabSz="914400"/>
            <a:r>
              <a:rPr lang="en-US" sz="2000" b="1" i="1">
                <a:solidFill>
                  <a:srgbClr val="7B7B7B"/>
                </a:solidFill>
              </a:rPr>
              <a:t>PowerPoint presentation to accompany</a:t>
            </a:r>
          </a:p>
          <a:p>
            <a:pPr defTabSz="914400"/>
            <a:r>
              <a:rPr lang="en-US" sz="2000" b="1" i="1">
                <a:solidFill>
                  <a:srgbClr val="7B7B7B"/>
                </a:solidFill>
              </a:rPr>
              <a:t>Chopra and Meindl Supply Chain Management, 5e</a:t>
            </a:r>
          </a:p>
          <a:p>
            <a:pPr defTabSz="914400"/>
            <a:r>
              <a:rPr lang="en-US" sz="2000" b="1" i="1">
                <a:solidFill>
                  <a:srgbClr val="7B7B7B"/>
                </a:solidFill>
              </a:rPr>
              <a:t>Global Edition</a:t>
            </a:r>
          </a:p>
        </p:txBody>
      </p:sp>
      <p:sp>
        <p:nvSpPr>
          <p:cNvPr id="9" name="TextBox 9"/>
          <p:cNvSpPr txBox="1">
            <a:spLocks noChangeArrowheads="1"/>
          </p:cNvSpPr>
          <p:nvPr userDrawn="1"/>
        </p:nvSpPr>
        <p:spPr bwMode="auto">
          <a:xfrm>
            <a:off x="4465638" y="6651625"/>
            <a:ext cx="425450" cy="228600"/>
          </a:xfrm>
          <a:prstGeom prst="rect">
            <a:avLst/>
          </a:prstGeom>
          <a:noFill/>
          <a:ln w="9525">
            <a:noFill/>
            <a:miter lim="800000"/>
            <a:headEnd/>
            <a:tailEnd/>
          </a:ln>
        </p:spPr>
        <p:txBody>
          <a:bodyPr>
            <a:spAutoFit/>
          </a:bodyPr>
          <a:lstStyle/>
          <a:p>
            <a:pPr>
              <a:defRPr/>
            </a:pPr>
            <a:r>
              <a:rPr lang="en-US" sz="900">
                <a:solidFill>
                  <a:schemeClr val="bg1"/>
                </a:solidFill>
                <a:cs typeface="Helvetica" pitchFamily="34" charset="0"/>
              </a:rPr>
              <a:t>1-</a:t>
            </a:r>
            <a:fld id="{49A1341D-D61A-4DE6-AD41-EB359E5B6641}" type="slidenum">
              <a:rPr lang="en-US" sz="900">
                <a:solidFill>
                  <a:schemeClr val="bg1"/>
                </a:solidFill>
                <a:cs typeface="Helvetica" pitchFamily="34" charset="0"/>
              </a:rPr>
              <a:pPr>
                <a:defRPr/>
              </a:pPr>
              <a:t>‹#›</a:t>
            </a:fld>
            <a:endParaRPr lang="en-US" sz="900">
              <a:solidFill>
                <a:schemeClr val="bg1"/>
              </a:solidFill>
              <a:cs typeface="Helvetica" pitchFamily="34" charset="0"/>
            </a:endParaRPr>
          </a:p>
        </p:txBody>
      </p:sp>
      <p:sp>
        <p:nvSpPr>
          <p:cNvPr id="10" name="TextBox 6"/>
          <p:cNvSpPr txBox="1">
            <a:spLocks noChangeArrowheads="1"/>
          </p:cNvSpPr>
          <p:nvPr userDrawn="1"/>
        </p:nvSpPr>
        <p:spPr bwMode="auto">
          <a:xfrm>
            <a:off x="1858963" y="6400800"/>
            <a:ext cx="5629275" cy="228600"/>
          </a:xfrm>
          <a:prstGeom prst="rect">
            <a:avLst/>
          </a:prstGeom>
          <a:noFill/>
          <a:ln w="9525">
            <a:noFill/>
            <a:miter lim="800000"/>
            <a:headEnd/>
            <a:tailEnd/>
          </a:ln>
        </p:spPr>
        <p:txBody>
          <a:bodyPr>
            <a:spAutoFit/>
          </a:bodyPr>
          <a:lstStyle/>
          <a:p>
            <a:pPr algn="ctr"/>
            <a:r>
              <a:rPr lang="en-US" sz="900" i="1">
                <a:solidFill>
                  <a:schemeClr val="bg1"/>
                </a:solidFill>
              </a:rPr>
              <a:t>Copyright ©2013 Pearson Education.</a:t>
            </a:r>
            <a:endParaRPr lang="en-US" sz="900">
              <a:solidFill>
                <a:schemeClr val="bg1"/>
              </a:solidFill>
            </a:endParaRPr>
          </a:p>
        </p:txBody>
      </p:sp>
      <p:pic>
        <p:nvPicPr>
          <p:cNvPr id="11" name="Picture 18" descr="Pearson_Bound_White"/>
          <p:cNvPicPr>
            <a:picLocks noChangeAspect="1" noChangeArrowheads="1"/>
          </p:cNvPicPr>
          <p:nvPr userDrawn="1"/>
        </p:nvPicPr>
        <p:blipFill>
          <a:blip r:embed="rId2"/>
          <a:srcRect/>
          <a:stretch>
            <a:fillRect/>
          </a:stretch>
        </p:blipFill>
        <p:spPr bwMode="auto">
          <a:xfrm>
            <a:off x="7488238" y="6364288"/>
            <a:ext cx="1655762" cy="493712"/>
          </a:xfrm>
          <a:prstGeom prst="rect">
            <a:avLst/>
          </a:prstGeom>
          <a:noFill/>
          <a:ln w="9525">
            <a:noFill/>
            <a:miter lim="800000"/>
            <a:headEnd/>
            <a:tailEnd/>
          </a:ln>
        </p:spPr>
      </p:pic>
      <p:pic>
        <p:nvPicPr>
          <p:cNvPr id="12" name="Picture 19" descr="Pearson_Strap_Bound_White"/>
          <p:cNvPicPr>
            <a:picLocks noChangeAspect="1" noChangeArrowheads="1"/>
          </p:cNvPicPr>
          <p:nvPr userDrawn="1"/>
        </p:nvPicPr>
        <p:blipFill>
          <a:blip r:embed="rId3"/>
          <a:srcRect/>
          <a:stretch>
            <a:fillRect/>
          </a:stretch>
        </p:blipFill>
        <p:spPr bwMode="auto">
          <a:xfrm>
            <a:off x="0" y="6400800"/>
            <a:ext cx="1908175" cy="493713"/>
          </a:xfrm>
          <a:prstGeom prst="rect">
            <a:avLst/>
          </a:prstGeom>
          <a:noFill/>
          <a:ln w="9525">
            <a:noFill/>
            <a:miter lim="800000"/>
            <a:headEnd/>
            <a:tailEnd/>
          </a:ln>
        </p:spPr>
      </p:pic>
      <p:sp>
        <p:nvSpPr>
          <p:cNvPr id="13" name="TextBox 6"/>
          <p:cNvSpPr txBox="1">
            <a:spLocks noChangeArrowheads="1"/>
          </p:cNvSpPr>
          <p:nvPr userDrawn="1"/>
        </p:nvSpPr>
        <p:spPr bwMode="auto">
          <a:xfrm>
            <a:off x="1858963" y="6400800"/>
            <a:ext cx="5629275" cy="228600"/>
          </a:xfrm>
          <a:prstGeom prst="rect">
            <a:avLst/>
          </a:prstGeom>
          <a:noFill/>
          <a:ln w="9525">
            <a:noFill/>
            <a:miter lim="800000"/>
            <a:headEnd/>
            <a:tailEnd/>
          </a:ln>
        </p:spPr>
        <p:txBody>
          <a:bodyPr>
            <a:spAutoFit/>
          </a:bodyPr>
          <a:lstStyle/>
          <a:p>
            <a:pPr algn="ctr"/>
            <a:r>
              <a:rPr lang="en-US" sz="900" i="1">
                <a:solidFill>
                  <a:schemeClr val="bg1"/>
                </a:solidFill>
              </a:rPr>
              <a:t>Copyright ©2013 Pearson Education.</a:t>
            </a:r>
            <a:endParaRPr lang="en-US" sz="900">
              <a:solidFill>
                <a:schemeClr val="bg1"/>
              </a:solidFill>
            </a:endParaRPr>
          </a:p>
        </p:txBody>
      </p:sp>
      <p:pic>
        <p:nvPicPr>
          <p:cNvPr id="14" name="Picture 19" descr="Pearson_Strap_Bound_White"/>
          <p:cNvPicPr>
            <a:picLocks noChangeAspect="1" noChangeArrowheads="1"/>
          </p:cNvPicPr>
          <p:nvPr userDrawn="1"/>
        </p:nvPicPr>
        <p:blipFill>
          <a:blip r:embed="rId3"/>
          <a:srcRect/>
          <a:stretch>
            <a:fillRect/>
          </a:stretch>
        </p:blipFill>
        <p:spPr bwMode="auto">
          <a:xfrm>
            <a:off x="0" y="6400800"/>
            <a:ext cx="1908175" cy="493713"/>
          </a:xfrm>
          <a:prstGeom prst="rect">
            <a:avLst/>
          </a:prstGeom>
          <a:noFill/>
          <a:ln w="9525">
            <a:noFill/>
            <a:miter lim="800000"/>
            <a:headEnd/>
            <a:tailEnd/>
          </a:ln>
        </p:spPr>
      </p:pic>
      <p:pic>
        <p:nvPicPr>
          <p:cNvPr id="15" name="Picture 18" descr="Pearson_Bound_White"/>
          <p:cNvPicPr>
            <a:picLocks noChangeAspect="1" noChangeArrowheads="1"/>
          </p:cNvPicPr>
          <p:nvPr userDrawn="1"/>
        </p:nvPicPr>
        <p:blipFill>
          <a:blip r:embed="rId2"/>
          <a:srcRect/>
          <a:stretch>
            <a:fillRect/>
          </a:stretch>
        </p:blipFill>
        <p:spPr bwMode="auto">
          <a:xfrm>
            <a:off x="7488238" y="6364288"/>
            <a:ext cx="1655762" cy="493712"/>
          </a:xfrm>
          <a:prstGeom prst="rect">
            <a:avLst/>
          </a:prstGeom>
          <a:noFill/>
          <a:ln w="9525">
            <a:noFill/>
            <a:miter lim="800000"/>
            <a:headEnd/>
            <a:tailEnd/>
          </a:ln>
        </p:spPr>
      </p:pic>
      <p:sp>
        <p:nvSpPr>
          <p:cNvPr id="16" name="TextBox 6"/>
          <p:cNvSpPr txBox="1">
            <a:spLocks noChangeArrowheads="1"/>
          </p:cNvSpPr>
          <p:nvPr userDrawn="1"/>
        </p:nvSpPr>
        <p:spPr bwMode="auto">
          <a:xfrm>
            <a:off x="1858963" y="6400800"/>
            <a:ext cx="5629275" cy="228600"/>
          </a:xfrm>
          <a:prstGeom prst="rect">
            <a:avLst/>
          </a:prstGeom>
          <a:noFill/>
          <a:ln w="9525">
            <a:noFill/>
            <a:miter lim="800000"/>
            <a:headEnd/>
            <a:tailEnd/>
          </a:ln>
        </p:spPr>
        <p:txBody>
          <a:bodyPr>
            <a:spAutoFit/>
          </a:bodyPr>
          <a:lstStyle/>
          <a:p>
            <a:pPr algn="ctr"/>
            <a:r>
              <a:rPr lang="en-US" sz="900" i="1">
                <a:solidFill>
                  <a:schemeClr val="bg1"/>
                </a:solidFill>
              </a:rPr>
              <a:t>Copyright ©2013 Pearson Education.</a:t>
            </a:r>
            <a:endParaRPr lang="en-US" sz="900">
              <a:solidFill>
                <a:schemeClr val="bg1"/>
              </a:solidFill>
            </a:endParaRPr>
          </a:p>
        </p:txBody>
      </p:sp>
      <p:sp>
        <p:nvSpPr>
          <p:cNvPr id="17" name="TextBox 9"/>
          <p:cNvSpPr txBox="1">
            <a:spLocks noChangeArrowheads="1"/>
          </p:cNvSpPr>
          <p:nvPr userDrawn="1"/>
        </p:nvSpPr>
        <p:spPr bwMode="auto">
          <a:xfrm>
            <a:off x="4465638" y="6651625"/>
            <a:ext cx="425450" cy="228600"/>
          </a:xfrm>
          <a:prstGeom prst="rect">
            <a:avLst/>
          </a:prstGeom>
          <a:noFill/>
          <a:ln w="9525">
            <a:noFill/>
            <a:miter lim="800000"/>
            <a:headEnd/>
            <a:tailEnd/>
          </a:ln>
        </p:spPr>
        <p:txBody>
          <a:bodyPr>
            <a:spAutoFit/>
          </a:bodyPr>
          <a:lstStyle/>
          <a:p>
            <a:pPr>
              <a:defRPr/>
            </a:pPr>
            <a:r>
              <a:rPr lang="en-US" sz="900">
                <a:solidFill>
                  <a:schemeClr val="bg1"/>
                </a:solidFill>
                <a:cs typeface="Helvetica" pitchFamily="34" charset="0"/>
              </a:rPr>
              <a:t>1-</a:t>
            </a:r>
            <a:fld id="{7316B7F8-2E71-422E-8775-69652C0ACD77}" type="slidenum">
              <a:rPr lang="en-US" sz="900">
                <a:solidFill>
                  <a:schemeClr val="bg1"/>
                </a:solidFill>
                <a:cs typeface="Helvetica" pitchFamily="34" charset="0"/>
              </a:rPr>
              <a:pPr>
                <a:defRPr/>
              </a:pPr>
              <a:t>‹#›</a:t>
            </a:fld>
            <a:endParaRPr lang="en-US" sz="900">
              <a:solidFill>
                <a:schemeClr val="bg1"/>
              </a:solidFill>
              <a:cs typeface="Helvetica" pitchFamily="34" charset="0"/>
            </a:endParaRPr>
          </a:p>
        </p:txBody>
      </p:sp>
      <p:pic>
        <p:nvPicPr>
          <p:cNvPr id="18" name="Picture 18" descr="Pearson_Bound_White"/>
          <p:cNvPicPr>
            <a:picLocks noChangeAspect="1" noChangeArrowheads="1"/>
          </p:cNvPicPr>
          <p:nvPr userDrawn="1"/>
        </p:nvPicPr>
        <p:blipFill>
          <a:blip r:embed="rId2"/>
          <a:srcRect/>
          <a:stretch>
            <a:fillRect/>
          </a:stretch>
        </p:blipFill>
        <p:spPr bwMode="auto">
          <a:xfrm>
            <a:off x="7488238" y="6364288"/>
            <a:ext cx="1655762" cy="493712"/>
          </a:xfrm>
          <a:prstGeom prst="rect">
            <a:avLst/>
          </a:prstGeom>
          <a:noFill/>
          <a:ln w="9525">
            <a:noFill/>
            <a:miter lim="800000"/>
            <a:headEnd/>
            <a:tailEnd/>
          </a:ln>
        </p:spPr>
      </p:pic>
      <p:sp>
        <p:nvSpPr>
          <p:cNvPr id="19" name="TextBox 6"/>
          <p:cNvSpPr txBox="1">
            <a:spLocks noChangeArrowheads="1"/>
          </p:cNvSpPr>
          <p:nvPr userDrawn="1"/>
        </p:nvSpPr>
        <p:spPr bwMode="auto">
          <a:xfrm>
            <a:off x="1858963" y="6400800"/>
            <a:ext cx="5629275" cy="228600"/>
          </a:xfrm>
          <a:prstGeom prst="rect">
            <a:avLst/>
          </a:prstGeom>
          <a:noFill/>
          <a:ln w="9525">
            <a:noFill/>
            <a:miter lim="800000"/>
            <a:headEnd/>
            <a:tailEnd/>
          </a:ln>
        </p:spPr>
        <p:txBody>
          <a:bodyPr>
            <a:spAutoFit/>
          </a:bodyPr>
          <a:lstStyle/>
          <a:p>
            <a:pPr algn="ctr"/>
            <a:r>
              <a:rPr lang="en-US" sz="900" i="1">
                <a:solidFill>
                  <a:schemeClr val="bg1"/>
                </a:solidFill>
              </a:rPr>
              <a:t>Copyright ©2013 Pearson Education.</a:t>
            </a:r>
            <a:endParaRPr lang="en-US" sz="900">
              <a:solidFill>
                <a:schemeClr val="bg1"/>
              </a:solidFill>
            </a:endParaRPr>
          </a:p>
        </p:txBody>
      </p:sp>
      <p:pic>
        <p:nvPicPr>
          <p:cNvPr id="20" name="Picture 19" descr="Pearson_Strap_Bound_White"/>
          <p:cNvPicPr>
            <a:picLocks noChangeAspect="1" noChangeArrowheads="1"/>
          </p:cNvPicPr>
          <p:nvPr userDrawn="1"/>
        </p:nvPicPr>
        <p:blipFill>
          <a:blip r:embed="rId3"/>
          <a:srcRect/>
          <a:stretch>
            <a:fillRect/>
          </a:stretch>
        </p:blipFill>
        <p:spPr bwMode="auto">
          <a:xfrm>
            <a:off x="0" y="6400800"/>
            <a:ext cx="1908175" cy="493713"/>
          </a:xfrm>
          <a:prstGeom prst="rect">
            <a:avLst/>
          </a:prstGeom>
          <a:noFill/>
          <a:ln w="9525">
            <a:noFill/>
            <a:miter lim="800000"/>
            <a:headEnd/>
            <a:tailEnd/>
          </a:ln>
        </p:spPr>
      </p:pic>
      <p:sp>
        <p:nvSpPr>
          <p:cNvPr id="21" name="TextBox 9"/>
          <p:cNvSpPr txBox="1">
            <a:spLocks noChangeArrowheads="1"/>
          </p:cNvSpPr>
          <p:nvPr userDrawn="1"/>
        </p:nvSpPr>
        <p:spPr bwMode="auto">
          <a:xfrm>
            <a:off x="4465638" y="6651625"/>
            <a:ext cx="425450" cy="228600"/>
          </a:xfrm>
          <a:prstGeom prst="rect">
            <a:avLst/>
          </a:prstGeom>
          <a:noFill/>
          <a:ln w="9525">
            <a:noFill/>
            <a:miter lim="800000"/>
            <a:headEnd/>
            <a:tailEnd/>
          </a:ln>
        </p:spPr>
        <p:txBody>
          <a:bodyPr>
            <a:spAutoFit/>
          </a:bodyPr>
          <a:lstStyle/>
          <a:p>
            <a:pPr>
              <a:defRPr/>
            </a:pPr>
            <a:r>
              <a:rPr lang="en-US" sz="900">
                <a:solidFill>
                  <a:schemeClr val="bg1"/>
                </a:solidFill>
                <a:cs typeface="Helvetica" pitchFamily="34" charset="0"/>
              </a:rPr>
              <a:t>1-</a:t>
            </a:r>
            <a:fld id="{0A125BD8-4A29-47DE-BC71-9FA170BC41B3}" type="slidenum">
              <a:rPr lang="en-US" sz="900">
                <a:solidFill>
                  <a:schemeClr val="bg1"/>
                </a:solidFill>
                <a:cs typeface="Helvetica" pitchFamily="34" charset="0"/>
              </a:rPr>
              <a:pPr>
                <a:defRPr/>
              </a:pPr>
              <a:t>‹#›</a:t>
            </a:fld>
            <a:endParaRPr lang="en-US" sz="900">
              <a:solidFill>
                <a:schemeClr val="bg1"/>
              </a:solidFill>
              <a:cs typeface="Helvetica" pitchFamily="34" charset="0"/>
            </a:endParaRPr>
          </a:p>
        </p:txBody>
      </p:sp>
      <p:pic>
        <p:nvPicPr>
          <p:cNvPr id="22" name="Picture 18" descr="Pearson_Bound_White"/>
          <p:cNvPicPr>
            <a:picLocks noChangeAspect="1" noChangeArrowheads="1"/>
          </p:cNvPicPr>
          <p:nvPr userDrawn="1"/>
        </p:nvPicPr>
        <p:blipFill>
          <a:blip r:embed="rId2"/>
          <a:srcRect/>
          <a:stretch>
            <a:fillRect/>
          </a:stretch>
        </p:blipFill>
        <p:spPr bwMode="auto">
          <a:xfrm>
            <a:off x="7488238" y="6364288"/>
            <a:ext cx="1655762" cy="493712"/>
          </a:xfrm>
          <a:prstGeom prst="rect">
            <a:avLst/>
          </a:prstGeom>
          <a:noFill/>
          <a:ln w="9525">
            <a:noFill/>
            <a:miter lim="800000"/>
            <a:headEnd/>
            <a:tailEnd/>
          </a:ln>
        </p:spPr>
      </p:pic>
      <p:sp>
        <p:nvSpPr>
          <p:cNvPr id="23" name="TextBox 6"/>
          <p:cNvSpPr txBox="1">
            <a:spLocks noChangeArrowheads="1"/>
          </p:cNvSpPr>
          <p:nvPr userDrawn="1"/>
        </p:nvSpPr>
        <p:spPr bwMode="auto">
          <a:xfrm>
            <a:off x="1858963" y="6400800"/>
            <a:ext cx="5629275" cy="228600"/>
          </a:xfrm>
          <a:prstGeom prst="rect">
            <a:avLst/>
          </a:prstGeom>
          <a:noFill/>
          <a:ln w="9525">
            <a:noFill/>
            <a:miter lim="800000"/>
            <a:headEnd/>
            <a:tailEnd/>
          </a:ln>
        </p:spPr>
        <p:txBody>
          <a:bodyPr>
            <a:spAutoFit/>
          </a:bodyPr>
          <a:lstStyle/>
          <a:p>
            <a:pPr algn="ctr"/>
            <a:r>
              <a:rPr lang="en-US" sz="900" i="1">
                <a:solidFill>
                  <a:schemeClr val="bg1"/>
                </a:solidFill>
              </a:rPr>
              <a:t>Copyright ©2013 Pearson Education.</a:t>
            </a:r>
            <a:endParaRPr lang="en-US" sz="900">
              <a:solidFill>
                <a:schemeClr val="bg1"/>
              </a:solidFill>
            </a:endParaRPr>
          </a:p>
        </p:txBody>
      </p:sp>
      <p:sp>
        <p:nvSpPr>
          <p:cNvPr id="24" name="Rectangle 17"/>
          <p:cNvSpPr>
            <a:spLocks noChangeArrowheads="1"/>
          </p:cNvSpPr>
          <p:nvPr userDrawn="1"/>
        </p:nvSpPr>
        <p:spPr bwMode="gray">
          <a:xfrm>
            <a:off x="0" y="6400800"/>
            <a:ext cx="9144000" cy="479425"/>
          </a:xfrm>
          <a:prstGeom prst="rect">
            <a:avLst/>
          </a:prstGeom>
          <a:solidFill>
            <a:srgbClr val="FF553C"/>
          </a:solidFill>
          <a:ln w="9525" algn="ctr">
            <a:noFill/>
            <a:miter lim="800000"/>
            <a:headEnd/>
            <a:tailEnd/>
          </a:ln>
          <a:effectLst/>
        </p:spPr>
        <p:txBody>
          <a:bodyPr wrap="none" lIns="0" tIns="0" rIns="0" bIns="0" anchor="ctr"/>
          <a:lstStyle/>
          <a:p>
            <a:pPr>
              <a:defRPr/>
            </a:pPr>
            <a:endParaRPr lang="en-US"/>
          </a:p>
        </p:txBody>
      </p:sp>
      <p:pic>
        <p:nvPicPr>
          <p:cNvPr id="25" name="Picture 19" descr="Pearson_Strap_Bound_White"/>
          <p:cNvPicPr>
            <a:picLocks noChangeAspect="1" noChangeArrowheads="1"/>
          </p:cNvPicPr>
          <p:nvPr userDrawn="1"/>
        </p:nvPicPr>
        <p:blipFill>
          <a:blip r:embed="rId3"/>
          <a:srcRect/>
          <a:stretch>
            <a:fillRect/>
          </a:stretch>
        </p:blipFill>
        <p:spPr bwMode="auto">
          <a:xfrm>
            <a:off x="0" y="6400800"/>
            <a:ext cx="1908175" cy="493713"/>
          </a:xfrm>
          <a:prstGeom prst="rect">
            <a:avLst/>
          </a:prstGeom>
          <a:noFill/>
          <a:ln w="9525">
            <a:noFill/>
            <a:miter lim="800000"/>
            <a:headEnd/>
            <a:tailEnd/>
          </a:ln>
        </p:spPr>
      </p:pic>
      <p:sp>
        <p:nvSpPr>
          <p:cNvPr id="26" name="TextBox 9"/>
          <p:cNvSpPr txBox="1">
            <a:spLocks noChangeArrowheads="1"/>
          </p:cNvSpPr>
          <p:nvPr userDrawn="1"/>
        </p:nvSpPr>
        <p:spPr bwMode="auto">
          <a:xfrm>
            <a:off x="4322763" y="6651625"/>
            <a:ext cx="568325" cy="228600"/>
          </a:xfrm>
          <a:prstGeom prst="rect">
            <a:avLst/>
          </a:prstGeom>
          <a:noFill/>
          <a:ln w="9525">
            <a:noFill/>
            <a:miter lim="800000"/>
            <a:headEnd/>
            <a:tailEnd/>
          </a:ln>
        </p:spPr>
        <p:txBody>
          <a:bodyPr>
            <a:spAutoFit/>
          </a:bodyPr>
          <a:lstStyle/>
          <a:p>
            <a:pPr>
              <a:defRPr/>
            </a:pPr>
            <a:r>
              <a:rPr lang="en-US" sz="900">
                <a:solidFill>
                  <a:schemeClr val="bg1"/>
                </a:solidFill>
                <a:cs typeface="Helvetica" pitchFamily="34" charset="0"/>
              </a:rPr>
              <a:t>15-</a:t>
            </a:r>
            <a:fld id="{F84F2D48-5A3F-4C5C-B92F-C9CCF141AE6C}" type="slidenum">
              <a:rPr lang="en-US" sz="900">
                <a:solidFill>
                  <a:schemeClr val="bg1"/>
                </a:solidFill>
                <a:cs typeface="Helvetica" pitchFamily="34" charset="0"/>
              </a:rPr>
              <a:pPr>
                <a:defRPr/>
              </a:pPr>
              <a:t>‹#›</a:t>
            </a:fld>
            <a:endParaRPr lang="en-US" sz="900">
              <a:solidFill>
                <a:schemeClr val="bg1"/>
              </a:solidFill>
              <a:cs typeface="Helvetica" pitchFamily="34" charset="0"/>
            </a:endParaRPr>
          </a:p>
        </p:txBody>
      </p:sp>
      <p:pic>
        <p:nvPicPr>
          <p:cNvPr id="27" name="Picture 18" descr="Pearson_Bound_White"/>
          <p:cNvPicPr>
            <a:picLocks noChangeAspect="1" noChangeArrowheads="1"/>
          </p:cNvPicPr>
          <p:nvPr userDrawn="1"/>
        </p:nvPicPr>
        <p:blipFill>
          <a:blip r:embed="rId2"/>
          <a:srcRect/>
          <a:stretch>
            <a:fillRect/>
          </a:stretch>
        </p:blipFill>
        <p:spPr bwMode="auto">
          <a:xfrm>
            <a:off x="7488238" y="6364288"/>
            <a:ext cx="1655762" cy="493712"/>
          </a:xfrm>
          <a:prstGeom prst="rect">
            <a:avLst/>
          </a:prstGeom>
          <a:noFill/>
          <a:ln w="9525">
            <a:noFill/>
            <a:miter lim="800000"/>
            <a:headEnd/>
            <a:tailEnd/>
          </a:ln>
        </p:spPr>
      </p:pic>
      <p:sp>
        <p:nvSpPr>
          <p:cNvPr id="28" name="TextBox 6"/>
          <p:cNvSpPr txBox="1">
            <a:spLocks noChangeArrowheads="1"/>
          </p:cNvSpPr>
          <p:nvPr userDrawn="1"/>
        </p:nvSpPr>
        <p:spPr bwMode="auto">
          <a:xfrm>
            <a:off x="1858963" y="6400800"/>
            <a:ext cx="5629275" cy="228600"/>
          </a:xfrm>
          <a:prstGeom prst="rect">
            <a:avLst/>
          </a:prstGeom>
          <a:noFill/>
          <a:ln w="9525">
            <a:noFill/>
            <a:miter lim="800000"/>
            <a:headEnd/>
            <a:tailEnd/>
          </a:ln>
        </p:spPr>
        <p:txBody>
          <a:bodyPr>
            <a:spAutoFit/>
          </a:bodyPr>
          <a:lstStyle/>
          <a:p>
            <a:pPr algn="ctr"/>
            <a:r>
              <a:rPr lang="en-US" sz="900" i="1">
                <a:solidFill>
                  <a:schemeClr val="bg1"/>
                </a:solidFill>
              </a:rPr>
              <a:t>Copyright ©2013 Pearson Education.</a:t>
            </a:r>
            <a:endParaRPr lang="en-US" sz="900">
              <a:solidFill>
                <a:schemeClr val="bg1"/>
              </a:solidFill>
            </a:endParaRPr>
          </a:p>
        </p:txBody>
      </p:sp>
      <p:sp>
        <p:nvSpPr>
          <p:cNvPr id="2" name="Title 1"/>
          <p:cNvSpPr>
            <a:spLocks noGrp="1"/>
          </p:cNvSpPr>
          <p:nvPr>
            <p:ph type="ctrTitle"/>
          </p:nvPr>
        </p:nvSpPr>
        <p:spPr>
          <a:xfrm>
            <a:off x="3907071" y="2376204"/>
            <a:ext cx="4876800" cy="4091608"/>
          </a:xfrm>
        </p:spPr>
        <p:txBody>
          <a:bodyPr anchor="t" anchorCtr="1"/>
          <a:lstStyle/>
          <a:p>
            <a:r>
              <a:rPr lang="en-AU" dirty="0" smtClean="0"/>
              <a:t>Click to edit Master title style</a:t>
            </a:r>
            <a:endParaRPr lang="en-US" dirty="0"/>
          </a:p>
        </p:txBody>
      </p:sp>
    </p:spTree>
  </p:cSld>
  <p:clrMapOvr>
    <a:masterClrMapping/>
  </p:clrMapOvr>
  <p:transition spd="slow">
    <p:pull dir="l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TextBox 7"/>
          <p:cNvSpPr txBox="1"/>
          <p:nvPr userDrawn="1"/>
        </p:nvSpPr>
        <p:spPr>
          <a:xfrm>
            <a:off x="8655050" y="6629400"/>
            <a:ext cx="488950" cy="228600"/>
          </a:xfrm>
          <a:prstGeom prst="rect">
            <a:avLst/>
          </a:prstGeom>
          <a:noFill/>
        </p:spPr>
        <p:txBody>
          <a:bodyPr wrap="none">
            <a:spAutoFit/>
          </a:bodyPr>
          <a:lstStyle/>
          <a:p>
            <a:pPr>
              <a:defRPr/>
            </a:pPr>
            <a:r>
              <a:rPr lang="en-US" sz="900">
                <a:solidFill>
                  <a:srgbClr val="7B7B7B"/>
                </a:solidFill>
                <a:cs typeface="Helvetica" pitchFamily="34" charset="0"/>
              </a:rPr>
              <a:t>15-</a:t>
            </a:r>
            <a:fld id="{3F2933D5-BE2E-4482-B577-240164A2378D}" type="slidenum">
              <a:rPr lang="en-US" sz="900">
                <a:solidFill>
                  <a:srgbClr val="7B7B7B"/>
                </a:solidFill>
                <a:cs typeface="Helvetica" pitchFamily="34" charset="0"/>
              </a:rPr>
              <a:pPr>
                <a:defRPr/>
              </a:pPr>
              <a:t>‹#›</a:t>
            </a:fld>
            <a:endParaRPr lang="en-US" sz="900">
              <a:solidFill>
                <a:srgbClr val="7B7B7B"/>
              </a:solidFill>
              <a:cs typeface="Helvetica" pitchFamily="34" charset="0"/>
            </a:endParaRPr>
          </a:p>
        </p:txBody>
      </p:sp>
      <p:sp>
        <p:nvSpPr>
          <p:cNvPr id="5" name="TextBox 6"/>
          <p:cNvSpPr txBox="1"/>
          <p:nvPr userDrawn="1"/>
        </p:nvSpPr>
        <p:spPr>
          <a:xfrm>
            <a:off x="0" y="6651625"/>
            <a:ext cx="2071688" cy="228600"/>
          </a:xfrm>
          <a:prstGeom prst="rect">
            <a:avLst/>
          </a:prstGeom>
          <a:noFill/>
        </p:spPr>
        <p:txBody>
          <a:bodyPr wrap="none">
            <a:spAutoFit/>
          </a:bodyPr>
          <a:lstStyle/>
          <a:p>
            <a:r>
              <a:rPr lang="en-US" sz="900" i="1">
                <a:solidFill>
                  <a:srgbClr val="7B7B7B"/>
                </a:solidFill>
              </a:rPr>
              <a:t>Copyright ©2013 Pearson Education.</a:t>
            </a:r>
            <a:endParaRPr lang="en-US" sz="900">
              <a:solidFill>
                <a:srgbClr val="7B7B7B"/>
              </a:solidFill>
            </a:endParaRPr>
          </a:p>
        </p:txBody>
      </p:sp>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transition spd="slow">
    <p:pull dir="lu"/>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838200"/>
            <a:ext cx="1943100" cy="53784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066800" y="838200"/>
            <a:ext cx="5676900"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2A3D7A"/>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2A3D7A"/>
              </a:solidFill>
            </a:endParaRPr>
          </a:p>
        </p:txBody>
      </p:sp>
      <p:sp>
        <p:nvSpPr>
          <p:cNvPr id="6" name="Slide Number Placeholder 5"/>
          <p:cNvSpPr>
            <a:spLocks noGrp="1"/>
          </p:cNvSpPr>
          <p:nvPr>
            <p:ph type="sldNum" sz="quarter" idx="12"/>
          </p:nvPr>
        </p:nvSpPr>
        <p:spPr/>
        <p:txBody>
          <a:bodyPr/>
          <a:lstStyle>
            <a:lvl1pPr>
              <a:defRPr/>
            </a:lvl1pPr>
          </a:lstStyle>
          <a:p>
            <a:fld id="{E7EC662C-F728-4536-8EF7-3CFCFC1F41C6}" type="slidenum">
              <a:rPr lang="en-GB">
                <a:solidFill>
                  <a:srgbClr val="2A3D7A"/>
                </a:solidFill>
              </a:rPr>
              <a:pPr/>
              <a:t>‹#›</a:t>
            </a:fld>
            <a:endParaRPr lang="en-GB" sz="1400">
              <a:solidFill>
                <a:srgbClr val="2A3D7A"/>
              </a:solidFill>
            </a:endParaRPr>
          </a:p>
        </p:txBody>
      </p:sp>
    </p:spTree>
    <p:extLst>
      <p:ext uri="{BB962C8B-B14F-4D97-AF65-F5344CB8AC3E}">
        <p14:creationId xmlns:p14="http://schemas.microsoft.com/office/powerpoint/2010/main" val="157257438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7724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1066800" y="210185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066800" y="423545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1066800" y="6413500"/>
            <a:ext cx="1905000" cy="457200"/>
          </a:xfrm>
        </p:spPr>
        <p:txBody>
          <a:bodyPr/>
          <a:lstStyle>
            <a:lvl1pPr>
              <a:defRPr/>
            </a:lvl1pPr>
          </a:lstStyle>
          <a:p>
            <a:endParaRPr lang="en-GB">
              <a:solidFill>
                <a:srgbClr val="2A3D7A"/>
              </a:solidFill>
            </a:endParaRPr>
          </a:p>
        </p:txBody>
      </p:sp>
      <p:sp>
        <p:nvSpPr>
          <p:cNvPr id="6" name="Footer Placeholder 5"/>
          <p:cNvSpPr>
            <a:spLocks noGrp="1"/>
          </p:cNvSpPr>
          <p:nvPr>
            <p:ph type="ftr" sz="quarter" idx="11"/>
          </p:nvPr>
        </p:nvSpPr>
        <p:spPr>
          <a:xfrm>
            <a:off x="3429000" y="6413500"/>
            <a:ext cx="2895600" cy="457200"/>
          </a:xfrm>
        </p:spPr>
        <p:txBody>
          <a:bodyPr/>
          <a:lstStyle>
            <a:lvl1pPr>
              <a:defRPr/>
            </a:lvl1pPr>
          </a:lstStyle>
          <a:p>
            <a:endParaRPr lang="en-GB">
              <a:solidFill>
                <a:srgbClr val="2A3D7A"/>
              </a:solidFill>
            </a:endParaRPr>
          </a:p>
        </p:txBody>
      </p:sp>
      <p:sp>
        <p:nvSpPr>
          <p:cNvPr id="7" name="Slide Number Placeholder 6"/>
          <p:cNvSpPr>
            <a:spLocks noGrp="1"/>
          </p:cNvSpPr>
          <p:nvPr>
            <p:ph type="sldNum" sz="quarter" idx="12"/>
          </p:nvPr>
        </p:nvSpPr>
        <p:spPr>
          <a:xfrm>
            <a:off x="8229600" y="6413500"/>
            <a:ext cx="914400" cy="457200"/>
          </a:xfrm>
        </p:spPr>
        <p:txBody>
          <a:bodyPr/>
          <a:lstStyle>
            <a:lvl1pPr>
              <a:defRPr/>
            </a:lvl1pPr>
          </a:lstStyle>
          <a:p>
            <a:fld id="{70CC3BF5-B95C-45BB-8DEA-05B57C7A2A4F}" type="slidenum">
              <a:rPr lang="en-GB">
                <a:solidFill>
                  <a:srgbClr val="2A3D7A"/>
                </a:solidFill>
              </a:rPr>
              <a:pPr/>
              <a:t>‹#›</a:t>
            </a:fld>
            <a:endParaRPr lang="en-GB" sz="1400">
              <a:solidFill>
                <a:srgbClr val="2A3D7A"/>
              </a:solidFill>
            </a:endParaRPr>
          </a:p>
        </p:txBody>
      </p:sp>
    </p:spTree>
    <p:extLst>
      <p:ext uri="{BB962C8B-B14F-4D97-AF65-F5344CB8AC3E}">
        <p14:creationId xmlns:p14="http://schemas.microsoft.com/office/powerpoint/2010/main" val="389220070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8130" name="Rectangle 2"/>
          <p:cNvSpPr>
            <a:spLocks noChangeArrowheads="1"/>
          </p:cNvSpPr>
          <p:nvPr/>
        </p:nvSpPr>
        <p:spPr bwMode="hidden">
          <a:xfrm>
            <a:off x="228600" y="3200400"/>
            <a:ext cx="8763000" cy="1341438"/>
          </a:xfrm>
          <a:prstGeom prst="rect">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endParaRPr kumimoji="1" lang="en-GB" sz="2400" smtClean="0">
              <a:solidFill>
                <a:srgbClr val="5B5249"/>
              </a:solidFill>
              <a:latin typeface="Times New Roman" pitchFamily="18" charset="0"/>
              <a:cs typeface="+mn-cs"/>
            </a:endParaRPr>
          </a:p>
        </p:txBody>
      </p:sp>
      <p:pic>
        <p:nvPicPr>
          <p:cNvPr id="48131" name="Picture 3" descr="ANABNR2"/>
          <p:cNvPicPr>
            <a:picLocks noChangeAspect="1" noChangeArrowheads="1"/>
          </p:cNvPicPr>
          <p:nvPr/>
        </p:nvPicPr>
        <p:blipFill>
          <a:blip r:embed="rId2">
            <a:extLst>
              <a:ext uri="{28A0092B-C50C-407E-A947-70E740481C1C}">
                <a14:useLocalDpi xmlns:a14="http://schemas.microsoft.com/office/drawing/2010/main" val="0"/>
              </a:ext>
            </a:extLst>
          </a:blip>
          <a:srcRect l="-900" t="-1314" r="-2" b="-36961"/>
          <a:stretch>
            <a:fillRect/>
          </a:stretch>
        </p:blipFill>
        <p:spPr bwMode="auto">
          <a:xfrm>
            <a:off x="533400" y="3200400"/>
            <a:ext cx="8458200" cy="1158875"/>
          </a:xfrm>
          <a:prstGeom prst="rect">
            <a:avLst/>
          </a:prstGeom>
          <a:noFill/>
          <a:extLst>
            <a:ext uri="{909E8E84-426E-40DD-AFC4-6F175D3DCCD1}">
              <a14:hiddenFill xmlns:a14="http://schemas.microsoft.com/office/drawing/2010/main">
                <a:solidFill>
                  <a:srgbClr val="FFFFFF"/>
                </a:solidFill>
              </a14:hiddenFill>
            </a:ext>
          </a:extLst>
        </p:spPr>
      </p:pic>
      <p:sp>
        <p:nvSpPr>
          <p:cNvPr id="48132" name="Rectangle 4"/>
          <p:cNvSpPr>
            <a:spLocks noChangeArrowheads="1"/>
          </p:cNvSpPr>
          <p:nvPr/>
        </p:nvSpPr>
        <p:spPr bwMode="hidden">
          <a:xfrm>
            <a:off x="795338" y="2895600"/>
            <a:ext cx="304800" cy="990600"/>
          </a:xfrm>
          <a:prstGeom prst="rect">
            <a:avLst/>
          </a:prstGeom>
          <a:solidFill>
            <a:schemeClr val="accent2">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endParaRPr kumimoji="1" lang="en-GB" sz="2400" smtClean="0">
              <a:solidFill>
                <a:srgbClr val="5B5249"/>
              </a:solidFill>
              <a:latin typeface="Times New Roman" pitchFamily="18" charset="0"/>
              <a:cs typeface="+mn-cs"/>
            </a:endParaRPr>
          </a:p>
        </p:txBody>
      </p:sp>
      <p:sp>
        <p:nvSpPr>
          <p:cNvPr id="48133" name="Rectangle 5"/>
          <p:cNvSpPr>
            <a:spLocks noGrp="1" noChangeArrowheads="1"/>
          </p:cNvSpPr>
          <p:nvPr>
            <p:ph type="ctrTitle"/>
          </p:nvPr>
        </p:nvSpPr>
        <p:spPr>
          <a:xfrm>
            <a:off x="1143000" y="1981200"/>
            <a:ext cx="7772400" cy="1143000"/>
          </a:xfrm>
        </p:spPr>
        <p:txBody>
          <a:bodyPr/>
          <a:lstStyle>
            <a:lvl1pPr>
              <a:defRPr/>
            </a:lvl1pPr>
          </a:lstStyle>
          <a:p>
            <a:pPr lvl="0"/>
            <a:r>
              <a:rPr lang="en-GB" noProof="0" smtClean="0"/>
              <a:t>Click to edit Master title style</a:t>
            </a:r>
          </a:p>
        </p:txBody>
      </p:sp>
      <p:sp>
        <p:nvSpPr>
          <p:cNvPr id="48134" name="Rectangle 6"/>
          <p:cNvSpPr>
            <a:spLocks noGrp="1" noChangeArrowheads="1"/>
          </p:cNvSpPr>
          <p:nvPr>
            <p:ph type="subTitle" idx="1"/>
          </p:nvPr>
        </p:nvSpPr>
        <p:spPr>
          <a:xfrm>
            <a:off x="2038350" y="4351338"/>
            <a:ext cx="6400800" cy="1371600"/>
          </a:xfrm>
        </p:spPr>
        <p:txBody>
          <a:bodyPr/>
          <a:lstStyle>
            <a:lvl1pPr marL="0" indent="0">
              <a:buFont typeface="Wingdings" pitchFamily="2" charset="2"/>
              <a:buNone/>
              <a:defRPr/>
            </a:lvl1pPr>
          </a:lstStyle>
          <a:p>
            <a:pPr lvl="0"/>
            <a:r>
              <a:rPr lang="en-GB" noProof="0" smtClean="0"/>
              <a:t>Click to edit Master subtitle style</a:t>
            </a:r>
          </a:p>
        </p:txBody>
      </p:sp>
      <p:sp>
        <p:nvSpPr>
          <p:cNvPr id="48135" name="Rectangle 7"/>
          <p:cNvSpPr>
            <a:spLocks noGrp="1" noChangeArrowheads="1"/>
          </p:cNvSpPr>
          <p:nvPr>
            <p:ph type="dt" sz="half" idx="2"/>
          </p:nvPr>
        </p:nvSpPr>
        <p:spPr>
          <a:xfrm>
            <a:off x="685800" y="6324600"/>
            <a:ext cx="1905000" cy="457200"/>
          </a:xfrm>
        </p:spPr>
        <p:txBody>
          <a:bodyPr/>
          <a:lstStyle>
            <a:lvl1pPr>
              <a:defRPr/>
            </a:lvl1pPr>
          </a:lstStyle>
          <a:p>
            <a:endParaRPr lang="en-GB">
              <a:solidFill>
                <a:srgbClr val="2A3D7A"/>
              </a:solidFill>
            </a:endParaRPr>
          </a:p>
        </p:txBody>
      </p:sp>
      <p:sp>
        <p:nvSpPr>
          <p:cNvPr id="48136" name="Rectangle 8"/>
          <p:cNvSpPr>
            <a:spLocks noGrp="1" noChangeArrowheads="1"/>
          </p:cNvSpPr>
          <p:nvPr>
            <p:ph type="ftr" sz="quarter" idx="3"/>
          </p:nvPr>
        </p:nvSpPr>
        <p:spPr>
          <a:xfrm>
            <a:off x="3124200" y="6324600"/>
            <a:ext cx="2895600" cy="457200"/>
          </a:xfrm>
        </p:spPr>
        <p:txBody>
          <a:bodyPr/>
          <a:lstStyle>
            <a:lvl1pPr>
              <a:defRPr/>
            </a:lvl1pPr>
          </a:lstStyle>
          <a:p>
            <a:endParaRPr lang="en-GB">
              <a:solidFill>
                <a:srgbClr val="2A3D7A"/>
              </a:solidFill>
            </a:endParaRPr>
          </a:p>
        </p:txBody>
      </p:sp>
      <p:sp>
        <p:nvSpPr>
          <p:cNvPr id="48137" name="Rectangle 9"/>
          <p:cNvSpPr>
            <a:spLocks noGrp="1" noChangeArrowheads="1"/>
          </p:cNvSpPr>
          <p:nvPr>
            <p:ph type="sldNum" sz="quarter" idx="4"/>
          </p:nvPr>
        </p:nvSpPr>
        <p:spPr>
          <a:xfrm>
            <a:off x="6553200" y="6324600"/>
            <a:ext cx="1905000" cy="457200"/>
          </a:xfrm>
        </p:spPr>
        <p:txBody>
          <a:bodyPr/>
          <a:lstStyle>
            <a:lvl1pPr>
              <a:defRPr sz="1400"/>
            </a:lvl1pPr>
          </a:lstStyle>
          <a:p>
            <a:fld id="{03F69C6A-0F0F-468A-81B9-B9F477818380}" type="slidenum">
              <a:rPr lang="en-GB">
                <a:solidFill>
                  <a:srgbClr val="2A3D7A"/>
                </a:solidFill>
              </a:rPr>
              <a:pPr/>
              <a:t>‹#›</a:t>
            </a:fld>
            <a:endParaRPr lang="en-GB">
              <a:solidFill>
                <a:srgbClr val="2A3D7A"/>
              </a:solidFill>
            </a:endParaRPr>
          </a:p>
        </p:txBody>
      </p:sp>
    </p:spTree>
    <p:extLst>
      <p:ext uri="{BB962C8B-B14F-4D97-AF65-F5344CB8AC3E}">
        <p14:creationId xmlns:p14="http://schemas.microsoft.com/office/powerpoint/2010/main" val="19675653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2A3D7A"/>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2A3D7A"/>
              </a:solidFill>
            </a:endParaRPr>
          </a:p>
        </p:txBody>
      </p:sp>
      <p:sp>
        <p:nvSpPr>
          <p:cNvPr id="6" name="Slide Number Placeholder 5"/>
          <p:cNvSpPr>
            <a:spLocks noGrp="1"/>
          </p:cNvSpPr>
          <p:nvPr>
            <p:ph type="sldNum" sz="quarter" idx="12"/>
          </p:nvPr>
        </p:nvSpPr>
        <p:spPr/>
        <p:txBody>
          <a:bodyPr/>
          <a:lstStyle>
            <a:lvl1pPr>
              <a:defRPr/>
            </a:lvl1pPr>
          </a:lstStyle>
          <a:p>
            <a:fld id="{13D89E3F-4D0E-45A1-BD3C-EFD5F2C621DC}" type="slidenum">
              <a:rPr lang="en-GB">
                <a:solidFill>
                  <a:srgbClr val="2A3D7A"/>
                </a:solidFill>
              </a:rPr>
              <a:pPr/>
              <a:t>‹#›</a:t>
            </a:fld>
            <a:endParaRPr lang="en-GB" sz="1400">
              <a:solidFill>
                <a:srgbClr val="2A3D7A"/>
              </a:solidFill>
            </a:endParaRPr>
          </a:p>
        </p:txBody>
      </p:sp>
    </p:spTree>
    <p:extLst>
      <p:ext uri="{BB962C8B-B14F-4D97-AF65-F5344CB8AC3E}">
        <p14:creationId xmlns:p14="http://schemas.microsoft.com/office/powerpoint/2010/main" val="253201422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2A3D7A"/>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2A3D7A"/>
              </a:solidFill>
            </a:endParaRPr>
          </a:p>
        </p:txBody>
      </p:sp>
      <p:sp>
        <p:nvSpPr>
          <p:cNvPr id="6" name="Slide Number Placeholder 5"/>
          <p:cNvSpPr>
            <a:spLocks noGrp="1"/>
          </p:cNvSpPr>
          <p:nvPr>
            <p:ph type="sldNum" sz="quarter" idx="12"/>
          </p:nvPr>
        </p:nvSpPr>
        <p:spPr/>
        <p:txBody>
          <a:bodyPr/>
          <a:lstStyle>
            <a:lvl1pPr>
              <a:defRPr/>
            </a:lvl1pPr>
          </a:lstStyle>
          <a:p>
            <a:fld id="{88563915-C51C-4653-A94A-8808A2CB55F2}" type="slidenum">
              <a:rPr lang="en-GB">
                <a:solidFill>
                  <a:srgbClr val="2A3D7A"/>
                </a:solidFill>
              </a:rPr>
              <a:pPr/>
              <a:t>‹#›</a:t>
            </a:fld>
            <a:endParaRPr lang="en-GB" sz="1400">
              <a:solidFill>
                <a:srgbClr val="2A3D7A"/>
              </a:solidFill>
            </a:endParaRPr>
          </a:p>
        </p:txBody>
      </p:sp>
    </p:spTree>
    <p:extLst>
      <p:ext uri="{BB962C8B-B14F-4D97-AF65-F5344CB8AC3E}">
        <p14:creationId xmlns:p14="http://schemas.microsoft.com/office/powerpoint/2010/main" val="29046237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0668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2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solidFill>
                <a:srgbClr val="2A3D7A"/>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2A3D7A"/>
              </a:solidFill>
            </a:endParaRPr>
          </a:p>
        </p:txBody>
      </p:sp>
      <p:sp>
        <p:nvSpPr>
          <p:cNvPr id="7" name="Slide Number Placeholder 6"/>
          <p:cNvSpPr>
            <a:spLocks noGrp="1"/>
          </p:cNvSpPr>
          <p:nvPr>
            <p:ph type="sldNum" sz="quarter" idx="12"/>
          </p:nvPr>
        </p:nvSpPr>
        <p:spPr/>
        <p:txBody>
          <a:bodyPr/>
          <a:lstStyle>
            <a:lvl1pPr>
              <a:defRPr/>
            </a:lvl1pPr>
          </a:lstStyle>
          <a:p>
            <a:fld id="{702988AA-A1D3-4936-8636-C00CD08E60C9}" type="slidenum">
              <a:rPr lang="en-GB">
                <a:solidFill>
                  <a:srgbClr val="2A3D7A"/>
                </a:solidFill>
              </a:rPr>
              <a:pPr/>
              <a:t>‹#›</a:t>
            </a:fld>
            <a:endParaRPr lang="en-GB" sz="1400">
              <a:solidFill>
                <a:srgbClr val="2A3D7A"/>
              </a:solidFill>
            </a:endParaRPr>
          </a:p>
        </p:txBody>
      </p:sp>
    </p:spTree>
    <p:extLst>
      <p:ext uri="{BB962C8B-B14F-4D97-AF65-F5344CB8AC3E}">
        <p14:creationId xmlns:p14="http://schemas.microsoft.com/office/powerpoint/2010/main" val="124067593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solidFill>
                <a:srgbClr val="2A3D7A"/>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2A3D7A"/>
              </a:solidFill>
            </a:endParaRPr>
          </a:p>
        </p:txBody>
      </p:sp>
      <p:sp>
        <p:nvSpPr>
          <p:cNvPr id="9" name="Slide Number Placeholder 8"/>
          <p:cNvSpPr>
            <a:spLocks noGrp="1"/>
          </p:cNvSpPr>
          <p:nvPr>
            <p:ph type="sldNum" sz="quarter" idx="12"/>
          </p:nvPr>
        </p:nvSpPr>
        <p:spPr/>
        <p:txBody>
          <a:bodyPr/>
          <a:lstStyle>
            <a:lvl1pPr>
              <a:defRPr/>
            </a:lvl1pPr>
          </a:lstStyle>
          <a:p>
            <a:fld id="{445DED47-8B79-4272-81FF-89C58097611C}" type="slidenum">
              <a:rPr lang="en-GB">
                <a:solidFill>
                  <a:srgbClr val="2A3D7A"/>
                </a:solidFill>
              </a:rPr>
              <a:pPr/>
              <a:t>‹#›</a:t>
            </a:fld>
            <a:endParaRPr lang="en-GB" sz="1400">
              <a:solidFill>
                <a:srgbClr val="2A3D7A"/>
              </a:solidFill>
            </a:endParaRPr>
          </a:p>
        </p:txBody>
      </p:sp>
    </p:spTree>
    <p:extLst>
      <p:ext uri="{BB962C8B-B14F-4D97-AF65-F5344CB8AC3E}">
        <p14:creationId xmlns:p14="http://schemas.microsoft.com/office/powerpoint/2010/main" val="184840211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2A3D7A"/>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2A3D7A"/>
              </a:solidFill>
            </a:endParaRPr>
          </a:p>
        </p:txBody>
      </p:sp>
      <p:sp>
        <p:nvSpPr>
          <p:cNvPr id="5" name="Slide Number Placeholder 4"/>
          <p:cNvSpPr>
            <a:spLocks noGrp="1"/>
          </p:cNvSpPr>
          <p:nvPr>
            <p:ph type="sldNum" sz="quarter" idx="12"/>
          </p:nvPr>
        </p:nvSpPr>
        <p:spPr/>
        <p:txBody>
          <a:bodyPr/>
          <a:lstStyle>
            <a:lvl1pPr>
              <a:defRPr/>
            </a:lvl1pPr>
          </a:lstStyle>
          <a:p>
            <a:fld id="{8BAC7B00-37E1-4B0B-AF5E-A97FD6B047A4}" type="slidenum">
              <a:rPr lang="en-GB">
                <a:solidFill>
                  <a:srgbClr val="2A3D7A"/>
                </a:solidFill>
              </a:rPr>
              <a:pPr/>
              <a:t>‹#›</a:t>
            </a:fld>
            <a:endParaRPr lang="en-GB" sz="1400">
              <a:solidFill>
                <a:srgbClr val="2A3D7A"/>
              </a:solidFill>
            </a:endParaRPr>
          </a:p>
        </p:txBody>
      </p:sp>
    </p:spTree>
    <p:extLst>
      <p:ext uri="{BB962C8B-B14F-4D97-AF65-F5344CB8AC3E}">
        <p14:creationId xmlns:p14="http://schemas.microsoft.com/office/powerpoint/2010/main" val="289351954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2A3D7A"/>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2A3D7A"/>
              </a:solidFill>
            </a:endParaRPr>
          </a:p>
        </p:txBody>
      </p:sp>
      <p:sp>
        <p:nvSpPr>
          <p:cNvPr id="4" name="Slide Number Placeholder 3"/>
          <p:cNvSpPr>
            <a:spLocks noGrp="1"/>
          </p:cNvSpPr>
          <p:nvPr>
            <p:ph type="sldNum" sz="quarter" idx="12"/>
          </p:nvPr>
        </p:nvSpPr>
        <p:spPr/>
        <p:txBody>
          <a:bodyPr/>
          <a:lstStyle>
            <a:lvl1pPr>
              <a:defRPr/>
            </a:lvl1pPr>
          </a:lstStyle>
          <a:p>
            <a:fld id="{20AFB5FC-C63F-4D48-B31F-70FBD4FCC981}" type="slidenum">
              <a:rPr lang="en-GB">
                <a:solidFill>
                  <a:srgbClr val="2A3D7A"/>
                </a:solidFill>
              </a:rPr>
              <a:pPr/>
              <a:t>‹#›</a:t>
            </a:fld>
            <a:endParaRPr lang="en-GB" sz="1400">
              <a:solidFill>
                <a:srgbClr val="2A3D7A"/>
              </a:solidFill>
            </a:endParaRPr>
          </a:p>
        </p:txBody>
      </p:sp>
    </p:spTree>
    <p:extLst>
      <p:ext uri="{BB962C8B-B14F-4D97-AF65-F5344CB8AC3E}">
        <p14:creationId xmlns:p14="http://schemas.microsoft.com/office/powerpoint/2010/main" val="36940397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2A3D7A"/>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2A3D7A"/>
              </a:solidFill>
            </a:endParaRPr>
          </a:p>
        </p:txBody>
      </p:sp>
      <p:sp>
        <p:nvSpPr>
          <p:cNvPr id="7" name="Slide Number Placeholder 6"/>
          <p:cNvSpPr>
            <a:spLocks noGrp="1"/>
          </p:cNvSpPr>
          <p:nvPr>
            <p:ph type="sldNum" sz="quarter" idx="12"/>
          </p:nvPr>
        </p:nvSpPr>
        <p:spPr/>
        <p:txBody>
          <a:bodyPr/>
          <a:lstStyle>
            <a:lvl1pPr>
              <a:defRPr/>
            </a:lvl1pPr>
          </a:lstStyle>
          <a:p>
            <a:fld id="{DB1696EF-D1F2-4521-B29D-AA59682C970F}" type="slidenum">
              <a:rPr lang="en-GB">
                <a:solidFill>
                  <a:srgbClr val="2A3D7A"/>
                </a:solidFill>
              </a:rPr>
              <a:pPr/>
              <a:t>‹#›</a:t>
            </a:fld>
            <a:endParaRPr lang="en-GB" sz="1400">
              <a:solidFill>
                <a:srgbClr val="2A3D7A"/>
              </a:solidFill>
            </a:endParaRPr>
          </a:p>
        </p:txBody>
      </p:sp>
    </p:spTree>
    <p:extLst>
      <p:ext uri="{BB962C8B-B14F-4D97-AF65-F5344CB8AC3E}">
        <p14:creationId xmlns:p14="http://schemas.microsoft.com/office/powerpoint/2010/main" val="3528518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TextBox 7"/>
          <p:cNvSpPr txBox="1"/>
          <p:nvPr userDrawn="1"/>
        </p:nvSpPr>
        <p:spPr>
          <a:xfrm>
            <a:off x="8655050" y="6629400"/>
            <a:ext cx="488950" cy="228600"/>
          </a:xfrm>
          <a:prstGeom prst="rect">
            <a:avLst/>
          </a:prstGeom>
          <a:noFill/>
        </p:spPr>
        <p:txBody>
          <a:bodyPr wrap="none">
            <a:spAutoFit/>
          </a:bodyPr>
          <a:lstStyle/>
          <a:p>
            <a:pPr>
              <a:defRPr/>
            </a:pPr>
            <a:r>
              <a:rPr lang="en-US" sz="900">
                <a:solidFill>
                  <a:srgbClr val="7B7B7B"/>
                </a:solidFill>
                <a:cs typeface="Helvetica" pitchFamily="34" charset="0"/>
              </a:rPr>
              <a:t>15-</a:t>
            </a:r>
            <a:fld id="{6065B520-55A3-4727-8034-7468F3859DD1}" type="slidenum">
              <a:rPr lang="en-US" sz="900">
                <a:solidFill>
                  <a:srgbClr val="7B7B7B"/>
                </a:solidFill>
                <a:cs typeface="Helvetica" pitchFamily="34" charset="0"/>
              </a:rPr>
              <a:pPr>
                <a:defRPr/>
              </a:pPr>
              <a:t>‹#›</a:t>
            </a:fld>
            <a:endParaRPr lang="en-US" sz="900">
              <a:solidFill>
                <a:srgbClr val="7B7B7B"/>
              </a:solidFill>
              <a:cs typeface="Helvetica" pitchFamily="34" charset="0"/>
            </a:endParaRPr>
          </a:p>
        </p:txBody>
      </p:sp>
      <p:sp>
        <p:nvSpPr>
          <p:cNvPr id="5" name="TextBox 6"/>
          <p:cNvSpPr txBox="1"/>
          <p:nvPr userDrawn="1"/>
        </p:nvSpPr>
        <p:spPr>
          <a:xfrm>
            <a:off x="0" y="6651625"/>
            <a:ext cx="2071688" cy="228600"/>
          </a:xfrm>
          <a:prstGeom prst="rect">
            <a:avLst/>
          </a:prstGeom>
          <a:noFill/>
        </p:spPr>
        <p:txBody>
          <a:bodyPr wrap="none">
            <a:spAutoFit/>
          </a:bodyPr>
          <a:lstStyle/>
          <a:p>
            <a:r>
              <a:rPr lang="en-US" sz="900" i="1">
                <a:solidFill>
                  <a:srgbClr val="7B7B7B"/>
                </a:solidFill>
              </a:rPr>
              <a:t>Copyright ©2013 Pearson Education.</a:t>
            </a:r>
            <a:endParaRPr lang="en-US" sz="900">
              <a:solidFill>
                <a:srgbClr val="7B7B7B"/>
              </a:solidFill>
            </a:endParaRPr>
          </a:p>
        </p:txBody>
      </p:sp>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transition spd="slow">
    <p:pull dir="lu"/>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2A3D7A"/>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2A3D7A"/>
              </a:solidFill>
            </a:endParaRPr>
          </a:p>
        </p:txBody>
      </p:sp>
      <p:sp>
        <p:nvSpPr>
          <p:cNvPr id="7" name="Slide Number Placeholder 6"/>
          <p:cNvSpPr>
            <a:spLocks noGrp="1"/>
          </p:cNvSpPr>
          <p:nvPr>
            <p:ph type="sldNum" sz="quarter" idx="12"/>
          </p:nvPr>
        </p:nvSpPr>
        <p:spPr/>
        <p:txBody>
          <a:bodyPr/>
          <a:lstStyle>
            <a:lvl1pPr>
              <a:defRPr/>
            </a:lvl1pPr>
          </a:lstStyle>
          <a:p>
            <a:fld id="{267D5DCB-46DB-48DA-A23A-3596964A2EA4}" type="slidenum">
              <a:rPr lang="en-GB">
                <a:solidFill>
                  <a:srgbClr val="2A3D7A"/>
                </a:solidFill>
              </a:rPr>
              <a:pPr/>
              <a:t>‹#›</a:t>
            </a:fld>
            <a:endParaRPr lang="en-GB" sz="1400">
              <a:solidFill>
                <a:srgbClr val="2A3D7A"/>
              </a:solidFill>
            </a:endParaRPr>
          </a:p>
        </p:txBody>
      </p:sp>
    </p:spTree>
    <p:extLst>
      <p:ext uri="{BB962C8B-B14F-4D97-AF65-F5344CB8AC3E}">
        <p14:creationId xmlns:p14="http://schemas.microsoft.com/office/powerpoint/2010/main" val="392101331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2A3D7A"/>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2A3D7A"/>
              </a:solidFill>
            </a:endParaRPr>
          </a:p>
        </p:txBody>
      </p:sp>
      <p:sp>
        <p:nvSpPr>
          <p:cNvPr id="6" name="Slide Number Placeholder 5"/>
          <p:cNvSpPr>
            <a:spLocks noGrp="1"/>
          </p:cNvSpPr>
          <p:nvPr>
            <p:ph type="sldNum" sz="quarter" idx="12"/>
          </p:nvPr>
        </p:nvSpPr>
        <p:spPr/>
        <p:txBody>
          <a:bodyPr/>
          <a:lstStyle>
            <a:lvl1pPr>
              <a:defRPr/>
            </a:lvl1pPr>
          </a:lstStyle>
          <a:p>
            <a:fld id="{31D777CE-E5CC-4AE8-9BD3-F53CC371885C}" type="slidenum">
              <a:rPr lang="en-GB">
                <a:solidFill>
                  <a:srgbClr val="2A3D7A"/>
                </a:solidFill>
              </a:rPr>
              <a:pPr/>
              <a:t>‹#›</a:t>
            </a:fld>
            <a:endParaRPr lang="en-GB" sz="1400">
              <a:solidFill>
                <a:srgbClr val="2A3D7A"/>
              </a:solidFill>
            </a:endParaRPr>
          </a:p>
        </p:txBody>
      </p:sp>
    </p:spTree>
    <p:extLst>
      <p:ext uri="{BB962C8B-B14F-4D97-AF65-F5344CB8AC3E}">
        <p14:creationId xmlns:p14="http://schemas.microsoft.com/office/powerpoint/2010/main" val="111998657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838200"/>
            <a:ext cx="1943100" cy="53784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066800" y="838200"/>
            <a:ext cx="5676900"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2A3D7A"/>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2A3D7A"/>
              </a:solidFill>
            </a:endParaRPr>
          </a:p>
        </p:txBody>
      </p:sp>
      <p:sp>
        <p:nvSpPr>
          <p:cNvPr id="6" name="Slide Number Placeholder 5"/>
          <p:cNvSpPr>
            <a:spLocks noGrp="1"/>
          </p:cNvSpPr>
          <p:nvPr>
            <p:ph type="sldNum" sz="quarter" idx="12"/>
          </p:nvPr>
        </p:nvSpPr>
        <p:spPr/>
        <p:txBody>
          <a:bodyPr/>
          <a:lstStyle>
            <a:lvl1pPr>
              <a:defRPr/>
            </a:lvl1pPr>
          </a:lstStyle>
          <a:p>
            <a:fld id="{E7EC662C-F728-4536-8EF7-3CFCFC1F41C6}" type="slidenum">
              <a:rPr lang="en-GB">
                <a:solidFill>
                  <a:srgbClr val="2A3D7A"/>
                </a:solidFill>
              </a:rPr>
              <a:pPr/>
              <a:t>‹#›</a:t>
            </a:fld>
            <a:endParaRPr lang="en-GB" sz="1400">
              <a:solidFill>
                <a:srgbClr val="2A3D7A"/>
              </a:solidFill>
            </a:endParaRPr>
          </a:p>
        </p:txBody>
      </p:sp>
    </p:spTree>
    <p:extLst>
      <p:ext uri="{BB962C8B-B14F-4D97-AF65-F5344CB8AC3E}">
        <p14:creationId xmlns:p14="http://schemas.microsoft.com/office/powerpoint/2010/main" val="287427563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7724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1066800" y="210185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066800" y="423545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1066800" y="6413500"/>
            <a:ext cx="1905000" cy="457200"/>
          </a:xfrm>
        </p:spPr>
        <p:txBody>
          <a:bodyPr/>
          <a:lstStyle>
            <a:lvl1pPr>
              <a:defRPr/>
            </a:lvl1pPr>
          </a:lstStyle>
          <a:p>
            <a:endParaRPr lang="en-GB">
              <a:solidFill>
                <a:srgbClr val="2A3D7A"/>
              </a:solidFill>
            </a:endParaRPr>
          </a:p>
        </p:txBody>
      </p:sp>
      <p:sp>
        <p:nvSpPr>
          <p:cNvPr id="6" name="Footer Placeholder 5"/>
          <p:cNvSpPr>
            <a:spLocks noGrp="1"/>
          </p:cNvSpPr>
          <p:nvPr>
            <p:ph type="ftr" sz="quarter" idx="11"/>
          </p:nvPr>
        </p:nvSpPr>
        <p:spPr>
          <a:xfrm>
            <a:off x="3429000" y="6413500"/>
            <a:ext cx="2895600" cy="457200"/>
          </a:xfrm>
        </p:spPr>
        <p:txBody>
          <a:bodyPr/>
          <a:lstStyle>
            <a:lvl1pPr>
              <a:defRPr/>
            </a:lvl1pPr>
          </a:lstStyle>
          <a:p>
            <a:endParaRPr lang="en-GB">
              <a:solidFill>
                <a:srgbClr val="2A3D7A"/>
              </a:solidFill>
            </a:endParaRPr>
          </a:p>
        </p:txBody>
      </p:sp>
      <p:sp>
        <p:nvSpPr>
          <p:cNvPr id="7" name="Slide Number Placeholder 6"/>
          <p:cNvSpPr>
            <a:spLocks noGrp="1"/>
          </p:cNvSpPr>
          <p:nvPr>
            <p:ph type="sldNum" sz="quarter" idx="12"/>
          </p:nvPr>
        </p:nvSpPr>
        <p:spPr>
          <a:xfrm>
            <a:off x="8229600" y="6413500"/>
            <a:ext cx="914400" cy="457200"/>
          </a:xfrm>
        </p:spPr>
        <p:txBody>
          <a:bodyPr/>
          <a:lstStyle>
            <a:lvl1pPr>
              <a:defRPr/>
            </a:lvl1pPr>
          </a:lstStyle>
          <a:p>
            <a:fld id="{70CC3BF5-B95C-45BB-8DEA-05B57C7A2A4F}" type="slidenum">
              <a:rPr lang="en-GB">
                <a:solidFill>
                  <a:srgbClr val="2A3D7A"/>
                </a:solidFill>
              </a:rPr>
              <a:pPr/>
              <a:t>‹#›</a:t>
            </a:fld>
            <a:endParaRPr lang="en-GB" sz="1400">
              <a:solidFill>
                <a:srgbClr val="2A3D7A"/>
              </a:solidFill>
            </a:endParaRPr>
          </a:p>
        </p:txBody>
      </p:sp>
    </p:spTree>
    <p:extLst>
      <p:ext uri="{BB962C8B-B14F-4D97-AF65-F5344CB8AC3E}">
        <p14:creationId xmlns:p14="http://schemas.microsoft.com/office/powerpoint/2010/main" val="334457201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8" descr="Word cloud tags concept illustration of supply chain manageme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43500" y="3695700"/>
            <a:ext cx="38100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descr="http://vig-fp.prenhall.com/bigcovers/0136080405.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0500" y="342900"/>
            <a:ext cx="466725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userDrawn="1"/>
        </p:nvSpPr>
        <p:spPr bwMode="auto">
          <a:xfrm>
            <a:off x="76200" y="6553200"/>
            <a:ext cx="4648200" cy="246063"/>
          </a:xfrm>
          <a:prstGeom prst="rect">
            <a:avLst/>
          </a:prstGeom>
          <a:noFill/>
          <a:ln w="127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0" hangingPunct="0">
              <a:spcBef>
                <a:spcPct val="50000"/>
              </a:spcBef>
            </a:pPr>
            <a:r>
              <a:rPr lang="en-US" sz="1000" smtClean="0">
                <a:solidFill>
                  <a:srgbClr val="0000CC"/>
                </a:solidFill>
                <a:latin typeface="Arial" charset="0"/>
                <a:cs typeface="+mn-cs"/>
              </a:rPr>
              <a:t>Copyright © 2010 Pearson Education, Inc. Publishing as Prentice Hall.</a:t>
            </a:r>
            <a:endParaRPr lang="en-US" sz="1000" smtClean="0">
              <a:solidFill>
                <a:srgbClr val="0000CC"/>
              </a:solidFill>
              <a:cs typeface="+mn-cs"/>
            </a:endParaRPr>
          </a:p>
        </p:txBody>
      </p:sp>
      <p:sp>
        <p:nvSpPr>
          <p:cNvPr id="5" name="Rectangle 2059"/>
          <p:cNvSpPr>
            <a:spLocks noGrp="1" noChangeArrowheads="1"/>
          </p:cNvSpPr>
          <p:nvPr>
            <p:ph type="sldNum" sz="quarter" idx="10"/>
          </p:nvPr>
        </p:nvSpPr>
        <p:spPr/>
        <p:txBody>
          <a:bodyPr/>
          <a:lstStyle>
            <a:lvl1pPr>
              <a:defRPr/>
            </a:lvl1pPr>
          </a:lstStyle>
          <a:p>
            <a:r>
              <a:rPr lang="en-US">
                <a:solidFill>
                  <a:srgbClr val="0000CC"/>
                </a:solidFill>
              </a:rPr>
              <a:t>14-</a:t>
            </a:r>
            <a:fld id="{83C8FB39-2827-470A-BAA7-449917BD0282}"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4109188948"/>
      </p:ext>
    </p:extLst>
  </p:cSld>
  <p:clrMapOvr>
    <a:masterClrMapping/>
  </p:clrMapOvr>
  <p:transition>
    <p:cove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AE94CCB1-6D00-44C5-9965-0D820E22A935}"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3646277318"/>
      </p:ext>
    </p:extLst>
  </p:cSld>
  <p:clrMapOvr>
    <a:masterClrMapping/>
  </p:clrMapOvr>
  <p:transition>
    <p:cove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9FF76BE8-B67E-4F69-A59A-77F36380AAA9}"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939274814"/>
      </p:ext>
    </p:extLst>
  </p:cSld>
  <p:clrMapOvr>
    <a:masterClrMapping/>
  </p:clrMapOvr>
  <p:transition>
    <p:cove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6002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6002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BBF42801-42C4-4D8B-B070-02236974C400}"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2014167674"/>
      </p:ext>
    </p:extLst>
  </p:cSld>
  <p:clrMapOvr>
    <a:masterClrMapping/>
  </p:clrMapOvr>
  <p:transition>
    <p:cove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ED2A9FAB-0293-499B-AEF4-EDD3CBF5F5B3}"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3089299206"/>
      </p:ext>
    </p:extLst>
  </p:cSld>
  <p:clrMapOvr>
    <a:masterClrMapping/>
  </p:clrMapOvr>
  <p:transition>
    <p:cove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432189FF-D5DB-4D58-8D9E-4155BC92285D}"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4206173803"/>
      </p:ext>
    </p:extLst>
  </p:cSld>
  <p:clrMapOvr>
    <a:masterClrMapping/>
  </p:clrMapOvr>
  <p:transition>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8" descr="Word cloud tags concept illustration of supply chain manageme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43500" y="3695700"/>
            <a:ext cx="38100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descr="http://vig-fp.prenhall.com/bigcovers/0136080405.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0500" y="342900"/>
            <a:ext cx="466725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userDrawn="1"/>
        </p:nvSpPr>
        <p:spPr bwMode="auto">
          <a:xfrm>
            <a:off x="76200" y="6553200"/>
            <a:ext cx="4648200" cy="246063"/>
          </a:xfrm>
          <a:prstGeom prst="rect">
            <a:avLst/>
          </a:prstGeom>
          <a:noFill/>
          <a:ln w="127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0" hangingPunct="0">
              <a:spcBef>
                <a:spcPct val="50000"/>
              </a:spcBef>
            </a:pPr>
            <a:r>
              <a:rPr lang="en-US" sz="1000" smtClean="0">
                <a:solidFill>
                  <a:srgbClr val="0000CC"/>
                </a:solidFill>
                <a:latin typeface="Arial" charset="0"/>
                <a:cs typeface="+mn-cs"/>
              </a:rPr>
              <a:t>Copyright © 2010 Pearson Education, Inc. Publishing as Prentice Hall.</a:t>
            </a:r>
            <a:endParaRPr lang="en-US" sz="1000" smtClean="0">
              <a:solidFill>
                <a:srgbClr val="0000CC"/>
              </a:solidFill>
              <a:cs typeface="+mn-cs"/>
            </a:endParaRPr>
          </a:p>
        </p:txBody>
      </p:sp>
      <p:sp>
        <p:nvSpPr>
          <p:cNvPr id="5" name="Rectangle 2059"/>
          <p:cNvSpPr>
            <a:spLocks noGrp="1" noChangeArrowheads="1"/>
          </p:cNvSpPr>
          <p:nvPr>
            <p:ph type="sldNum" sz="quarter" idx="10"/>
          </p:nvPr>
        </p:nvSpPr>
        <p:spPr/>
        <p:txBody>
          <a:bodyPr/>
          <a:lstStyle>
            <a:lvl1pPr>
              <a:defRPr/>
            </a:lvl1pPr>
          </a:lstStyle>
          <a:p>
            <a:r>
              <a:rPr lang="en-US">
                <a:solidFill>
                  <a:srgbClr val="0000CC"/>
                </a:solidFill>
              </a:rPr>
              <a:t>14-</a:t>
            </a:r>
            <a:fld id="{83C8FB39-2827-470A-BAA7-449917BD0282}"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2503114062"/>
      </p:ext>
    </p:extLst>
  </p:cSld>
  <p:clrMapOvr>
    <a:masterClrMapping/>
  </p:clrMapOvr>
  <p:transition>
    <p:cove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27B91514-7156-4660-A9EB-DF190EEE6D77}"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2203683411"/>
      </p:ext>
    </p:extLst>
  </p:cSld>
  <p:clrMapOvr>
    <a:masterClrMapping/>
  </p:clrMapOvr>
  <p:transition>
    <p:cove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7C6B6B46-AD29-4305-8407-2F44D8114EA1}"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1130850398"/>
      </p:ext>
    </p:extLst>
  </p:cSld>
  <p:clrMapOvr>
    <a:masterClrMapping/>
  </p:clrMapOvr>
  <p:transition>
    <p:cove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C63AD75A-54CB-49D3-BFC8-1EBED64C6F66}"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2551347749"/>
      </p:ext>
    </p:extLst>
  </p:cSld>
  <p:clrMapOvr>
    <a:masterClrMapping/>
  </p:clrMapOvr>
  <p:transition>
    <p:cove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64506348-F95A-4E65-BE02-E54254A24836}"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1751047337"/>
      </p:ext>
    </p:extLst>
  </p:cSld>
  <p:clrMapOvr>
    <a:masterClrMapping/>
  </p:clrMapOvr>
  <p:transition>
    <p:cove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266700"/>
            <a:ext cx="2076450" cy="605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66700"/>
            <a:ext cx="6076950" cy="605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08D5FA5D-FC3D-4277-8BC7-52A35D7E04E0}"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691376390"/>
      </p:ext>
    </p:extLst>
  </p:cSld>
  <p:clrMapOvr>
    <a:masterClrMapping/>
  </p:clrMapOvr>
  <p:transition>
    <p:cove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8" descr="Word cloud tags concept illustration of supply chain manageme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43500" y="3695700"/>
            <a:ext cx="38100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descr="http://vig-fp.prenhall.com/bigcovers/0136080405.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0500" y="342900"/>
            <a:ext cx="466725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userDrawn="1"/>
        </p:nvSpPr>
        <p:spPr bwMode="auto">
          <a:xfrm>
            <a:off x="76200" y="6553200"/>
            <a:ext cx="4648200" cy="246063"/>
          </a:xfrm>
          <a:prstGeom prst="rect">
            <a:avLst/>
          </a:prstGeom>
          <a:noFill/>
          <a:ln w="127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0" hangingPunct="0">
              <a:spcBef>
                <a:spcPct val="50000"/>
              </a:spcBef>
            </a:pPr>
            <a:r>
              <a:rPr lang="en-US" sz="1000" smtClean="0">
                <a:solidFill>
                  <a:srgbClr val="0000CC"/>
                </a:solidFill>
                <a:latin typeface="Arial" charset="0"/>
                <a:cs typeface="+mn-cs"/>
              </a:rPr>
              <a:t>Copyright © 2010 Pearson Education, Inc. Publishing as Prentice Hall.</a:t>
            </a:r>
            <a:endParaRPr lang="en-US" sz="1000" smtClean="0">
              <a:solidFill>
                <a:srgbClr val="0000CC"/>
              </a:solidFill>
              <a:cs typeface="+mn-cs"/>
            </a:endParaRPr>
          </a:p>
        </p:txBody>
      </p:sp>
      <p:sp>
        <p:nvSpPr>
          <p:cNvPr id="5" name="Rectangle 2059"/>
          <p:cNvSpPr>
            <a:spLocks noGrp="1" noChangeArrowheads="1"/>
          </p:cNvSpPr>
          <p:nvPr>
            <p:ph type="sldNum" sz="quarter" idx="10"/>
          </p:nvPr>
        </p:nvSpPr>
        <p:spPr/>
        <p:txBody>
          <a:bodyPr/>
          <a:lstStyle>
            <a:lvl1pPr>
              <a:defRPr/>
            </a:lvl1pPr>
          </a:lstStyle>
          <a:p>
            <a:r>
              <a:rPr lang="en-US">
                <a:solidFill>
                  <a:srgbClr val="0000CC"/>
                </a:solidFill>
              </a:rPr>
              <a:t>14-</a:t>
            </a:r>
            <a:fld id="{83C8FB39-2827-470A-BAA7-449917BD0282}"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2358484029"/>
      </p:ext>
    </p:extLst>
  </p:cSld>
  <p:clrMapOvr>
    <a:masterClrMapping/>
  </p:clrMapOvr>
  <p:transition>
    <p:cove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AE94CCB1-6D00-44C5-9965-0D820E22A935}"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2210678100"/>
      </p:ext>
    </p:extLst>
  </p:cSld>
  <p:clrMapOvr>
    <a:masterClrMapping/>
  </p:clrMapOvr>
  <p:transition>
    <p:cove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9FF76BE8-B67E-4F69-A59A-77F36380AAA9}"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504908282"/>
      </p:ext>
    </p:extLst>
  </p:cSld>
  <p:clrMapOvr>
    <a:masterClrMapping/>
  </p:clrMapOvr>
  <p:transition>
    <p:cove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6002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6002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BBF42801-42C4-4D8B-B070-02236974C400}"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2605719230"/>
      </p:ext>
    </p:extLst>
  </p:cSld>
  <p:clrMapOvr>
    <a:masterClrMapping/>
  </p:clrMapOvr>
  <p:transition>
    <p:cove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ED2A9FAB-0293-499B-AEF4-EDD3CBF5F5B3}"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822433053"/>
      </p:ext>
    </p:extLst>
  </p:cSld>
  <p:clrMapOvr>
    <a:masterClrMapping/>
  </p:clrMapOvr>
  <p:transition>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AE94CCB1-6D00-44C5-9965-0D820E22A935}"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3989607880"/>
      </p:ext>
    </p:extLst>
  </p:cSld>
  <p:clrMapOvr>
    <a:masterClrMapping/>
  </p:clrMapOvr>
  <p:transition>
    <p:cove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432189FF-D5DB-4D58-8D9E-4155BC92285D}"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3857456239"/>
      </p:ext>
    </p:extLst>
  </p:cSld>
  <p:clrMapOvr>
    <a:masterClrMapping/>
  </p:clrMapOvr>
  <p:transition>
    <p:cove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27B91514-7156-4660-A9EB-DF190EEE6D77}"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1425403022"/>
      </p:ext>
    </p:extLst>
  </p:cSld>
  <p:clrMapOvr>
    <a:masterClrMapping/>
  </p:clrMapOvr>
  <p:transition>
    <p:cove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7C6B6B46-AD29-4305-8407-2F44D8114EA1}"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2374567175"/>
      </p:ext>
    </p:extLst>
  </p:cSld>
  <p:clrMapOvr>
    <a:masterClrMapping/>
  </p:clrMapOvr>
  <p:transition>
    <p:cove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C63AD75A-54CB-49D3-BFC8-1EBED64C6F66}"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4027696880"/>
      </p:ext>
    </p:extLst>
  </p:cSld>
  <p:clrMapOvr>
    <a:masterClrMapping/>
  </p:clrMapOvr>
  <p:transition>
    <p:cove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64506348-F95A-4E65-BE02-E54254A24836}"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2661065524"/>
      </p:ext>
    </p:extLst>
  </p:cSld>
  <p:clrMapOvr>
    <a:masterClrMapping/>
  </p:clrMapOvr>
  <p:transition>
    <p:cove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266700"/>
            <a:ext cx="2076450" cy="605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66700"/>
            <a:ext cx="6076950" cy="605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08D5FA5D-FC3D-4277-8BC7-52A35D7E04E0}"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2924734733"/>
      </p:ext>
    </p:extLst>
  </p:cSld>
  <p:clrMapOvr>
    <a:masterClrMapping/>
  </p:clrMapOvr>
  <p:transition>
    <p:cove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8" descr="Word cloud tags concept illustration of supply chain manageme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43500" y="3695700"/>
            <a:ext cx="38100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descr="http://vig-fp.prenhall.com/bigcovers/0136080405.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0500" y="342900"/>
            <a:ext cx="466725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userDrawn="1"/>
        </p:nvSpPr>
        <p:spPr bwMode="auto">
          <a:xfrm>
            <a:off x="76200" y="6553200"/>
            <a:ext cx="4648200" cy="246063"/>
          </a:xfrm>
          <a:prstGeom prst="rect">
            <a:avLst/>
          </a:prstGeom>
          <a:noFill/>
          <a:ln w="127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0" hangingPunct="0">
              <a:spcBef>
                <a:spcPct val="50000"/>
              </a:spcBef>
            </a:pPr>
            <a:r>
              <a:rPr lang="en-US" sz="1000" smtClean="0">
                <a:solidFill>
                  <a:srgbClr val="0000CC"/>
                </a:solidFill>
                <a:latin typeface="Arial" charset="0"/>
                <a:cs typeface="+mn-cs"/>
              </a:rPr>
              <a:t>Copyright © 2010 Pearson Education, Inc. Publishing as Prentice Hall.</a:t>
            </a:r>
            <a:endParaRPr lang="en-US" sz="1000" smtClean="0">
              <a:solidFill>
                <a:srgbClr val="0000CC"/>
              </a:solidFill>
              <a:cs typeface="+mn-cs"/>
            </a:endParaRPr>
          </a:p>
        </p:txBody>
      </p:sp>
      <p:sp>
        <p:nvSpPr>
          <p:cNvPr id="5" name="Rectangle 2059"/>
          <p:cNvSpPr>
            <a:spLocks noGrp="1" noChangeArrowheads="1"/>
          </p:cNvSpPr>
          <p:nvPr>
            <p:ph type="sldNum" sz="quarter" idx="10"/>
          </p:nvPr>
        </p:nvSpPr>
        <p:spPr/>
        <p:txBody>
          <a:bodyPr/>
          <a:lstStyle>
            <a:lvl1pPr>
              <a:defRPr/>
            </a:lvl1pPr>
          </a:lstStyle>
          <a:p>
            <a:r>
              <a:rPr lang="en-US">
                <a:solidFill>
                  <a:srgbClr val="0000CC"/>
                </a:solidFill>
              </a:rPr>
              <a:t>14-</a:t>
            </a:r>
            <a:fld id="{83C8FB39-2827-470A-BAA7-449917BD0282}"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1728600868"/>
      </p:ext>
    </p:extLst>
  </p:cSld>
  <p:clrMapOvr>
    <a:masterClrMapping/>
  </p:clrMapOvr>
  <p:transition>
    <p:cove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AE94CCB1-6D00-44C5-9965-0D820E22A935}"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594809256"/>
      </p:ext>
    </p:extLst>
  </p:cSld>
  <p:clrMapOvr>
    <a:masterClrMapping/>
  </p:clrMapOvr>
  <p:transition>
    <p:cove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9FF76BE8-B67E-4F69-A59A-77F36380AAA9}"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115610591"/>
      </p:ext>
    </p:extLst>
  </p:cSld>
  <p:clrMapOvr>
    <a:masterClrMapping/>
  </p:clrMapOvr>
  <p:transition>
    <p:cove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6002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6002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BBF42801-42C4-4D8B-B070-02236974C400}"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3209750658"/>
      </p:ext>
    </p:extLst>
  </p:cSld>
  <p:clrMapOvr>
    <a:masterClrMapping/>
  </p:clrMapOvr>
  <p:transition>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9FF76BE8-B67E-4F69-A59A-77F36380AAA9}"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1584815080"/>
      </p:ext>
    </p:extLst>
  </p:cSld>
  <p:clrMapOvr>
    <a:masterClrMapping/>
  </p:clrMapOvr>
  <p:transition>
    <p:cove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ED2A9FAB-0293-499B-AEF4-EDD3CBF5F5B3}"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249276912"/>
      </p:ext>
    </p:extLst>
  </p:cSld>
  <p:clrMapOvr>
    <a:masterClrMapping/>
  </p:clrMapOvr>
  <p:transition>
    <p:cove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432189FF-D5DB-4D58-8D9E-4155BC92285D}"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2758940651"/>
      </p:ext>
    </p:extLst>
  </p:cSld>
  <p:clrMapOvr>
    <a:masterClrMapping/>
  </p:clrMapOvr>
  <p:transition>
    <p:cove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27B91514-7156-4660-A9EB-DF190EEE6D77}"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3910799446"/>
      </p:ext>
    </p:extLst>
  </p:cSld>
  <p:clrMapOvr>
    <a:masterClrMapping/>
  </p:clrMapOvr>
  <p:transition>
    <p:cove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7C6B6B46-AD29-4305-8407-2F44D8114EA1}"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3491674765"/>
      </p:ext>
    </p:extLst>
  </p:cSld>
  <p:clrMapOvr>
    <a:masterClrMapping/>
  </p:clrMapOvr>
  <p:transition>
    <p:cove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C63AD75A-54CB-49D3-BFC8-1EBED64C6F66}"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4139911203"/>
      </p:ext>
    </p:extLst>
  </p:cSld>
  <p:clrMapOvr>
    <a:masterClrMapping/>
  </p:clrMapOvr>
  <p:transition>
    <p:cove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64506348-F95A-4E65-BE02-E54254A24836}"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3279936125"/>
      </p:ext>
    </p:extLst>
  </p:cSld>
  <p:clrMapOvr>
    <a:masterClrMapping/>
  </p:clrMapOvr>
  <p:transition>
    <p:cove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266700"/>
            <a:ext cx="2076450" cy="605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66700"/>
            <a:ext cx="6076950" cy="605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08D5FA5D-FC3D-4277-8BC7-52A35D7E04E0}"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2147175732"/>
      </p:ext>
    </p:extLst>
  </p:cSld>
  <p:clrMapOvr>
    <a:masterClrMapping/>
  </p:clrMapOvr>
  <p:transition>
    <p:cove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8" descr="Word cloud tags concept illustration of supply chain manageme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43500" y="3695700"/>
            <a:ext cx="38100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descr="http://vig-fp.prenhall.com/bigcovers/0136080405.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0500" y="342900"/>
            <a:ext cx="466725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userDrawn="1"/>
        </p:nvSpPr>
        <p:spPr bwMode="auto">
          <a:xfrm>
            <a:off x="76200" y="6553200"/>
            <a:ext cx="4648200" cy="246063"/>
          </a:xfrm>
          <a:prstGeom prst="rect">
            <a:avLst/>
          </a:prstGeom>
          <a:noFill/>
          <a:ln w="127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0" hangingPunct="0">
              <a:spcBef>
                <a:spcPct val="50000"/>
              </a:spcBef>
            </a:pPr>
            <a:r>
              <a:rPr lang="en-US" sz="1000" smtClean="0">
                <a:solidFill>
                  <a:srgbClr val="0000CC"/>
                </a:solidFill>
                <a:latin typeface="Arial" charset="0"/>
                <a:cs typeface="+mn-cs"/>
              </a:rPr>
              <a:t>Copyright © 2010 Pearson Education, Inc. Publishing as Prentice Hall.</a:t>
            </a:r>
            <a:endParaRPr lang="en-US" sz="1000" smtClean="0">
              <a:solidFill>
                <a:srgbClr val="0000CC"/>
              </a:solidFill>
              <a:cs typeface="+mn-cs"/>
            </a:endParaRPr>
          </a:p>
        </p:txBody>
      </p:sp>
      <p:sp>
        <p:nvSpPr>
          <p:cNvPr id="5" name="Rectangle 2059"/>
          <p:cNvSpPr>
            <a:spLocks noGrp="1" noChangeArrowheads="1"/>
          </p:cNvSpPr>
          <p:nvPr>
            <p:ph type="sldNum" sz="quarter" idx="10"/>
          </p:nvPr>
        </p:nvSpPr>
        <p:spPr/>
        <p:txBody>
          <a:bodyPr/>
          <a:lstStyle>
            <a:lvl1pPr>
              <a:defRPr/>
            </a:lvl1pPr>
          </a:lstStyle>
          <a:p>
            <a:r>
              <a:rPr lang="en-US">
                <a:solidFill>
                  <a:srgbClr val="0000CC"/>
                </a:solidFill>
              </a:rPr>
              <a:t>14-</a:t>
            </a:r>
            <a:fld id="{83C8FB39-2827-470A-BAA7-449917BD0282}"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4011738758"/>
      </p:ext>
    </p:extLst>
  </p:cSld>
  <p:clrMapOvr>
    <a:masterClrMapping/>
  </p:clrMapOvr>
  <p:transition>
    <p:cove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AE94CCB1-6D00-44C5-9965-0D820E22A935}"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3611424430"/>
      </p:ext>
    </p:extLst>
  </p:cSld>
  <p:clrMapOvr>
    <a:masterClrMapping/>
  </p:clrMapOvr>
  <p:transition>
    <p:cove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9FF76BE8-B67E-4F69-A59A-77F36380AAA9}"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3785501191"/>
      </p:ext>
    </p:extLst>
  </p:cSld>
  <p:clrMapOvr>
    <a:masterClrMapping/>
  </p:clrMapOvr>
  <p:transition>
    <p:cov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6002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6002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BBF42801-42C4-4D8B-B070-02236974C400}"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467265816"/>
      </p:ext>
    </p:extLst>
  </p:cSld>
  <p:clrMapOvr>
    <a:masterClrMapping/>
  </p:clrMapOvr>
  <p:transition>
    <p:cove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6002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6002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BBF42801-42C4-4D8B-B070-02236974C400}"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1857495883"/>
      </p:ext>
    </p:extLst>
  </p:cSld>
  <p:clrMapOvr>
    <a:masterClrMapping/>
  </p:clrMapOvr>
  <p:transition>
    <p:cove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ED2A9FAB-0293-499B-AEF4-EDD3CBF5F5B3}"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1406831537"/>
      </p:ext>
    </p:extLst>
  </p:cSld>
  <p:clrMapOvr>
    <a:masterClrMapping/>
  </p:clrMapOvr>
  <p:transition>
    <p:cove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432189FF-D5DB-4D58-8D9E-4155BC92285D}"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1737005835"/>
      </p:ext>
    </p:extLst>
  </p:cSld>
  <p:clrMapOvr>
    <a:masterClrMapping/>
  </p:clrMapOvr>
  <p:transition>
    <p:cove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27B91514-7156-4660-A9EB-DF190EEE6D77}"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2378200628"/>
      </p:ext>
    </p:extLst>
  </p:cSld>
  <p:clrMapOvr>
    <a:masterClrMapping/>
  </p:clrMapOvr>
  <p:transition>
    <p:cove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7C6B6B46-AD29-4305-8407-2F44D8114EA1}"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4230090844"/>
      </p:ext>
    </p:extLst>
  </p:cSld>
  <p:clrMapOvr>
    <a:masterClrMapping/>
  </p:clrMapOvr>
  <p:transition>
    <p:cove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C63AD75A-54CB-49D3-BFC8-1EBED64C6F66}"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3902322637"/>
      </p:ext>
    </p:extLst>
  </p:cSld>
  <p:clrMapOvr>
    <a:masterClrMapping/>
  </p:clrMapOvr>
  <p:transition>
    <p:cove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64506348-F95A-4E65-BE02-E54254A24836}"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1350036567"/>
      </p:ext>
    </p:extLst>
  </p:cSld>
  <p:clrMapOvr>
    <a:masterClrMapping/>
  </p:clrMapOvr>
  <p:transition>
    <p:cove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266700"/>
            <a:ext cx="2076450" cy="605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66700"/>
            <a:ext cx="6076950" cy="605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08D5FA5D-FC3D-4277-8BC7-52A35D7E04E0}"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430557729"/>
      </p:ext>
    </p:extLst>
  </p:cSld>
  <p:clrMapOvr>
    <a:masterClrMapping/>
  </p:clrMapOvr>
  <p:transition>
    <p:cove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8" descr="Word cloud tags concept illustration of supply chain manageme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43500" y="3695700"/>
            <a:ext cx="38100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descr="http://vig-fp.prenhall.com/bigcovers/0136080405.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0500" y="342900"/>
            <a:ext cx="466725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userDrawn="1"/>
        </p:nvSpPr>
        <p:spPr bwMode="auto">
          <a:xfrm>
            <a:off x="76200" y="6553200"/>
            <a:ext cx="4648200" cy="246063"/>
          </a:xfrm>
          <a:prstGeom prst="rect">
            <a:avLst/>
          </a:prstGeom>
          <a:noFill/>
          <a:ln w="127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0" hangingPunct="0">
              <a:spcBef>
                <a:spcPct val="50000"/>
              </a:spcBef>
            </a:pPr>
            <a:r>
              <a:rPr lang="en-US" sz="1000" smtClean="0">
                <a:solidFill>
                  <a:srgbClr val="0000CC"/>
                </a:solidFill>
                <a:latin typeface="Arial" charset="0"/>
                <a:cs typeface="+mn-cs"/>
              </a:rPr>
              <a:t>Copyright © 2010 Pearson Education, Inc. Publishing as Prentice Hall.</a:t>
            </a:r>
            <a:endParaRPr lang="en-US" sz="1000" smtClean="0">
              <a:solidFill>
                <a:srgbClr val="0000CC"/>
              </a:solidFill>
              <a:cs typeface="+mn-cs"/>
            </a:endParaRPr>
          </a:p>
        </p:txBody>
      </p:sp>
      <p:sp>
        <p:nvSpPr>
          <p:cNvPr id="5" name="Rectangle 2059"/>
          <p:cNvSpPr>
            <a:spLocks noGrp="1" noChangeArrowheads="1"/>
          </p:cNvSpPr>
          <p:nvPr>
            <p:ph type="sldNum" sz="quarter" idx="10"/>
          </p:nvPr>
        </p:nvSpPr>
        <p:spPr/>
        <p:txBody>
          <a:bodyPr/>
          <a:lstStyle>
            <a:lvl1pPr>
              <a:defRPr/>
            </a:lvl1pPr>
          </a:lstStyle>
          <a:p>
            <a:r>
              <a:rPr lang="en-US">
                <a:solidFill>
                  <a:srgbClr val="0000CC"/>
                </a:solidFill>
              </a:rPr>
              <a:t>14-</a:t>
            </a:r>
            <a:fld id="{83C8FB39-2827-470A-BAA7-449917BD0282}"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2008433793"/>
      </p:ext>
    </p:extLst>
  </p:cSld>
  <p:clrMapOvr>
    <a:masterClrMapping/>
  </p:clrMapOvr>
  <p:transition>
    <p:cove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AE94CCB1-6D00-44C5-9965-0D820E22A935}"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1260554289"/>
      </p:ext>
    </p:extLst>
  </p:cSld>
  <p:clrMapOvr>
    <a:masterClrMapping/>
  </p:clrMapOvr>
  <p:transition>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ED2A9FAB-0293-499B-AEF4-EDD3CBF5F5B3}"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2568847887"/>
      </p:ext>
    </p:extLst>
  </p:cSld>
  <p:clrMapOvr>
    <a:masterClrMapping/>
  </p:clrMapOvr>
  <p:transition>
    <p:cove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9FF76BE8-B67E-4F69-A59A-77F36380AAA9}"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2354465425"/>
      </p:ext>
    </p:extLst>
  </p:cSld>
  <p:clrMapOvr>
    <a:masterClrMapping/>
  </p:clrMapOvr>
  <p:transition>
    <p:cove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6002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6002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BBF42801-42C4-4D8B-B070-02236974C400}"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3404201163"/>
      </p:ext>
    </p:extLst>
  </p:cSld>
  <p:clrMapOvr>
    <a:masterClrMapping/>
  </p:clrMapOvr>
  <p:transition>
    <p:cove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ED2A9FAB-0293-499B-AEF4-EDD3CBF5F5B3}"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1326461203"/>
      </p:ext>
    </p:extLst>
  </p:cSld>
  <p:clrMapOvr>
    <a:masterClrMapping/>
  </p:clrMapOvr>
  <p:transition>
    <p:cove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432189FF-D5DB-4D58-8D9E-4155BC92285D}"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1808916310"/>
      </p:ext>
    </p:extLst>
  </p:cSld>
  <p:clrMapOvr>
    <a:masterClrMapping/>
  </p:clrMapOvr>
  <p:transition>
    <p:cove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27B91514-7156-4660-A9EB-DF190EEE6D77}"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2468433506"/>
      </p:ext>
    </p:extLst>
  </p:cSld>
  <p:clrMapOvr>
    <a:masterClrMapping/>
  </p:clrMapOvr>
  <p:transition>
    <p:cove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7C6B6B46-AD29-4305-8407-2F44D8114EA1}"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540472756"/>
      </p:ext>
    </p:extLst>
  </p:cSld>
  <p:clrMapOvr>
    <a:masterClrMapping/>
  </p:clrMapOvr>
  <p:transition>
    <p:cove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C63AD75A-54CB-49D3-BFC8-1EBED64C6F66}"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156767351"/>
      </p:ext>
    </p:extLst>
  </p:cSld>
  <p:clrMapOvr>
    <a:masterClrMapping/>
  </p:clrMapOvr>
  <p:transition>
    <p:cove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64506348-F95A-4E65-BE02-E54254A24836}"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3515678981"/>
      </p:ext>
    </p:extLst>
  </p:cSld>
  <p:clrMapOvr>
    <a:masterClrMapping/>
  </p:clrMapOvr>
  <p:transition>
    <p:cove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266700"/>
            <a:ext cx="2076450" cy="605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66700"/>
            <a:ext cx="6076950" cy="605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08D5FA5D-FC3D-4277-8BC7-52A35D7E04E0}"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3842840148"/>
      </p:ext>
    </p:extLst>
  </p:cSld>
  <p:clrMapOvr>
    <a:masterClrMapping/>
  </p:clrMapOvr>
  <p:transition>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432189FF-D5DB-4D58-8D9E-4155BC92285D}"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4189526045"/>
      </p:ext>
    </p:extLst>
  </p:cSld>
  <p:clrMapOvr>
    <a:masterClrMapping/>
  </p:clrMapOvr>
  <p:transition>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27B91514-7156-4660-A9EB-DF190EEE6D77}"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418562293"/>
      </p:ext>
    </p:extLst>
  </p:cSld>
  <p:clrMapOvr>
    <a:masterClrMapping/>
  </p:clrMapOvr>
  <p:transition>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7C6B6B46-AD29-4305-8407-2F44D8114EA1}"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535534909"/>
      </p:ext>
    </p:extLst>
  </p:cSld>
  <p:clrMapOvr>
    <a:masterClrMapping/>
  </p:clrMapOvr>
  <p:transition>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TextBox 7"/>
          <p:cNvSpPr txBox="1"/>
          <p:nvPr userDrawn="1"/>
        </p:nvSpPr>
        <p:spPr>
          <a:xfrm>
            <a:off x="8655050" y="6629400"/>
            <a:ext cx="488950" cy="228600"/>
          </a:xfrm>
          <a:prstGeom prst="rect">
            <a:avLst/>
          </a:prstGeom>
          <a:noFill/>
        </p:spPr>
        <p:txBody>
          <a:bodyPr wrap="none">
            <a:spAutoFit/>
          </a:bodyPr>
          <a:lstStyle/>
          <a:p>
            <a:pPr>
              <a:defRPr/>
            </a:pPr>
            <a:r>
              <a:rPr lang="en-US" sz="900">
                <a:solidFill>
                  <a:srgbClr val="7B7B7B"/>
                </a:solidFill>
                <a:cs typeface="Helvetica" pitchFamily="34" charset="0"/>
              </a:rPr>
              <a:t>15-</a:t>
            </a:r>
            <a:fld id="{83E1F162-3727-4F6A-9237-AEFF6702ED33}" type="slidenum">
              <a:rPr lang="en-US" sz="900">
                <a:solidFill>
                  <a:srgbClr val="7B7B7B"/>
                </a:solidFill>
                <a:cs typeface="Helvetica" pitchFamily="34" charset="0"/>
              </a:rPr>
              <a:pPr>
                <a:defRPr/>
              </a:pPr>
              <a:t>‹#›</a:t>
            </a:fld>
            <a:endParaRPr lang="en-US" sz="900">
              <a:solidFill>
                <a:srgbClr val="7B7B7B"/>
              </a:solidFill>
              <a:cs typeface="Helvetica" pitchFamily="34" charset="0"/>
            </a:endParaRPr>
          </a:p>
        </p:txBody>
      </p:sp>
      <p:sp>
        <p:nvSpPr>
          <p:cNvPr id="5" name="TextBox 6"/>
          <p:cNvSpPr txBox="1"/>
          <p:nvPr userDrawn="1"/>
        </p:nvSpPr>
        <p:spPr>
          <a:xfrm>
            <a:off x="0" y="6651625"/>
            <a:ext cx="2071688" cy="228600"/>
          </a:xfrm>
          <a:prstGeom prst="rect">
            <a:avLst/>
          </a:prstGeom>
          <a:noFill/>
        </p:spPr>
        <p:txBody>
          <a:bodyPr wrap="none">
            <a:spAutoFit/>
          </a:bodyPr>
          <a:lstStyle/>
          <a:p>
            <a:r>
              <a:rPr lang="en-US" sz="900" i="1">
                <a:solidFill>
                  <a:srgbClr val="7B7B7B"/>
                </a:solidFill>
              </a:rPr>
              <a:t>Copyright ©2013 Pearson Education.</a:t>
            </a:r>
            <a:endParaRPr lang="en-US" sz="900">
              <a:solidFill>
                <a:srgbClr val="7B7B7B"/>
              </a:solidFill>
            </a:endParaRPr>
          </a:p>
        </p:txBody>
      </p:sp>
      <p:sp>
        <p:nvSpPr>
          <p:cNvPr id="2" name="Title 1"/>
          <p:cNvSpPr>
            <a:spLocks noGrp="1"/>
          </p:cNvSpPr>
          <p:nvPr>
            <p:ph type="title"/>
          </p:nvPr>
        </p:nvSpPr>
        <p:spPr/>
        <p:txBody>
          <a:bodyPr/>
          <a:lstStyle/>
          <a:p>
            <a:r>
              <a:rPr lang="en-AU" dirty="0" smtClean="0"/>
              <a:t>Click to edit Master title style</a:t>
            </a:r>
            <a:endParaRPr lang="en-US" dirty="0"/>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transition spd="slow">
    <p:pull dir="l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C63AD75A-54CB-49D3-BFC8-1EBED64C6F66}"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3560192644"/>
      </p:ext>
    </p:extLst>
  </p:cSld>
  <p:clrMapOvr>
    <a:masterClrMapping/>
  </p:clrMapOvr>
  <p:transition>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64506348-F95A-4E65-BE02-E54254A24836}"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3194031350"/>
      </p:ext>
    </p:extLst>
  </p:cSld>
  <p:clrMapOvr>
    <a:masterClrMapping/>
  </p:clrMapOvr>
  <p:transition>
    <p:cov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266700"/>
            <a:ext cx="2076450" cy="605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66700"/>
            <a:ext cx="6076950" cy="605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08D5FA5D-FC3D-4277-8BC7-52A35D7E04E0}"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32517330"/>
      </p:ext>
    </p:extLst>
  </p:cSld>
  <p:clrMapOvr>
    <a:masterClrMapping/>
  </p:clrMapOvr>
  <p:transition>
    <p:cove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8" descr="Word cloud tags concept illustration of supply chain manageme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43500" y="3695700"/>
            <a:ext cx="38100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descr="http://vig-fp.prenhall.com/bigcovers/0136080405.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0500" y="342900"/>
            <a:ext cx="466725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userDrawn="1"/>
        </p:nvSpPr>
        <p:spPr bwMode="auto">
          <a:xfrm>
            <a:off x="76200" y="6553200"/>
            <a:ext cx="4648200" cy="246063"/>
          </a:xfrm>
          <a:prstGeom prst="rect">
            <a:avLst/>
          </a:prstGeom>
          <a:noFill/>
          <a:ln w="127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0" hangingPunct="0">
              <a:spcBef>
                <a:spcPct val="50000"/>
              </a:spcBef>
            </a:pPr>
            <a:r>
              <a:rPr lang="en-US" sz="1000" smtClean="0">
                <a:solidFill>
                  <a:srgbClr val="0000CC"/>
                </a:solidFill>
                <a:latin typeface="Arial" charset="0"/>
                <a:cs typeface="+mn-cs"/>
              </a:rPr>
              <a:t>Copyright © 2010 Pearson Education, Inc. Publishing as Prentice Hall.</a:t>
            </a:r>
            <a:endParaRPr lang="en-US" sz="1000" smtClean="0">
              <a:solidFill>
                <a:srgbClr val="0000CC"/>
              </a:solidFill>
              <a:cs typeface="+mn-cs"/>
            </a:endParaRPr>
          </a:p>
        </p:txBody>
      </p:sp>
      <p:sp>
        <p:nvSpPr>
          <p:cNvPr id="5" name="Rectangle 2059"/>
          <p:cNvSpPr>
            <a:spLocks noGrp="1" noChangeArrowheads="1"/>
          </p:cNvSpPr>
          <p:nvPr>
            <p:ph type="sldNum" sz="quarter" idx="10"/>
          </p:nvPr>
        </p:nvSpPr>
        <p:spPr/>
        <p:txBody>
          <a:bodyPr/>
          <a:lstStyle>
            <a:lvl1pPr>
              <a:defRPr/>
            </a:lvl1pPr>
          </a:lstStyle>
          <a:p>
            <a:r>
              <a:rPr lang="en-US">
                <a:solidFill>
                  <a:srgbClr val="0000CC"/>
                </a:solidFill>
              </a:rPr>
              <a:t>14-</a:t>
            </a:r>
            <a:fld id="{83C8FB39-2827-470A-BAA7-449917BD0282}"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2573003886"/>
      </p:ext>
    </p:extLst>
  </p:cSld>
  <p:clrMapOvr>
    <a:masterClrMapping/>
  </p:clrMapOvr>
  <p:transition>
    <p:cove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AE94CCB1-6D00-44C5-9965-0D820E22A935}"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3262565314"/>
      </p:ext>
    </p:extLst>
  </p:cSld>
  <p:clrMapOvr>
    <a:masterClrMapping/>
  </p:clrMapOvr>
  <p:transition>
    <p:cove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9FF76BE8-B67E-4F69-A59A-77F36380AAA9}"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295375746"/>
      </p:ext>
    </p:extLst>
  </p:cSld>
  <p:clrMapOvr>
    <a:masterClrMapping/>
  </p:clrMapOvr>
  <p:transition>
    <p:cove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6002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6002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BBF42801-42C4-4D8B-B070-02236974C400}"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2322428173"/>
      </p:ext>
    </p:extLst>
  </p:cSld>
  <p:clrMapOvr>
    <a:masterClrMapping/>
  </p:clrMapOvr>
  <p:transition>
    <p:cove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ED2A9FAB-0293-499B-AEF4-EDD3CBF5F5B3}"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2004850713"/>
      </p:ext>
    </p:extLst>
  </p:cSld>
  <p:clrMapOvr>
    <a:masterClrMapping/>
  </p:clrMapOvr>
  <p:transition>
    <p:cove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432189FF-D5DB-4D58-8D9E-4155BC92285D}"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2494652730"/>
      </p:ext>
    </p:extLst>
  </p:cSld>
  <p:clrMapOvr>
    <a:masterClrMapping/>
  </p:clrMapOvr>
  <p:transition>
    <p:cove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27B91514-7156-4660-A9EB-DF190EEE6D77}"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426044632"/>
      </p:ext>
    </p:extLst>
  </p:cSld>
  <p:clrMapOvr>
    <a:masterClrMapping/>
  </p:clrMapOvr>
  <p:transition>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TextBox 7"/>
          <p:cNvSpPr txBox="1"/>
          <p:nvPr userDrawn="1"/>
        </p:nvSpPr>
        <p:spPr>
          <a:xfrm>
            <a:off x="8655050" y="6629400"/>
            <a:ext cx="488950" cy="228600"/>
          </a:xfrm>
          <a:prstGeom prst="rect">
            <a:avLst/>
          </a:prstGeom>
          <a:noFill/>
        </p:spPr>
        <p:txBody>
          <a:bodyPr wrap="none">
            <a:spAutoFit/>
          </a:bodyPr>
          <a:lstStyle/>
          <a:p>
            <a:pPr>
              <a:defRPr/>
            </a:pPr>
            <a:r>
              <a:rPr lang="en-US" sz="900">
                <a:solidFill>
                  <a:srgbClr val="7B7B7B"/>
                </a:solidFill>
                <a:cs typeface="Helvetica" pitchFamily="34" charset="0"/>
              </a:rPr>
              <a:t>15-</a:t>
            </a:r>
            <a:fld id="{632ADBB1-949D-47BC-8402-FC1EF41EA710}" type="slidenum">
              <a:rPr lang="en-US" sz="900">
                <a:solidFill>
                  <a:srgbClr val="7B7B7B"/>
                </a:solidFill>
                <a:cs typeface="Helvetica" pitchFamily="34" charset="0"/>
              </a:rPr>
              <a:pPr>
                <a:defRPr/>
              </a:pPr>
              <a:t>‹#›</a:t>
            </a:fld>
            <a:endParaRPr lang="en-US" sz="900">
              <a:solidFill>
                <a:srgbClr val="7B7B7B"/>
              </a:solidFill>
              <a:cs typeface="Helvetica" pitchFamily="34" charset="0"/>
            </a:endParaRPr>
          </a:p>
        </p:txBody>
      </p:sp>
      <p:sp>
        <p:nvSpPr>
          <p:cNvPr id="5" name="TextBox 6"/>
          <p:cNvSpPr txBox="1"/>
          <p:nvPr userDrawn="1"/>
        </p:nvSpPr>
        <p:spPr>
          <a:xfrm>
            <a:off x="0" y="6651625"/>
            <a:ext cx="2071688" cy="228600"/>
          </a:xfrm>
          <a:prstGeom prst="rect">
            <a:avLst/>
          </a:prstGeom>
          <a:noFill/>
        </p:spPr>
        <p:txBody>
          <a:bodyPr wrap="none">
            <a:spAutoFit/>
          </a:bodyPr>
          <a:lstStyle/>
          <a:p>
            <a:r>
              <a:rPr lang="en-US" sz="900" i="1">
                <a:solidFill>
                  <a:srgbClr val="7B7B7B"/>
                </a:solidFill>
              </a:rPr>
              <a:t>Copyright ©2013 Pearson Education.</a:t>
            </a:r>
            <a:endParaRPr lang="en-US" sz="900">
              <a:solidFill>
                <a:srgbClr val="7B7B7B"/>
              </a:solidFill>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Tree>
  </p:cSld>
  <p:clrMapOvr>
    <a:masterClrMapping/>
  </p:clrMapOvr>
  <p:transition spd="slow">
    <p:pull dir="l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7C6B6B46-AD29-4305-8407-2F44D8114EA1}"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857449460"/>
      </p:ext>
    </p:extLst>
  </p:cSld>
  <p:clrMapOvr>
    <a:masterClrMapping/>
  </p:clrMapOvr>
  <p:transition>
    <p:cove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C63AD75A-54CB-49D3-BFC8-1EBED64C6F66}"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653138448"/>
      </p:ext>
    </p:extLst>
  </p:cSld>
  <p:clrMapOvr>
    <a:masterClrMapping/>
  </p:clrMapOvr>
  <p:transition>
    <p:cove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64506348-F95A-4E65-BE02-E54254A24836}"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881354836"/>
      </p:ext>
    </p:extLst>
  </p:cSld>
  <p:clrMapOvr>
    <a:masterClrMapping/>
  </p:clrMapOvr>
  <p:transition>
    <p:cove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266700"/>
            <a:ext cx="2076450" cy="605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66700"/>
            <a:ext cx="6076950" cy="605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08D5FA5D-FC3D-4277-8BC7-52A35D7E04E0}"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4269558476"/>
      </p:ext>
    </p:extLst>
  </p:cSld>
  <p:clrMapOvr>
    <a:masterClrMapping/>
  </p:clrMapOvr>
  <p:transition>
    <p:cove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8" descr="Word cloud tags concept illustration of supply chain manageme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43500" y="3695700"/>
            <a:ext cx="38100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descr="http://vig-fp.prenhall.com/bigcovers/0136080405.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0500" y="342900"/>
            <a:ext cx="466725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userDrawn="1"/>
        </p:nvSpPr>
        <p:spPr bwMode="auto">
          <a:xfrm>
            <a:off x="76200" y="6553200"/>
            <a:ext cx="4648200" cy="246063"/>
          </a:xfrm>
          <a:prstGeom prst="rect">
            <a:avLst/>
          </a:prstGeom>
          <a:noFill/>
          <a:ln w="127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0" hangingPunct="0">
              <a:spcBef>
                <a:spcPct val="50000"/>
              </a:spcBef>
            </a:pPr>
            <a:r>
              <a:rPr lang="en-US" sz="1000" smtClean="0">
                <a:solidFill>
                  <a:srgbClr val="0000CC"/>
                </a:solidFill>
                <a:latin typeface="Arial" charset="0"/>
                <a:cs typeface="+mn-cs"/>
              </a:rPr>
              <a:t>Copyright © 2010 Pearson Education, Inc. Publishing as Prentice Hall.</a:t>
            </a:r>
            <a:endParaRPr lang="en-US" sz="1000" smtClean="0">
              <a:solidFill>
                <a:srgbClr val="0000CC"/>
              </a:solidFill>
              <a:cs typeface="+mn-cs"/>
            </a:endParaRPr>
          </a:p>
        </p:txBody>
      </p:sp>
      <p:sp>
        <p:nvSpPr>
          <p:cNvPr id="5" name="Rectangle 2059"/>
          <p:cNvSpPr>
            <a:spLocks noGrp="1" noChangeArrowheads="1"/>
          </p:cNvSpPr>
          <p:nvPr>
            <p:ph type="sldNum" sz="quarter" idx="10"/>
          </p:nvPr>
        </p:nvSpPr>
        <p:spPr/>
        <p:txBody>
          <a:bodyPr/>
          <a:lstStyle>
            <a:lvl1pPr>
              <a:defRPr/>
            </a:lvl1pPr>
          </a:lstStyle>
          <a:p>
            <a:r>
              <a:rPr lang="en-US">
                <a:solidFill>
                  <a:srgbClr val="0000CC"/>
                </a:solidFill>
              </a:rPr>
              <a:t>14-</a:t>
            </a:r>
            <a:fld id="{83C8FB39-2827-470A-BAA7-449917BD0282}"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3243898817"/>
      </p:ext>
    </p:extLst>
  </p:cSld>
  <p:clrMapOvr>
    <a:masterClrMapping/>
  </p:clrMapOvr>
  <p:transition>
    <p:cove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AE94CCB1-6D00-44C5-9965-0D820E22A935}"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1635668684"/>
      </p:ext>
    </p:extLst>
  </p:cSld>
  <p:clrMapOvr>
    <a:masterClrMapping/>
  </p:clrMapOvr>
  <p:transition>
    <p:cove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9FF76BE8-B67E-4F69-A59A-77F36380AAA9}"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2568923273"/>
      </p:ext>
    </p:extLst>
  </p:cSld>
  <p:clrMapOvr>
    <a:masterClrMapping/>
  </p:clrMapOvr>
  <p:transition>
    <p:cove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6002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6002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BBF42801-42C4-4D8B-B070-02236974C400}"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1454854303"/>
      </p:ext>
    </p:extLst>
  </p:cSld>
  <p:clrMapOvr>
    <a:masterClrMapping/>
  </p:clrMapOvr>
  <p:transition>
    <p:cove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ED2A9FAB-0293-499B-AEF4-EDD3CBF5F5B3}"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342764298"/>
      </p:ext>
    </p:extLst>
  </p:cSld>
  <p:clrMapOvr>
    <a:masterClrMapping/>
  </p:clrMapOvr>
  <p:transition>
    <p:cove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432189FF-D5DB-4D58-8D9E-4155BC92285D}"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2888212689"/>
      </p:ext>
    </p:extLst>
  </p:cSld>
  <p:clrMapOvr>
    <a:masterClrMapping/>
  </p:clrMapOvr>
  <p:transition>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TextBox 7"/>
          <p:cNvSpPr txBox="1"/>
          <p:nvPr userDrawn="1"/>
        </p:nvSpPr>
        <p:spPr>
          <a:xfrm>
            <a:off x="8655050" y="6629400"/>
            <a:ext cx="488950" cy="228600"/>
          </a:xfrm>
          <a:prstGeom prst="rect">
            <a:avLst/>
          </a:prstGeom>
          <a:noFill/>
        </p:spPr>
        <p:txBody>
          <a:bodyPr wrap="none">
            <a:spAutoFit/>
          </a:bodyPr>
          <a:lstStyle/>
          <a:p>
            <a:pPr>
              <a:defRPr/>
            </a:pPr>
            <a:r>
              <a:rPr lang="en-US" sz="900">
                <a:solidFill>
                  <a:srgbClr val="7B7B7B"/>
                </a:solidFill>
                <a:cs typeface="Helvetica" pitchFamily="34" charset="0"/>
              </a:rPr>
              <a:t>15-</a:t>
            </a:r>
            <a:fld id="{F9D181DC-85C9-4045-BCE1-7CC6EC046894}" type="slidenum">
              <a:rPr lang="en-US" sz="900">
                <a:solidFill>
                  <a:srgbClr val="7B7B7B"/>
                </a:solidFill>
                <a:cs typeface="Helvetica" pitchFamily="34" charset="0"/>
              </a:rPr>
              <a:pPr>
                <a:defRPr/>
              </a:pPr>
              <a:t>‹#›</a:t>
            </a:fld>
            <a:endParaRPr lang="en-US" sz="900">
              <a:solidFill>
                <a:srgbClr val="7B7B7B"/>
              </a:solidFill>
              <a:cs typeface="Helvetica" pitchFamily="34" charset="0"/>
            </a:endParaRPr>
          </a:p>
        </p:txBody>
      </p:sp>
      <p:sp>
        <p:nvSpPr>
          <p:cNvPr id="6" name="TextBox 6"/>
          <p:cNvSpPr txBox="1"/>
          <p:nvPr userDrawn="1"/>
        </p:nvSpPr>
        <p:spPr>
          <a:xfrm>
            <a:off x="0" y="6651625"/>
            <a:ext cx="2071688" cy="228600"/>
          </a:xfrm>
          <a:prstGeom prst="rect">
            <a:avLst/>
          </a:prstGeom>
          <a:noFill/>
        </p:spPr>
        <p:txBody>
          <a:bodyPr wrap="none">
            <a:spAutoFit/>
          </a:bodyPr>
          <a:lstStyle/>
          <a:p>
            <a:r>
              <a:rPr lang="en-US" sz="900" i="1">
                <a:solidFill>
                  <a:srgbClr val="7B7B7B"/>
                </a:solidFill>
              </a:rPr>
              <a:t>Copyright ©2013 Pearson Education.</a:t>
            </a:r>
            <a:endParaRPr lang="en-US" sz="900">
              <a:solidFill>
                <a:srgbClr val="7B7B7B"/>
              </a:solidFill>
            </a:endParaRPr>
          </a:p>
        </p:txBody>
      </p:sp>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transition spd="slow">
    <p:pull dir="l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27B91514-7156-4660-A9EB-DF190EEE6D77}"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202084877"/>
      </p:ext>
    </p:extLst>
  </p:cSld>
  <p:clrMapOvr>
    <a:masterClrMapping/>
  </p:clrMapOvr>
  <p:transition>
    <p:cove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7C6B6B46-AD29-4305-8407-2F44D8114EA1}"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2744268068"/>
      </p:ext>
    </p:extLst>
  </p:cSld>
  <p:clrMapOvr>
    <a:masterClrMapping/>
  </p:clrMapOvr>
  <p:transition>
    <p:cove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C63AD75A-54CB-49D3-BFC8-1EBED64C6F66}"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4205475095"/>
      </p:ext>
    </p:extLst>
  </p:cSld>
  <p:clrMapOvr>
    <a:masterClrMapping/>
  </p:clrMapOvr>
  <p:transition>
    <p:cove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64506348-F95A-4E65-BE02-E54254A24836}"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1961306701"/>
      </p:ext>
    </p:extLst>
  </p:cSld>
  <p:clrMapOvr>
    <a:masterClrMapping/>
  </p:clrMapOvr>
  <p:transition>
    <p:cove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266700"/>
            <a:ext cx="2076450" cy="605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66700"/>
            <a:ext cx="6076950" cy="605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08D5FA5D-FC3D-4277-8BC7-52A35D7E04E0}"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2153627319"/>
      </p:ext>
    </p:extLst>
  </p:cSld>
  <p:clrMapOvr>
    <a:masterClrMapping/>
  </p:clrMapOvr>
  <p:transition>
    <p:cove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8" descr="Word cloud tags concept illustration of supply chain manageme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43500" y="3695700"/>
            <a:ext cx="38100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descr="http://vig-fp.prenhall.com/bigcovers/0136080405.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0500" y="342900"/>
            <a:ext cx="466725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userDrawn="1"/>
        </p:nvSpPr>
        <p:spPr bwMode="auto">
          <a:xfrm>
            <a:off x="76200" y="6553200"/>
            <a:ext cx="4648200" cy="246063"/>
          </a:xfrm>
          <a:prstGeom prst="rect">
            <a:avLst/>
          </a:prstGeom>
          <a:noFill/>
          <a:ln w="127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0" hangingPunct="0">
              <a:spcBef>
                <a:spcPct val="50000"/>
              </a:spcBef>
            </a:pPr>
            <a:r>
              <a:rPr lang="en-US" sz="1000" smtClean="0">
                <a:solidFill>
                  <a:srgbClr val="0000CC"/>
                </a:solidFill>
                <a:latin typeface="Arial" charset="0"/>
                <a:cs typeface="+mn-cs"/>
              </a:rPr>
              <a:t>Copyright © 2010 Pearson Education, Inc. Publishing as Prentice Hall.</a:t>
            </a:r>
            <a:endParaRPr lang="en-US" sz="1000" smtClean="0">
              <a:solidFill>
                <a:srgbClr val="0000CC"/>
              </a:solidFill>
              <a:cs typeface="+mn-cs"/>
            </a:endParaRPr>
          </a:p>
        </p:txBody>
      </p:sp>
      <p:sp>
        <p:nvSpPr>
          <p:cNvPr id="5" name="Rectangle 2059"/>
          <p:cNvSpPr>
            <a:spLocks noGrp="1" noChangeArrowheads="1"/>
          </p:cNvSpPr>
          <p:nvPr>
            <p:ph type="sldNum" sz="quarter" idx="10"/>
          </p:nvPr>
        </p:nvSpPr>
        <p:spPr/>
        <p:txBody>
          <a:bodyPr/>
          <a:lstStyle>
            <a:lvl1pPr>
              <a:defRPr/>
            </a:lvl1pPr>
          </a:lstStyle>
          <a:p>
            <a:r>
              <a:rPr lang="en-US">
                <a:solidFill>
                  <a:srgbClr val="0000CC"/>
                </a:solidFill>
              </a:rPr>
              <a:t>14-</a:t>
            </a:r>
            <a:fld id="{83C8FB39-2827-470A-BAA7-449917BD0282}"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3203157015"/>
      </p:ext>
    </p:extLst>
  </p:cSld>
  <p:clrMapOvr>
    <a:masterClrMapping/>
  </p:clrMapOvr>
  <p:transition>
    <p:cove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AE94CCB1-6D00-44C5-9965-0D820E22A935}"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278863099"/>
      </p:ext>
    </p:extLst>
  </p:cSld>
  <p:clrMapOvr>
    <a:masterClrMapping/>
  </p:clrMapOvr>
  <p:transition>
    <p:cove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9FF76BE8-B67E-4F69-A59A-77F36380AAA9}"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843220750"/>
      </p:ext>
    </p:extLst>
  </p:cSld>
  <p:clrMapOvr>
    <a:masterClrMapping/>
  </p:clrMapOvr>
  <p:transition>
    <p:cove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6002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6002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BBF42801-42C4-4D8B-B070-02236974C400}"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609707941"/>
      </p:ext>
    </p:extLst>
  </p:cSld>
  <p:clrMapOvr>
    <a:masterClrMapping/>
  </p:clrMapOvr>
  <p:transition>
    <p:cove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ED2A9FAB-0293-499B-AEF4-EDD3CBF5F5B3}"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1114563643"/>
      </p:ext>
    </p:extLst>
  </p:cSld>
  <p:clrMapOvr>
    <a:masterClrMapping/>
  </p:clrMapOvr>
  <p:transition>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TextBox 7"/>
          <p:cNvSpPr txBox="1"/>
          <p:nvPr userDrawn="1"/>
        </p:nvSpPr>
        <p:spPr>
          <a:xfrm>
            <a:off x="8655050" y="6629400"/>
            <a:ext cx="488950" cy="228600"/>
          </a:xfrm>
          <a:prstGeom prst="rect">
            <a:avLst/>
          </a:prstGeom>
          <a:noFill/>
        </p:spPr>
        <p:txBody>
          <a:bodyPr wrap="none">
            <a:spAutoFit/>
          </a:bodyPr>
          <a:lstStyle/>
          <a:p>
            <a:pPr>
              <a:defRPr/>
            </a:pPr>
            <a:r>
              <a:rPr lang="en-US" sz="900">
                <a:solidFill>
                  <a:srgbClr val="7B7B7B"/>
                </a:solidFill>
                <a:cs typeface="Helvetica" pitchFamily="34" charset="0"/>
              </a:rPr>
              <a:t>15-</a:t>
            </a:r>
            <a:fld id="{2A9B4D2C-456B-4B77-BF35-354551E652E2}" type="slidenum">
              <a:rPr lang="en-US" sz="900">
                <a:solidFill>
                  <a:srgbClr val="7B7B7B"/>
                </a:solidFill>
                <a:cs typeface="Helvetica" pitchFamily="34" charset="0"/>
              </a:rPr>
              <a:pPr>
                <a:defRPr/>
              </a:pPr>
              <a:t>‹#›</a:t>
            </a:fld>
            <a:endParaRPr lang="en-US" sz="900">
              <a:solidFill>
                <a:srgbClr val="7B7B7B"/>
              </a:solidFill>
              <a:cs typeface="Helvetica" pitchFamily="34" charset="0"/>
            </a:endParaRPr>
          </a:p>
        </p:txBody>
      </p:sp>
      <p:sp>
        <p:nvSpPr>
          <p:cNvPr id="8" name="TextBox 6"/>
          <p:cNvSpPr txBox="1"/>
          <p:nvPr userDrawn="1"/>
        </p:nvSpPr>
        <p:spPr>
          <a:xfrm>
            <a:off x="0" y="6651625"/>
            <a:ext cx="2071688" cy="228600"/>
          </a:xfrm>
          <a:prstGeom prst="rect">
            <a:avLst/>
          </a:prstGeom>
          <a:noFill/>
        </p:spPr>
        <p:txBody>
          <a:bodyPr wrap="none">
            <a:spAutoFit/>
          </a:bodyPr>
          <a:lstStyle/>
          <a:p>
            <a:r>
              <a:rPr lang="en-US" sz="900" i="1">
                <a:solidFill>
                  <a:srgbClr val="7B7B7B"/>
                </a:solidFill>
              </a:rPr>
              <a:t>Copyright ©2013 Pearson Education.</a:t>
            </a:r>
            <a:endParaRPr lang="en-US" sz="900">
              <a:solidFill>
                <a:srgbClr val="7B7B7B"/>
              </a:solidFill>
            </a:endParaRPr>
          </a:p>
        </p:txBody>
      </p:sp>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transition spd="slow">
    <p:pull dir="l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432189FF-D5DB-4D58-8D9E-4155BC92285D}"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3228135409"/>
      </p:ext>
    </p:extLst>
  </p:cSld>
  <p:clrMapOvr>
    <a:masterClrMapping/>
  </p:clrMapOvr>
  <p:transition>
    <p:cove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27B91514-7156-4660-A9EB-DF190EEE6D77}"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274268468"/>
      </p:ext>
    </p:extLst>
  </p:cSld>
  <p:clrMapOvr>
    <a:masterClrMapping/>
  </p:clrMapOvr>
  <p:transition>
    <p:cove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7C6B6B46-AD29-4305-8407-2F44D8114EA1}"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3445180706"/>
      </p:ext>
    </p:extLst>
  </p:cSld>
  <p:clrMapOvr>
    <a:masterClrMapping/>
  </p:clrMapOvr>
  <p:transition>
    <p:cove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C63AD75A-54CB-49D3-BFC8-1EBED64C6F66}"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1817076093"/>
      </p:ext>
    </p:extLst>
  </p:cSld>
  <p:clrMapOvr>
    <a:masterClrMapping/>
  </p:clrMapOvr>
  <p:transition>
    <p:cove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64506348-F95A-4E65-BE02-E54254A24836}"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965512737"/>
      </p:ext>
    </p:extLst>
  </p:cSld>
  <p:clrMapOvr>
    <a:masterClrMapping/>
  </p:clrMapOvr>
  <p:transition>
    <p:cove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266700"/>
            <a:ext cx="2076450" cy="605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66700"/>
            <a:ext cx="6076950" cy="605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08D5FA5D-FC3D-4277-8BC7-52A35D7E04E0}"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1484545425"/>
      </p:ext>
    </p:extLst>
  </p:cSld>
  <p:clrMapOvr>
    <a:masterClrMapping/>
  </p:clrMapOvr>
  <p:transition>
    <p:cove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8" descr="Word cloud tags concept illustration of supply chain manageme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43500" y="3695700"/>
            <a:ext cx="38100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descr="http://vig-fp.prenhall.com/bigcovers/0136080405.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0500" y="342900"/>
            <a:ext cx="466725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userDrawn="1"/>
        </p:nvSpPr>
        <p:spPr bwMode="auto">
          <a:xfrm>
            <a:off x="76200" y="6553200"/>
            <a:ext cx="4648200" cy="246063"/>
          </a:xfrm>
          <a:prstGeom prst="rect">
            <a:avLst/>
          </a:prstGeom>
          <a:noFill/>
          <a:ln w="127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0" hangingPunct="0">
              <a:spcBef>
                <a:spcPct val="50000"/>
              </a:spcBef>
            </a:pPr>
            <a:r>
              <a:rPr lang="en-US" sz="1000" smtClean="0">
                <a:solidFill>
                  <a:srgbClr val="0000CC"/>
                </a:solidFill>
                <a:latin typeface="Arial" charset="0"/>
                <a:cs typeface="+mn-cs"/>
              </a:rPr>
              <a:t>Copyright © 2010 Pearson Education, Inc. Publishing as Prentice Hall.</a:t>
            </a:r>
            <a:endParaRPr lang="en-US" sz="1000" smtClean="0">
              <a:solidFill>
                <a:srgbClr val="0000CC"/>
              </a:solidFill>
              <a:cs typeface="+mn-cs"/>
            </a:endParaRPr>
          </a:p>
        </p:txBody>
      </p:sp>
      <p:sp>
        <p:nvSpPr>
          <p:cNvPr id="5" name="Rectangle 2059"/>
          <p:cNvSpPr>
            <a:spLocks noGrp="1" noChangeArrowheads="1"/>
          </p:cNvSpPr>
          <p:nvPr>
            <p:ph type="sldNum" sz="quarter" idx="10"/>
          </p:nvPr>
        </p:nvSpPr>
        <p:spPr/>
        <p:txBody>
          <a:bodyPr/>
          <a:lstStyle>
            <a:lvl1pPr>
              <a:defRPr/>
            </a:lvl1pPr>
          </a:lstStyle>
          <a:p>
            <a:r>
              <a:rPr lang="en-US">
                <a:solidFill>
                  <a:srgbClr val="0000CC"/>
                </a:solidFill>
              </a:rPr>
              <a:t>14-</a:t>
            </a:r>
            <a:fld id="{83C8FB39-2827-470A-BAA7-449917BD0282}"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1419790599"/>
      </p:ext>
    </p:extLst>
  </p:cSld>
  <p:clrMapOvr>
    <a:masterClrMapping/>
  </p:clrMapOvr>
  <p:transition>
    <p:cove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AE94CCB1-6D00-44C5-9965-0D820E22A935}"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2474222209"/>
      </p:ext>
    </p:extLst>
  </p:cSld>
  <p:clrMapOvr>
    <a:masterClrMapping/>
  </p:clrMapOvr>
  <p:transition>
    <p:cove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9FF76BE8-B67E-4F69-A59A-77F36380AAA9}"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575814523"/>
      </p:ext>
    </p:extLst>
  </p:cSld>
  <p:clrMapOvr>
    <a:masterClrMapping/>
  </p:clrMapOvr>
  <p:transition>
    <p:cove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6002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6002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BBF42801-42C4-4D8B-B070-02236974C400}"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2557945299"/>
      </p:ext>
    </p:extLst>
  </p:cSld>
  <p:clrMapOvr>
    <a:masterClrMapping/>
  </p:clrMapOvr>
  <p:transition>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TextBox 7"/>
          <p:cNvSpPr txBox="1"/>
          <p:nvPr userDrawn="1"/>
        </p:nvSpPr>
        <p:spPr>
          <a:xfrm>
            <a:off x="8655050" y="6629400"/>
            <a:ext cx="488950" cy="228600"/>
          </a:xfrm>
          <a:prstGeom prst="rect">
            <a:avLst/>
          </a:prstGeom>
          <a:noFill/>
        </p:spPr>
        <p:txBody>
          <a:bodyPr wrap="none">
            <a:spAutoFit/>
          </a:bodyPr>
          <a:lstStyle/>
          <a:p>
            <a:pPr>
              <a:defRPr/>
            </a:pPr>
            <a:r>
              <a:rPr lang="en-US" sz="900">
                <a:solidFill>
                  <a:srgbClr val="7B7B7B"/>
                </a:solidFill>
                <a:cs typeface="Helvetica" pitchFamily="34" charset="0"/>
              </a:rPr>
              <a:t>15-</a:t>
            </a:r>
            <a:fld id="{50D60530-22CF-446B-AD42-35014F8ACE3C}" type="slidenum">
              <a:rPr lang="en-US" sz="900">
                <a:solidFill>
                  <a:srgbClr val="7B7B7B"/>
                </a:solidFill>
                <a:cs typeface="Helvetica" pitchFamily="34" charset="0"/>
              </a:rPr>
              <a:pPr>
                <a:defRPr/>
              </a:pPr>
              <a:t>‹#›</a:t>
            </a:fld>
            <a:endParaRPr lang="en-US" sz="900">
              <a:solidFill>
                <a:srgbClr val="7B7B7B"/>
              </a:solidFill>
              <a:cs typeface="Helvetica" pitchFamily="34" charset="0"/>
            </a:endParaRPr>
          </a:p>
        </p:txBody>
      </p:sp>
      <p:sp>
        <p:nvSpPr>
          <p:cNvPr id="4" name="TextBox 6"/>
          <p:cNvSpPr txBox="1"/>
          <p:nvPr userDrawn="1"/>
        </p:nvSpPr>
        <p:spPr>
          <a:xfrm>
            <a:off x="0" y="6651625"/>
            <a:ext cx="2071688" cy="228600"/>
          </a:xfrm>
          <a:prstGeom prst="rect">
            <a:avLst/>
          </a:prstGeom>
          <a:noFill/>
        </p:spPr>
        <p:txBody>
          <a:bodyPr wrap="none">
            <a:spAutoFit/>
          </a:bodyPr>
          <a:lstStyle/>
          <a:p>
            <a:r>
              <a:rPr lang="en-US" sz="900" i="1">
                <a:solidFill>
                  <a:srgbClr val="7B7B7B"/>
                </a:solidFill>
              </a:rPr>
              <a:t>Copyright ©2013 Pearson Education.</a:t>
            </a:r>
            <a:endParaRPr lang="en-US" sz="900">
              <a:solidFill>
                <a:srgbClr val="7B7B7B"/>
              </a:solidFill>
            </a:endParaRPr>
          </a:p>
        </p:txBody>
      </p:sp>
      <p:sp>
        <p:nvSpPr>
          <p:cNvPr id="2" name="Title 1"/>
          <p:cNvSpPr>
            <a:spLocks noGrp="1"/>
          </p:cNvSpPr>
          <p:nvPr>
            <p:ph type="title"/>
          </p:nvPr>
        </p:nvSpPr>
        <p:spPr/>
        <p:txBody>
          <a:bodyPr/>
          <a:lstStyle/>
          <a:p>
            <a:r>
              <a:rPr lang="en-AU" smtClean="0"/>
              <a:t>Click to edit Master title style</a:t>
            </a:r>
            <a:endParaRPr lang="en-US"/>
          </a:p>
        </p:txBody>
      </p:sp>
    </p:spTree>
  </p:cSld>
  <p:clrMapOvr>
    <a:masterClrMapping/>
  </p:clrMapOvr>
  <p:transition spd="slow">
    <p:pull dir="l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ED2A9FAB-0293-499B-AEF4-EDD3CBF5F5B3}"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2504620081"/>
      </p:ext>
    </p:extLst>
  </p:cSld>
  <p:clrMapOvr>
    <a:masterClrMapping/>
  </p:clrMapOvr>
  <p:transition>
    <p:cove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432189FF-D5DB-4D58-8D9E-4155BC92285D}"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1971514783"/>
      </p:ext>
    </p:extLst>
  </p:cSld>
  <p:clrMapOvr>
    <a:masterClrMapping/>
  </p:clrMapOvr>
  <p:transition>
    <p:cove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27B91514-7156-4660-A9EB-DF190EEE6D77}"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318570663"/>
      </p:ext>
    </p:extLst>
  </p:cSld>
  <p:clrMapOvr>
    <a:masterClrMapping/>
  </p:clrMapOvr>
  <p:transition>
    <p:cove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7C6B6B46-AD29-4305-8407-2F44D8114EA1}"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1777557026"/>
      </p:ext>
    </p:extLst>
  </p:cSld>
  <p:clrMapOvr>
    <a:masterClrMapping/>
  </p:clrMapOvr>
  <p:transition>
    <p:cove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C63AD75A-54CB-49D3-BFC8-1EBED64C6F66}"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1058459136"/>
      </p:ext>
    </p:extLst>
  </p:cSld>
  <p:clrMapOvr>
    <a:masterClrMapping/>
  </p:clrMapOvr>
  <p:transition>
    <p:cove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64506348-F95A-4E65-BE02-E54254A24836}"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4173715691"/>
      </p:ext>
    </p:extLst>
  </p:cSld>
  <p:clrMapOvr>
    <a:masterClrMapping/>
  </p:clrMapOvr>
  <p:transition>
    <p:cove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266700"/>
            <a:ext cx="2076450" cy="605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66700"/>
            <a:ext cx="6076950" cy="605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08D5FA5D-FC3D-4277-8BC7-52A35D7E04E0}"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2063232804"/>
      </p:ext>
    </p:extLst>
  </p:cSld>
  <p:clrMapOvr>
    <a:masterClrMapping/>
  </p:clrMapOvr>
  <p:transition>
    <p:cove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8130" name="Rectangle 2"/>
          <p:cNvSpPr>
            <a:spLocks noChangeArrowheads="1"/>
          </p:cNvSpPr>
          <p:nvPr/>
        </p:nvSpPr>
        <p:spPr bwMode="hidden">
          <a:xfrm>
            <a:off x="228600" y="3200400"/>
            <a:ext cx="8763000" cy="1341438"/>
          </a:xfrm>
          <a:prstGeom prst="rect">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endParaRPr kumimoji="1" lang="en-GB" sz="2400" smtClean="0">
              <a:solidFill>
                <a:srgbClr val="5B5249"/>
              </a:solidFill>
              <a:latin typeface="Times New Roman" pitchFamily="18" charset="0"/>
              <a:cs typeface="+mn-cs"/>
            </a:endParaRPr>
          </a:p>
        </p:txBody>
      </p:sp>
      <p:pic>
        <p:nvPicPr>
          <p:cNvPr id="48131" name="Picture 3" descr="ANABNR2"/>
          <p:cNvPicPr>
            <a:picLocks noChangeAspect="1" noChangeArrowheads="1"/>
          </p:cNvPicPr>
          <p:nvPr/>
        </p:nvPicPr>
        <p:blipFill>
          <a:blip r:embed="rId2">
            <a:extLst>
              <a:ext uri="{28A0092B-C50C-407E-A947-70E740481C1C}">
                <a14:useLocalDpi xmlns:a14="http://schemas.microsoft.com/office/drawing/2010/main" val="0"/>
              </a:ext>
            </a:extLst>
          </a:blip>
          <a:srcRect l="-900" t="-1314" r="-2" b="-36961"/>
          <a:stretch>
            <a:fillRect/>
          </a:stretch>
        </p:blipFill>
        <p:spPr bwMode="auto">
          <a:xfrm>
            <a:off x="533400" y="3200400"/>
            <a:ext cx="8458200" cy="1158875"/>
          </a:xfrm>
          <a:prstGeom prst="rect">
            <a:avLst/>
          </a:prstGeom>
          <a:noFill/>
          <a:extLst>
            <a:ext uri="{909E8E84-426E-40DD-AFC4-6F175D3DCCD1}">
              <a14:hiddenFill xmlns:a14="http://schemas.microsoft.com/office/drawing/2010/main">
                <a:solidFill>
                  <a:srgbClr val="FFFFFF"/>
                </a:solidFill>
              </a14:hiddenFill>
            </a:ext>
          </a:extLst>
        </p:spPr>
      </p:pic>
      <p:sp>
        <p:nvSpPr>
          <p:cNvPr id="48132" name="Rectangle 4"/>
          <p:cNvSpPr>
            <a:spLocks noChangeArrowheads="1"/>
          </p:cNvSpPr>
          <p:nvPr/>
        </p:nvSpPr>
        <p:spPr bwMode="hidden">
          <a:xfrm>
            <a:off x="795338" y="2895600"/>
            <a:ext cx="304800" cy="990600"/>
          </a:xfrm>
          <a:prstGeom prst="rect">
            <a:avLst/>
          </a:prstGeom>
          <a:solidFill>
            <a:schemeClr val="accent2">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endParaRPr kumimoji="1" lang="en-GB" sz="2400" smtClean="0">
              <a:solidFill>
                <a:srgbClr val="5B5249"/>
              </a:solidFill>
              <a:latin typeface="Times New Roman" pitchFamily="18" charset="0"/>
              <a:cs typeface="+mn-cs"/>
            </a:endParaRPr>
          </a:p>
        </p:txBody>
      </p:sp>
      <p:sp>
        <p:nvSpPr>
          <p:cNvPr id="48133" name="Rectangle 5"/>
          <p:cNvSpPr>
            <a:spLocks noGrp="1" noChangeArrowheads="1"/>
          </p:cNvSpPr>
          <p:nvPr>
            <p:ph type="ctrTitle"/>
          </p:nvPr>
        </p:nvSpPr>
        <p:spPr>
          <a:xfrm>
            <a:off x="1143000" y="1981200"/>
            <a:ext cx="7772400" cy="1143000"/>
          </a:xfrm>
        </p:spPr>
        <p:txBody>
          <a:bodyPr/>
          <a:lstStyle>
            <a:lvl1pPr>
              <a:defRPr/>
            </a:lvl1pPr>
          </a:lstStyle>
          <a:p>
            <a:pPr lvl="0"/>
            <a:r>
              <a:rPr lang="en-GB" noProof="0" smtClean="0"/>
              <a:t>Click to edit Master title style</a:t>
            </a:r>
          </a:p>
        </p:txBody>
      </p:sp>
      <p:sp>
        <p:nvSpPr>
          <p:cNvPr id="48134" name="Rectangle 6"/>
          <p:cNvSpPr>
            <a:spLocks noGrp="1" noChangeArrowheads="1"/>
          </p:cNvSpPr>
          <p:nvPr>
            <p:ph type="subTitle" idx="1"/>
          </p:nvPr>
        </p:nvSpPr>
        <p:spPr>
          <a:xfrm>
            <a:off x="2038350" y="4351338"/>
            <a:ext cx="6400800" cy="1371600"/>
          </a:xfrm>
        </p:spPr>
        <p:txBody>
          <a:bodyPr/>
          <a:lstStyle>
            <a:lvl1pPr marL="0" indent="0">
              <a:buFont typeface="Wingdings" pitchFamily="2" charset="2"/>
              <a:buNone/>
              <a:defRPr/>
            </a:lvl1pPr>
          </a:lstStyle>
          <a:p>
            <a:pPr lvl="0"/>
            <a:r>
              <a:rPr lang="en-GB" noProof="0" smtClean="0"/>
              <a:t>Click to edit Master subtitle style</a:t>
            </a:r>
          </a:p>
        </p:txBody>
      </p:sp>
      <p:sp>
        <p:nvSpPr>
          <p:cNvPr id="48135" name="Rectangle 7"/>
          <p:cNvSpPr>
            <a:spLocks noGrp="1" noChangeArrowheads="1"/>
          </p:cNvSpPr>
          <p:nvPr>
            <p:ph type="dt" sz="half" idx="2"/>
          </p:nvPr>
        </p:nvSpPr>
        <p:spPr>
          <a:xfrm>
            <a:off x="685800" y="6324600"/>
            <a:ext cx="1905000" cy="457200"/>
          </a:xfrm>
        </p:spPr>
        <p:txBody>
          <a:bodyPr/>
          <a:lstStyle>
            <a:lvl1pPr>
              <a:defRPr/>
            </a:lvl1pPr>
          </a:lstStyle>
          <a:p>
            <a:endParaRPr lang="en-GB">
              <a:solidFill>
                <a:srgbClr val="2A3D7A"/>
              </a:solidFill>
            </a:endParaRPr>
          </a:p>
        </p:txBody>
      </p:sp>
      <p:sp>
        <p:nvSpPr>
          <p:cNvPr id="48136" name="Rectangle 8"/>
          <p:cNvSpPr>
            <a:spLocks noGrp="1" noChangeArrowheads="1"/>
          </p:cNvSpPr>
          <p:nvPr>
            <p:ph type="ftr" sz="quarter" idx="3"/>
          </p:nvPr>
        </p:nvSpPr>
        <p:spPr>
          <a:xfrm>
            <a:off x="3124200" y="6324600"/>
            <a:ext cx="2895600" cy="457200"/>
          </a:xfrm>
        </p:spPr>
        <p:txBody>
          <a:bodyPr/>
          <a:lstStyle>
            <a:lvl1pPr>
              <a:defRPr/>
            </a:lvl1pPr>
          </a:lstStyle>
          <a:p>
            <a:endParaRPr lang="en-GB">
              <a:solidFill>
                <a:srgbClr val="2A3D7A"/>
              </a:solidFill>
            </a:endParaRPr>
          </a:p>
        </p:txBody>
      </p:sp>
      <p:sp>
        <p:nvSpPr>
          <p:cNvPr id="48137" name="Rectangle 9"/>
          <p:cNvSpPr>
            <a:spLocks noGrp="1" noChangeArrowheads="1"/>
          </p:cNvSpPr>
          <p:nvPr>
            <p:ph type="sldNum" sz="quarter" idx="4"/>
          </p:nvPr>
        </p:nvSpPr>
        <p:spPr>
          <a:xfrm>
            <a:off x="6553200" y="6324600"/>
            <a:ext cx="1905000" cy="457200"/>
          </a:xfrm>
        </p:spPr>
        <p:txBody>
          <a:bodyPr/>
          <a:lstStyle>
            <a:lvl1pPr>
              <a:defRPr sz="1400"/>
            </a:lvl1pPr>
          </a:lstStyle>
          <a:p>
            <a:fld id="{03F69C6A-0F0F-468A-81B9-B9F477818380}" type="slidenum">
              <a:rPr lang="en-GB">
                <a:solidFill>
                  <a:srgbClr val="2A3D7A"/>
                </a:solidFill>
              </a:rPr>
              <a:pPr/>
              <a:t>‹#›</a:t>
            </a:fld>
            <a:endParaRPr lang="en-GB">
              <a:solidFill>
                <a:srgbClr val="2A3D7A"/>
              </a:solidFill>
            </a:endParaRPr>
          </a:p>
        </p:txBody>
      </p:sp>
    </p:spTree>
    <p:extLst>
      <p:ext uri="{BB962C8B-B14F-4D97-AF65-F5344CB8AC3E}">
        <p14:creationId xmlns:p14="http://schemas.microsoft.com/office/powerpoint/2010/main" val="30772707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2A3D7A"/>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2A3D7A"/>
              </a:solidFill>
            </a:endParaRPr>
          </a:p>
        </p:txBody>
      </p:sp>
      <p:sp>
        <p:nvSpPr>
          <p:cNvPr id="6" name="Slide Number Placeholder 5"/>
          <p:cNvSpPr>
            <a:spLocks noGrp="1"/>
          </p:cNvSpPr>
          <p:nvPr>
            <p:ph type="sldNum" sz="quarter" idx="12"/>
          </p:nvPr>
        </p:nvSpPr>
        <p:spPr/>
        <p:txBody>
          <a:bodyPr/>
          <a:lstStyle>
            <a:lvl1pPr>
              <a:defRPr/>
            </a:lvl1pPr>
          </a:lstStyle>
          <a:p>
            <a:fld id="{13D89E3F-4D0E-45A1-BD3C-EFD5F2C621DC}" type="slidenum">
              <a:rPr lang="en-GB">
                <a:solidFill>
                  <a:srgbClr val="2A3D7A"/>
                </a:solidFill>
              </a:rPr>
              <a:pPr/>
              <a:t>‹#›</a:t>
            </a:fld>
            <a:endParaRPr lang="en-GB" sz="1400">
              <a:solidFill>
                <a:srgbClr val="2A3D7A"/>
              </a:solidFill>
            </a:endParaRPr>
          </a:p>
        </p:txBody>
      </p:sp>
    </p:spTree>
    <p:extLst>
      <p:ext uri="{BB962C8B-B14F-4D97-AF65-F5344CB8AC3E}">
        <p14:creationId xmlns:p14="http://schemas.microsoft.com/office/powerpoint/2010/main" val="13650152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2A3D7A"/>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2A3D7A"/>
              </a:solidFill>
            </a:endParaRPr>
          </a:p>
        </p:txBody>
      </p:sp>
      <p:sp>
        <p:nvSpPr>
          <p:cNvPr id="6" name="Slide Number Placeholder 5"/>
          <p:cNvSpPr>
            <a:spLocks noGrp="1"/>
          </p:cNvSpPr>
          <p:nvPr>
            <p:ph type="sldNum" sz="quarter" idx="12"/>
          </p:nvPr>
        </p:nvSpPr>
        <p:spPr/>
        <p:txBody>
          <a:bodyPr/>
          <a:lstStyle>
            <a:lvl1pPr>
              <a:defRPr/>
            </a:lvl1pPr>
          </a:lstStyle>
          <a:p>
            <a:fld id="{88563915-C51C-4653-A94A-8808A2CB55F2}" type="slidenum">
              <a:rPr lang="en-GB">
                <a:solidFill>
                  <a:srgbClr val="2A3D7A"/>
                </a:solidFill>
              </a:rPr>
              <a:pPr/>
              <a:t>‹#›</a:t>
            </a:fld>
            <a:endParaRPr lang="en-GB" sz="1400">
              <a:solidFill>
                <a:srgbClr val="2A3D7A"/>
              </a:solidFill>
            </a:endParaRPr>
          </a:p>
        </p:txBody>
      </p:sp>
    </p:spTree>
    <p:extLst>
      <p:ext uri="{BB962C8B-B14F-4D97-AF65-F5344CB8AC3E}">
        <p14:creationId xmlns:p14="http://schemas.microsoft.com/office/powerpoint/2010/main" val="2835708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TextBox 7"/>
          <p:cNvSpPr txBox="1"/>
          <p:nvPr userDrawn="1"/>
        </p:nvSpPr>
        <p:spPr>
          <a:xfrm>
            <a:off x="8655050" y="6629400"/>
            <a:ext cx="488950" cy="228600"/>
          </a:xfrm>
          <a:prstGeom prst="rect">
            <a:avLst/>
          </a:prstGeom>
          <a:noFill/>
        </p:spPr>
        <p:txBody>
          <a:bodyPr wrap="none">
            <a:spAutoFit/>
          </a:bodyPr>
          <a:lstStyle/>
          <a:p>
            <a:pPr>
              <a:defRPr/>
            </a:pPr>
            <a:r>
              <a:rPr lang="en-US" sz="900">
                <a:solidFill>
                  <a:srgbClr val="7B7B7B"/>
                </a:solidFill>
                <a:cs typeface="Helvetica" pitchFamily="34" charset="0"/>
              </a:rPr>
              <a:t>15-</a:t>
            </a:r>
            <a:fld id="{F897B263-C318-4691-A2B3-3E8416726532}" type="slidenum">
              <a:rPr lang="en-US" sz="900">
                <a:solidFill>
                  <a:srgbClr val="7B7B7B"/>
                </a:solidFill>
                <a:cs typeface="Helvetica" pitchFamily="34" charset="0"/>
              </a:rPr>
              <a:pPr>
                <a:defRPr/>
              </a:pPr>
              <a:t>‹#›</a:t>
            </a:fld>
            <a:endParaRPr lang="en-US" sz="900">
              <a:solidFill>
                <a:srgbClr val="7B7B7B"/>
              </a:solidFill>
              <a:cs typeface="Helvetica" pitchFamily="34" charset="0"/>
            </a:endParaRPr>
          </a:p>
        </p:txBody>
      </p:sp>
      <p:sp>
        <p:nvSpPr>
          <p:cNvPr id="3" name="TextBox 6"/>
          <p:cNvSpPr txBox="1"/>
          <p:nvPr userDrawn="1"/>
        </p:nvSpPr>
        <p:spPr>
          <a:xfrm>
            <a:off x="0" y="6651625"/>
            <a:ext cx="2071688" cy="228600"/>
          </a:xfrm>
          <a:prstGeom prst="rect">
            <a:avLst/>
          </a:prstGeom>
          <a:noFill/>
        </p:spPr>
        <p:txBody>
          <a:bodyPr wrap="none">
            <a:spAutoFit/>
          </a:bodyPr>
          <a:lstStyle/>
          <a:p>
            <a:r>
              <a:rPr lang="en-US" sz="900" i="1">
                <a:solidFill>
                  <a:srgbClr val="7B7B7B"/>
                </a:solidFill>
              </a:rPr>
              <a:t>Copyright ©2013 Pearson Education.</a:t>
            </a:r>
            <a:endParaRPr lang="en-US" sz="900">
              <a:solidFill>
                <a:srgbClr val="7B7B7B"/>
              </a:solidFill>
            </a:endParaRPr>
          </a:p>
        </p:txBody>
      </p:sp>
    </p:spTree>
  </p:cSld>
  <p:clrMapOvr>
    <a:masterClrMapping/>
  </p:clrMapOvr>
  <p:transition spd="slow">
    <p:pull dir="lu"/>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0668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2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solidFill>
                <a:srgbClr val="2A3D7A"/>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2A3D7A"/>
              </a:solidFill>
            </a:endParaRPr>
          </a:p>
        </p:txBody>
      </p:sp>
      <p:sp>
        <p:nvSpPr>
          <p:cNvPr id="7" name="Slide Number Placeholder 6"/>
          <p:cNvSpPr>
            <a:spLocks noGrp="1"/>
          </p:cNvSpPr>
          <p:nvPr>
            <p:ph type="sldNum" sz="quarter" idx="12"/>
          </p:nvPr>
        </p:nvSpPr>
        <p:spPr/>
        <p:txBody>
          <a:bodyPr/>
          <a:lstStyle>
            <a:lvl1pPr>
              <a:defRPr/>
            </a:lvl1pPr>
          </a:lstStyle>
          <a:p>
            <a:fld id="{702988AA-A1D3-4936-8636-C00CD08E60C9}" type="slidenum">
              <a:rPr lang="en-GB">
                <a:solidFill>
                  <a:srgbClr val="2A3D7A"/>
                </a:solidFill>
              </a:rPr>
              <a:pPr/>
              <a:t>‹#›</a:t>
            </a:fld>
            <a:endParaRPr lang="en-GB" sz="1400">
              <a:solidFill>
                <a:srgbClr val="2A3D7A"/>
              </a:solidFill>
            </a:endParaRPr>
          </a:p>
        </p:txBody>
      </p:sp>
    </p:spTree>
    <p:extLst>
      <p:ext uri="{BB962C8B-B14F-4D97-AF65-F5344CB8AC3E}">
        <p14:creationId xmlns:p14="http://schemas.microsoft.com/office/powerpoint/2010/main" val="16810305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solidFill>
                <a:srgbClr val="2A3D7A"/>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2A3D7A"/>
              </a:solidFill>
            </a:endParaRPr>
          </a:p>
        </p:txBody>
      </p:sp>
      <p:sp>
        <p:nvSpPr>
          <p:cNvPr id="9" name="Slide Number Placeholder 8"/>
          <p:cNvSpPr>
            <a:spLocks noGrp="1"/>
          </p:cNvSpPr>
          <p:nvPr>
            <p:ph type="sldNum" sz="quarter" idx="12"/>
          </p:nvPr>
        </p:nvSpPr>
        <p:spPr/>
        <p:txBody>
          <a:bodyPr/>
          <a:lstStyle>
            <a:lvl1pPr>
              <a:defRPr/>
            </a:lvl1pPr>
          </a:lstStyle>
          <a:p>
            <a:fld id="{445DED47-8B79-4272-81FF-89C58097611C}" type="slidenum">
              <a:rPr lang="en-GB">
                <a:solidFill>
                  <a:srgbClr val="2A3D7A"/>
                </a:solidFill>
              </a:rPr>
              <a:pPr/>
              <a:t>‹#›</a:t>
            </a:fld>
            <a:endParaRPr lang="en-GB" sz="1400">
              <a:solidFill>
                <a:srgbClr val="2A3D7A"/>
              </a:solidFill>
            </a:endParaRPr>
          </a:p>
        </p:txBody>
      </p:sp>
    </p:spTree>
    <p:extLst>
      <p:ext uri="{BB962C8B-B14F-4D97-AF65-F5344CB8AC3E}">
        <p14:creationId xmlns:p14="http://schemas.microsoft.com/office/powerpoint/2010/main" val="35667837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2A3D7A"/>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2A3D7A"/>
              </a:solidFill>
            </a:endParaRPr>
          </a:p>
        </p:txBody>
      </p:sp>
      <p:sp>
        <p:nvSpPr>
          <p:cNvPr id="5" name="Slide Number Placeholder 4"/>
          <p:cNvSpPr>
            <a:spLocks noGrp="1"/>
          </p:cNvSpPr>
          <p:nvPr>
            <p:ph type="sldNum" sz="quarter" idx="12"/>
          </p:nvPr>
        </p:nvSpPr>
        <p:spPr/>
        <p:txBody>
          <a:bodyPr/>
          <a:lstStyle>
            <a:lvl1pPr>
              <a:defRPr/>
            </a:lvl1pPr>
          </a:lstStyle>
          <a:p>
            <a:fld id="{8BAC7B00-37E1-4B0B-AF5E-A97FD6B047A4}" type="slidenum">
              <a:rPr lang="en-GB">
                <a:solidFill>
                  <a:srgbClr val="2A3D7A"/>
                </a:solidFill>
              </a:rPr>
              <a:pPr/>
              <a:t>‹#›</a:t>
            </a:fld>
            <a:endParaRPr lang="en-GB" sz="1400">
              <a:solidFill>
                <a:srgbClr val="2A3D7A"/>
              </a:solidFill>
            </a:endParaRPr>
          </a:p>
        </p:txBody>
      </p:sp>
    </p:spTree>
    <p:extLst>
      <p:ext uri="{BB962C8B-B14F-4D97-AF65-F5344CB8AC3E}">
        <p14:creationId xmlns:p14="http://schemas.microsoft.com/office/powerpoint/2010/main" val="7384003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2A3D7A"/>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2A3D7A"/>
              </a:solidFill>
            </a:endParaRPr>
          </a:p>
        </p:txBody>
      </p:sp>
      <p:sp>
        <p:nvSpPr>
          <p:cNvPr id="4" name="Slide Number Placeholder 3"/>
          <p:cNvSpPr>
            <a:spLocks noGrp="1"/>
          </p:cNvSpPr>
          <p:nvPr>
            <p:ph type="sldNum" sz="quarter" idx="12"/>
          </p:nvPr>
        </p:nvSpPr>
        <p:spPr/>
        <p:txBody>
          <a:bodyPr/>
          <a:lstStyle>
            <a:lvl1pPr>
              <a:defRPr/>
            </a:lvl1pPr>
          </a:lstStyle>
          <a:p>
            <a:fld id="{20AFB5FC-C63F-4D48-B31F-70FBD4FCC981}" type="slidenum">
              <a:rPr lang="en-GB">
                <a:solidFill>
                  <a:srgbClr val="2A3D7A"/>
                </a:solidFill>
              </a:rPr>
              <a:pPr/>
              <a:t>‹#›</a:t>
            </a:fld>
            <a:endParaRPr lang="en-GB" sz="1400">
              <a:solidFill>
                <a:srgbClr val="2A3D7A"/>
              </a:solidFill>
            </a:endParaRPr>
          </a:p>
        </p:txBody>
      </p:sp>
    </p:spTree>
    <p:extLst>
      <p:ext uri="{BB962C8B-B14F-4D97-AF65-F5344CB8AC3E}">
        <p14:creationId xmlns:p14="http://schemas.microsoft.com/office/powerpoint/2010/main" val="30576375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2A3D7A"/>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2A3D7A"/>
              </a:solidFill>
            </a:endParaRPr>
          </a:p>
        </p:txBody>
      </p:sp>
      <p:sp>
        <p:nvSpPr>
          <p:cNvPr id="7" name="Slide Number Placeholder 6"/>
          <p:cNvSpPr>
            <a:spLocks noGrp="1"/>
          </p:cNvSpPr>
          <p:nvPr>
            <p:ph type="sldNum" sz="quarter" idx="12"/>
          </p:nvPr>
        </p:nvSpPr>
        <p:spPr/>
        <p:txBody>
          <a:bodyPr/>
          <a:lstStyle>
            <a:lvl1pPr>
              <a:defRPr/>
            </a:lvl1pPr>
          </a:lstStyle>
          <a:p>
            <a:fld id="{DB1696EF-D1F2-4521-B29D-AA59682C970F}" type="slidenum">
              <a:rPr lang="en-GB">
                <a:solidFill>
                  <a:srgbClr val="2A3D7A"/>
                </a:solidFill>
              </a:rPr>
              <a:pPr/>
              <a:t>‹#›</a:t>
            </a:fld>
            <a:endParaRPr lang="en-GB" sz="1400">
              <a:solidFill>
                <a:srgbClr val="2A3D7A"/>
              </a:solidFill>
            </a:endParaRPr>
          </a:p>
        </p:txBody>
      </p:sp>
    </p:spTree>
    <p:extLst>
      <p:ext uri="{BB962C8B-B14F-4D97-AF65-F5344CB8AC3E}">
        <p14:creationId xmlns:p14="http://schemas.microsoft.com/office/powerpoint/2010/main" val="11719796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2A3D7A"/>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2A3D7A"/>
              </a:solidFill>
            </a:endParaRPr>
          </a:p>
        </p:txBody>
      </p:sp>
      <p:sp>
        <p:nvSpPr>
          <p:cNvPr id="7" name="Slide Number Placeholder 6"/>
          <p:cNvSpPr>
            <a:spLocks noGrp="1"/>
          </p:cNvSpPr>
          <p:nvPr>
            <p:ph type="sldNum" sz="quarter" idx="12"/>
          </p:nvPr>
        </p:nvSpPr>
        <p:spPr/>
        <p:txBody>
          <a:bodyPr/>
          <a:lstStyle>
            <a:lvl1pPr>
              <a:defRPr/>
            </a:lvl1pPr>
          </a:lstStyle>
          <a:p>
            <a:fld id="{267D5DCB-46DB-48DA-A23A-3596964A2EA4}" type="slidenum">
              <a:rPr lang="en-GB">
                <a:solidFill>
                  <a:srgbClr val="2A3D7A"/>
                </a:solidFill>
              </a:rPr>
              <a:pPr/>
              <a:t>‹#›</a:t>
            </a:fld>
            <a:endParaRPr lang="en-GB" sz="1400">
              <a:solidFill>
                <a:srgbClr val="2A3D7A"/>
              </a:solidFill>
            </a:endParaRPr>
          </a:p>
        </p:txBody>
      </p:sp>
    </p:spTree>
    <p:extLst>
      <p:ext uri="{BB962C8B-B14F-4D97-AF65-F5344CB8AC3E}">
        <p14:creationId xmlns:p14="http://schemas.microsoft.com/office/powerpoint/2010/main" val="17267959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2A3D7A"/>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2A3D7A"/>
              </a:solidFill>
            </a:endParaRPr>
          </a:p>
        </p:txBody>
      </p:sp>
      <p:sp>
        <p:nvSpPr>
          <p:cNvPr id="6" name="Slide Number Placeholder 5"/>
          <p:cNvSpPr>
            <a:spLocks noGrp="1"/>
          </p:cNvSpPr>
          <p:nvPr>
            <p:ph type="sldNum" sz="quarter" idx="12"/>
          </p:nvPr>
        </p:nvSpPr>
        <p:spPr/>
        <p:txBody>
          <a:bodyPr/>
          <a:lstStyle>
            <a:lvl1pPr>
              <a:defRPr/>
            </a:lvl1pPr>
          </a:lstStyle>
          <a:p>
            <a:fld id="{31D777CE-E5CC-4AE8-9BD3-F53CC371885C}" type="slidenum">
              <a:rPr lang="en-GB">
                <a:solidFill>
                  <a:srgbClr val="2A3D7A"/>
                </a:solidFill>
              </a:rPr>
              <a:pPr/>
              <a:t>‹#›</a:t>
            </a:fld>
            <a:endParaRPr lang="en-GB" sz="1400">
              <a:solidFill>
                <a:srgbClr val="2A3D7A"/>
              </a:solidFill>
            </a:endParaRPr>
          </a:p>
        </p:txBody>
      </p:sp>
    </p:spTree>
    <p:extLst>
      <p:ext uri="{BB962C8B-B14F-4D97-AF65-F5344CB8AC3E}">
        <p14:creationId xmlns:p14="http://schemas.microsoft.com/office/powerpoint/2010/main" val="24360956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838200"/>
            <a:ext cx="1943100" cy="53784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066800" y="838200"/>
            <a:ext cx="5676900"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2A3D7A"/>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2A3D7A"/>
              </a:solidFill>
            </a:endParaRPr>
          </a:p>
        </p:txBody>
      </p:sp>
      <p:sp>
        <p:nvSpPr>
          <p:cNvPr id="6" name="Slide Number Placeholder 5"/>
          <p:cNvSpPr>
            <a:spLocks noGrp="1"/>
          </p:cNvSpPr>
          <p:nvPr>
            <p:ph type="sldNum" sz="quarter" idx="12"/>
          </p:nvPr>
        </p:nvSpPr>
        <p:spPr/>
        <p:txBody>
          <a:bodyPr/>
          <a:lstStyle>
            <a:lvl1pPr>
              <a:defRPr/>
            </a:lvl1pPr>
          </a:lstStyle>
          <a:p>
            <a:fld id="{E7EC662C-F728-4536-8EF7-3CFCFC1F41C6}" type="slidenum">
              <a:rPr lang="en-GB">
                <a:solidFill>
                  <a:srgbClr val="2A3D7A"/>
                </a:solidFill>
              </a:rPr>
              <a:pPr/>
              <a:t>‹#›</a:t>
            </a:fld>
            <a:endParaRPr lang="en-GB" sz="1400">
              <a:solidFill>
                <a:srgbClr val="2A3D7A"/>
              </a:solidFill>
            </a:endParaRPr>
          </a:p>
        </p:txBody>
      </p:sp>
    </p:spTree>
    <p:extLst>
      <p:ext uri="{BB962C8B-B14F-4D97-AF65-F5344CB8AC3E}">
        <p14:creationId xmlns:p14="http://schemas.microsoft.com/office/powerpoint/2010/main" val="9221894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7724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1066800" y="210185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066800" y="423545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1066800" y="6413500"/>
            <a:ext cx="1905000" cy="457200"/>
          </a:xfrm>
        </p:spPr>
        <p:txBody>
          <a:bodyPr/>
          <a:lstStyle>
            <a:lvl1pPr>
              <a:defRPr/>
            </a:lvl1pPr>
          </a:lstStyle>
          <a:p>
            <a:endParaRPr lang="en-GB">
              <a:solidFill>
                <a:srgbClr val="2A3D7A"/>
              </a:solidFill>
            </a:endParaRPr>
          </a:p>
        </p:txBody>
      </p:sp>
      <p:sp>
        <p:nvSpPr>
          <p:cNvPr id="6" name="Footer Placeholder 5"/>
          <p:cNvSpPr>
            <a:spLocks noGrp="1"/>
          </p:cNvSpPr>
          <p:nvPr>
            <p:ph type="ftr" sz="quarter" idx="11"/>
          </p:nvPr>
        </p:nvSpPr>
        <p:spPr>
          <a:xfrm>
            <a:off x="3429000" y="6413500"/>
            <a:ext cx="2895600" cy="457200"/>
          </a:xfrm>
        </p:spPr>
        <p:txBody>
          <a:bodyPr/>
          <a:lstStyle>
            <a:lvl1pPr>
              <a:defRPr/>
            </a:lvl1pPr>
          </a:lstStyle>
          <a:p>
            <a:endParaRPr lang="en-GB">
              <a:solidFill>
                <a:srgbClr val="2A3D7A"/>
              </a:solidFill>
            </a:endParaRPr>
          </a:p>
        </p:txBody>
      </p:sp>
      <p:sp>
        <p:nvSpPr>
          <p:cNvPr id="7" name="Slide Number Placeholder 6"/>
          <p:cNvSpPr>
            <a:spLocks noGrp="1"/>
          </p:cNvSpPr>
          <p:nvPr>
            <p:ph type="sldNum" sz="quarter" idx="12"/>
          </p:nvPr>
        </p:nvSpPr>
        <p:spPr>
          <a:xfrm>
            <a:off x="8229600" y="6413500"/>
            <a:ext cx="914400" cy="457200"/>
          </a:xfrm>
        </p:spPr>
        <p:txBody>
          <a:bodyPr/>
          <a:lstStyle>
            <a:lvl1pPr>
              <a:defRPr/>
            </a:lvl1pPr>
          </a:lstStyle>
          <a:p>
            <a:fld id="{70CC3BF5-B95C-45BB-8DEA-05B57C7A2A4F}" type="slidenum">
              <a:rPr lang="en-GB">
                <a:solidFill>
                  <a:srgbClr val="2A3D7A"/>
                </a:solidFill>
              </a:rPr>
              <a:pPr/>
              <a:t>‹#›</a:t>
            </a:fld>
            <a:endParaRPr lang="en-GB" sz="1400">
              <a:solidFill>
                <a:srgbClr val="2A3D7A"/>
              </a:solidFill>
            </a:endParaRPr>
          </a:p>
        </p:txBody>
      </p:sp>
    </p:spTree>
    <p:extLst>
      <p:ext uri="{BB962C8B-B14F-4D97-AF65-F5344CB8AC3E}">
        <p14:creationId xmlns:p14="http://schemas.microsoft.com/office/powerpoint/2010/main" val="1648143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8" descr="Word cloud tags concept illustration of supply chain manageme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43500" y="3695700"/>
            <a:ext cx="38100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descr="http://vig-fp.prenhall.com/bigcovers/0136080405.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0500" y="342900"/>
            <a:ext cx="466725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userDrawn="1"/>
        </p:nvSpPr>
        <p:spPr bwMode="auto">
          <a:xfrm>
            <a:off x="76200" y="6553200"/>
            <a:ext cx="4648200" cy="246063"/>
          </a:xfrm>
          <a:prstGeom prst="rect">
            <a:avLst/>
          </a:prstGeom>
          <a:noFill/>
          <a:ln w="127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0" hangingPunct="0">
              <a:spcBef>
                <a:spcPct val="50000"/>
              </a:spcBef>
            </a:pPr>
            <a:r>
              <a:rPr lang="en-US" sz="1000" smtClean="0">
                <a:solidFill>
                  <a:srgbClr val="0000CC"/>
                </a:solidFill>
                <a:latin typeface="Arial" charset="0"/>
                <a:cs typeface="+mn-cs"/>
              </a:rPr>
              <a:t>Copyright © 2010 Pearson Education, Inc. Publishing as Prentice Hall.</a:t>
            </a:r>
            <a:endParaRPr lang="en-US" sz="1000" smtClean="0">
              <a:solidFill>
                <a:srgbClr val="0000CC"/>
              </a:solidFill>
              <a:cs typeface="+mn-cs"/>
            </a:endParaRPr>
          </a:p>
        </p:txBody>
      </p:sp>
      <p:sp>
        <p:nvSpPr>
          <p:cNvPr id="5" name="Rectangle 2059"/>
          <p:cNvSpPr>
            <a:spLocks noGrp="1" noChangeArrowheads="1"/>
          </p:cNvSpPr>
          <p:nvPr>
            <p:ph type="sldNum" sz="quarter" idx="10"/>
          </p:nvPr>
        </p:nvSpPr>
        <p:spPr/>
        <p:txBody>
          <a:bodyPr/>
          <a:lstStyle>
            <a:lvl1pPr>
              <a:defRPr/>
            </a:lvl1pPr>
          </a:lstStyle>
          <a:p>
            <a:r>
              <a:rPr lang="en-US">
                <a:solidFill>
                  <a:srgbClr val="0000CC"/>
                </a:solidFill>
              </a:rPr>
              <a:t>14-</a:t>
            </a:r>
            <a:fld id="{83C8FB39-2827-470A-BAA7-449917BD0282}"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923929490"/>
      </p:ext>
    </p:extLst>
  </p:cSld>
  <p:clrMapOvr>
    <a:masterClrMapping/>
  </p:clrMapOvr>
  <p:transition>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TextBox 7"/>
          <p:cNvSpPr txBox="1"/>
          <p:nvPr userDrawn="1"/>
        </p:nvSpPr>
        <p:spPr>
          <a:xfrm>
            <a:off x="8655050" y="6629400"/>
            <a:ext cx="488950" cy="228600"/>
          </a:xfrm>
          <a:prstGeom prst="rect">
            <a:avLst/>
          </a:prstGeom>
          <a:noFill/>
        </p:spPr>
        <p:txBody>
          <a:bodyPr wrap="none">
            <a:spAutoFit/>
          </a:bodyPr>
          <a:lstStyle/>
          <a:p>
            <a:pPr>
              <a:defRPr/>
            </a:pPr>
            <a:r>
              <a:rPr lang="en-US" sz="900">
                <a:solidFill>
                  <a:srgbClr val="7B7B7B"/>
                </a:solidFill>
                <a:cs typeface="Helvetica" pitchFamily="34" charset="0"/>
              </a:rPr>
              <a:t>15-</a:t>
            </a:r>
            <a:fld id="{5413E182-1170-4E05-AC68-B4257355E72A}" type="slidenum">
              <a:rPr lang="en-US" sz="900">
                <a:solidFill>
                  <a:srgbClr val="7B7B7B"/>
                </a:solidFill>
                <a:cs typeface="Helvetica" pitchFamily="34" charset="0"/>
              </a:rPr>
              <a:pPr>
                <a:defRPr/>
              </a:pPr>
              <a:t>‹#›</a:t>
            </a:fld>
            <a:endParaRPr lang="en-US" sz="900">
              <a:solidFill>
                <a:srgbClr val="7B7B7B"/>
              </a:solidFill>
              <a:cs typeface="Helvetica" pitchFamily="34" charset="0"/>
            </a:endParaRPr>
          </a:p>
        </p:txBody>
      </p:sp>
      <p:sp>
        <p:nvSpPr>
          <p:cNvPr id="6" name="TextBox 6"/>
          <p:cNvSpPr txBox="1"/>
          <p:nvPr userDrawn="1"/>
        </p:nvSpPr>
        <p:spPr>
          <a:xfrm>
            <a:off x="0" y="6651625"/>
            <a:ext cx="2071688" cy="228600"/>
          </a:xfrm>
          <a:prstGeom prst="rect">
            <a:avLst/>
          </a:prstGeom>
          <a:noFill/>
        </p:spPr>
        <p:txBody>
          <a:bodyPr wrap="none">
            <a:spAutoFit/>
          </a:bodyPr>
          <a:lstStyle/>
          <a:p>
            <a:r>
              <a:rPr lang="en-US" sz="900" i="1">
                <a:solidFill>
                  <a:srgbClr val="7B7B7B"/>
                </a:solidFill>
              </a:rPr>
              <a:t>Copyright ©2013 Pearson Education.</a:t>
            </a:r>
            <a:endParaRPr lang="en-US" sz="900">
              <a:solidFill>
                <a:srgbClr val="7B7B7B"/>
              </a:solidFill>
            </a:endParaRP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cSld>
  <p:clrMapOvr>
    <a:masterClrMapping/>
  </p:clrMapOvr>
  <p:transition spd="slow">
    <p:pull dir="lu"/>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AE94CCB1-6D00-44C5-9965-0D820E22A935}"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2065723970"/>
      </p:ext>
    </p:extLst>
  </p:cSld>
  <p:clrMapOvr>
    <a:masterClrMapping/>
  </p:clrMapOvr>
  <p:transition>
    <p:cove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9FF76BE8-B67E-4F69-A59A-77F36380AAA9}"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343186531"/>
      </p:ext>
    </p:extLst>
  </p:cSld>
  <p:clrMapOvr>
    <a:masterClrMapping/>
  </p:clrMapOvr>
  <p:transition>
    <p:cove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6002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6002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BBF42801-42C4-4D8B-B070-02236974C400}"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2133870583"/>
      </p:ext>
    </p:extLst>
  </p:cSld>
  <p:clrMapOvr>
    <a:masterClrMapping/>
  </p:clrMapOvr>
  <p:transition>
    <p:cove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ED2A9FAB-0293-499B-AEF4-EDD3CBF5F5B3}"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2744227826"/>
      </p:ext>
    </p:extLst>
  </p:cSld>
  <p:clrMapOvr>
    <a:masterClrMapping/>
  </p:clrMapOvr>
  <p:transition>
    <p:cove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432189FF-D5DB-4D58-8D9E-4155BC92285D}"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303713651"/>
      </p:ext>
    </p:extLst>
  </p:cSld>
  <p:clrMapOvr>
    <a:masterClrMapping/>
  </p:clrMapOvr>
  <p:transition>
    <p:cove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27B91514-7156-4660-A9EB-DF190EEE6D77}"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3505465433"/>
      </p:ext>
    </p:extLst>
  </p:cSld>
  <p:clrMapOvr>
    <a:masterClrMapping/>
  </p:clrMapOvr>
  <p:transition>
    <p:cove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7C6B6B46-AD29-4305-8407-2F44D8114EA1}"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2059869914"/>
      </p:ext>
    </p:extLst>
  </p:cSld>
  <p:clrMapOvr>
    <a:masterClrMapping/>
  </p:clrMapOvr>
  <p:transition>
    <p:cove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C63AD75A-54CB-49D3-BFC8-1EBED64C6F66}"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3872645315"/>
      </p:ext>
    </p:extLst>
  </p:cSld>
  <p:clrMapOvr>
    <a:masterClrMapping/>
  </p:clrMapOvr>
  <p:transition>
    <p:cove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64506348-F95A-4E65-BE02-E54254A24836}"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717480889"/>
      </p:ext>
    </p:extLst>
  </p:cSld>
  <p:clrMapOvr>
    <a:masterClrMapping/>
  </p:clrMapOvr>
  <p:transition>
    <p:cove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266700"/>
            <a:ext cx="2076450" cy="605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66700"/>
            <a:ext cx="6076950" cy="605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7162800" y="6553200"/>
            <a:ext cx="1905000" cy="381000"/>
          </a:xfrm>
        </p:spPr>
        <p:txBody>
          <a:bodyPr/>
          <a:lstStyle>
            <a:lvl1pPr>
              <a:defRPr/>
            </a:lvl1pPr>
          </a:lstStyle>
          <a:p>
            <a:r>
              <a:rPr lang="en-US">
                <a:solidFill>
                  <a:srgbClr val="0000CC"/>
                </a:solidFill>
              </a:rPr>
              <a:t>13-</a:t>
            </a:r>
            <a:fld id="{08D5FA5D-FC3D-4277-8BC7-52A35D7E04E0}" type="slidenum">
              <a:rPr lang="en-US">
                <a:solidFill>
                  <a:srgbClr val="0000CC"/>
                </a:solidFill>
              </a:rPr>
              <a:pPr/>
              <a:t>‹#›</a:t>
            </a:fld>
            <a:endParaRPr lang="en-US">
              <a:solidFill>
                <a:srgbClr val="0000CC"/>
              </a:solidFill>
            </a:endParaRPr>
          </a:p>
        </p:txBody>
      </p:sp>
    </p:spTree>
    <p:extLst>
      <p:ext uri="{BB962C8B-B14F-4D97-AF65-F5344CB8AC3E}">
        <p14:creationId xmlns:p14="http://schemas.microsoft.com/office/powerpoint/2010/main" val="918077072"/>
      </p:ext>
    </p:extLst>
  </p:cSld>
  <p:clrMapOvr>
    <a:masterClrMapping/>
  </p:clrMapOvr>
  <p:transition>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TextBox 7"/>
          <p:cNvSpPr txBox="1"/>
          <p:nvPr userDrawn="1"/>
        </p:nvSpPr>
        <p:spPr>
          <a:xfrm>
            <a:off x="8655050" y="6629400"/>
            <a:ext cx="488950" cy="228600"/>
          </a:xfrm>
          <a:prstGeom prst="rect">
            <a:avLst/>
          </a:prstGeom>
          <a:noFill/>
        </p:spPr>
        <p:txBody>
          <a:bodyPr wrap="none">
            <a:spAutoFit/>
          </a:bodyPr>
          <a:lstStyle/>
          <a:p>
            <a:pPr>
              <a:defRPr/>
            </a:pPr>
            <a:r>
              <a:rPr lang="en-US" sz="900">
                <a:solidFill>
                  <a:srgbClr val="7B7B7B"/>
                </a:solidFill>
                <a:cs typeface="Helvetica" pitchFamily="34" charset="0"/>
              </a:rPr>
              <a:t>15-</a:t>
            </a:r>
            <a:fld id="{11C66B51-9966-409E-981E-75D21CFAC629}" type="slidenum">
              <a:rPr lang="en-US" sz="900">
                <a:solidFill>
                  <a:srgbClr val="7B7B7B"/>
                </a:solidFill>
                <a:cs typeface="Helvetica" pitchFamily="34" charset="0"/>
              </a:rPr>
              <a:pPr>
                <a:defRPr/>
              </a:pPr>
              <a:t>‹#›</a:t>
            </a:fld>
            <a:endParaRPr lang="en-US" sz="900">
              <a:solidFill>
                <a:srgbClr val="7B7B7B"/>
              </a:solidFill>
              <a:cs typeface="Helvetica" pitchFamily="34" charset="0"/>
            </a:endParaRPr>
          </a:p>
        </p:txBody>
      </p:sp>
      <p:sp>
        <p:nvSpPr>
          <p:cNvPr id="6" name="TextBox 6"/>
          <p:cNvSpPr txBox="1"/>
          <p:nvPr userDrawn="1"/>
        </p:nvSpPr>
        <p:spPr>
          <a:xfrm>
            <a:off x="0" y="6651625"/>
            <a:ext cx="2071688" cy="228600"/>
          </a:xfrm>
          <a:prstGeom prst="rect">
            <a:avLst/>
          </a:prstGeom>
          <a:noFill/>
        </p:spPr>
        <p:txBody>
          <a:bodyPr wrap="none">
            <a:spAutoFit/>
          </a:bodyPr>
          <a:lstStyle/>
          <a:p>
            <a:r>
              <a:rPr lang="en-US" sz="900" i="1">
                <a:solidFill>
                  <a:srgbClr val="7B7B7B"/>
                </a:solidFill>
              </a:rPr>
              <a:t>Copyright ©2013 Pearson Education.</a:t>
            </a:r>
            <a:endParaRPr lang="en-US" sz="900">
              <a:solidFill>
                <a:srgbClr val="7B7B7B"/>
              </a:solidFill>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cSld>
  <p:clrMapOvr>
    <a:masterClrMapping/>
  </p:clrMapOvr>
  <p:transition spd="slow">
    <p:pull dir="lu"/>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8130" name="Rectangle 2"/>
          <p:cNvSpPr>
            <a:spLocks noChangeArrowheads="1"/>
          </p:cNvSpPr>
          <p:nvPr/>
        </p:nvSpPr>
        <p:spPr bwMode="hidden">
          <a:xfrm>
            <a:off x="228600" y="3200400"/>
            <a:ext cx="8763000" cy="1341438"/>
          </a:xfrm>
          <a:prstGeom prst="rect">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endParaRPr kumimoji="1" lang="en-GB" sz="2400" smtClean="0">
              <a:solidFill>
                <a:srgbClr val="5B5249"/>
              </a:solidFill>
              <a:latin typeface="Times New Roman" pitchFamily="18" charset="0"/>
              <a:cs typeface="+mn-cs"/>
            </a:endParaRPr>
          </a:p>
        </p:txBody>
      </p:sp>
      <p:pic>
        <p:nvPicPr>
          <p:cNvPr id="48131" name="Picture 3" descr="ANABNR2"/>
          <p:cNvPicPr>
            <a:picLocks noChangeAspect="1" noChangeArrowheads="1"/>
          </p:cNvPicPr>
          <p:nvPr/>
        </p:nvPicPr>
        <p:blipFill>
          <a:blip r:embed="rId2">
            <a:extLst>
              <a:ext uri="{28A0092B-C50C-407E-A947-70E740481C1C}">
                <a14:useLocalDpi xmlns:a14="http://schemas.microsoft.com/office/drawing/2010/main" val="0"/>
              </a:ext>
            </a:extLst>
          </a:blip>
          <a:srcRect l="-900" t="-1314" r="-2" b="-36961"/>
          <a:stretch>
            <a:fillRect/>
          </a:stretch>
        </p:blipFill>
        <p:spPr bwMode="auto">
          <a:xfrm>
            <a:off x="533400" y="3200400"/>
            <a:ext cx="8458200" cy="1158875"/>
          </a:xfrm>
          <a:prstGeom prst="rect">
            <a:avLst/>
          </a:prstGeom>
          <a:noFill/>
          <a:extLst>
            <a:ext uri="{909E8E84-426E-40DD-AFC4-6F175D3DCCD1}">
              <a14:hiddenFill xmlns:a14="http://schemas.microsoft.com/office/drawing/2010/main">
                <a:solidFill>
                  <a:srgbClr val="FFFFFF"/>
                </a:solidFill>
              </a14:hiddenFill>
            </a:ext>
          </a:extLst>
        </p:spPr>
      </p:pic>
      <p:sp>
        <p:nvSpPr>
          <p:cNvPr id="48132" name="Rectangle 4"/>
          <p:cNvSpPr>
            <a:spLocks noChangeArrowheads="1"/>
          </p:cNvSpPr>
          <p:nvPr/>
        </p:nvSpPr>
        <p:spPr bwMode="hidden">
          <a:xfrm>
            <a:off x="795338" y="2895600"/>
            <a:ext cx="304800" cy="990600"/>
          </a:xfrm>
          <a:prstGeom prst="rect">
            <a:avLst/>
          </a:prstGeom>
          <a:solidFill>
            <a:schemeClr val="accent2">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endParaRPr kumimoji="1" lang="en-GB" sz="2400" smtClean="0">
              <a:solidFill>
                <a:srgbClr val="5B5249"/>
              </a:solidFill>
              <a:latin typeface="Times New Roman" pitchFamily="18" charset="0"/>
              <a:cs typeface="+mn-cs"/>
            </a:endParaRPr>
          </a:p>
        </p:txBody>
      </p:sp>
      <p:sp>
        <p:nvSpPr>
          <p:cNvPr id="48133" name="Rectangle 5"/>
          <p:cNvSpPr>
            <a:spLocks noGrp="1" noChangeArrowheads="1"/>
          </p:cNvSpPr>
          <p:nvPr>
            <p:ph type="ctrTitle"/>
          </p:nvPr>
        </p:nvSpPr>
        <p:spPr>
          <a:xfrm>
            <a:off x="1143000" y="1981200"/>
            <a:ext cx="7772400" cy="1143000"/>
          </a:xfrm>
        </p:spPr>
        <p:txBody>
          <a:bodyPr/>
          <a:lstStyle>
            <a:lvl1pPr>
              <a:defRPr/>
            </a:lvl1pPr>
          </a:lstStyle>
          <a:p>
            <a:pPr lvl="0"/>
            <a:r>
              <a:rPr lang="en-GB" noProof="0" smtClean="0"/>
              <a:t>Click to edit Master title style</a:t>
            </a:r>
          </a:p>
        </p:txBody>
      </p:sp>
      <p:sp>
        <p:nvSpPr>
          <p:cNvPr id="48134" name="Rectangle 6"/>
          <p:cNvSpPr>
            <a:spLocks noGrp="1" noChangeArrowheads="1"/>
          </p:cNvSpPr>
          <p:nvPr>
            <p:ph type="subTitle" idx="1"/>
          </p:nvPr>
        </p:nvSpPr>
        <p:spPr>
          <a:xfrm>
            <a:off x="2038350" y="4351338"/>
            <a:ext cx="6400800" cy="1371600"/>
          </a:xfrm>
        </p:spPr>
        <p:txBody>
          <a:bodyPr/>
          <a:lstStyle>
            <a:lvl1pPr marL="0" indent="0">
              <a:buFont typeface="Wingdings" pitchFamily="2" charset="2"/>
              <a:buNone/>
              <a:defRPr/>
            </a:lvl1pPr>
          </a:lstStyle>
          <a:p>
            <a:pPr lvl="0"/>
            <a:r>
              <a:rPr lang="en-GB" noProof="0" smtClean="0"/>
              <a:t>Click to edit Master subtitle style</a:t>
            </a:r>
          </a:p>
        </p:txBody>
      </p:sp>
      <p:sp>
        <p:nvSpPr>
          <p:cNvPr id="48135" name="Rectangle 7"/>
          <p:cNvSpPr>
            <a:spLocks noGrp="1" noChangeArrowheads="1"/>
          </p:cNvSpPr>
          <p:nvPr>
            <p:ph type="dt" sz="half" idx="2"/>
          </p:nvPr>
        </p:nvSpPr>
        <p:spPr>
          <a:xfrm>
            <a:off x="685800" y="6324600"/>
            <a:ext cx="1905000" cy="457200"/>
          </a:xfrm>
        </p:spPr>
        <p:txBody>
          <a:bodyPr/>
          <a:lstStyle>
            <a:lvl1pPr>
              <a:defRPr/>
            </a:lvl1pPr>
          </a:lstStyle>
          <a:p>
            <a:endParaRPr lang="en-GB">
              <a:solidFill>
                <a:srgbClr val="2A3D7A"/>
              </a:solidFill>
            </a:endParaRPr>
          </a:p>
        </p:txBody>
      </p:sp>
      <p:sp>
        <p:nvSpPr>
          <p:cNvPr id="48136" name="Rectangle 8"/>
          <p:cNvSpPr>
            <a:spLocks noGrp="1" noChangeArrowheads="1"/>
          </p:cNvSpPr>
          <p:nvPr>
            <p:ph type="ftr" sz="quarter" idx="3"/>
          </p:nvPr>
        </p:nvSpPr>
        <p:spPr>
          <a:xfrm>
            <a:off x="3124200" y="6324600"/>
            <a:ext cx="2895600" cy="457200"/>
          </a:xfrm>
        </p:spPr>
        <p:txBody>
          <a:bodyPr/>
          <a:lstStyle>
            <a:lvl1pPr>
              <a:defRPr/>
            </a:lvl1pPr>
          </a:lstStyle>
          <a:p>
            <a:endParaRPr lang="en-GB">
              <a:solidFill>
                <a:srgbClr val="2A3D7A"/>
              </a:solidFill>
            </a:endParaRPr>
          </a:p>
        </p:txBody>
      </p:sp>
      <p:sp>
        <p:nvSpPr>
          <p:cNvPr id="48137" name="Rectangle 9"/>
          <p:cNvSpPr>
            <a:spLocks noGrp="1" noChangeArrowheads="1"/>
          </p:cNvSpPr>
          <p:nvPr>
            <p:ph type="sldNum" sz="quarter" idx="4"/>
          </p:nvPr>
        </p:nvSpPr>
        <p:spPr>
          <a:xfrm>
            <a:off x="6553200" y="6324600"/>
            <a:ext cx="1905000" cy="457200"/>
          </a:xfrm>
        </p:spPr>
        <p:txBody>
          <a:bodyPr/>
          <a:lstStyle>
            <a:lvl1pPr>
              <a:defRPr sz="1400"/>
            </a:lvl1pPr>
          </a:lstStyle>
          <a:p>
            <a:fld id="{03F69C6A-0F0F-468A-81B9-B9F477818380}" type="slidenum">
              <a:rPr lang="en-GB">
                <a:solidFill>
                  <a:srgbClr val="2A3D7A"/>
                </a:solidFill>
              </a:rPr>
              <a:pPr/>
              <a:t>‹#›</a:t>
            </a:fld>
            <a:endParaRPr lang="en-GB">
              <a:solidFill>
                <a:srgbClr val="2A3D7A"/>
              </a:solidFill>
            </a:endParaRPr>
          </a:p>
        </p:txBody>
      </p:sp>
    </p:spTree>
    <p:extLst>
      <p:ext uri="{BB962C8B-B14F-4D97-AF65-F5344CB8AC3E}">
        <p14:creationId xmlns:p14="http://schemas.microsoft.com/office/powerpoint/2010/main" val="11468729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2A3D7A"/>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2A3D7A"/>
              </a:solidFill>
            </a:endParaRPr>
          </a:p>
        </p:txBody>
      </p:sp>
      <p:sp>
        <p:nvSpPr>
          <p:cNvPr id="6" name="Slide Number Placeholder 5"/>
          <p:cNvSpPr>
            <a:spLocks noGrp="1"/>
          </p:cNvSpPr>
          <p:nvPr>
            <p:ph type="sldNum" sz="quarter" idx="12"/>
          </p:nvPr>
        </p:nvSpPr>
        <p:spPr/>
        <p:txBody>
          <a:bodyPr/>
          <a:lstStyle>
            <a:lvl1pPr>
              <a:defRPr/>
            </a:lvl1pPr>
          </a:lstStyle>
          <a:p>
            <a:fld id="{13D89E3F-4D0E-45A1-BD3C-EFD5F2C621DC}" type="slidenum">
              <a:rPr lang="en-GB">
                <a:solidFill>
                  <a:srgbClr val="2A3D7A"/>
                </a:solidFill>
              </a:rPr>
              <a:pPr/>
              <a:t>‹#›</a:t>
            </a:fld>
            <a:endParaRPr lang="en-GB" sz="1400">
              <a:solidFill>
                <a:srgbClr val="2A3D7A"/>
              </a:solidFill>
            </a:endParaRPr>
          </a:p>
        </p:txBody>
      </p:sp>
    </p:spTree>
    <p:extLst>
      <p:ext uri="{BB962C8B-B14F-4D97-AF65-F5344CB8AC3E}">
        <p14:creationId xmlns:p14="http://schemas.microsoft.com/office/powerpoint/2010/main" val="81402555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2A3D7A"/>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2A3D7A"/>
              </a:solidFill>
            </a:endParaRPr>
          </a:p>
        </p:txBody>
      </p:sp>
      <p:sp>
        <p:nvSpPr>
          <p:cNvPr id="6" name="Slide Number Placeholder 5"/>
          <p:cNvSpPr>
            <a:spLocks noGrp="1"/>
          </p:cNvSpPr>
          <p:nvPr>
            <p:ph type="sldNum" sz="quarter" idx="12"/>
          </p:nvPr>
        </p:nvSpPr>
        <p:spPr/>
        <p:txBody>
          <a:bodyPr/>
          <a:lstStyle>
            <a:lvl1pPr>
              <a:defRPr/>
            </a:lvl1pPr>
          </a:lstStyle>
          <a:p>
            <a:fld id="{88563915-C51C-4653-A94A-8808A2CB55F2}" type="slidenum">
              <a:rPr lang="en-GB">
                <a:solidFill>
                  <a:srgbClr val="2A3D7A"/>
                </a:solidFill>
              </a:rPr>
              <a:pPr/>
              <a:t>‹#›</a:t>
            </a:fld>
            <a:endParaRPr lang="en-GB" sz="1400">
              <a:solidFill>
                <a:srgbClr val="2A3D7A"/>
              </a:solidFill>
            </a:endParaRPr>
          </a:p>
        </p:txBody>
      </p:sp>
    </p:spTree>
    <p:extLst>
      <p:ext uri="{BB962C8B-B14F-4D97-AF65-F5344CB8AC3E}">
        <p14:creationId xmlns:p14="http://schemas.microsoft.com/office/powerpoint/2010/main" val="142039733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0668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2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solidFill>
                <a:srgbClr val="2A3D7A"/>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2A3D7A"/>
              </a:solidFill>
            </a:endParaRPr>
          </a:p>
        </p:txBody>
      </p:sp>
      <p:sp>
        <p:nvSpPr>
          <p:cNvPr id="7" name="Slide Number Placeholder 6"/>
          <p:cNvSpPr>
            <a:spLocks noGrp="1"/>
          </p:cNvSpPr>
          <p:nvPr>
            <p:ph type="sldNum" sz="quarter" idx="12"/>
          </p:nvPr>
        </p:nvSpPr>
        <p:spPr/>
        <p:txBody>
          <a:bodyPr/>
          <a:lstStyle>
            <a:lvl1pPr>
              <a:defRPr/>
            </a:lvl1pPr>
          </a:lstStyle>
          <a:p>
            <a:fld id="{702988AA-A1D3-4936-8636-C00CD08E60C9}" type="slidenum">
              <a:rPr lang="en-GB">
                <a:solidFill>
                  <a:srgbClr val="2A3D7A"/>
                </a:solidFill>
              </a:rPr>
              <a:pPr/>
              <a:t>‹#›</a:t>
            </a:fld>
            <a:endParaRPr lang="en-GB" sz="1400">
              <a:solidFill>
                <a:srgbClr val="2A3D7A"/>
              </a:solidFill>
            </a:endParaRPr>
          </a:p>
        </p:txBody>
      </p:sp>
    </p:spTree>
    <p:extLst>
      <p:ext uri="{BB962C8B-B14F-4D97-AF65-F5344CB8AC3E}">
        <p14:creationId xmlns:p14="http://schemas.microsoft.com/office/powerpoint/2010/main" val="360539616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solidFill>
                <a:srgbClr val="2A3D7A"/>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2A3D7A"/>
              </a:solidFill>
            </a:endParaRPr>
          </a:p>
        </p:txBody>
      </p:sp>
      <p:sp>
        <p:nvSpPr>
          <p:cNvPr id="9" name="Slide Number Placeholder 8"/>
          <p:cNvSpPr>
            <a:spLocks noGrp="1"/>
          </p:cNvSpPr>
          <p:nvPr>
            <p:ph type="sldNum" sz="quarter" idx="12"/>
          </p:nvPr>
        </p:nvSpPr>
        <p:spPr/>
        <p:txBody>
          <a:bodyPr/>
          <a:lstStyle>
            <a:lvl1pPr>
              <a:defRPr/>
            </a:lvl1pPr>
          </a:lstStyle>
          <a:p>
            <a:fld id="{445DED47-8B79-4272-81FF-89C58097611C}" type="slidenum">
              <a:rPr lang="en-GB">
                <a:solidFill>
                  <a:srgbClr val="2A3D7A"/>
                </a:solidFill>
              </a:rPr>
              <a:pPr/>
              <a:t>‹#›</a:t>
            </a:fld>
            <a:endParaRPr lang="en-GB" sz="1400">
              <a:solidFill>
                <a:srgbClr val="2A3D7A"/>
              </a:solidFill>
            </a:endParaRPr>
          </a:p>
        </p:txBody>
      </p:sp>
    </p:spTree>
    <p:extLst>
      <p:ext uri="{BB962C8B-B14F-4D97-AF65-F5344CB8AC3E}">
        <p14:creationId xmlns:p14="http://schemas.microsoft.com/office/powerpoint/2010/main" val="108998148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2A3D7A"/>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2A3D7A"/>
              </a:solidFill>
            </a:endParaRPr>
          </a:p>
        </p:txBody>
      </p:sp>
      <p:sp>
        <p:nvSpPr>
          <p:cNvPr id="5" name="Slide Number Placeholder 4"/>
          <p:cNvSpPr>
            <a:spLocks noGrp="1"/>
          </p:cNvSpPr>
          <p:nvPr>
            <p:ph type="sldNum" sz="quarter" idx="12"/>
          </p:nvPr>
        </p:nvSpPr>
        <p:spPr/>
        <p:txBody>
          <a:bodyPr/>
          <a:lstStyle>
            <a:lvl1pPr>
              <a:defRPr/>
            </a:lvl1pPr>
          </a:lstStyle>
          <a:p>
            <a:fld id="{8BAC7B00-37E1-4B0B-AF5E-A97FD6B047A4}" type="slidenum">
              <a:rPr lang="en-GB">
                <a:solidFill>
                  <a:srgbClr val="2A3D7A"/>
                </a:solidFill>
              </a:rPr>
              <a:pPr/>
              <a:t>‹#›</a:t>
            </a:fld>
            <a:endParaRPr lang="en-GB" sz="1400">
              <a:solidFill>
                <a:srgbClr val="2A3D7A"/>
              </a:solidFill>
            </a:endParaRPr>
          </a:p>
        </p:txBody>
      </p:sp>
    </p:spTree>
    <p:extLst>
      <p:ext uri="{BB962C8B-B14F-4D97-AF65-F5344CB8AC3E}">
        <p14:creationId xmlns:p14="http://schemas.microsoft.com/office/powerpoint/2010/main" val="366878240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2A3D7A"/>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2A3D7A"/>
              </a:solidFill>
            </a:endParaRPr>
          </a:p>
        </p:txBody>
      </p:sp>
      <p:sp>
        <p:nvSpPr>
          <p:cNvPr id="4" name="Slide Number Placeholder 3"/>
          <p:cNvSpPr>
            <a:spLocks noGrp="1"/>
          </p:cNvSpPr>
          <p:nvPr>
            <p:ph type="sldNum" sz="quarter" idx="12"/>
          </p:nvPr>
        </p:nvSpPr>
        <p:spPr/>
        <p:txBody>
          <a:bodyPr/>
          <a:lstStyle>
            <a:lvl1pPr>
              <a:defRPr/>
            </a:lvl1pPr>
          </a:lstStyle>
          <a:p>
            <a:fld id="{20AFB5FC-C63F-4D48-B31F-70FBD4FCC981}" type="slidenum">
              <a:rPr lang="en-GB">
                <a:solidFill>
                  <a:srgbClr val="2A3D7A"/>
                </a:solidFill>
              </a:rPr>
              <a:pPr/>
              <a:t>‹#›</a:t>
            </a:fld>
            <a:endParaRPr lang="en-GB" sz="1400">
              <a:solidFill>
                <a:srgbClr val="2A3D7A"/>
              </a:solidFill>
            </a:endParaRPr>
          </a:p>
        </p:txBody>
      </p:sp>
    </p:spTree>
    <p:extLst>
      <p:ext uri="{BB962C8B-B14F-4D97-AF65-F5344CB8AC3E}">
        <p14:creationId xmlns:p14="http://schemas.microsoft.com/office/powerpoint/2010/main" val="12307481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2A3D7A"/>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2A3D7A"/>
              </a:solidFill>
            </a:endParaRPr>
          </a:p>
        </p:txBody>
      </p:sp>
      <p:sp>
        <p:nvSpPr>
          <p:cNvPr id="7" name="Slide Number Placeholder 6"/>
          <p:cNvSpPr>
            <a:spLocks noGrp="1"/>
          </p:cNvSpPr>
          <p:nvPr>
            <p:ph type="sldNum" sz="quarter" idx="12"/>
          </p:nvPr>
        </p:nvSpPr>
        <p:spPr/>
        <p:txBody>
          <a:bodyPr/>
          <a:lstStyle>
            <a:lvl1pPr>
              <a:defRPr/>
            </a:lvl1pPr>
          </a:lstStyle>
          <a:p>
            <a:fld id="{DB1696EF-D1F2-4521-B29D-AA59682C970F}" type="slidenum">
              <a:rPr lang="en-GB">
                <a:solidFill>
                  <a:srgbClr val="2A3D7A"/>
                </a:solidFill>
              </a:rPr>
              <a:pPr/>
              <a:t>‹#›</a:t>
            </a:fld>
            <a:endParaRPr lang="en-GB" sz="1400">
              <a:solidFill>
                <a:srgbClr val="2A3D7A"/>
              </a:solidFill>
            </a:endParaRPr>
          </a:p>
        </p:txBody>
      </p:sp>
    </p:spTree>
    <p:extLst>
      <p:ext uri="{BB962C8B-B14F-4D97-AF65-F5344CB8AC3E}">
        <p14:creationId xmlns:p14="http://schemas.microsoft.com/office/powerpoint/2010/main" val="107413343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2A3D7A"/>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2A3D7A"/>
              </a:solidFill>
            </a:endParaRPr>
          </a:p>
        </p:txBody>
      </p:sp>
      <p:sp>
        <p:nvSpPr>
          <p:cNvPr id="7" name="Slide Number Placeholder 6"/>
          <p:cNvSpPr>
            <a:spLocks noGrp="1"/>
          </p:cNvSpPr>
          <p:nvPr>
            <p:ph type="sldNum" sz="quarter" idx="12"/>
          </p:nvPr>
        </p:nvSpPr>
        <p:spPr/>
        <p:txBody>
          <a:bodyPr/>
          <a:lstStyle>
            <a:lvl1pPr>
              <a:defRPr/>
            </a:lvl1pPr>
          </a:lstStyle>
          <a:p>
            <a:fld id="{267D5DCB-46DB-48DA-A23A-3596964A2EA4}" type="slidenum">
              <a:rPr lang="en-GB">
                <a:solidFill>
                  <a:srgbClr val="2A3D7A"/>
                </a:solidFill>
              </a:rPr>
              <a:pPr/>
              <a:t>‹#›</a:t>
            </a:fld>
            <a:endParaRPr lang="en-GB" sz="1400">
              <a:solidFill>
                <a:srgbClr val="2A3D7A"/>
              </a:solidFill>
            </a:endParaRPr>
          </a:p>
        </p:txBody>
      </p:sp>
    </p:spTree>
    <p:extLst>
      <p:ext uri="{BB962C8B-B14F-4D97-AF65-F5344CB8AC3E}">
        <p14:creationId xmlns:p14="http://schemas.microsoft.com/office/powerpoint/2010/main" val="417844480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2A3D7A"/>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2A3D7A"/>
              </a:solidFill>
            </a:endParaRPr>
          </a:p>
        </p:txBody>
      </p:sp>
      <p:sp>
        <p:nvSpPr>
          <p:cNvPr id="6" name="Slide Number Placeholder 5"/>
          <p:cNvSpPr>
            <a:spLocks noGrp="1"/>
          </p:cNvSpPr>
          <p:nvPr>
            <p:ph type="sldNum" sz="quarter" idx="12"/>
          </p:nvPr>
        </p:nvSpPr>
        <p:spPr/>
        <p:txBody>
          <a:bodyPr/>
          <a:lstStyle>
            <a:lvl1pPr>
              <a:defRPr/>
            </a:lvl1pPr>
          </a:lstStyle>
          <a:p>
            <a:fld id="{31D777CE-E5CC-4AE8-9BD3-F53CC371885C}" type="slidenum">
              <a:rPr lang="en-GB">
                <a:solidFill>
                  <a:srgbClr val="2A3D7A"/>
                </a:solidFill>
              </a:rPr>
              <a:pPr/>
              <a:t>‹#›</a:t>
            </a:fld>
            <a:endParaRPr lang="en-GB" sz="1400">
              <a:solidFill>
                <a:srgbClr val="2A3D7A"/>
              </a:solidFill>
            </a:endParaRPr>
          </a:p>
        </p:txBody>
      </p:sp>
    </p:spTree>
    <p:extLst>
      <p:ext uri="{BB962C8B-B14F-4D97-AF65-F5344CB8AC3E}">
        <p14:creationId xmlns:p14="http://schemas.microsoft.com/office/powerpoint/2010/main" val="3929869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theme" Target="../theme/theme10.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image" Target="../media/image6.png"/><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image" Target="../media/image5.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1.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2.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3.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4.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5.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5.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6.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5.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theme" Target="../theme/theme9.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image" Target="../media/image6.png"/><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37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smtClean="0"/>
              <a:t>Click to edit Master title style</a:t>
            </a:r>
            <a:endParaRPr lang="en-US" smtClean="0"/>
          </a:p>
        </p:txBody>
      </p:sp>
      <p:sp>
        <p:nvSpPr>
          <p:cNvPr id="337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smtClean="0"/>
          </a:p>
        </p:txBody>
      </p:sp>
      <p:sp>
        <p:nvSpPr>
          <p:cNvPr id="8" name="TextBox 7"/>
          <p:cNvSpPr txBox="1"/>
          <p:nvPr userDrawn="1"/>
        </p:nvSpPr>
        <p:spPr>
          <a:xfrm>
            <a:off x="8655050" y="6629400"/>
            <a:ext cx="488950" cy="228600"/>
          </a:xfrm>
          <a:prstGeom prst="rect">
            <a:avLst/>
          </a:prstGeom>
          <a:noFill/>
        </p:spPr>
        <p:txBody>
          <a:bodyPr wrap="none">
            <a:spAutoFit/>
          </a:bodyPr>
          <a:lstStyle/>
          <a:p>
            <a:pPr>
              <a:defRPr/>
            </a:pPr>
            <a:r>
              <a:rPr lang="en-US" sz="900">
                <a:solidFill>
                  <a:srgbClr val="7B7B7B"/>
                </a:solidFill>
                <a:cs typeface="Helvetica" pitchFamily="34" charset="0"/>
              </a:rPr>
              <a:t>15-</a:t>
            </a:r>
            <a:fld id="{E8C7BA68-E7A5-4441-94F9-359C47328B5A}" type="slidenum">
              <a:rPr lang="en-US" sz="900">
                <a:solidFill>
                  <a:srgbClr val="7B7B7B"/>
                </a:solidFill>
                <a:cs typeface="Helvetica" pitchFamily="34" charset="0"/>
              </a:rPr>
              <a:pPr>
                <a:defRPr/>
              </a:pPr>
              <a:t>‹#›</a:t>
            </a:fld>
            <a:endParaRPr lang="en-US" sz="900">
              <a:solidFill>
                <a:srgbClr val="7B7B7B"/>
              </a:solidFill>
              <a:cs typeface="Helvetica" pitchFamily="34" charset="0"/>
            </a:endParaRPr>
          </a:p>
        </p:txBody>
      </p:sp>
      <p:sp>
        <p:nvSpPr>
          <p:cNvPr id="7" name="TextBox 6"/>
          <p:cNvSpPr txBox="1"/>
          <p:nvPr userDrawn="1"/>
        </p:nvSpPr>
        <p:spPr>
          <a:xfrm>
            <a:off x="0" y="6651625"/>
            <a:ext cx="2071688" cy="228600"/>
          </a:xfrm>
          <a:prstGeom prst="rect">
            <a:avLst/>
          </a:prstGeom>
          <a:noFill/>
        </p:spPr>
        <p:txBody>
          <a:bodyPr wrap="none">
            <a:spAutoFit/>
          </a:bodyPr>
          <a:lstStyle/>
          <a:p>
            <a:r>
              <a:rPr lang="en-US" sz="900" i="1">
                <a:solidFill>
                  <a:srgbClr val="7B7B7B"/>
                </a:solidFill>
              </a:rPr>
              <a:t>Copyright ©2013 Pearson Education.</a:t>
            </a:r>
            <a:endParaRPr lang="en-US" sz="900">
              <a:solidFill>
                <a:srgbClr val="7B7B7B"/>
              </a:solidFill>
            </a:endParaRP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spd="slow">
    <p:pull dir="lu"/>
  </p:transition>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0"/>
        </a:spcBef>
        <a:spcAft>
          <a:spcPts val="600"/>
        </a:spcAft>
        <a:buSzPct val="150000"/>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0"/>
        </a:spcBef>
        <a:spcAft>
          <a:spcPts val="60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0"/>
        </a:spcBef>
        <a:spcAft>
          <a:spcPts val="60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0"/>
        </a:spcBef>
        <a:spcAft>
          <a:spcPts val="60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0"/>
        </a:spcBef>
        <a:spcAft>
          <a:spcPts val="60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ChangeArrowheads="1"/>
          </p:cNvSpPr>
          <p:nvPr/>
        </p:nvSpPr>
        <p:spPr bwMode="hidden">
          <a:xfrm>
            <a:off x="152400" y="0"/>
            <a:ext cx="1447800" cy="685800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endParaRPr kumimoji="1" lang="en-GB" sz="2400" smtClean="0">
              <a:solidFill>
                <a:srgbClr val="5B5249"/>
              </a:solidFill>
              <a:latin typeface="Times New Roman" pitchFamily="18" charset="0"/>
              <a:cs typeface="+mn-cs"/>
            </a:endParaRPr>
          </a:p>
        </p:txBody>
      </p:sp>
      <p:sp>
        <p:nvSpPr>
          <p:cNvPr id="47107" name="Rectangle 3"/>
          <p:cNvSpPr>
            <a:spLocks noChangeArrowheads="1"/>
          </p:cNvSpPr>
          <p:nvPr/>
        </p:nvSpPr>
        <p:spPr bwMode="hidden">
          <a:xfrm>
            <a:off x="1676400" y="0"/>
            <a:ext cx="7467600" cy="1219200"/>
          </a:xfrm>
          <a:prstGeom prst="rect">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endParaRPr kumimoji="1" lang="en-GB" sz="2400" smtClean="0">
              <a:solidFill>
                <a:srgbClr val="5B5249"/>
              </a:solidFill>
              <a:latin typeface="Times New Roman" pitchFamily="18" charset="0"/>
              <a:cs typeface="+mn-cs"/>
            </a:endParaRPr>
          </a:p>
        </p:txBody>
      </p:sp>
      <p:sp>
        <p:nvSpPr>
          <p:cNvPr id="47108" name="Rectangle 4" descr="Stationery"/>
          <p:cNvSpPr>
            <a:spLocks noChangeArrowheads="1"/>
          </p:cNvSpPr>
          <p:nvPr/>
        </p:nvSpPr>
        <p:spPr bwMode="auto">
          <a:xfrm>
            <a:off x="457200" y="0"/>
            <a:ext cx="1219200" cy="762000"/>
          </a:xfrm>
          <a:prstGeom prst="rect">
            <a:avLst/>
          </a:prstGeom>
          <a:blipFill dpi="0" rotWithShape="0">
            <a:blip r:embed="rId14"/>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endParaRPr kumimoji="1" lang="en-GB" sz="2400" smtClean="0">
              <a:solidFill>
                <a:srgbClr val="5B5249"/>
              </a:solidFill>
              <a:latin typeface="Times New Roman" pitchFamily="18" charset="0"/>
              <a:cs typeface="+mn-cs"/>
            </a:endParaRPr>
          </a:p>
        </p:txBody>
      </p:sp>
      <p:sp>
        <p:nvSpPr>
          <p:cNvPr id="47109" name="Rectangle 5" descr="Stationery"/>
          <p:cNvSpPr>
            <a:spLocks noChangeArrowheads="1"/>
          </p:cNvSpPr>
          <p:nvPr/>
        </p:nvSpPr>
        <p:spPr bwMode="auto">
          <a:xfrm>
            <a:off x="0" y="0"/>
            <a:ext cx="457200" cy="6858000"/>
          </a:xfrm>
          <a:prstGeom prst="rect">
            <a:avLst/>
          </a:prstGeom>
          <a:blipFill dpi="0" rotWithShape="0">
            <a:blip r:embed="rId14"/>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endParaRPr kumimoji="1" lang="en-GB" sz="2400" smtClean="0">
              <a:solidFill>
                <a:srgbClr val="5B5249"/>
              </a:solidFill>
              <a:latin typeface="Times New Roman" pitchFamily="18" charset="0"/>
              <a:cs typeface="+mn-cs"/>
            </a:endParaRPr>
          </a:p>
        </p:txBody>
      </p:sp>
      <p:sp>
        <p:nvSpPr>
          <p:cNvPr id="47110" name="Rectangle 6"/>
          <p:cNvSpPr>
            <a:spLocks noGrp="1" noChangeArrowheads="1"/>
          </p:cNvSpPr>
          <p:nvPr>
            <p:ph type="title"/>
          </p:nvPr>
        </p:nvSpPr>
        <p:spPr bwMode="auto">
          <a:xfrm>
            <a:off x="1066800" y="838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47111" name="Rectangle 7"/>
          <p:cNvSpPr>
            <a:spLocks noGrp="1" noChangeArrowheads="1"/>
          </p:cNvSpPr>
          <p:nvPr>
            <p:ph type="dt" sz="half" idx="2"/>
          </p:nvPr>
        </p:nvSpPr>
        <p:spPr bwMode="auto">
          <a:xfrm>
            <a:off x="1066800" y="64135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solidFill>
                  <a:schemeClr val="tx2"/>
                </a:solidFill>
              </a:defRPr>
            </a:lvl1pPr>
          </a:lstStyle>
          <a:p>
            <a:pPr defTabSz="914400"/>
            <a:endParaRPr lang="en-GB" smtClean="0">
              <a:solidFill>
                <a:srgbClr val="2A3D7A"/>
              </a:solidFill>
              <a:latin typeface="Times New Roman" pitchFamily="18" charset="0"/>
              <a:cs typeface="+mn-cs"/>
            </a:endParaRPr>
          </a:p>
        </p:txBody>
      </p:sp>
      <p:sp>
        <p:nvSpPr>
          <p:cNvPr id="47112" name="Rectangle 8"/>
          <p:cNvSpPr>
            <a:spLocks noGrp="1" noChangeArrowheads="1"/>
          </p:cNvSpPr>
          <p:nvPr>
            <p:ph type="ftr" sz="quarter" idx="3"/>
          </p:nvPr>
        </p:nvSpPr>
        <p:spPr bwMode="auto">
          <a:xfrm>
            <a:off x="3429000" y="64135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solidFill>
                  <a:schemeClr val="tx2"/>
                </a:solidFill>
              </a:defRPr>
            </a:lvl1pPr>
          </a:lstStyle>
          <a:p>
            <a:pPr defTabSz="914400"/>
            <a:endParaRPr lang="en-GB" smtClean="0">
              <a:solidFill>
                <a:srgbClr val="2A3D7A"/>
              </a:solidFill>
              <a:latin typeface="Times New Roman" pitchFamily="18" charset="0"/>
              <a:cs typeface="+mn-cs"/>
            </a:endParaRPr>
          </a:p>
        </p:txBody>
      </p:sp>
      <p:pic>
        <p:nvPicPr>
          <p:cNvPr id="47113" name="Picture 9" descr="anabnr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28725" y="0"/>
            <a:ext cx="7915275" cy="754063"/>
          </a:xfrm>
          <a:prstGeom prst="rect">
            <a:avLst/>
          </a:prstGeom>
          <a:noFill/>
          <a:extLst>
            <a:ext uri="{909E8E84-426E-40DD-AFC4-6F175D3DCCD1}">
              <a14:hiddenFill xmlns:a14="http://schemas.microsoft.com/office/drawing/2010/main">
                <a:solidFill>
                  <a:srgbClr val="FFFFFF"/>
                </a:solidFill>
              </a14:hiddenFill>
            </a:ext>
          </a:extLst>
        </p:spPr>
      </p:pic>
      <p:sp>
        <p:nvSpPr>
          <p:cNvPr id="47114" name="Rectangle 10"/>
          <p:cNvSpPr>
            <a:spLocks noChangeArrowheads="1"/>
          </p:cNvSpPr>
          <p:nvPr/>
        </p:nvSpPr>
        <p:spPr bwMode="auto">
          <a:xfrm>
            <a:off x="304800" y="457200"/>
            <a:ext cx="2514600" cy="304800"/>
          </a:xfrm>
          <a:prstGeom prst="rect">
            <a:avLst/>
          </a:prstGeom>
          <a:solidFill>
            <a:schemeClr val="accent2">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endParaRPr kumimoji="1" lang="en-GB" sz="2400" smtClean="0">
              <a:solidFill>
                <a:srgbClr val="5B5249"/>
              </a:solidFill>
              <a:latin typeface="Times New Roman" pitchFamily="18" charset="0"/>
              <a:cs typeface="+mn-cs"/>
            </a:endParaRPr>
          </a:p>
        </p:txBody>
      </p:sp>
      <p:sp>
        <p:nvSpPr>
          <p:cNvPr id="47115" name="Rectangle 11"/>
          <p:cNvSpPr>
            <a:spLocks noGrp="1" noChangeArrowheads="1"/>
          </p:cNvSpPr>
          <p:nvPr>
            <p:ph type="sldNum" sz="quarter" idx="4"/>
          </p:nvPr>
        </p:nvSpPr>
        <p:spPr bwMode="auto">
          <a:xfrm>
            <a:off x="8229600" y="64135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2"/>
                </a:solidFill>
              </a:defRPr>
            </a:lvl1pPr>
          </a:lstStyle>
          <a:p>
            <a:pPr defTabSz="914400"/>
            <a:fld id="{1DE30A76-55A2-4B6E-99B1-646EDD5A2DD4}" type="slidenum">
              <a:rPr lang="en-GB" sz="2400" smtClean="0">
                <a:solidFill>
                  <a:srgbClr val="2A3D7A"/>
                </a:solidFill>
                <a:latin typeface="Times New Roman" pitchFamily="18" charset="0"/>
                <a:cs typeface="+mn-cs"/>
              </a:rPr>
              <a:pPr defTabSz="914400"/>
              <a:t>‹#›</a:t>
            </a:fld>
            <a:endParaRPr lang="en-GB" sz="1400" smtClean="0">
              <a:solidFill>
                <a:srgbClr val="2A3D7A"/>
              </a:solidFill>
              <a:latin typeface="Times New Roman" pitchFamily="18" charset="0"/>
              <a:cs typeface="+mn-cs"/>
            </a:endParaRPr>
          </a:p>
        </p:txBody>
      </p:sp>
      <p:sp>
        <p:nvSpPr>
          <p:cNvPr id="47116" name="Rectangle 12"/>
          <p:cNvSpPr>
            <a:spLocks noGrp="1" noChangeArrowheads="1"/>
          </p:cNvSpPr>
          <p:nvPr>
            <p:ph type="body" idx="1"/>
          </p:nvPr>
        </p:nvSpPr>
        <p:spPr bwMode="auto">
          <a:xfrm>
            <a:off x="1066800" y="210185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extLst>
      <p:ext uri="{BB962C8B-B14F-4D97-AF65-F5344CB8AC3E}">
        <p14:creationId xmlns:p14="http://schemas.microsoft.com/office/powerpoint/2010/main" val="18070355"/>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p:hf hdr="0" ftr="0" dt="0"/>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457200" indent="-457200" algn="l" rtl="0" fontAlgn="base">
        <a:spcBef>
          <a:spcPct val="20000"/>
        </a:spcBef>
        <a:spcAft>
          <a:spcPct val="0"/>
        </a:spcAft>
        <a:buClr>
          <a:srgbClr val="A50021"/>
        </a:buClr>
        <a:buSzPct val="75000"/>
        <a:buFont typeface="Wingdings" pitchFamily="2" charset="2"/>
        <a:buChar char="n"/>
        <a:defRPr sz="3200">
          <a:solidFill>
            <a:schemeClr val="tx1"/>
          </a:solidFill>
          <a:latin typeface="+mn-lt"/>
          <a:ea typeface="+mn-ea"/>
          <a:cs typeface="+mn-cs"/>
        </a:defRPr>
      </a:lvl1pPr>
      <a:lvl2pPr marL="1027113" indent="-455613" algn="l" rtl="0" fontAlgn="base">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0013" indent="-228600" algn="l" rtl="0" fontAlgn="base">
        <a:spcBef>
          <a:spcPct val="20000"/>
        </a:spcBef>
        <a:spcAft>
          <a:spcPct val="0"/>
        </a:spcAft>
        <a:buClr>
          <a:srgbClr val="666699"/>
        </a:buClr>
        <a:buSzPct val="70000"/>
        <a:buFont typeface="Wingdings" pitchFamily="2" charset="2"/>
        <a:buChar char="n"/>
        <a:defRPr sz="2400">
          <a:solidFill>
            <a:schemeClr val="tx1"/>
          </a:solidFill>
          <a:latin typeface="+mn-lt"/>
        </a:defRPr>
      </a:lvl3pPr>
      <a:lvl4pPr marL="1712913" indent="-228600" algn="l" rtl="0" fontAlgn="base">
        <a:spcBef>
          <a:spcPct val="20000"/>
        </a:spcBef>
        <a:spcAft>
          <a:spcPct val="0"/>
        </a:spcAft>
        <a:buSzPct val="60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Line 8"/>
          <p:cNvSpPr>
            <a:spLocks noChangeShapeType="1"/>
          </p:cNvSpPr>
          <p:nvPr/>
        </p:nvSpPr>
        <p:spPr bwMode="auto">
          <a:xfrm>
            <a:off x="0" y="1371600"/>
            <a:ext cx="8001000" cy="0"/>
          </a:xfrm>
          <a:prstGeom prst="line">
            <a:avLst/>
          </a:prstGeom>
          <a:noFill/>
          <a:ln w="76200" cmpd="tri">
            <a:solidFill>
              <a:srgbClr val="339966"/>
            </a:solidFill>
            <a:round/>
            <a:headEnd/>
            <a:tailEnd/>
          </a:ln>
          <a:effectLst/>
        </p:spPr>
        <p:txBody>
          <a:bodyPr wrap="none" anchor="ctr"/>
          <a:lstStyle/>
          <a:p>
            <a:pPr defTabSz="914400" eaLnBrk="0" hangingPunct="0">
              <a:defRPr/>
            </a:pPr>
            <a:endParaRPr lang="en-US" sz="2400">
              <a:solidFill>
                <a:srgbClr val="0000CC"/>
              </a:solidFill>
              <a:latin typeface="Times New Roman" pitchFamily="18" charset="0"/>
              <a:cs typeface="+mn-cs"/>
            </a:endParaRPr>
          </a:p>
        </p:txBody>
      </p:sp>
      <p:sp>
        <p:nvSpPr>
          <p:cNvPr id="1027" name="Rectangle 9"/>
          <p:cNvSpPr>
            <a:spLocks noGrp="1" noChangeArrowheads="1"/>
          </p:cNvSpPr>
          <p:nvPr>
            <p:ph type="title"/>
          </p:nvPr>
        </p:nvSpPr>
        <p:spPr bwMode="auto">
          <a:xfrm>
            <a:off x="381000" y="2667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
        <p:nvSpPr>
          <p:cNvPr id="1028" name="Rectangle 10"/>
          <p:cNvSpPr>
            <a:spLocks noGrp="1" noChangeArrowheads="1"/>
          </p:cNvSpPr>
          <p:nvPr>
            <p:ph type="body" idx="1"/>
          </p:nvPr>
        </p:nvSpPr>
        <p:spPr bwMode="auto">
          <a:xfrm>
            <a:off x="381000" y="1600200"/>
            <a:ext cx="8305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2059"/>
          <p:cNvSpPr>
            <a:spLocks noGrp="1" noChangeArrowheads="1"/>
          </p:cNvSpPr>
          <p:nvPr>
            <p:ph type="sldNum" sz="quarter" idx="4"/>
          </p:nvPr>
        </p:nvSpPr>
        <p:spPr>
          <a:xfrm>
            <a:off x="7162800" y="6553200"/>
            <a:ext cx="1905000" cy="228600"/>
          </a:xfrm>
          <a:prstGeom prst="rect">
            <a:avLst/>
          </a:prstGeom>
        </p:spPr>
        <p:txBody>
          <a:bodyPr vert="horz" wrap="square" lIns="91440" tIns="45720" rIns="91440" bIns="45720" numCol="1" anchor="t" anchorCtr="0" compatLnSpc="1">
            <a:prstTxWarp prst="textNoShape">
              <a:avLst/>
            </a:prstTxWarp>
          </a:bodyPr>
          <a:lstStyle>
            <a:lvl1pPr algn="r">
              <a:defRPr sz="1400"/>
            </a:lvl1pPr>
          </a:lstStyle>
          <a:p>
            <a:pPr defTabSz="914400" eaLnBrk="0" hangingPunct="0"/>
            <a:r>
              <a:rPr lang="en-US" smtClean="0">
                <a:solidFill>
                  <a:srgbClr val="0000CC"/>
                </a:solidFill>
                <a:latin typeface="Times New Roman" pitchFamily="18" charset="0"/>
                <a:cs typeface="+mn-cs"/>
              </a:rPr>
              <a:t>14-</a:t>
            </a:r>
            <a:fld id="{2995B600-677E-49F3-93B7-21B47B014FEC}" type="slidenum">
              <a:rPr lang="en-US" smtClean="0">
                <a:solidFill>
                  <a:srgbClr val="0000CC"/>
                </a:solidFill>
                <a:latin typeface="Times New Roman" pitchFamily="18" charset="0"/>
                <a:cs typeface="+mn-cs"/>
              </a:rPr>
              <a:pPr defTabSz="914400" eaLnBrk="0" hangingPunct="0"/>
              <a:t>‹#›</a:t>
            </a:fld>
            <a:endParaRPr lang="en-US" smtClean="0">
              <a:solidFill>
                <a:srgbClr val="0000CC"/>
              </a:solidFill>
              <a:latin typeface="Times New Roman" pitchFamily="18" charset="0"/>
              <a:cs typeface="+mn-cs"/>
            </a:endParaRPr>
          </a:p>
        </p:txBody>
      </p:sp>
      <p:sp>
        <p:nvSpPr>
          <p:cNvPr id="8" name="Text Box 5"/>
          <p:cNvSpPr txBox="1">
            <a:spLocks noChangeArrowheads="1"/>
          </p:cNvSpPr>
          <p:nvPr userDrawn="1"/>
        </p:nvSpPr>
        <p:spPr bwMode="auto">
          <a:xfrm>
            <a:off x="76200" y="6553200"/>
            <a:ext cx="4648200" cy="246063"/>
          </a:xfrm>
          <a:prstGeom prst="rect">
            <a:avLst/>
          </a:prstGeom>
          <a:noFill/>
          <a:ln w="127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0" hangingPunct="0">
              <a:spcBef>
                <a:spcPct val="50000"/>
              </a:spcBef>
            </a:pPr>
            <a:r>
              <a:rPr lang="en-US" sz="1000" smtClean="0">
                <a:solidFill>
                  <a:srgbClr val="0000CC"/>
                </a:solidFill>
                <a:latin typeface="Arial" charset="0"/>
                <a:cs typeface="+mn-cs"/>
              </a:rPr>
              <a:t>Copyright © 2010 Pearson Education, Inc. Publishing as Prentice Hall.</a:t>
            </a:r>
            <a:endParaRPr lang="en-US" sz="1000" smtClean="0">
              <a:solidFill>
                <a:srgbClr val="0000CC"/>
              </a:solidFill>
              <a:cs typeface="+mn-cs"/>
            </a:endParaRPr>
          </a:p>
        </p:txBody>
      </p:sp>
    </p:spTree>
    <p:extLst>
      <p:ext uri="{BB962C8B-B14F-4D97-AF65-F5344CB8AC3E}">
        <p14:creationId xmlns:p14="http://schemas.microsoft.com/office/powerpoint/2010/main" val="843191919"/>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ransition>
    <p:cover/>
  </p:transition>
  <p:hf hdr="0" ftr="0" dt="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eaLnBrk="0" fontAlgn="base" hangingPunct="0">
        <a:spcBef>
          <a:spcPct val="0"/>
        </a:spcBef>
        <a:spcAft>
          <a:spcPct val="0"/>
        </a:spcAft>
        <a:defRPr sz="3600" b="1">
          <a:solidFill>
            <a:schemeClr val="tx2"/>
          </a:solidFill>
          <a:latin typeface="Arial" charset="0"/>
        </a:defRPr>
      </a:lvl6pPr>
      <a:lvl7pPr marL="914400" algn="ctr" rtl="0" eaLnBrk="0" fontAlgn="base" hangingPunct="0">
        <a:spcBef>
          <a:spcPct val="0"/>
        </a:spcBef>
        <a:spcAft>
          <a:spcPct val="0"/>
        </a:spcAft>
        <a:defRPr sz="3600" b="1">
          <a:solidFill>
            <a:schemeClr val="tx2"/>
          </a:solidFill>
          <a:latin typeface="Arial" charset="0"/>
        </a:defRPr>
      </a:lvl7pPr>
      <a:lvl8pPr marL="1371600" algn="ctr" rtl="0" eaLnBrk="0" fontAlgn="base" hangingPunct="0">
        <a:spcBef>
          <a:spcPct val="0"/>
        </a:spcBef>
        <a:spcAft>
          <a:spcPct val="0"/>
        </a:spcAft>
        <a:defRPr sz="3600" b="1">
          <a:solidFill>
            <a:schemeClr val="tx2"/>
          </a:solidFill>
          <a:latin typeface="Arial" charset="0"/>
        </a:defRPr>
      </a:lvl8pPr>
      <a:lvl9pPr marL="1828800" algn="ctr" rtl="0" eaLnBrk="0" fontAlgn="base" hangingPunct="0">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rgbClr val="339966"/>
        </a:buClr>
        <a:buFont typeface="Monotype Sorts" pitchFamily="2" charset="2"/>
        <a:buChar char="u"/>
        <a:defRPr sz="2800">
          <a:solidFill>
            <a:srgbClr val="000000"/>
          </a:solidFill>
          <a:latin typeface="+mn-lt"/>
          <a:ea typeface="+mn-ea"/>
          <a:cs typeface="+mn-cs"/>
        </a:defRPr>
      </a:lvl1pPr>
      <a:lvl2pPr marL="742950" indent="-285750" algn="l" rtl="0" eaLnBrk="0" fontAlgn="base" hangingPunct="0">
        <a:spcBef>
          <a:spcPct val="20000"/>
        </a:spcBef>
        <a:spcAft>
          <a:spcPct val="0"/>
        </a:spcAft>
        <a:buClr>
          <a:srgbClr val="339966"/>
        </a:buClr>
        <a:buChar char="–"/>
        <a:defRPr sz="2400">
          <a:solidFill>
            <a:srgbClr val="000000"/>
          </a:solidFill>
          <a:latin typeface="+mn-lt"/>
        </a:defRPr>
      </a:lvl2pPr>
      <a:lvl3pPr marL="1085850" indent="-228600" algn="l" rtl="0" eaLnBrk="0" fontAlgn="base" hangingPunct="0">
        <a:spcBef>
          <a:spcPct val="20000"/>
        </a:spcBef>
        <a:spcAft>
          <a:spcPct val="0"/>
        </a:spcAft>
        <a:buClr>
          <a:srgbClr val="339966"/>
        </a:buClr>
        <a:buChar char="»"/>
        <a:defRPr sz="2000">
          <a:solidFill>
            <a:srgbClr val="000000"/>
          </a:solidFill>
          <a:latin typeface="+mn-lt"/>
        </a:defRPr>
      </a:lvl3pPr>
      <a:lvl4pPr marL="1428750" indent="-228600" algn="l" rtl="0" eaLnBrk="0" fontAlgn="base" hangingPunct="0">
        <a:spcBef>
          <a:spcPct val="20000"/>
        </a:spcBef>
        <a:spcAft>
          <a:spcPct val="0"/>
        </a:spcAft>
        <a:buClr>
          <a:srgbClr val="339966"/>
        </a:buClr>
        <a:buFont typeface="Monotype Sorts" pitchFamily="2" charset="2"/>
        <a:buChar char="u"/>
        <a:defRPr>
          <a:solidFill>
            <a:srgbClr val="000000"/>
          </a:solidFill>
          <a:latin typeface="+mn-lt"/>
        </a:defRPr>
      </a:lvl4pPr>
      <a:lvl5pPr marL="1771650" indent="-228600" algn="l" rtl="0" eaLnBrk="0" fontAlgn="base" hangingPunct="0">
        <a:spcBef>
          <a:spcPct val="20000"/>
        </a:spcBef>
        <a:spcAft>
          <a:spcPct val="0"/>
        </a:spcAft>
        <a:buClr>
          <a:srgbClr val="339966"/>
        </a:buClr>
        <a:buChar char="–"/>
        <a:defRPr sz="1600">
          <a:solidFill>
            <a:srgbClr val="000000"/>
          </a:solidFill>
          <a:latin typeface="+mn-lt"/>
        </a:defRPr>
      </a:lvl5pPr>
      <a:lvl6pPr marL="2228850" indent="-228600" algn="l" rtl="0" eaLnBrk="0" fontAlgn="base" hangingPunct="0">
        <a:spcBef>
          <a:spcPct val="20000"/>
        </a:spcBef>
        <a:spcAft>
          <a:spcPct val="0"/>
        </a:spcAft>
        <a:buClr>
          <a:srgbClr val="339966"/>
        </a:buClr>
        <a:buChar char="–"/>
        <a:defRPr sz="1600">
          <a:solidFill>
            <a:srgbClr val="000000"/>
          </a:solidFill>
          <a:latin typeface="+mn-lt"/>
        </a:defRPr>
      </a:lvl6pPr>
      <a:lvl7pPr marL="2686050" indent="-228600" algn="l" rtl="0" eaLnBrk="0" fontAlgn="base" hangingPunct="0">
        <a:spcBef>
          <a:spcPct val="20000"/>
        </a:spcBef>
        <a:spcAft>
          <a:spcPct val="0"/>
        </a:spcAft>
        <a:buClr>
          <a:srgbClr val="339966"/>
        </a:buClr>
        <a:buChar char="–"/>
        <a:defRPr sz="1600">
          <a:solidFill>
            <a:srgbClr val="000000"/>
          </a:solidFill>
          <a:latin typeface="+mn-lt"/>
        </a:defRPr>
      </a:lvl7pPr>
      <a:lvl8pPr marL="3143250" indent="-228600" algn="l" rtl="0" eaLnBrk="0" fontAlgn="base" hangingPunct="0">
        <a:spcBef>
          <a:spcPct val="20000"/>
        </a:spcBef>
        <a:spcAft>
          <a:spcPct val="0"/>
        </a:spcAft>
        <a:buClr>
          <a:srgbClr val="339966"/>
        </a:buClr>
        <a:buChar char="–"/>
        <a:defRPr sz="1600">
          <a:solidFill>
            <a:srgbClr val="000000"/>
          </a:solidFill>
          <a:latin typeface="+mn-lt"/>
        </a:defRPr>
      </a:lvl8pPr>
      <a:lvl9pPr marL="3600450" indent="-228600" algn="l" rtl="0" eaLnBrk="0" fontAlgn="base" hangingPunct="0">
        <a:spcBef>
          <a:spcPct val="20000"/>
        </a:spcBef>
        <a:spcAft>
          <a:spcPct val="0"/>
        </a:spcAft>
        <a:buClr>
          <a:srgbClr val="339966"/>
        </a:buClr>
        <a:buChar char="–"/>
        <a:defRPr sz="16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Line 8"/>
          <p:cNvSpPr>
            <a:spLocks noChangeShapeType="1"/>
          </p:cNvSpPr>
          <p:nvPr/>
        </p:nvSpPr>
        <p:spPr bwMode="auto">
          <a:xfrm>
            <a:off x="0" y="1371600"/>
            <a:ext cx="8001000" cy="0"/>
          </a:xfrm>
          <a:prstGeom prst="line">
            <a:avLst/>
          </a:prstGeom>
          <a:noFill/>
          <a:ln w="76200" cmpd="tri">
            <a:solidFill>
              <a:srgbClr val="339966"/>
            </a:solidFill>
            <a:round/>
            <a:headEnd/>
            <a:tailEnd/>
          </a:ln>
          <a:effectLst/>
        </p:spPr>
        <p:txBody>
          <a:bodyPr wrap="none" anchor="ctr"/>
          <a:lstStyle/>
          <a:p>
            <a:pPr defTabSz="914400" eaLnBrk="0" hangingPunct="0">
              <a:defRPr/>
            </a:pPr>
            <a:endParaRPr lang="en-US" sz="2400">
              <a:solidFill>
                <a:srgbClr val="0000CC"/>
              </a:solidFill>
              <a:latin typeface="Times New Roman" pitchFamily="18" charset="0"/>
              <a:cs typeface="+mn-cs"/>
            </a:endParaRPr>
          </a:p>
        </p:txBody>
      </p:sp>
      <p:sp>
        <p:nvSpPr>
          <p:cNvPr id="1027" name="Rectangle 9"/>
          <p:cNvSpPr>
            <a:spLocks noGrp="1" noChangeArrowheads="1"/>
          </p:cNvSpPr>
          <p:nvPr>
            <p:ph type="title"/>
          </p:nvPr>
        </p:nvSpPr>
        <p:spPr bwMode="auto">
          <a:xfrm>
            <a:off x="381000" y="2667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
        <p:nvSpPr>
          <p:cNvPr id="1028" name="Rectangle 10"/>
          <p:cNvSpPr>
            <a:spLocks noGrp="1" noChangeArrowheads="1"/>
          </p:cNvSpPr>
          <p:nvPr>
            <p:ph type="body" idx="1"/>
          </p:nvPr>
        </p:nvSpPr>
        <p:spPr bwMode="auto">
          <a:xfrm>
            <a:off x="381000" y="1600200"/>
            <a:ext cx="8305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2059"/>
          <p:cNvSpPr>
            <a:spLocks noGrp="1" noChangeArrowheads="1"/>
          </p:cNvSpPr>
          <p:nvPr>
            <p:ph type="sldNum" sz="quarter" idx="4"/>
          </p:nvPr>
        </p:nvSpPr>
        <p:spPr>
          <a:xfrm>
            <a:off x="7162800" y="6553200"/>
            <a:ext cx="1905000" cy="228600"/>
          </a:xfrm>
          <a:prstGeom prst="rect">
            <a:avLst/>
          </a:prstGeom>
        </p:spPr>
        <p:txBody>
          <a:bodyPr vert="horz" wrap="square" lIns="91440" tIns="45720" rIns="91440" bIns="45720" numCol="1" anchor="t" anchorCtr="0" compatLnSpc="1">
            <a:prstTxWarp prst="textNoShape">
              <a:avLst/>
            </a:prstTxWarp>
          </a:bodyPr>
          <a:lstStyle>
            <a:lvl1pPr algn="r">
              <a:defRPr sz="1400"/>
            </a:lvl1pPr>
          </a:lstStyle>
          <a:p>
            <a:pPr defTabSz="914400" eaLnBrk="0" hangingPunct="0"/>
            <a:r>
              <a:rPr lang="en-US" smtClean="0">
                <a:solidFill>
                  <a:srgbClr val="0000CC"/>
                </a:solidFill>
                <a:latin typeface="Times New Roman" pitchFamily="18" charset="0"/>
                <a:cs typeface="+mn-cs"/>
              </a:rPr>
              <a:t>14-</a:t>
            </a:r>
            <a:fld id="{2995B600-677E-49F3-93B7-21B47B014FEC}" type="slidenum">
              <a:rPr lang="en-US" smtClean="0">
                <a:solidFill>
                  <a:srgbClr val="0000CC"/>
                </a:solidFill>
                <a:latin typeface="Times New Roman" pitchFamily="18" charset="0"/>
                <a:cs typeface="+mn-cs"/>
              </a:rPr>
              <a:pPr defTabSz="914400" eaLnBrk="0" hangingPunct="0"/>
              <a:t>‹#›</a:t>
            </a:fld>
            <a:endParaRPr lang="en-US" smtClean="0">
              <a:solidFill>
                <a:srgbClr val="0000CC"/>
              </a:solidFill>
              <a:latin typeface="Times New Roman" pitchFamily="18" charset="0"/>
              <a:cs typeface="+mn-cs"/>
            </a:endParaRPr>
          </a:p>
        </p:txBody>
      </p:sp>
      <p:sp>
        <p:nvSpPr>
          <p:cNvPr id="8" name="Text Box 5"/>
          <p:cNvSpPr txBox="1">
            <a:spLocks noChangeArrowheads="1"/>
          </p:cNvSpPr>
          <p:nvPr userDrawn="1"/>
        </p:nvSpPr>
        <p:spPr bwMode="auto">
          <a:xfrm>
            <a:off x="76200" y="6553200"/>
            <a:ext cx="4648200" cy="246063"/>
          </a:xfrm>
          <a:prstGeom prst="rect">
            <a:avLst/>
          </a:prstGeom>
          <a:noFill/>
          <a:ln w="127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0" hangingPunct="0">
              <a:spcBef>
                <a:spcPct val="50000"/>
              </a:spcBef>
            </a:pPr>
            <a:r>
              <a:rPr lang="en-US" sz="1000" smtClean="0">
                <a:solidFill>
                  <a:srgbClr val="0000CC"/>
                </a:solidFill>
                <a:latin typeface="Arial" charset="0"/>
                <a:cs typeface="+mn-cs"/>
              </a:rPr>
              <a:t>Copyright © 2010 Pearson Education, Inc. Publishing as Prentice Hall.</a:t>
            </a:r>
            <a:endParaRPr lang="en-US" sz="1000" smtClean="0">
              <a:solidFill>
                <a:srgbClr val="0000CC"/>
              </a:solidFill>
              <a:cs typeface="+mn-cs"/>
            </a:endParaRPr>
          </a:p>
        </p:txBody>
      </p:sp>
    </p:spTree>
    <p:extLst>
      <p:ext uri="{BB962C8B-B14F-4D97-AF65-F5344CB8AC3E}">
        <p14:creationId xmlns:p14="http://schemas.microsoft.com/office/powerpoint/2010/main" val="3181747789"/>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ransition>
    <p:cover/>
  </p:transition>
  <p:hf hdr="0" ftr="0" dt="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eaLnBrk="0" fontAlgn="base" hangingPunct="0">
        <a:spcBef>
          <a:spcPct val="0"/>
        </a:spcBef>
        <a:spcAft>
          <a:spcPct val="0"/>
        </a:spcAft>
        <a:defRPr sz="3600" b="1">
          <a:solidFill>
            <a:schemeClr val="tx2"/>
          </a:solidFill>
          <a:latin typeface="Arial" charset="0"/>
        </a:defRPr>
      </a:lvl6pPr>
      <a:lvl7pPr marL="914400" algn="ctr" rtl="0" eaLnBrk="0" fontAlgn="base" hangingPunct="0">
        <a:spcBef>
          <a:spcPct val="0"/>
        </a:spcBef>
        <a:spcAft>
          <a:spcPct val="0"/>
        </a:spcAft>
        <a:defRPr sz="3600" b="1">
          <a:solidFill>
            <a:schemeClr val="tx2"/>
          </a:solidFill>
          <a:latin typeface="Arial" charset="0"/>
        </a:defRPr>
      </a:lvl7pPr>
      <a:lvl8pPr marL="1371600" algn="ctr" rtl="0" eaLnBrk="0" fontAlgn="base" hangingPunct="0">
        <a:spcBef>
          <a:spcPct val="0"/>
        </a:spcBef>
        <a:spcAft>
          <a:spcPct val="0"/>
        </a:spcAft>
        <a:defRPr sz="3600" b="1">
          <a:solidFill>
            <a:schemeClr val="tx2"/>
          </a:solidFill>
          <a:latin typeface="Arial" charset="0"/>
        </a:defRPr>
      </a:lvl8pPr>
      <a:lvl9pPr marL="1828800" algn="ctr" rtl="0" eaLnBrk="0" fontAlgn="base" hangingPunct="0">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rgbClr val="339966"/>
        </a:buClr>
        <a:buFont typeface="Monotype Sorts" pitchFamily="2" charset="2"/>
        <a:buChar char="u"/>
        <a:defRPr sz="2800">
          <a:solidFill>
            <a:srgbClr val="000000"/>
          </a:solidFill>
          <a:latin typeface="+mn-lt"/>
          <a:ea typeface="+mn-ea"/>
          <a:cs typeface="+mn-cs"/>
        </a:defRPr>
      </a:lvl1pPr>
      <a:lvl2pPr marL="742950" indent="-285750" algn="l" rtl="0" eaLnBrk="0" fontAlgn="base" hangingPunct="0">
        <a:spcBef>
          <a:spcPct val="20000"/>
        </a:spcBef>
        <a:spcAft>
          <a:spcPct val="0"/>
        </a:spcAft>
        <a:buClr>
          <a:srgbClr val="339966"/>
        </a:buClr>
        <a:buChar char="–"/>
        <a:defRPr sz="2400">
          <a:solidFill>
            <a:srgbClr val="000000"/>
          </a:solidFill>
          <a:latin typeface="+mn-lt"/>
        </a:defRPr>
      </a:lvl2pPr>
      <a:lvl3pPr marL="1085850" indent="-228600" algn="l" rtl="0" eaLnBrk="0" fontAlgn="base" hangingPunct="0">
        <a:spcBef>
          <a:spcPct val="20000"/>
        </a:spcBef>
        <a:spcAft>
          <a:spcPct val="0"/>
        </a:spcAft>
        <a:buClr>
          <a:srgbClr val="339966"/>
        </a:buClr>
        <a:buChar char="»"/>
        <a:defRPr sz="2000">
          <a:solidFill>
            <a:srgbClr val="000000"/>
          </a:solidFill>
          <a:latin typeface="+mn-lt"/>
        </a:defRPr>
      </a:lvl3pPr>
      <a:lvl4pPr marL="1428750" indent="-228600" algn="l" rtl="0" eaLnBrk="0" fontAlgn="base" hangingPunct="0">
        <a:spcBef>
          <a:spcPct val="20000"/>
        </a:spcBef>
        <a:spcAft>
          <a:spcPct val="0"/>
        </a:spcAft>
        <a:buClr>
          <a:srgbClr val="339966"/>
        </a:buClr>
        <a:buFont typeface="Monotype Sorts" pitchFamily="2" charset="2"/>
        <a:buChar char="u"/>
        <a:defRPr>
          <a:solidFill>
            <a:srgbClr val="000000"/>
          </a:solidFill>
          <a:latin typeface="+mn-lt"/>
        </a:defRPr>
      </a:lvl4pPr>
      <a:lvl5pPr marL="1771650" indent="-228600" algn="l" rtl="0" eaLnBrk="0" fontAlgn="base" hangingPunct="0">
        <a:spcBef>
          <a:spcPct val="20000"/>
        </a:spcBef>
        <a:spcAft>
          <a:spcPct val="0"/>
        </a:spcAft>
        <a:buClr>
          <a:srgbClr val="339966"/>
        </a:buClr>
        <a:buChar char="–"/>
        <a:defRPr sz="1600">
          <a:solidFill>
            <a:srgbClr val="000000"/>
          </a:solidFill>
          <a:latin typeface="+mn-lt"/>
        </a:defRPr>
      </a:lvl5pPr>
      <a:lvl6pPr marL="2228850" indent="-228600" algn="l" rtl="0" eaLnBrk="0" fontAlgn="base" hangingPunct="0">
        <a:spcBef>
          <a:spcPct val="20000"/>
        </a:spcBef>
        <a:spcAft>
          <a:spcPct val="0"/>
        </a:spcAft>
        <a:buClr>
          <a:srgbClr val="339966"/>
        </a:buClr>
        <a:buChar char="–"/>
        <a:defRPr sz="1600">
          <a:solidFill>
            <a:srgbClr val="000000"/>
          </a:solidFill>
          <a:latin typeface="+mn-lt"/>
        </a:defRPr>
      </a:lvl6pPr>
      <a:lvl7pPr marL="2686050" indent="-228600" algn="l" rtl="0" eaLnBrk="0" fontAlgn="base" hangingPunct="0">
        <a:spcBef>
          <a:spcPct val="20000"/>
        </a:spcBef>
        <a:spcAft>
          <a:spcPct val="0"/>
        </a:spcAft>
        <a:buClr>
          <a:srgbClr val="339966"/>
        </a:buClr>
        <a:buChar char="–"/>
        <a:defRPr sz="1600">
          <a:solidFill>
            <a:srgbClr val="000000"/>
          </a:solidFill>
          <a:latin typeface="+mn-lt"/>
        </a:defRPr>
      </a:lvl7pPr>
      <a:lvl8pPr marL="3143250" indent="-228600" algn="l" rtl="0" eaLnBrk="0" fontAlgn="base" hangingPunct="0">
        <a:spcBef>
          <a:spcPct val="20000"/>
        </a:spcBef>
        <a:spcAft>
          <a:spcPct val="0"/>
        </a:spcAft>
        <a:buClr>
          <a:srgbClr val="339966"/>
        </a:buClr>
        <a:buChar char="–"/>
        <a:defRPr sz="1600">
          <a:solidFill>
            <a:srgbClr val="000000"/>
          </a:solidFill>
          <a:latin typeface="+mn-lt"/>
        </a:defRPr>
      </a:lvl8pPr>
      <a:lvl9pPr marL="3600450" indent="-228600" algn="l" rtl="0" eaLnBrk="0" fontAlgn="base" hangingPunct="0">
        <a:spcBef>
          <a:spcPct val="20000"/>
        </a:spcBef>
        <a:spcAft>
          <a:spcPct val="0"/>
        </a:spcAft>
        <a:buClr>
          <a:srgbClr val="339966"/>
        </a:buClr>
        <a:buChar char="–"/>
        <a:defRPr sz="16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Line 8"/>
          <p:cNvSpPr>
            <a:spLocks noChangeShapeType="1"/>
          </p:cNvSpPr>
          <p:nvPr/>
        </p:nvSpPr>
        <p:spPr bwMode="auto">
          <a:xfrm>
            <a:off x="0" y="1371600"/>
            <a:ext cx="8001000" cy="0"/>
          </a:xfrm>
          <a:prstGeom prst="line">
            <a:avLst/>
          </a:prstGeom>
          <a:noFill/>
          <a:ln w="76200" cmpd="tri">
            <a:solidFill>
              <a:srgbClr val="339966"/>
            </a:solidFill>
            <a:round/>
            <a:headEnd/>
            <a:tailEnd/>
          </a:ln>
          <a:effectLst/>
        </p:spPr>
        <p:txBody>
          <a:bodyPr wrap="none" anchor="ctr"/>
          <a:lstStyle/>
          <a:p>
            <a:pPr defTabSz="914400" eaLnBrk="0" hangingPunct="0">
              <a:defRPr/>
            </a:pPr>
            <a:endParaRPr lang="en-US" sz="2400">
              <a:solidFill>
                <a:srgbClr val="0000CC"/>
              </a:solidFill>
              <a:latin typeface="Times New Roman" pitchFamily="18" charset="0"/>
              <a:cs typeface="+mn-cs"/>
            </a:endParaRPr>
          </a:p>
        </p:txBody>
      </p:sp>
      <p:sp>
        <p:nvSpPr>
          <p:cNvPr id="1027" name="Rectangle 9"/>
          <p:cNvSpPr>
            <a:spLocks noGrp="1" noChangeArrowheads="1"/>
          </p:cNvSpPr>
          <p:nvPr>
            <p:ph type="title"/>
          </p:nvPr>
        </p:nvSpPr>
        <p:spPr bwMode="auto">
          <a:xfrm>
            <a:off x="381000" y="2667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
        <p:nvSpPr>
          <p:cNvPr id="1028" name="Rectangle 10"/>
          <p:cNvSpPr>
            <a:spLocks noGrp="1" noChangeArrowheads="1"/>
          </p:cNvSpPr>
          <p:nvPr>
            <p:ph type="body" idx="1"/>
          </p:nvPr>
        </p:nvSpPr>
        <p:spPr bwMode="auto">
          <a:xfrm>
            <a:off x="381000" y="1600200"/>
            <a:ext cx="8305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2059"/>
          <p:cNvSpPr>
            <a:spLocks noGrp="1" noChangeArrowheads="1"/>
          </p:cNvSpPr>
          <p:nvPr>
            <p:ph type="sldNum" sz="quarter" idx="4"/>
          </p:nvPr>
        </p:nvSpPr>
        <p:spPr>
          <a:xfrm>
            <a:off x="7162800" y="6553200"/>
            <a:ext cx="1905000" cy="228600"/>
          </a:xfrm>
          <a:prstGeom prst="rect">
            <a:avLst/>
          </a:prstGeom>
        </p:spPr>
        <p:txBody>
          <a:bodyPr vert="horz" wrap="square" lIns="91440" tIns="45720" rIns="91440" bIns="45720" numCol="1" anchor="t" anchorCtr="0" compatLnSpc="1">
            <a:prstTxWarp prst="textNoShape">
              <a:avLst/>
            </a:prstTxWarp>
          </a:bodyPr>
          <a:lstStyle>
            <a:lvl1pPr algn="r">
              <a:defRPr sz="1400"/>
            </a:lvl1pPr>
          </a:lstStyle>
          <a:p>
            <a:pPr defTabSz="914400" eaLnBrk="0" hangingPunct="0"/>
            <a:r>
              <a:rPr lang="en-US" smtClean="0">
                <a:solidFill>
                  <a:srgbClr val="0000CC"/>
                </a:solidFill>
                <a:latin typeface="Times New Roman" pitchFamily="18" charset="0"/>
                <a:cs typeface="+mn-cs"/>
              </a:rPr>
              <a:t>14-</a:t>
            </a:r>
            <a:fld id="{2995B600-677E-49F3-93B7-21B47B014FEC}" type="slidenum">
              <a:rPr lang="en-US" smtClean="0">
                <a:solidFill>
                  <a:srgbClr val="0000CC"/>
                </a:solidFill>
                <a:latin typeface="Times New Roman" pitchFamily="18" charset="0"/>
                <a:cs typeface="+mn-cs"/>
              </a:rPr>
              <a:pPr defTabSz="914400" eaLnBrk="0" hangingPunct="0"/>
              <a:t>‹#›</a:t>
            </a:fld>
            <a:endParaRPr lang="en-US" smtClean="0">
              <a:solidFill>
                <a:srgbClr val="0000CC"/>
              </a:solidFill>
              <a:latin typeface="Times New Roman" pitchFamily="18" charset="0"/>
              <a:cs typeface="+mn-cs"/>
            </a:endParaRPr>
          </a:p>
        </p:txBody>
      </p:sp>
      <p:sp>
        <p:nvSpPr>
          <p:cNvPr id="8" name="Text Box 5"/>
          <p:cNvSpPr txBox="1">
            <a:spLocks noChangeArrowheads="1"/>
          </p:cNvSpPr>
          <p:nvPr userDrawn="1"/>
        </p:nvSpPr>
        <p:spPr bwMode="auto">
          <a:xfrm>
            <a:off x="76200" y="6553200"/>
            <a:ext cx="4648200" cy="246063"/>
          </a:xfrm>
          <a:prstGeom prst="rect">
            <a:avLst/>
          </a:prstGeom>
          <a:noFill/>
          <a:ln w="127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0" hangingPunct="0">
              <a:spcBef>
                <a:spcPct val="50000"/>
              </a:spcBef>
            </a:pPr>
            <a:r>
              <a:rPr lang="en-US" sz="1000" smtClean="0">
                <a:solidFill>
                  <a:srgbClr val="0000CC"/>
                </a:solidFill>
                <a:latin typeface="Arial" charset="0"/>
                <a:cs typeface="+mn-cs"/>
              </a:rPr>
              <a:t>Copyright © 2010 Pearson Education, Inc. Publishing as Prentice Hall.</a:t>
            </a:r>
            <a:endParaRPr lang="en-US" sz="1000" smtClean="0">
              <a:solidFill>
                <a:srgbClr val="0000CC"/>
              </a:solidFill>
              <a:cs typeface="+mn-cs"/>
            </a:endParaRPr>
          </a:p>
        </p:txBody>
      </p:sp>
    </p:spTree>
    <p:extLst>
      <p:ext uri="{BB962C8B-B14F-4D97-AF65-F5344CB8AC3E}">
        <p14:creationId xmlns:p14="http://schemas.microsoft.com/office/powerpoint/2010/main" val="3503799469"/>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ransition>
    <p:cover/>
  </p:transition>
  <p:hf hdr="0" ftr="0" dt="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eaLnBrk="0" fontAlgn="base" hangingPunct="0">
        <a:spcBef>
          <a:spcPct val="0"/>
        </a:spcBef>
        <a:spcAft>
          <a:spcPct val="0"/>
        </a:spcAft>
        <a:defRPr sz="3600" b="1">
          <a:solidFill>
            <a:schemeClr val="tx2"/>
          </a:solidFill>
          <a:latin typeface="Arial" charset="0"/>
        </a:defRPr>
      </a:lvl6pPr>
      <a:lvl7pPr marL="914400" algn="ctr" rtl="0" eaLnBrk="0" fontAlgn="base" hangingPunct="0">
        <a:spcBef>
          <a:spcPct val="0"/>
        </a:spcBef>
        <a:spcAft>
          <a:spcPct val="0"/>
        </a:spcAft>
        <a:defRPr sz="3600" b="1">
          <a:solidFill>
            <a:schemeClr val="tx2"/>
          </a:solidFill>
          <a:latin typeface="Arial" charset="0"/>
        </a:defRPr>
      </a:lvl7pPr>
      <a:lvl8pPr marL="1371600" algn="ctr" rtl="0" eaLnBrk="0" fontAlgn="base" hangingPunct="0">
        <a:spcBef>
          <a:spcPct val="0"/>
        </a:spcBef>
        <a:spcAft>
          <a:spcPct val="0"/>
        </a:spcAft>
        <a:defRPr sz="3600" b="1">
          <a:solidFill>
            <a:schemeClr val="tx2"/>
          </a:solidFill>
          <a:latin typeface="Arial" charset="0"/>
        </a:defRPr>
      </a:lvl8pPr>
      <a:lvl9pPr marL="1828800" algn="ctr" rtl="0" eaLnBrk="0" fontAlgn="base" hangingPunct="0">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rgbClr val="339966"/>
        </a:buClr>
        <a:buFont typeface="Monotype Sorts" pitchFamily="2" charset="2"/>
        <a:buChar char="u"/>
        <a:defRPr sz="2800">
          <a:solidFill>
            <a:srgbClr val="000000"/>
          </a:solidFill>
          <a:latin typeface="+mn-lt"/>
          <a:ea typeface="+mn-ea"/>
          <a:cs typeface="+mn-cs"/>
        </a:defRPr>
      </a:lvl1pPr>
      <a:lvl2pPr marL="742950" indent="-285750" algn="l" rtl="0" eaLnBrk="0" fontAlgn="base" hangingPunct="0">
        <a:spcBef>
          <a:spcPct val="20000"/>
        </a:spcBef>
        <a:spcAft>
          <a:spcPct val="0"/>
        </a:spcAft>
        <a:buClr>
          <a:srgbClr val="339966"/>
        </a:buClr>
        <a:buChar char="–"/>
        <a:defRPr sz="2400">
          <a:solidFill>
            <a:srgbClr val="000000"/>
          </a:solidFill>
          <a:latin typeface="+mn-lt"/>
        </a:defRPr>
      </a:lvl2pPr>
      <a:lvl3pPr marL="1085850" indent="-228600" algn="l" rtl="0" eaLnBrk="0" fontAlgn="base" hangingPunct="0">
        <a:spcBef>
          <a:spcPct val="20000"/>
        </a:spcBef>
        <a:spcAft>
          <a:spcPct val="0"/>
        </a:spcAft>
        <a:buClr>
          <a:srgbClr val="339966"/>
        </a:buClr>
        <a:buChar char="»"/>
        <a:defRPr sz="2000">
          <a:solidFill>
            <a:srgbClr val="000000"/>
          </a:solidFill>
          <a:latin typeface="+mn-lt"/>
        </a:defRPr>
      </a:lvl3pPr>
      <a:lvl4pPr marL="1428750" indent="-228600" algn="l" rtl="0" eaLnBrk="0" fontAlgn="base" hangingPunct="0">
        <a:spcBef>
          <a:spcPct val="20000"/>
        </a:spcBef>
        <a:spcAft>
          <a:spcPct val="0"/>
        </a:spcAft>
        <a:buClr>
          <a:srgbClr val="339966"/>
        </a:buClr>
        <a:buFont typeface="Monotype Sorts" pitchFamily="2" charset="2"/>
        <a:buChar char="u"/>
        <a:defRPr>
          <a:solidFill>
            <a:srgbClr val="000000"/>
          </a:solidFill>
          <a:latin typeface="+mn-lt"/>
        </a:defRPr>
      </a:lvl4pPr>
      <a:lvl5pPr marL="1771650" indent="-228600" algn="l" rtl="0" eaLnBrk="0" fontAlgn="base" hangingPunct="0">
        <a:spcBef>
          <a:spcPct val="20000"/>
        </a:spcBef>
        <a:spcAft>
          <a:spcPct val="0"/>
        </a:spcAft>
        <a:buClr>
          <a:srgbClr val="339966"/>
        </a:buClr>
        <a:buChar char="–"/>
        <a:defRPr sz="1600">
          <a:solidFill>
            <a:srgbClr val="000000"/>
          </a:solidFill>
          <a:latin typeface="+mn-lt"/>
        </a:defRPr>
      </a:lvl5pPr>
      <a:lvl6pPr marL="2228850" indent="-228600" algn="l" rtl="0" eaLnBrk="0" fontAlgn="base" hangingPunct="0">
        <a:spcBef>
          <a:spcPct val="20000"/>
        </a:spcBef>
        <a:spcAft>
          <a:spcPct val="0"/>
        </a:spcAft>
        <a:buClr>
          <a:srgbClr val="339966"/>
        </a:buClr>
        <a:buChar char="–"/>
        <a:defRPr sz="1600">
          <a:solidFill>
            <a:srgbClr val="000000"/>
          </a:solidFill>
          <a:latin typeface="+mn-lt"/>
        </a:defRPr>
      </a:lvl6pPr>
      <a:lvl7pPr marL="2686050" indent="-228600" algn="l" rtl="0" eaLnBrk="0" fontAlgn="base" hangingPunct="0">
        <a:spcBef>
          <a:spcPct val="20000"/>
        </a:spcBef>
        <a:spcAft>
          <a:spcPct val="0"/>
        </a:spcAft>
        <a:buClr>
          <a:srgbClr val="339966"/>
        </a:buClr>
        <a:buChar char="–"/>
        <a:defRPr sz="1600">
          <a:solidFill>
            <a:srgbClr val="000000"/>
          </a:solidFill>
          <a:latin typeface="+mn-lt"/>
        </a:defRPr>
      </a:lvl7pPr>
      <a:lvl8pPr marL="3143250" indent="-228600" algn="l" rtl="0" eaLnBrk="0" fontAlgn="base" hangingPunct="0">
        <a:spcBef>
          <a:spcPct val="20000"/>
        </a:spcBef>
        <a:spcAft>
          <a:spcPct val="0"/>
        </a:spcAft>
        <a:buClr>
          <a:srgbClr val="339966"/>
        </a:buClr>
        <a:buChar char="–"/>
        <a:defRPr sz="1600">
          <a:solidFill>
            <a:srgbClr val="000000"/>
          </a:solidFill>
          <a:latin typeface="+mn-lt"/>
        </a:defRPr>
      </a:lvl8pPr>
      <a:lvl9pPr marL="3600450" indent="-228600" algn="l" rtl="0" eaLnBrk="0" fontAlgn="base" hangingPunct="0">
        <a:spcBef>
          <a:spcPct val="20000"/>
        </a:spcBef>
        <a:spcAft>
          <a:spcPct val="0"/>
        </a:spcAft>
        <a:buClr>
          <a:srgbClr val="339966"/>
        </a:buClr>
        <a:buChar char="–"/>
        <a:defRPr sz="16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Line 8"/>
          <p:cNvSpPr>
            <a:spLocks noChangeShapeType="1"/>
          </p:cNvSpPr>
          <p:nvPr/>
        </p:nvSpPr>
        <p:spPr bwMode="auto">
          <a:xfrm>
            <a:off x="0" y="1371600"/>
            <a:ext cx="8001000" cy="0"/>
          </a:xfrm>
          <a:prstGeom prst="line">
            <a:avLst/>
          </a:prstGeom>
          <a:noFill/>
          <a:ln w="76200" cmpd="tri">
            <a:solidFill>
              <a:srgbClr val="339966"/>
            </a:solidFill>
            <a:round/>
            <a:headEnd/>
            <a:tailEnd/>
          </a:ln>
          <a:effectLst/>
        </p:spPr>
        <p:txBody>
          <a:bodyPr wrap="none" anchor="ctr"/>
          <a:lstStyle/>
          <a:p>
            <a:pPr defTabSz="914400" eaLnBrk="0" hangingPunct="0">
              <a:defRPr/>
            </a:pPr>
            <a:endParaRPr lang="en-US" sz="2400">
              <a:solidFill>
                <a:srgbClr val="0000CC"/>
              </a:solidFill>
              <a:latin typeface="Times New Roman" pitchFamily="18" charset="0"/>
              <a:cs typeface="+mn-cs"/>
            </a:endParaRPr>
          </a:p>
        </p:txBody>
      </p:sp>
      <p:sp>
        <p:nvSpPr>
          <p:cNvPr id="1027" name="Rectangle 9"/>
          <p:cNvSpPr>
            <a:spLocks noGrp="1" noChangeArrowheads="1"/>
          </p:cNvSpPr>
          <p:nvPr>
            <p:ph type="title"/>
          </p:nvPr>
        </p:nvSpPr>
        <p:spPr bwMode="auto">
          <a:xfrm>
            <a:off x="381000" y="2667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
        <p:nvSpPr>
          <p:cNvPr id="1028" name="Rectangle 10"/>
          <p:cNvSpPr>
            <a:spLocks noGrp="1" noChangeArrowheads="1"/>
          </p:cNvSpPr>
          <p:nvPr>
            <p:ph type="body" idx="1"/>
          </p:nvPr>
        </p:nvSpPr>
        <p:spPr bwMode="auto">
          <a:xfrm>
            <a:off x="381000" y="1600200"/>
            <a:ext cx="8305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2059"/>
          <p:cNvSpPr>
            <a:spLocks noGrp="1" noChangeArrowheads="1"/>
          </p:cNvSpPr>
          <p:nvPr>
            <p:ph type="sldNum" sz="quarter" idx="4"/>
          </p:nvPr>
        </p:nvSpPr>
        <p:spPr>
          <a:xfrm>
            <a:off x="7162800" y="6553200"/>
            <a:ext cx="1905000" cy="228600"/>
          </a:xfrm>
          <a:prstGeom prst="rect">
            <a:avLst/>
          </a:prstGeom>
        </p:spPr>
        <p:txBody>
          <a:bodyPr vert="horz" wrap="square" lIns="91440" tIns="45720" rIns="91440" bIns="45720" numCol="1" anchor="t" anchorCtr="0" compatLnSpc="1">
            <a:prstTxWarp prst="textNoShape">
              <a:avLst/>
            </a:prstTxWarp>
          </a:bodyPr>
          <a:lstStyle>
            <a:lvl1pPr algn="r">
              <a:defRPr sz="1400"/>
            </a:lvl1pPr>
          </a:lstStyle>
          <a:p>
            <a:pPr defTabSz="914400" eaLnBrk="0" hangingPunct="0"/>
            <a:r>
              <a:rPr lang="en-US" smtClean="0">
                <a:solidFill>
                  <a:srgbClr val="0000CC"/>
                </a:solidFill>
                <a:latin typeface="Times New Roman" pitchFamily="18" charset="0"/>
                <a:cs typeface="+mn-cs"/>
              </a:rPr>
              <a:t>14-</a:t>
            </a:r>
            <a:fld id="{2995B600-677E-49F3-93B7-21B47B014FEC}" type="slidenum">
              <a:rPr lang="en-US" smtClean="0">
                <a:solidFill>
                  <a:srgbClr val="0000CC"/>
                </a:solidFill>
                <a:latin typeface="Times New Roman" pitchFamily="18" charset="0"/>
                <a:cs typeface="+mn-cs"/>
              </a:rPr>
              <a:pPr defTabSz="914400" eaLnBrk="0" hangingPunct="0"/>
              <a:t>‹#›</a:t>
            </a:fld>
            <a:endParaRPr lang="en-US" smtClean="0">
              <a:solidFill>
                <a:srgbClr val="0000CC"/>
              </a:solidFill>
              <a:latin typeface="Times New Roman" pitchFamily="18" charset="0"/>
              <a:cs typeface="+mn-cs"/>
            </a:endParaRPr>
          </a:p>
        </p:txBody>
      </p:sp>
      <p:sp>
        <p:nvSpPr>
          <p:cNvPr id="8" name="Text Box 5"/>
          <p:cNvSpPr txBox="1">
            <a:spLocks noChangeArrowheads="1"/>
          </p:cNvSpPr>
          <p:nvPr userDrawn="1"/>
        </p:nvSpPr>
        <p:spPr bwMode="auto">
          <a:xfrm>
            <a:off x="76200" y="6553200"/>
            <a:ext cx="4648200" cy="246063"/>
          </a:xfrm>
          <a:prstGeom prst="rect">
            <a:avLst/>
          </a:prstGeom>
          <a:noFill/>
          <a:ln w="127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0" hangingPunct="0">
              <a:spcBef>
                <a:spcPct val="50000"/>
              </a:spcBef>
            </a:pPr>
            <a:r>
              <a:rPr lang="en-US" sz="1000" smtClean="0">
                <a:solidFill>
                  <a:srgbClr val="0000CC"/>
                </a:solidFill>
                <a:latin typeface="Arial" charset="0"/>
                <a:cs typeface="+mn-cs"/>
              </a:rPr>
              <a:t>Copyright © 2010 Pearson Education, Inc. Publishing as Prentice Hall.</a:t>
            </a:r>
            <a:endParaRPr lang="en-US" sz="1000" smtClean="0">
              <a:solidFill>
                <a:srgbClr val="0000CC"/>
              </a:solidFill>
              <a:cs typeface="+mn-cs"/>
            </a:endParaRPr>
          </a:p>
        </p:txBody>
      </p:sp>
    </p:spTree>
    <p:extLst>
      <p:ext uri="{BB962C8B-B14F-4D97-AF65-F5344CB8AC3E}">
        <p14:creationId xmlns:p14="http://schemas.microsoft.com/office/powerpoint/2010/main" val="661318530"/>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ransition>
    <p:cover/>
  </p:transition>
  <p:hf hdr="0" ftr="0" dt="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eaLnBrk="0" fontAlgn="base" hangingPunct="0">
        <a:spcBef>
          <a:spcPct val="0"/>
        </a:spcBef>
        <a:spcAft>
          <a:spcPct val="0"/>
        </a:spcAft>
        <a:defRPr sz="3600" b="1">
          <a:solidFill>
            <a:schemeClr val="tx2"/>
          </a:solidFill>
          <a:latin typeface="Arial" charset="0"/>
        </a:defRPr>
      </a:lvl6pPr>
      <a:lvl7pPr marL="914400" algn="ctr" rtl="0" eaLnBrk="0" fontAlgn="base" hangingPunct="0">
        <a:spcBef>
          <a:spcPct val="0"/>
        </a:spcBef>
        <a:spcAft>
          <a:spcPct val="0"/>
        </a:spcAft>
        <a:defRPr sz="3600" b="1">
          <a:solidFill>
            <a:schemeClr val="tx2"/>
          </a:solidFill>
          <a:latin typeface="Arial" charset="0"/>
        </a:defRPr>
      </a:lvl7pPr>
      <a:lvl8pPr marL="1371600" algn="ctr" rtl="0" eaLnBrk="0" fontAlgn="base" hangingPunct="0">
        <a:spcBef>
          <a:spcPct val="0"/>
        </a:spcBef>
        <a:spcAft>
          <a:spcPct val="0"/>
        </a:spcAft>
        <a:defRPr sz="3600" b="1">
          <a:solidFill>
            <a:schemeClr val="tx2"/>
          </a:solidFill>
          <a:latin typeface="Arial" charset="0"/>
        </a:defRPr>
      </a:lvl8pPr>
      <a:lvl9pPr marL="1828800" algn="ctr" rtl="0" eaLnBrk="0" fontAlgn="base" hangingPunct="0">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rgbClr val="339966"/>
        </a:buClr>
        <a:buFont typeface="Monotype Sorts" pitchFamily="2" charset="2"/>
        <a:buChar char="u"/>
        <a:defRPr sz="2800">
          <a:solidFill>
            <a:srgbClr val="000000"/>
          </a:solidFill>
          <a:latin typeface="+mn-lt"/>
          <a:ea typeface="+mn-ea"/>
          <a:cs typeface="+mn-cs"/>
        </a:defRPr>
      </a:lvl1pPr>
      <a:lvl2pPr marL="742950" indent="-285750" algn="l" rtl="0" eaLnBrk="0" fontAlgn="base" hangingPunct="0">
        <a:spcBef>
          <a:spcPct val="20000"/>
        </a:spcBef>
        <a:spcAft>
          <a:spcPct val="0"/>
        </a:spcAft>
        <a:buClr>
          <a:srgbClr val="339966"/>
        </a:buClr>
        <a:buChar char="–"/>
        <a:defRPr sz="2400">
          <a:solidFill>
            <a:srgbClr val="000000"/>
          </a:solidFill>
          <a:latin typeface="+mn-lt"/>
        </a:defRPr>
      </a:lvl2pPr>
      <a:lvl3pPr marL="1085850" indent="-228600" algn="l" rtl="0" eaLnBrk="0" fontAlgn="base" hangingPunct="0">
        <a:spcBef>
          <a:spcPct val="20000"/>
        </a:spcBef>
        <a:spcAft>
          <a:spcPct val="0"/>
        </a:spcAft>
        <a:buClr>
          <a:srgbClr val="339966"/>
        </a:buClr>
        <a:buChar char="»"/>
        <a:defRPr sz="2000">
          <a:solidFill>
            <a:srgbClr val="000000"/>
          </a:solidFill>
          <a:latin typeface="+mn-lt"/>
        </a:defRPr>
      </a:lvl3pPr>
      <a:lvl4pPr marL="1428750" indent="-228600" algn="l" rtl="0" eaLnBrk="0" fontAlgn="base" hangingPunct="0">
        <a:spcBef>
          <a:spcPct val="20000"/>
        </a:spcBef>
        <a:spcAft>
          <a:spcPct val="0"/>
        </a:spcAft>
        <a:buClr>
          <a:srgbClr val="339966"/>
        </a:buClr>
        <a:buFont typeface="Monotype Sorts" pitchFamily="2" charset="2"/>
        <a:buChar char="u"/>
        <a:defRPr>
          <a:solidFill>
            <a:srgbClr val="000000"/>
          </a:solidFill>
          <a:latin typeface="+mn-lt"/>
        </a:defRPr>
      </a:lvl4pPr>
      <a:lvl5pPr marL="1771650" indent="-228600" algn="l" rtl="0" eaLnBrk="0" fontAlgn="base" hangingPunct="0">
        <a:spcBef>
          <a:spcPct val="20000"/>
        </a:spcBef>
        <a:spcAft>
          <a:spcPct val="0"/>
        </a:spcAft>
        <a:buClr>
          <a:srgbClr val="339966"/>
        </a:buClr>
        <a:buChar char="–"/>
        <a:defRPr sz="1600">
          <a:solidFill>
            <a:srgbClr val="000000"/>
          </a:solidFill>
          <a:latin typeface="+mn-lt"/>
        </a:defRPr>
      </a:lvl5pPr>
      <a:lvl6pPr marL="2228850" indent="-228600" algn="l" rtl="0" eaLnBrk="0" fontAlgn="base" hangingPunct="0">
        <a:spcBef>
          <a:spcPct val="20000"/>
        </a:spcBef>
        <a:spcAft>
          <a:spcPct val="0"/>
        </a:spcAft>
        <a:buClr>
          <a:srgbClr val="339966"/>
        </a:buClr>
        <a:buChar char="–"/>
        <a:defRPr sz="1600">
          <a:solidFill>
            <a:srgbClr val="000000"/>
          </a:solidFill>
          <a:latin typeface="+mn-lt"/>
        </a:defRPr>
      </a:lvl6pPr>
      <a:lvl7pPr marL="2686050" indent="-228600" algn="l" rtl="0" eaLnBrk="0" fontAlgn="base" hangingPunct="0">
        <a:spcBef>
          <a:spcPct val="20000"/>
        </a:spcBef>
        <a:spcAft>
          <a:spcPct val="0"/>
        </a:spcAft>
        <a:buClr>
          <a:srgbClr val="339966"/>
        </a:buClr>
        <a:buChar char="–"/>
        <a:defRPr sz="1600">
          <a:solidFill>
            <a:srgbClr val="000000"/>
          </a:solidFill>
          <a:latin typeface="+mn-lt"/>
        </a:defRPr>
      </a:lvl7pPr>
      <a:lvl8pPr marL="3143250" indent="-228600" algn="l" rtl="0" eaLnBrk="0" fontAlgn="base" hangingPunct="0">
        <a:spcBef>
          <a:spcPct val="20000"/>
        </a:spcBef>
        <a:spcAft>
          <a:spcPct val="0"/>
        </a:spcAft>
        <a:buClr>
          <a:srgbClr val="339966"/>
        </a:buClr>
        <a:buChar char="–"/>
        <a:defRPr sz="1600">
          <a:solidFill>
            <a:srgbClr val="000000"/>
          </a:solidFill>
          <a:latin typeface="+mn-lt"/>
        </a:defRPr>
      </a:lvl8pPr>
      <a:lvl9pPr marL="3600450" indent="-228600" algn="l" rtl="0" eaLnBrk="0" fontAlgn="base" hangingPunct="0">
        <a:spcBef>
          <a:spcPct val="20000"/>
        </a:spcBef>
        <a:spcAft>
          <a:spcPct val="0"/>
        </a:spcAft>
        <a:buClr>
          <a:srgbClr val="339966"/>
        </a:buClr>
        <a:buChar char="–"/>
        <a:defRPr sz="16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Line 8"/>
          <p:cNvSpPr>
            <a:spLocks noChangeShapeType="1"/>
          </p:cNvSpPr>
          <p:nvPr/>
        </p:nvSpPr>
        <p:spPr bwMode="auto">
          <a:xfrm>
            <a:off x="0" y="1371600"/>
            <a:ext cx="8001000" cy="0"/>
          </a:xfrm>
          <a:prstGeom prst="line">
            <a:avLst/>
          </a:prstGeom>
          <a:noFill/>
          <a:ln w="76200" cmpd="tri">
            <a:solidFill>
              <a:srgbClr val="339966"/>
            </a:solidFill>
            <a:round/>
            <a:headEnd/>
            <a:tailEnd/>
          </a:ln>
          <a:effectLst/>
        </p:spPr>
        <p:txBody>
          <a:bodyPr wrap="none" anchor="ctr"/>
          <a:lstStyle/>
          <a:p>
            <a:pPr defTabSz="914400" eaLnBrk="0" hangingPunct="0">
              <a:defRPr/>
            </a:pPr>
            <a:endParaRPr lang="en-US" sz="2400">
              <a:solidFill>
                <a:srgbClr val="0000CC"/>
              </a:solidFill>
              <a:latin typeface="Times New Roman" pitchFamily="18" charset="0"/>
              <a:cs typeface="+mn-cs"/>
            </a:endParaRPr>
          </a:p>
        </p:txBody>
      </p:sp>
      <p:sp>
        <p:nvSpPr>
          <p:cNvPr id="1027" name="Rectangle 9"/>
          <p:cNvSpPr>
            <a:spLocks noGrp="1" noChangeArrowheads="1"/>
          </p:cNvSpPr>
          <p:nvPr>
            <p:ph type="title"/>
          </p:nvPr>
        </p:nvSpPr>
        <p:spPr bwMode="auto">
          <a:xfrm>
            <a:off x="381000" y="2667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
        <p:nvSpPr>
          <p:cNvPr id="1028" name="Rectangle 10"/>
          <p:cNvSpPr>
            <a:spLocks noGrp="1" noChangeArrowheads="1"/>
          </p:cNvSpPr>
          <p:nvPr>
            <p:ph type="body" idx="1"/>
          </p:nvPr>
        </p:nvSpPr>
        <p:spPr bwMode="auto">
          <a:xfrm>
            <a:off x="381000" y="1600200"/>
            <a:ext cx="8305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2059"/>
          <p:cNvSpPr>
            <a:spLocks noGrp="1" noChangeArrowheads="1"/>
          </p:cNvSpPr>
          <p:nvPr>
            <p:ph type="sldNum" sz="quarter" idx="4"/>
          </p:nvPr>
        </p:nvSpPr>
        <p:spPr>
          <a:xfrm>
            <a:off x="7162800" y="6553200"/>
            <a:ext cx="1905000" cy="228600"/>
          </a:xfrm>
          <a:prstGeom prst="rect">
            <a:avLst/>
          </a:prstGeom>
        </p:spPr>
        <p:txBody>
          <a:bodyPr vert="horz" wrap="square" lIns="91440" tIns="45720" rIns="91440" bIns="45720" numCol="1" anchor="t" anchorCtr="0" compatLnSpc="1">
            <a:prstTxWarp prst="textNoShape">
              <a:avLst/>
            </a:prstTxWarp>
          </a:bodyPr>
          <a:lstStyle>
            <a:lvl1pPr algn="r">
              <a:defRPr sz="1400"/>
            </a:lvl1pPr>
          </a:lstStyle>
          <a:p>
            <a:pPr defTabSz="914400" eaLnBrk="0" hangingPunct="0"/>
            <a:r>
              <a:rPr lang="en-US" smtClean="0">
                <a:solidFill>
                  <a:srgbClr val="0000CC"/>
                </a:solidFill>
                <a:latin typeface="Times New Roman" pitchFamily="18" charset="0"/>
                <a:cs typeface="+mn-cs"/>
              </a:rPr>
              <a:t>14-</a:t>
            </a:r>
            <a:fld id="{2995B600-677E-49F3-93B7-21B47B014FEC}" type="slidenum">
              <a:rPr lang="en-US" smtClean="0">
                <a:solidFill>
                  <a:srgbClr val="0000CC"/>
                </a:solidFill>
                <a:latin typeface="Times New Roman" pitchFamily="18" charset="0"/>
                <a:cs typeface="+mn-cs"/>
              </a:rPr>
              <a:pPr defTabSz="914400" eaLnBrk="0" hangingPunct="0"/>
              <a:t>‹#›</a:t>
            </a:fld>
            <a:endParaRPr lang="en-US" smtClean="0">
              <a:solidFill>
                <a:srgbClr val="0000CC"/>
              </a:solidFill>
              <a:latin typeface="Times New Roman" pitchFamily="18" charset="0"/>
              <a:cs typeface="+mn-cs"/>
            </a:endParaRPr>
          </a:p>
        </p:txBody>
      </p:sp>
      <p:sp>
        <p:nvSpPr>
          <p:cNvPr id="8" name="Text Box 5"/>
          <p:cNvSpPr txBox="1">
            <a:spLocks noChangeArrowheads="1"/>
          </p:cNvSpPr>
          <p:nvPr userDrawn="1"/>
        </p:nvSpPr>
        <p:spPr bwMode="auto">
          <a:xfrm>
            <a:off x="76200" y="6553200"/>
            <a:ext cx="4648200" cy="246063"/>
          </a:xfrm>
          <a:prstGeom prst="rect">
            <a:avLst/>
          </a:prstGeom>
          <a:noFill/>
          <a:ln w="127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0" hangingPunct="0">
              <a:spcBef>
                <a:spcPct val="50000"/>
              </a:spcBef>
            </a:pPr>
            <a:r>
              <a:rPr lang="en-US" sz="1000" smtClean="0">
                <a:solidFill>
                  <a:srgbClr val="0000CC"/>
                </a:solidFill>
                <a:latin typeface="Arial" charset="0"/>
                <a:cs typeface="+mn-cs"/>
              </a:rPr>
              <a:t>Copyright © 2010 Pearson Education, Inc. Publishing as Prentice Hall.</a:t>
            </a:r>
            <a:endParaRPr lang="en-US" sz="1000" smtClean="0">
              <a:solidFill>
                <a:srgbClr val="0000CC"/>
              </a:solidFill>
              <a:cs typeface="+mn-cs"/>
            </a:endParaRPr>
          </a:p>
        </p:txBody>
      </p:sp>
    </p:spTree>
    <p:extLst>
      <p:ext uri="{BB962C8B-B14F-4D97-AF65-F5344CB8AC3E}">
        <p14:creationId xmlns:p14="http://schemas.microsoft.com/office/powerpoint/2010/main" val="461382224"/>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ransition>
    <p:cover/>
  </p:transition>
  <p:hf hdr="0" ftr="0" dt="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eaLnBrk="0" fontAlgn="base" hangingPunct="0">
        <a:spcBef>
          <a:spcPct val="0"/>
        </a:spcBef>
        <a:spcAft>
          <a:spcPct val="0"/>
        </a:spcAft>
        <a:defRPr sz="3600" b="1">
          <a:solidFill>
            <a:schemeClr val="tx2"/>
          </a:solidFill>
          <a:latin typeface="Arial" charset="0"/>
        </a:defRPr>
      </a:lvl6pPr>
      <a:lvl7pPr marL="914400" algn="ctr" rtl="0" eaLnBrk="0" fontAlgn="base" hangingPunct="0">
        <a:spcBef>
          <a:spcPct val="0"/>
        </a:spcBef>
        <a:spcAft>
          <a:spcPct val="0"/>
        </a:spcAft>
        <a:defRPr sz="3600" b="1">
          <a:solidFill>
            <a:schemeClr val="tx2"/>
          </a:solidFill>
          <a:latin typeface="Arial" charset="0"/>
        </a:defRPr>
      </a:lvl7pPr>
      <a:lvl8pPr marL="1371600" algn="ctr" rtl="0" eaLnBrk="0" fontAlgn="base" hangingPunct="0">
        <a:spcBef>
          <a:spcPct val="0"/>
        </a:spcBef>
        <a:spcAft>
          <a:spcPct val="0"/>
        </a:spcAft>
        <a:defRPr sz="3600" b="1">
          <a:solidFill>
            <a:schemeClr val="tx2"/>
          </a:solidFill>
          <a:latin typeface="Arial" charset="0"/>
        </a:defRPr>
      </a:lvl8pPr>
      <a:lvl9pPr marL="1828800" algn="ctr" rtl="0" eaLnBrk="0" fontAlgn="base" hangingPunct="0">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rgbClr val="339966"/>
        </a:buClr>
        <a:buFont typeface="Monotype Sorts" pitchFamily="2" charset="2"/>
        <a:buChar char="u"/>
        <a:defRPr sz="2800">
          <a:solidFill>
            <a:srgbClr val="000000"/>
          </a:solidFill>
          <a:latin typeface="+mn-lt"/>
          <a:ea typeface="+mn-ea"/>
          <a:cs typeface="+mn-cs"/>
        </a:defRPr>
      </a:lvl1pPr>
      <a:lvl2pPr marL="742950" indent="-285750" algn="l" rtl="0" eaLnBrk="0" fontAlgn="base" hangingPunct="0">
        <a:spcBef>
          <a:spcPct val="20000"/>
        </a:spcBef>
        <a:spcAft>
          <a:spcPct val="0"/>
        </a:spcAft>
        <a:buClr>
          <a:srgbClr val="339966"/>
        </a:buClr>
        <a:buChar char="–"/>
        <a:defRPr sz="2400">
          <a:solidFill>
            <a:srgbClr val="000000"/>
          </a:solidFill>
          <a:latin typeface="+mn-lt"/>
        </a:defRPr>
      </a:lvl2pPr>
      <a:lvl3pPr marL="1085850" indent="-228600" algn="l" rtl="0" eaLnBrk="0" fontAlgn="base" hangingPunct="0">
        <a:spcBef>
          <a:spcPct val="20000"/>
        </a:spcBef>
        <a:spcAft>
          <a:spcPct val="0"/>
        </a:spcAft>
        <a:buClr>
          <a:srgbClr val="339966"/>
        </a:buClr>
        <a:buChar char="»"/>
        <a:defRPr sz="2000">
          <a:solidFill>
            <a:srgbClr val="000000"/>
          </a:solidFill>
          <a:latin typeface="+mn-lt"/>
        </a:defRPr>
      </a:lvl3pPr>
      <a:lvl4pPr marL="1428750" indent="-228600" algn="l" rtl="0" eaLnBrk="0" fontAlgn="base" hangingPunct="0">
        <a:spcBef>
          <a:spcPct val="20000"/>
        </a:spcBef>
        <a:spcAft>
          <a:spcPct val="0"/>
        </a:spcAft>
        <a:buClr>
          <a:srgbClr val="339966"/>
        </a:buClr>
        <a:buFont typeface="Monotype Sorts" pitchFamily="2" charset="2"/>
        <a:buChar char="u"/>
        <a:defRPr>
          <a:solidFill>
            <a:srgbClr val="000000"/>
          </a:solidFill>
          <a:latin typeface="+mn-lt"/>
        </a:defRPr>
      </a:lvl4pPr>
      <a:lvl5pPr marL="1771650" indent="-228600" algn="l" rtl="0" eaLnBrk="0" fontAlgn="base" hangingPunct="0">
        <a:spcBef>
          <a:spcPct val="20000"/>
        </a:spcBef>
        <a:spcAft>
          <a:spcPct val="0"/>
        </a:spcAft>
        <a:buClr>
          <a:srgbClr val="339966"/>
        </a:buClr>
        <a:buChar char="–"/>
        <a:defRPr sz="1600">
          <a:solidFill>
            <a:srgbClr val="000000"/>
          </a:solidFill>
          <a:latin typeface="+mn-lt"/>
        </a:defRPr>
      </a:lvl5pPr>
      <a:lvl6pPr marL="2228850" indent="-228600" algn="l" rtl="0" eaLnBrk="0" fontAlgn="base" hangingPunct="0">
        <a:spcBef>
          <a:spcPct val="20000"/>
        </a:spcBef>
        <a:spcAft>
          <a:spcPct val="0"/>
        </a:spcAft>
        <a:buClr>
          <a:srgbClr val="339966"/>
        </a:buClr>
        <a:buChar char="–"/>
        <a:defRPr sz="1600">
          <a:solidFill>
            <a:srgbClr val="000000"/>
          </a:solidFill>
          <a:latin typeface="+mn-lt"/>
        </a:defRPr>
      </a:lvl6pPr>
      <a:lvl7pPr marL="2686050" indent="-228600" algn="l" rtl="0" eaLnBrk="0" fontAlgn="base" hangingPunct="0">
        <a:spcBef>
          <a:spcPct val="20000"/>
        </a:spcBef>
        <a:spcAft>
          <a:spcPct val="0"/>
        </a:spcAft>
        <a:buClr>
          <a:srgbClr val="339966"/>
        </a:buClr>
        <a:buChar char="–"/>
        <a:defRPr sz="1600">
          <a:solidFill>
            <a:srgbClr val="000000"/>
          </a:solidFill>
          <a:latin typeface="+mn-lt"/>
        </a:defRPr>
      </a:lvl7pPr>
      <a:lvl8pPr marL="3143250" indent="-228600" algn="l" rtl="0" eaLnBrk="0" fontAlgn="base" hangingPunct="0">
        <a:spcBef>
          <a:spcPct val="20000"/>
        </a:spcBef>
        <a:spcAft>
          <a:spcPct val="0"/>
        </a:spcAft>
        <a:buClr>
          <a:srgbClr val="339966"/>
        </a:buClr>
        <a:buChar char="–"/>
        <a:defRPr sz="1600">
          <a:solidFill>
            <a:srgbClr val="000000"/>
          </a:solidFill>
          <a:latin typeface="+mn-lt"/>
        </a:defRPr>
      </a:lvl8pPr>
      <a:lvl9pPr marL="3600450" indent="-228600" algn="l" rtl="0" eaLnBrk="0" fontAlgn="base" hangingPunct="0">
        <a:spcBef>
          <a:spcPct val="20000"/>
        </a:spcBef>
        <a:spcAft>
          <a:spcPct val="0"/>
        </a:spcAft>
        <a:buClr>
          <a:srgbClr val="339966"/>
        </a:buClr>
        <a:buChar char="–"/>
        <a:defRPr sz="16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Line 8"/>
          <p:cNvSpPr>
            <a:spLocks noChangeShapeType="1"/>
          </p:cNvSpPr>
          <p:nvPr/>
        </p:nvSpPr>
        <p:spPr bwMode="auto">
          <a:xfrm>
            <a:off x="0" y="1371600"/>
            <a:ext cx="8001000" cy="0"/>
          </a:xfrm>
          <a:prstGeom prst="line">
            <a:avLst/>
          </a:prstGeom>
          <a:noFill/>
          <a:ln w="76200" cmpd="tri">
            <a:solidFill>
              <a:srgbClr val="339966"/>
            </a:solidFill>
            <a:round/>
            <a:headEnd/>
            <a:tailEnd/>
          </a:ln>
          <a:effectLst/>
        </p:spPr>
        <p:txBody>
          <a:bodyPr wrap="none" anchor="ctr"/>
          <a:lstStyle/>
          <a:p>
            <a:pPr defTabSz="914400" eaLnBrk="0" hangingPunct="0">
              <a:defRPr/>
            </a:pPr>
            <a:endParaRPr lang="en-US" sz="2400">
              <a:solidFill>
                <a:srgbClr val="0000CC"/>
              </a:solidFill>
              <a:latin typeface="Times New Roman" pitchFamily="18" charset="0"/>
              <a:cs typeface="+mn-cs"/>
            </a:endParaRPr>
          </a:p>
        </p:txBody>
      </p:sp>
      <p:sp>
        <p:nvSpPr>
          <p:cNvPr id="1027" name="Rectangle 9"/>
          <p:cNvSpPr>
            <a:spLocks noGrp="1" noChangeArrowheads="1"/>
          </p:cNvSpPr>
          <p:nvPr>
            <p:ph type="title"/>
          </p:nvPr>
        </p:nvSpPr>
        <p:spPr bwMode="auto">
          <a:xfrm>
            <a:off x="381000" y="2667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
        <p:nvSpPr>
          <p:cNvPr id="1028" name="Rectangle 10"/>
          <p:cNvSpPr>
            <a:spLocks noGrp="1" noChangeArrowheads="1"/>
          </p:cNvSpPr>
          <p:nvPr>
            <p:ph type="body" idx="1"/>
          </p:nvPr>
        </p:nvSpPr>
        <p:spPr bwMode="auto">
          <a:xfrm>
            <a:off x="381000" y="1600200"/>
            <a:ext cx="8305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2059"/>
          <p:cNvSpPr>
            <a:spLocks noGrp="1" noChangeArrowheads="1"/>
          </p:cNvSpPr>
          <p:nvPr>
            <p:ph type="sldNum" sz="quarter" idx="4"/>
          </p:nvPr>
        </p:nvSpPr>
        <p:spPr>
          <a:xfrm>
            <a:off x="7162800" y="6553200"/>
            <a:ext cx="1905000" cy="228600"/>
          </a:xfrm>
          <a:prstGeom prst="rect">
            <a:avLst/>
          </a:prstGeom>
        </p:spPr>
        <p:txBody>
          <a:bodyPr vert="horz" wrap="square" lIns="91440" tIns="45720" rIns="91440" bIns="45720" numCol="1" anchor="t" anchorCtr="0" compatLnSpc="1">
            <a:prstTxWarp prst="textNoShape">
              <a:avLst/>
            </a:prstTxWarp>
          </a:bodyPr>
          <a:lstStyle>
            <a:lvl1pPr algn="r">
              <a:defRPr sz="1400"/>
            </a:lvl1pPr>
          </a:lstStyle>
          <a:p>
            <a:pPr defTabSz="914400" eaLnBrk="0" hangingPunct="0"/>
            <a:r>
              <a:rPr lang="en-US" smtClean="0">
                <a:solidFill>
                  <a:srgbClr val="0000CC"/>
                </a:solidFill>
                <a:latin typeface="Times New Roman" pitchFamily="18" charset="0"/>
                <a:cs typeface="+mn-cs"/>
              </a:rPr>
              <a:t>14-</a:t>
            </a:r>
            <a:fld id="{2995B600-677E-49F3-93B7-21B47B014FEC}" type="slidenum">
              <a:rPr lang="en-US" smtClean="0">
                <a:solidFill>
                  <a:srgbClr val="0000CC"/>
                </a:solidFill>
                <a:latin typeface="Times New Roman" pitchFamily="18" charset="0"/>
                <a:cs typeface="+mn-cs"/>
              </a:rPr>
              <a:pPr defTabSz="914400" eaLnBrk="0" hangingPunct="0"/>
              <a:t>‹#›</a:t>
            </a:fld>
            <a:endParaRPr lang="en-US" smtClean="0">
              <a:solidFill>
                <a:srgbClr val="0000CC"/>
              </a:solidFill>
              <a:latin typeface="Times New Roman" pitchFamily="18" charset="0"/>
              <a:cs typeface="+mn-cs"/>
            </a:endParaRPr>
          </a:p>
        </p:txBody>
      </p:sp>
      <p:sp>
        <p:nvSpPr>
          <p:cNvPr id="8" name="Text Box 5"/>
          <p:cNvSpPr txBox="1">
            <a:spLocks noChangeArrowheads="1"/>
          </p:cNvSpPr>
          <p:nvPr userDrawn="1"/>
        </p:nvSpPr>
        <p:spPr bwMode="auto">
          <a:xfrm>
            <a:off x="76200" y="6553200"/>
            <a:ext cx="4648200" cy="246063"/>
          </a:xfrm>
          <a:prstGeom prst="rect">
            <a:avLst/>
          </a:prstGeom>
          <a:noFill/>
          <a:ln w="127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0" hangingPunct="0">
              <a:spcBef>
                <a:spcPct val="50000"/>
              </a:spcBef>
            </a:pPr>
            <a:r>
              <a:rPr lang="en-US" sz="1000" smtClean="0">
                <a:solidFill>
                  <a:srgbClr val="0000CC"/>
                </a:solidFill>
                <a:latin typeface="Arial" charset="0"/>
                <a:cs typeface="+mn-cs"/>
              </a:rPr>
              <a:t>Copyright © 2010 Pearson Education, Inc. Publishing as Prentice Hall.</a:t>
            </a:r>
            <a:endParaRPr lang="en-US" sz="1000" smtClean="0">
              <a:solidFill>
                <a:srgbClr val="0000CC"/>
              </a:solidFill>
              <a:cs typeface="+mn-cs"/>
            </a:endParaRPr>
          </a:p>
        </p:txBody>
      </p:sp>
    </p:spTree>
    <p:extLst>
      <p:ext uri="{BB962C8B-B14F-4D97-AF65-F5344CB8AC3E}">
        <p14:creationId xmlns:p14="http://schemas.microsoft.com/office/powerpoint/2010/main" val="228400905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ransition>
    <p:cover/>
  </p:transition>
  <p:hf hdr="0" ftr="0" dt="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eaLnBrk="0" fontAlgn="base" hangingPunct="0">
        <a:spcBef>
          <a:spcPct val="0"/>
        </a:spcBef>
        <a:spcAft>
          <a:spcPct val="0"/>
        </a:spcAft>
        <a:defRPr sz="3600" b="1">
          <a:solidFill>
            <a:schemeClr val="tx2"/>
          </a:solidFill>
          <a:latin typeface="Arial" charset="0"/>
        </a:defRPr>
      </a:lvl6pPr>
      <a:lvl7pPr marL="914400" algn="ctr" rtl="0" eaLnBrk="0" fontAlgn="base" hangingPunct="0">
        <a:spcBef>
          <a:spcPct val="0"/>
        </a:spcBef>
        <a:spcAft>
          <a:spcPct val="0"/>
        </a:spcAft>
        <a:defRPr sz="3600" b="1">
          <a:solidFill>
            <a:schemeClr val="tx2"/>
          </a:solidFill>
          <a:latin typeface="Arial" charset="0"/>
        </a:defRPr>
      </a:lvl7pPr>
      <a:lvl8pPr marL="1371600" algn="ctr" rtl="0" eaLnBrk="0" fontAlgn="base" hangingPunct="0">
        <a:spcBef>
          <a:spcPct val="0"/>
        </a:spcBef>
        <a:spcAft>
          <a:spcPct val="0"/>
        </a:spcAft>
        <a:defRPr sz="3600" b="1">
          <a:solidFill>
            <a:schemeClr val="tx2"/>
          </a:solidFill>
          <a:latin typeface="Arial" charset="0"/>
        </a:defRPr>
      </a:lvl8pPr>
      <a:lvl9pPr marL="1828800" algn="ctr" rtl="0" eaLnBrk="0" fontAlgn="base" hangingPunct="0">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rgbClr val="339966"/>
        </a:buClr>
        <a:buFont typeface="Monotype Sorts" pitchFamily="2" charset="2"/>
        <a:buChar char="u"/>
        <a:defRPr sz="2800">
          <a:solidFill>
            <a:srgbClr val="000000"/>
          </a:solidFill>
          <a:latin typeface="+mn-lt"/>
          <a:ea typeface="+mn-ea"/>
          <a:cs typeface="+mn-cs"/>
        </a:defRPr>
      </a:lvl1pPr>
      <a:lvl2pPr marL="742950" indent="-285750" algn="l" rtl="0" eaLnBrk="0" fontAlgn="base" hangingPunct="0">
        <a:spcBef>
          <a:spcPct val="20000"/>
        </a:spcBef>
        <a:spcAft>
          <a:spcPct val="0"/>
        </a:spcAft>
        <a:buClr>
          <a:srgbClr val="339966"/>
        </a:buClr>
        <a:buChar char="–"/>
        <a:defRPr sz="2400">
          <a:solidFill>
            <a:srgbClr val="000000"/>
          </a:solidFill>
          <a:latin typeface="+mn-lt"/>
        </a:defRPr>
      </a:lvl2pPr>
      <a:lvl3pPr marL="1085850" indent="-228600" algn="l" rtl="0" eaLnBrk="0" fontAlgn="base" hangingPunct="0">
        <a:spcBef>
          <a:spcPct val="20000"/>
        </a:spcBef>
        <a:spcAft>
          <a:spcPct val="0"/>
        </a:spcAft>
        <a:buClr>
          <a:srgbClr val="339966"/>
        </a:buClr>
        <a:buChar char="»"/>
        <a:defRPr sz="2000">
          <a:solidFill>
            <a:srgbClr val="000000"/>
          </a:solidFill>
          <a:latin typeface="+mn-lt"/>
        </a:defRPr>
      </a:lvl3pPr>
      <a:lvl4pPr marL="1428750" indent="-228600" algn="l" rtl="0" eaLnBrk="0" fontAlgn="base" hangingPunct="0">
        <a:spcBef>
          <a:spcPct val="20000"/>
        </a:spcBef>
        <a:spcAft>
          <a:spcPct val="0"/>
        </a:spcAft>
        <a:buClr>
          <a:srgbClr val="339966"/>
        </a:buClr>
        <a:buFont typeface="Monotype Sorts" pitchFamily="2" charset="2"/>
        <a:buChar char="u"/>
        <a:defRPr>
          <a:solidFill>
            <a:srgbClr val="000000"/>
          </a:solidFill>
          <a:latin typeface="+mn-lt"/>
        </a:defRPr>
      </a:lvl4pPr>
      <a:lvl5pPr marL="1771650" indent="-228600" algn="l" rtl="0" eaLnBrk="0" fontAlgn="base" hangingPunct="0">
        <a:spcBef>
          <a:spcPct val="20000"/>
        </a:spcBef>
        <a:spcAft>
          <a:spcPct val="0"/>
        </a:spcAft>
        <a:buClr>
          <a:srgbClr val="339966"/>
        </a:buClr>
        <a:buChar char="–"/>
        <a:defRPr sz="1600">
          <a:solidFill>
            <a:srgbClr val="000000"/>
          </a:solidFill>
          <a:latin typeface="+mn-lt"/>
        </a:defRPr>
      </a:lvl5pPr>
      <a:lvl6pPr marL="2228850" indent="-228600" algn="l" rtl="0" eaLnBrk="0" fontAlgn="base" hangingPunct="0">
        <a:spcBef>
          <a:spcPct val="20000"/>
        </a:spcBef>
        <a:spcAft>
          <a:spcPct val="0"/>
        </a:spcAft>
        <a:buClr>
          <a:srgbClr val="339966"/>
        </a:buClr>
        <a:buChar char="–"/>
        <a:defRPr sz="1600">
          <a:solidFill>
            <a:srgbClr val="000000"/>
          </a:solidFill>
          <a:latin typeface="+mn-lt"/>
        </a:defRPr>
      </a:lvl6pPr>
      <a:lvl7pPr marL="2686050" indent="-228600" algn="l" rtl="0" eaLnBrk="0" fontAlgn="base" hangingPunct="0">
        <a:spcBef>
          <a:spcPct val="20000"/>
        </a:spcBef>
        <a:spcAft>
          <a:spcPct val="0"/>
        </a:spcAft>
        <a:buClr>
          <a:srgbClr val="339966"/>
        </a:buClr>
        <a:buChar char="–"/>
        <a:defRPr sz="1600">
          <a:solidFill>
            <a:srgbClr val="000000"/>
          </a:solidFill>
          <a:latin typeface="+mn-lt"/>
        </a:defRPr>
      </a:lvl7pPr>
      <a:lvl8pPr marL="3143250" indent="-228600" algn="l" rtl="0" eaLnBrk="0" fontAlgn="base" hangingPunct="0">
        <a:spcBef>
          <a:spcPct val="20000"/>
        </a:spcBef>
        <a:spcAft>
          <a:spcPct val="0"/>
        </a:spcAft>
        <a:buClr>
          <a:srgbClr val="339966"/>
        </a:buClr>
        <a:buChar char="–"/>
        <a:defRPr sz="1600">
          <a:solidFill>
            <a:srgbClr val="000000"/>
          </a:solidFill>
          <a:latin typeface="+mn-lt"/>
        </a:defRPr>
      </a:lvl8pPr>
      <a:lvl9pPr marL="3600450" indent="-228600" algn="l" rtl="0" eaLnBrk="0" fontAlgn="base" hangingPunct="0">
        <a:spcBef>
          <a:spcPct val="20000"/>
        </a:spcBef>
        <a:spcAft>
          <a:spcPct val="0"/>
        </a:spcAft>
        <a:buClr>
          <a:srgbClr val="339966"/>
        </a:buClr>
        <a:buChar char="–"/>
        <a:defRPr sz="16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Line 8"/>
          <p:cNvSpPr>
            <a:spLocks noChangeShapeType="1"/>
          </p:cNvSpPr>
          <p:nvPr/>
        </p:nvSpPr>
        <p:spPr bwMode="auto">
          <a:xfrm>
            <a:off x="0" y="1371600"/>
            <a:ext cx="8001000" cy="0"/>
          </a:xfrm>
          <a:prstGeom prst="line">
            <a:avLst/>
          </a:prstGeom>
          <a:noFill/>
          <a:ln w="76200" cmpd="tri">
            <a:solidFill>
              <a:srgbClr val="339966"/>
            </a:solidFill>
            <a:round/>
            <a:headEnd/>
            <a:tailEnd/>
          </a:ln>
          <a:effectLst/>
        </p:spPr>
        <p:txBody>
          <a:bodyPr wrap="none" anchor="ctr"/>
          <a:lstStyle/>
          <a:p>
            <a:pPr defTabSz="914400" eaLnBrk="0" hangingPunct="0">
              <a:defRPr/>
            </a:pPr>
            <a:endParaRPr lang="en-US" sz="2400">
              <a:solidFill>
                <a:srgbClr val="0000CC"/>
              </a:solidFill>
              <a:latin typeface="Times New Roman" pitchFamily="18" charset="0"/>
              <a:cs typeface="+mn-cs"/>
            </a:endParaRPr>
          </a:p>
        </p:txBody>
      </p:sp>
      <p:sp>
        <p:nvSpPr>
          <p:cNvPr id="1027" name="Rectangle 9"/>
          <p:cNvSpPr>
            <a:spLocks noGrp="1" noChangeArrowheads="1"/>
          </p:cNvSpPr>
          <p:nvPr>
            <p:ph type="title"/>
          </p:nvPr>
        </p:nvSpPr>
        <p:spPr bwMode="auto">
          <a:xfrm>
            <a:off x="381000" y="2667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
        <p:nvSpPr>
          <p:cNvPr id="1028" name="Rectangle 10"/>
          <p:cNvSpPr>
            <a:spLocks noGrp="1" noChangeArrowheads="1"/>
          </p:cNvSpPr>
          <p:nvPr>
            <p:ph type="body" idx="1"/>
          </p:nvPr>
        </p:nvSpPr>
        <p:spPr bwMode="auto">
          <a:xfrm>
            <a:off x="381000" y="1600200"/>
            <a:ext cx="8305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2059"/>
          <p:cNvSpPr>
            <a:spLocks noGrp="1" noChangeArrowheads="1"/>
          </p:cNvSpPr>
          <p:nvPr>
            <p:ph type="sldNum" sz="quarter" idx="4"/>
          </p:nvPr>
        </p:nvSpPr>
        <p:spPr>
          <a:xfrm>
            <a:off x="7162800" y="6553200"/>
            <a:ext cx="1905000" cy="228600"/>
          </a:xfrm>
          <a:prstGeom prst="rect">
            <a:avLst/>
          </a:prstGeom>
        </p:spPr>
        <p:txBody>
          <a:bodyPr vert="horz" wrap="square" lIns="91440" tIns="45720" rIns="91440" bIns="45720" numCol="1" anchor="t" anchorCtr="0" compatLnSpc="1">
            <a:prstTxWarp prst="textNoShape">
              <a:avLst/>
            </a:prstTxWarp>
          </a:bodyPr>
          <a:lstStyle>
            <a:lvl1pPr algn="r">
              <a:defRPr sz="1400"/>
            </a:lvl1pPr>
          </a:lstStyle>
          <a:p>
            <a:pPr defTabSz="914400" eaLnBrk="0" hangingPunct="0"/>
            <a:r>
              <a:rPr lang="en-US" smtClean="0">
                <a:solidFill>
                  <a:srgbClr val="0000CC"/>
                </a:solidFill>
                <a:latin typeface="Times New Roman" pitchFamily="18" charset="0"/>
                <a:cs typeface="+mn-cs"/>
              </a:rPr>
              <a:t>14-</a:t>
            </a:r>
            <a:fld id="{2995B600-677E-49F3-93B7-21B47B014FEC}" type="slidenum">
              <a:rPr lang="en-US" smtClean="0">
                <a:solidFill>
                  <a:srgbClr val="0000CC"/>
                </a:solidFill>
                <a:latin typeface="Times New Roman" pitchFamily="18" charset="0"/>
                <a:cs typeface="+mn-cs"/>
              </a:rPr>
              <a:pPr defTabSz="914400" eaLnBrk="0" hangingPunct="0"/>
              <a:t>‹#›</a:t>
            </a:fld>
            <a:endParaRPr lang="en-US" smtClean="0">
              <a:solidFill>
                <a:srgbClr val="0000CC"/>
              </a:solidFill>
              <a:latin typeface="Times New Roman" pitchFamily="18" charset="0"/>
              <a:cs typeface="+mn-cs"/>
            </a:endParaRPr>
          </a:p>
        </p:txBody>
      </p:sp>
      <p:sp>
        <p:nvSpPr>
          <p:cNvPr id="8" name="Text Box 5"/>
          <p:cNvSpPr txBox="1">
            <a:spLocks noChangeArrowheads="1"/>
          </p:cNvSpPr>
          <p:nvPr userDrawn="1"/>
        </p:nvSpPr>
        <p:spPr bwMode="auto">
          <a:xfrm>
            <a:off x="76200" y="6553200"/>
            <a:ext cx="4648200" cy="246063"/>
          </a:xfrm>
          <a:prstGeom prst="rect">
            <a:avLst/>
          </a:prstGeom>
          <a:noFill/>
          <a:ln w="127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0" hangingPunct="0">
              <a:spcBef>
                <a:spcPct val="50000"/>
              </a:spcBef>
            </a:pPr>
            <a:r>
              <a:rPr lang="en-US" sz="1000" smtClean="0">
                <a:solidFill>
                  <a:srgbClr val="0000CC"/>
                </a:solidFill>
                <a:latin typeface="Arial" charset="0"/>
                <a:cs typeface="+mn-cs"/>
              </a:rPr>
              <a:t>Copyright © 2010 Pearson Education, Inc. Publishing as Prentice Hall.</a:t>
            </a:r>
            <a:endParaRPr lang="en-US" sz="1000" smtClean="0">
              <a:solidFill>
                <a:srgbClr val="0000CC"/>
              </a:solidFill>
              <a:cs typeface="+mn-cs"/>
            </a:endParaRPr>
          </a:p>
        </p:txBody>
      </p:sp>
    </p:spTree>
    <p:extLst>
      <p:ext uri="{BB962C8B-B14F-4D97-AF65-F5344CB8AC3E}">
        <p14:creationId xmlns:p14="http://schemas.microsoft.com/office/powerpoint/2010/main" val="205917977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ransition>
    <p:cover/>
  </p:transition>
  <p:hf hdr="0" ftr="0" dt="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eaLnBrk="0" fontAlgn="base" hangingPunct="0">
        <a:spcBef>
          <a:spcPct val="0"/>
        </a:spcBef>
        <a:spcAft>
          <a:spcPct val="0"/>
        </a:spcAft>
        <a:defRPr sz="3600" b="1">
          <a:solidFill>
            <a:schemeClr val="tx2"/>
          </a:solidFill>
          <a:latin typeface="Arial" charset="0"/>
        </a:defRPr>
      </a:lvl6pPr>
      <a:lvl7pPr marL="914400" algn="ctr" rtl="0" eaLnBrk="0" fontAlgn="base" hangingPunct="0">
        <a:spcBef>
          <a:spcPct val="0"/>
        </a:spcBef>
        <a:spcAft>
          <a:spcPct val="0"/>
        </a:spcAft>
        <a:defRPr sz="3600" b="1">
          <a:solidFill>
            <a:schemeClr val="tx2"/>
          </a:solidFill>
          <a:latin typeface="Arial" charset="0"/>
        </a:defRPr>
      </a:lvl7pPr>
      <a:lvl8pPr marL="1371600" algn="ctr" rtl="0" eaLnBrk="0" fontAlgn="base" hangingPunct="0">
        <a:spcBef>
          <a:spcPct val="0"/>
        </a:spcBef>
        <a:spcAft>
          <a:spcPct val="0"/>
        </a:spcAft>
        <a:defRPr sz="3600" b="1">
          <a:solidFill>
            <a:schemeClr val="tx2"/>
          </a:solidFill>
          <a:latin typeface="Arial" charset="0"/>
        </a:defRPr>
      </a:lvl8pPr>
      <a:lvl9pPr marL="1828800" algn="ctr" rtl="0" eaLnBrk="0" fontAlgn="base" hangingPunct="0">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rgbClr val="339966"/>
        </a:buClr>
        <a:buFont typeface="Monotype Sorts" pitchFamily="2" charset="2"/>
        <a:buChar char="u"/>
        <a:defRPr sz="2800">
          <a:solidFill>
            <a:srgbClr val="000000"/>
          </a:solidFill>
          <a:latin typeface="+mn-lt"/>
          <a:ea typeface="+mn-ea"/>
          <a:cs typeface="+mn-cs"/>
        </a:defRPr>
      </a:lvl1pPr>
      <a:lvl2pPr marL="742950" indent="-285750" algn="l" rtl="0" eaLnBrk="0" fontAlgn="base" hangingPunct="0">
        <a:spcBef>
          <a:spcPct val="20000"/>
        </a:spcBef>
        <a:spcAft>
          <a:spcPct val="0"/>
        </a:spcAft>
        <a:buClr>
          <a:srgbClr val="339966"/>
        </a:buClr>
        <a:buChar char="–"/>
        <a:defRPr sz="2400">
          <a:solidFill>
            <a:srgbClr val="000000"/>
          </a:solidFill>
          <a:latin typeface="+mn-lt"/>
        </a:defRPr>
      </a:lvl2pPr>
      <a:lvl3pPr marL="1085850" indent="-228600" algn="l" rtl="0" eaLnBrk="0" fontAlgn="base" hangingPunct="0">
        <a:spcBef>
          <a:spcPct val="20000"/>
        </a:spcBef>
        <a:spcAft>
          <a:spcPct val="0"/>
        </a:spcAft>
        <a:buClr>
          <a:srgbClr val="339966"/>
        </a:buClr>
        <a:buChar char="»"/>
        <a:defRPr sz="2000">
          <a:solidFill>
            <a:srgbClr val="000000"/>
          </a:solidFill>
          <a:latin typeface="+mn-lt"/>
        </a:defRPr>
      </a:lvl3pPr>
      <a:lvl4pPr marL="1428750" indent="-228600" algn="l" rtl="0" eaLnBrk="0" fontAlgn="base" hangingPunct="0">
        <a:spcBef>
          <a:spcPct val="20000"/>
        </a:spcBef>
        <a:spcAft>
          <a:spcPct val="0"/>
        </a:spcAft>
        <a:buClr>
          <a:srgbClr val="339966"/>
        </a:buClr>
        <a:buFont typeface="Monotype Sorts" pitchFamily="2" charset="2"/>
        <a:buChar char="u"/>
        <a:defRPr>
          <a:solidFill>
            <a:srgbClr val="000000"/>
          </a:solidFill>
          <a:latin typeface="+mn-lt"/>
        </a:defRPr>
      </a:lvl4pPr>
      <a:lvl5pPr marL="1771650" indent="-228600" algn="l" rtl="0" eaLnBrk="0" fontAlgn="base" hangingPunct="0">
        <a:spcBef>
          <a:spcPct val="20000"/>
        </a:spcBef>
        <a:spcAft>
          <a:spcPct val="0"/>
        </a:spcAft>
        <a:buClr>
          <a:srgbClr val="339966"/>
        </a:buClr>
        <a:buChar char="–"/>
        <a:defRPr sz="1600">
          <a:solidFill>
            <a:srgbClr val="000000"/>
          </a:solidFill>
          <a:latin typeface="+mn-lt"/>
        </a:defRPr>
      </a:lvl5pPr>
      <a:lvl6pPr marL="2228850" indent="-228600" algn="l" rtl="0" eaLnBrk="0" fontAlgn="base" hangingPunct="0">
        <a:spcBef>
          <a:spcPct val="20000"/>
        </a:spcBef>
        <a:spcAft>
          <a:spcPct val="0"/>
        </a:spcAft>
        <a:buClr>
          <a:srgbClr val="339966"/>
        </a:buClr>
        <a:buChar char="–"/>
        <a:defRPr sz="1600">
          <a:solidFill>
            <a:srgbClr val="000000"/>
          </a:solidFill>
          <a:latin typeface="+mn-lt"/>
        </a:defRPr>
      </a:lvl6pPr>
      <a:lvl7pPr marL="2686050" indent="-228600" algn="l" rtl="0" eaLnBrk="0" fontAlgn="base" hangingPunct="0">
        <a:spcBef>
          <a:spcPct val="20000"/>
        </a:spcBef>
        <a:spcAft>
          <a:spcPct val="0"/>
        </a:spcAft>
        <a:buClr>
          <a:srgbClr val="339966"/>
        </a:buClr>
        <a:buChar char="–"/>
        <a:defRPr sz="1600">
          <a:solidFill>
            <a:srgbClr val="000000"/>
          </a:solidFill>
          <a:latin typeface="+mn-lt"/>
        </a:defRPr>
      </a:lvl7pPr>
      <a:lvl8pPr marL="3143250" indent="-228600" algn="l" rtl="0" eaLnBrk="0" fontAlgn="base" hangingPunct="0">
        <a:spcBef>
          <a:spcPct val="20000"/>
        </a:spcBef>
        <a:spcAft>
          <a:spcPct val="0"/>
        </a:spcAft>
        <a:buClr>
          <a:srgbClr val="339966"/>
        </a:buClr>
        <a:buChar char="–"/>
        <a:defRPr sz="1600">
          <a:solidFill>
            <a:srgbClr val="000000"/>
          </a:solidFill>
          <a:latin typeface="+mn-lt"/>
        </a:defRPr>
      </a:lvl8pPr>
      <a:lvl9pPr marL="3600450" indent="-228600" algn="l" rtl="0" eaLnBrk="0" fontAlgn="base" hangingPunct="0">
        <a:spcBef>
          <a:spcPct val="20000"/>
        </a:spcBef>
        <a:spcAft>
          <a:spcPct val="0"/>
        </a:spcAft>
        <a:buClr>
          <a:srgbClr val="339966"/>
        </a:buClr>
        <a:buChar char="–"/>
        <a:defRPr sz="16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Line 8"/>
          <p:cNvSpPr>
            <a:spLocks noChangeShapeType="1"/>
          </p:cNvSpPr>
          <p:nvPr/>
        </p:nvSpPr>
        <p:spPr bwMode="auto">
          <a:xfrm>
            <a:off x="0" y="1371600"/>
            <a:ext cx="8001000" cy="0"/>
          </a:xfrm>
          <a:prstGeom prst="line">
            <a:avLst/>
          </a:prstGeom>
          <a:noFill/>
          <a:ln w="76200" cmpd="tri">
            <a:solidFill>
              <a:srgbClr val="339966"/>
            </a:solidFill>
            <a:round/>
            <a:headEnd/>
            <a:tailEnd/>
          </a:ln>
          <a:effectLst/>
        </p:spPr>
        <p:txBody>
          <a:bodyPr wrap="none" anchor="ctr"/>
          <a:lstStyle/>
          <a:p>
            <a:pPr defTabSz="914400" eaLnBrk="0" hangingPunct="0">
              <a:defRPr/>
            </a:pPr>
            <a:endParaRPr lang="en-US" sz="2400">
              <a:solidFill>
                <a:srgbClr val="0000CC"/>
              </a:solidFill>
              <a:latin typeface="Times New Roman" pitchFamily="18" charset="0"/>
              <a:cs typeface="+mn-cs"/>
            </a:endParaRPr>
          </a:p>
        </p:txBody>
      </p:sp>
      <p:sp>
        <p:nvSpPr>
          <p:cNvPr id="1027" name="Rectangle 9"/>
          <p:cNvSpPr>
            <a:spLocks noGrp="1" noChangeArrowheads="1"/>
          </p:cNvSpPr>
          <p:nvPr>
            <p:ph type="title"/>
          </p:nvPr>
        </p:nvSpPr>
        <p:spPr bwMode="auto">
          <a:xfrm>
            <a:off x="381000" y="2667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
        <p:nvSpPr>
          <p:cNvPr id="1028" name="Rectangle 10"/>
          <p:cNvSpPr>
            <a:spLocks noGrp="1" noChangeArrowheads="1"/>
          </p:cNvSpPr>
          <p:nvPr>
            <p:ph type="body" idx="1"/>
          </p:nvPr>
        </p:nvSpPr>
        <p:spPr bwMode="auto">
          <a:xfrm>
            <a:off x="381000" y="1600200"/>
            <a:ext cx="8305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2059"/>
          <p:cNvSpPr>
            <a:spLocks noGrp="1" noChangeArrowheads="1"/>
          </p:cNvSpPr>
          <p:nvPr>
            <p:ph type="sldNum" sz="quarter" idx="4"/>
          </p:nvPr>
        </p:nvSpPr>
        <p:spPr>
          <a:xfrm>
            <a:off x="7162800" y="6553200"/>
            <a:ext cx="1905000" cy="228600"/>
          </a:xfrm>
          <a:prstGeom prst="rect">
            <a:avLst/>
          </a:prstGeom>
        </p:spPr>
        <p:txBody>
          <a:bodyPr vert="horz" wrap="square" lIns="91440" tIns="45720" rIns="91440" bIns="45720" numCol="1" anchor="t" anchorCtr="0" compatLnSpc="1">
            <a:prstTxWarp prst="textNoShape">
              <a:avLst/>
            </a:prstTxWarp>
          </a:bodyPr>
          <a:lstStyle>
            <a:lvl1pPr algn="r">
              <a:defRPr sz="1400"/>
            </a:lvl1pPr>
          </a:lstStyle>
          <a:p>
            <a:pPr defTabSz="914400" eaLnBrk="0" hangingPunct="0"/>
            <a:r>
              <a:rPr lang="en-US" smtClean="0">
                <a:solidFill>
                  <a:srgbClr val="0000CC"/>
                </a:solidFill>
                <a:latin typeface="Times New Roman" pitchFamily="18" charset="0"/>
                <a:cs typeface="+mn-cs"/>
              </a:rPr>
              <a:t>14-</a:t>
            </a:r>
            <a:fld id="{2995B600-677E-49F3-93B7-21B47B014FEC}" type="slidenum">
              <a:rPr lang="en-US" smtClean="0">
                <a:solidFill>
                  <a:srgbClr val="0000CC"/>
                </a:solidFill>
                <a:latin typeface="Times New Roman" pitchFamily="18" charset="0"/>
                <a:cs typeface="+mn-cs"/>
              </a:rPr>
              <a:pPr defTabSz="914400" eaLnBrk="0" hangingPunct="0"/>
              <a:t>‹#›</a:t>
            </a:fld>
            <a:endParaRPr lang="en-US" smtClean="0">
              <a:solidFill>
                <a:srgbClr val="0000CC"/>
              </a:solidFill>
              <a:latin typeface="Times New Roman" pitchFamily="18" charset="0"/>
              <a:cs typeface="+mn-cs"/>
            </a:endParaRPr>
          </a:p>
        </p:txBody>
      </p:sp>
      <p:sp>
        <p:nvSpPr>
          <p:cNvPr id="8" name="Text Box 5"/>
          <p:cNvSpPr txBox="1">
            <a:spLocks noChangeArrowheads="1"/>
          </p:cNvSpPr>
          <p:nvPr userDrawn="1"/>
        </p:nvSpPr>
        <p:spPr bwMode="auto">
          <a:xfrm>
            <a:off x="76200" y="6553200"/>
            <a:ext cx="4648200" cy="246063"/>
          </a:xfrm>
          <a:prstGeom prst="rect">
            <a:avLst/>
          </a:prstGeom>
          <a:noFill/>
          <a:ln w="127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0" hangingPunct="0">
              <a:spcBef>
                <a:spcPct val="50000"/>
              </a:spcBef>
            </a:pPr>
            <a:r>
              <a:rPr lang="en-US" sz="1000" smtClean="0">
                <a:solidFill>
                  <a:srgbClr val="0000CC"/>
                </a:solidFill>
                <a:latin typeface="Arial" charset="0"/>
                <a:cs typeface="+mn-cs"/>
              </a:rPr>
              <a:t>Copyright © 2010 Pearson Education, Inc. Publishing as Prentice Hall.</a:t>
            </a:r>
            <a:endParaRPr lang="en-US" sz="1000" smtClean="0">
              <a:solidFill>
                <a:srgbClr val="0000CC"/>
              </a:solidFill>
              <a:cs typeface="+mn-cs"/>
            </a:endParaRPr>
          </a:p>
        </p:txBody>
      </p:sp>
    </p:spTree>
    <p:extLst>
      <p:ext uri="{BB962C8B-B14F-4D97-AF65-F5344CB8AC3E}">
        <p14:creationId xmlns:p14="http://schemas.microsoft.com/office/powerpoint/2010/main" val="2842780244"/>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ransition>
    <p:cover/>
  </p:transition>
  <p:hf hdr="0" ftr="0" dt="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eaLnBrk="0" fontAlgn="base" hangingPunct="0">
        <a:spcBef>
          <a:spcPct val="0"/>
        </a:spcBef>
        <a:spcAft>
          <a:spcPct val="0"/>
        </a:spcAft>
        <a:defRPr sz="3600" b="1">
          <a:solidFill>
            <a:schemeClr val="tx2"/>
          </a:solidFill>
          <a:latin typeface="Arial" charset="0"/>
        </a:defRPr>
      </a:lvl6pPr>
      <a:lvl7pPr marL="914400" algn="ctr" rtl="0" eaLnBrk="0" fontAlgn="base" hangingPunct="0">
        <a:spcBef>
          <a:spcPct val="0"/>
        </a:spcBef>
        <a:spcAft>
          <a:spcPct val="0"/>
        </a:spcAft>
        <a:defRPr sz="3600" b="1">
          <a:solidFill>
            <a:schemeClr val="tx2"/>
          </a:solidFill>
          <a:latin typeface="Arial" charset="0"/>
        </a:defRPr>
      </a:lvl7pPr>
      <a:lvl8pPr marL="1371600" algn="ctr" rtl="0" eaLnBrk="0" fontAlgn="base" hangingPunct="0">
        <a:spcBef>
          <a:spcPct val="0"/>
        </a:spcBef>
        <a:spcAft>
          <a:spcPct val="0"/>
        </a:spcAft>
        <a:defRPr sz="3600" b="1">
          <a:solidFill>
            <a:schemeClr val="tx2"/>
          </a:solidFill>
          <a:latin typeface="Arial" charset="0"/>
        </a:defRPr>
      </a:lvl8pPr>
      <a:lvl9pPr marL="1828800" algn="ctr" rtl="0" eaLnBrk="0" fontAlgn="base" hangingPunct="0">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rgbClr val="339966"/>
        </a:buClr>
        <a:buFont typeface="Monotype Sorts" pitchFamily="2" charset="2"/>
        <a:buChar char="u"/>
        <a:defRPr sz="2800">
          <a:solidFill>
            <a:srgbClr val="000000"/>
          </a:solidFill>
          <a:latin typeface="+mn-lt"/>
          <a:ea typeface="+mn-ea"/>
          <a:cs typeface="+mn-cs"/>
        </a:defRPr>
      </a:lvl1pPr>
      <a:lvl2pPr marL="742950" indent="-285750" algn="l" rtl="0" eaLnBrk="0" fontAlgn="base" hangingPunct="0">
        <a:spcBef>
          <a:spcPct val="20000"/>
        </a:spcBef>
        <a:spcAft>
          <a:spcPct val="0"/>
        </a:spcAft>
        <a:buClr>
          <a:srgbClr val="339966"/>
        </a:buClr>
        <a:buChar char="–"/>
        <a:defRPr sz="2400">
          <a:solidFill>
            <a:srgbClr val="000000"/>
          </a:solidFill>
          <a:latin typeface="+mn-lt"/>
        </a:defRPr>
      </a:lvl2pPr>
      <a:lvl3pPr marL="1085850" indent="-228600" algn="l" rtl="0" eaLnBrk="0" fontAlgn="base" hangingPunct="0">
        <a:spcBef>
          <a:spcPct val="20000"/>
        </a:spcBef>
        <a:spcAft>
          <a:spcPct val="0"/>
        </a:spcAft>
        <a:buClr>
          <a:srgbClr val="339966"/>
        </a:buClr>
        <a:buChar char="»"/>
        <a:defRPr sz="2000">
          <a:solidFill>
            <a:srgbClr val="000000"/>
          </a:solidFill>
          <a:latin typeface="+mn-lt"/>
        </a:defRPr>
      </a:lvl3pPr>
      <a:lvl4pPr marL="1428750" indent="-228600" algn="l" rtl="0" eaLnBrk="0" fontAlgn="base" hangingPunct="0">
        <a:spcBef>
          <a:spcPct val="20000"/>
        </a:spcBef>
        <a:spcAft>
          <a:spcPct val="0"/>
        </a:spcAft>
        <a:buClr>
          <a:srgbClr val="339966"/>
        </a:buClr>
        <a:buFont typeface="Monotype Sorts" pitchFamily="2" charset="2"/>
        <a:buChar char="u"/>
        <a:defRPr>
          <a:solidFill>
            <a:srgbClr val="000000"/>
          </a:solidFill>
          <a:latin typeface="+mn-lt"/>
        </a:defRPr>
      </a:lvl4pPr>
      <a:lvl5pPr marL="1771650" indent="-228600" algn="l" rtl="0" eaLnBrk="0" fontAlgn="base" hangingPunct="0">
        <a:spcBef>
          <a:spcPct val="20000"/>
        </a:spcBef>
        <a:spcAft>
          <a:spcPct val="0"/>
        </a:spcAft>
        <a:buClr>
          <a:srgbClr val="339966"/>
        </a:buClr>
        <a:buChar char="–"/>
        <a:defRPr sz="1600">
          <a:solidFill>
            <a:srgbClr val="000000"/>
          </a:solidFill>
          <a:latin typeface="+mn-lt"/>
        </a:defRPr>
      </a:lvl5pPr>
      <a:lvl6pPr marL="2228850" indent="-228600" algn="l" rtl="0" eaLnBrk="0" fontAlgn="base" hangingPunct="0">
        <a:spcBef>
          <a:spcPct val="20000"/>
        </a:spcBef>
        <a:spcAft>
          <a:spcPct val="0"/>
        </a:spcAft>
        <a:buClr>
          <a:srgbClr val="339966"/>
        </a:buClr>
        <a:buChar char="–"/>
        <a:defRPr sz="1600">
          <a:solidFill>
            <a:srgbClr val="000000"/>
          </a:solidFill>
          <a:latin typeface="+mn-lt"/>
        </a:defRPr>
      </a:lvl6pPr>
      <a:lvl7pPr marL="2686050" indent="-228600" algn="l" rtl="0" eaLnBrk="0" fontAlgn="base" hangingPunct="0">
        <a:spcBef>
          <a:spcPct val="20000"/>
        </a:spcBef>
        <a:spcAft>
          <a:spcPct val="0"/>
        </a:spcAft>
        <a:buClr>
          <a:srgbClr val="339966"/>
        </a:buClr>
        <a:buChar char="–"/>
        <a:defRPr sz="1600">
          <a:solidFill>
            <a:srgbClr val="000000"/>
          </a:solidFill>
          <a:latin typeface="+mn-lt"/>
        </a:defRPr>
      </a:lvl7pPr>
      <a:lvl8pPr marL="3143250" indent="-228600" algn="l" rtl="0" eaLnBrk="0" fontAlgn="base" hangingPunct="0">
        <a:spcBef>
          <a:spcPct val="20000"/>
        </a:spcBef>
        <a:spcAft>
          <a:spcPct val="0"/>
        </a:spcAft>
        <a:buClr>
          <a:srgbClr val="339966"/>
        </a:buClr>
        <a:buChar char="–"/>
        <a:defRPr sz="1600">
          <a:solidFill>
            <a:srgbClr val="000000"/>
          </a:solidFill>
          <a:latin typeface="+mn-lt"/>
        </a:defRPr>
      </a:lvl8pPr>
      <a:lvl9pPr marL="3600450" indent="-228600" algn="l" rtl="0" eaLnBrk="0" fontAlgn="base" hangingPunct="0">
        <a:spcBef>
          <a:spcPct val="20000"/>
        </a:spcBef>
        <a:spcAft>
          <a:spcPct val="0"/>
        </a:spcAft>
        <a:buClr>
          <a:srgbClr val="339966"/>
        </a:buClr>
        <a:buChar char="–"/>
        <a:defRPr sz="16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Line 8"/>
          <p:cNvSpPr>
            <a:spLocks noChangeShapeType="1"/>
          </p:cNvSpPr>
          <p:nvPr/>
        </p:nvSpPr>
        <p:spPr bwMode="auto">
          <a:xfrm>
            <a:off x="0" y="1371600"/>
            <a:ext cx="8001000" cy="0"/>
          </a:xfrm>
          <a:prstGeom prst="line">
            <a:avLst/>
          </a:prstGeom>
          <a:noFill/>
          <a:ln w="76200" cmpd="tri">
            <a:solidFill>
              <a:srgbClr val="339966"/>
            </a:solidFill>
            <a:round/>
            <a:headEnd/>
            <a:tailEnd/>
          </a:ln>
          <a:effectLst/>
        </p:spPr>
        <p:txBody>
          <a:bodyPr wrap="none" anchor="ctr"/>
          <a:lstStyle/>
          <a:p>
            <a:pPr defTabSz="914400" eaLnBrk="0" hangingPunct="0">
              <a:defRPr/>
            </a:pPr>
            <a:endParaRPr lang="en-US" sz="2400">
              <a:solidFill>
                <a:srgbClr val="0000CC"/>
              </a:solidFill>
              <a:latin typeface="Times New Roman" pitchFamily="18" charset="0"/>
              <a:cs typeface="+mn-cs"/>
            </a:endParaRPr>
          </a:p>
        </p:txBody>
      </p:sp>
      <p:sp>
        <p:nvSpPr>
          <p:cNvPr id="1027" name="Rectangle 9"/>
          <p:cNvSpPr>
            <a:spLocks noGrp="1" noChangeArrowheads="1"/>
          </p:cNvSpPr>
          <p:nvPr>
            <p:ph type="title"/>
          </p:nvPr>
        </p:nvSpPr>
        <p:spPr bwMode="auto">
          <a:xfrm>
            <a:off x="381000" y="2667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
        <p:nvSpPr>
          <p:cNvPr id="1028" name="Rectangle 10"/>
          <p:cNvSpPr>
            <a:spLocks noGrp="1" noChangeArrowheads="1"/>
          </p:cNvSpPr>
          <p:nvPr>
            <p:ph type="body" idx="1"/>
          </p:nvPr>
        </p:nvSpPr>
        <p:spPr bwMode="auto">
          <a:xfrm>
            <a:off x="381000" y="1600200"/>
            <a:ext cx="8305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2059"/>
          <p:cNvSpPr>
            <a:spLocks noGrp="1" noChangeArrowheads="1"/>
          </p:cNvSpPr>
          <p:nvPr>
            <p:ph type="sldNum" sz="quarter" idx="4"/>
          </p:nvPr>
        </p:nvSpPr>
        <p:spPr>
          <a:xfrm>
            <a:off x="7162800" y="6553200"/>
            <a:ext cx="1905000" cy="228600"/>
          </a:xfrm>
          <a:prstGeom prst="rect">
            <a:avLst/>
          </a:prstGeom>
        </p:spPr>
        <p:txBody>
          <a:bodyPr vert="horz" wrap="square" lIns="91440" tIns="45720" rIns="91440" bIns="45720" numCol="1" anchor="t" anchorCtr="0" compatLnSpc="1">
            <a:prstTxWarp prst="textNoShape">
              <a:avLst/>
            </a:prstTxWarp>
          </a:bodyPr>
          <a:lstStyle>
            <a:lvl1pPr algn="r">
              <a:defRPr sz="1400"/>
            </a:lvl1pPr>
          </a:lstStyle>
          <a:p>
            <a:pPr defTabSz="914400" eaLnBrk="0" hangingPunct="0"/>
            <a:r>
              <a:rPr lang="en-US" smtClean="0">
                <a:solidFill>
                  <a:srgbClr val="0000CC"/>
                </a:solidFill>
                <a:latin typeface="Times New Roman" pitchFamily="18" charset="0"/>
                <a:cs typeface="+mn-cs"/>
              </a:rPr>
              <a:t>14-</a:t>
            </a:r>
            <a:fld id="{2995B600-677E-49F3-93B7-21B47B014FEC}" type="slidenum">
              <a:rPr lang="en-US" smtClean="0">
                <a:solidFill>
                  <a:srgbClr val="0000CC"/>
                </a:solidFill>
                <a:latin typeface="Times New Roman" pitchFamily="18" charset="0"/>
                <a:cs typeface="+mn-cs"/>
              </a:rPr>
              <a:pPr defTabSz="914400" eaLnBrk="0" hangingPunct="0"/>
              <a:t>‹#›</a:t>
            </a:fld>
            <a:endParaRPr lang="en-US" smtClean="0">
              <a:solidFill>
                <a:srgbClr val="0000CC"/>
              </a:solidFill>
              <a:latin typeface="Times New Roman" pitchFamily="18" charset="0"/>
              <a:cs typeface="+mn-cs"/>
            </a:endParaRPr>
          </a:p>
        </p:txBody>
      </p:sp>
      <p:sp>
        <p:nvSpPr>
          <p:cNvPr id="8" name="Text Box 5"/>
          <p:cNvSpPr txBox="1">
            <a:spLocks noChangeArrowheads="1"/>
          </p:cNvSpPr>
          <p:nvPr userDrawn="1"/>
        </p:nvSpPr>
        <p:spPr bwMode="auto">
          <a:xfrm>
            <a:off x="76200" y="6553200"/>
            <a:ext cx="4648200" cy="246063"/>
          </a:xfrm>
          <a:prstGeom prst="rect">
            <a:avLst/>
          </a:prstGeom>
          <a:noFill/>
          <a:ln w="127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0" hangingPunct="0">
              <a:spcBef>
                <a:spcPct val="50000"/>
              </a:spcBef>
            </a:pPr>
            <a:r>
              <a:rPr lang="en-US" sz="1000" smtClean="0">
                <a:solidFill>
                  <a:srgbClr val="0000CC"/>
                </a:solidFill>
                <a:latin typeface="Arial" charset="0"/>
                <a:cs typeface="+mn-cs"/>
              </a:rPr>
              <a:t>Copyright © 2010 Pearson Education, Inc. Publishing as Prentice Hall.</a:t>
            </a:r>
            <a:endParaRPr lang="en-US" sz="1000" smtClean="0">
              <a:solidFill>
                <a:srgbClr val="0000CC"/>
              </a:solidFill>
              <a:cs typeface="+mn-cs"/>
            </a:endParaRPr>
          </a:p>
        </p:txBody>
      </p:sp>
    </p:spTree>
    <p:extLst>
      <p:ext uri="{BB962C8B-B14F-4D97-AF65-F5344CB8AC3E}">
        <p14:creationId xmlns:p14="http://schemas.microsoft.com/office/powerpoint/2010/main" val="1248904503"/>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ransition>
    <p:cover/>
  </p:transition>
  <p:hf hdr="0" ftr="0" dt="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eaLnBrk="0" fontAlgn="base" hangingPunct="0">
        <a:spcBef>
          <a:spcPct val="0"/>
        </a:spcBef>
        <a:spcAft>
          <a:spcPct val="0"/>
        </a:spcAft>
        <a:defRPr sz="3600" b="1">
          <a:solidFill>
            <a:schemeClr val="tx2"/>
          </a:solidFill>
          <a:latin typeface="Arial" charset="0"/>
        </a:defRPr>
      </a:lvl6pPr>
      <a:lvl7pPr marL="914400" algn="ctr" rtl="0" eaLnBrk="0" fontAlgn="base" hangingPunct="0">
        <a:spcBef>
          <a:spcPct val="0"/>
        </a:spcBef>
        <a:spcAft>
          <a:spcPct val="0"/>
        </a:spcAft>
        <a:defRPr sz="3600" b="1">
          <a:solidFill>
            <a:schemeClr val="tx2"/>
          </a:solidFill>
          <a:latin typeface="Arial" charset="0"/>
        </a:defRPr>
      </a:lvl7pPr>
      <a:lvl8pPr marL="1371600" algn="ctr" rtl="0" eaLnBrk="0" fontAlgn="base" hangingPunct="0">
        <a:spcBef>
          <a:spcPct val="0"/>
        </a:spcBef>
        <a:spcAft>
          <a:spcPct val="0"/>
        </a:spcAft>
        <a:defRPr sz="3600" b="1">
          <a:solidFill>
            <a:schemeClr val="tx2"/>
          </a:solidFill>
          <a:latin typeface="Arial" charset="0"/>
        </a:defRPr>
      </a:lvl8pPr>
      <a:lvl9pPr marL="1828800" algn="ctr" rtl="0" eaLnBrk="0" fontAlgn="base" hangingPunct="0">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rgbClr val="339966"/>
        </a:buClr>
        <a:buFont typeface="Monotype Sorts" pitchFamily="2" charset="2"/>
        <a:buChar char="u"/>
        <a:defRPr sz="2800">
          <a:solidFill>
            <a:srgbClr val="000000"/>
          </a:solidFill>
          <a:latin typeface="+mn-lt"/>
          <a:ea typeface="+mn-ea"/>
          <a:cs typeface="+mn-cs"/>
        </a:defRPr>
      </a:lvl1pPr>
      <a:lvl2pPr marL="742950" indent="-285750" algn="l" rtl="0" eaLnBrk="0" fontAlgn="base" hangingPunct="0">
        <a:spcBef>
          <a:spcPct val="20000"/>
        </a:spcBef>
        <a:spcAft>
          <a:spcPct val="0"/>
        </a:spcAft>
        <a:buClr>
          <a:srgbClr val="339966"/>
        </a:buClr>
        <a:buChar char="–"/>
        <a:defRPr sz="2400">
          <a:solidFill>
            <a:srgbClr val="000000"/>
          </a:solidFill>
          <a:latin typeface="+mn-lt"/>
        </a:defRPr>
      </a:lvl2pPr>
      <a:lvl3pPr marL="1085850" indent="-228600" algn="l" rtl="0" eaLnBrk="0" fontAlgn="base" hangingPunct="0">
        <a:spcBef>
          <a:spcPct val="20000"/>
        </a:spcBef>
        <a:spcAft>
          <a:spcPct val="0"/>
        </a:spcAft>
        <a:buClr>
          <a:srgbClr val="339966"/>
        </a:buClr>
        <a:buChar char="»"/>
        <a:defRPr sz="2000">
          <a:solidFill>
            <a:srgbClr val="000000"/>
          </a:solidFill>
          <a:latin typeface="+mn-lt"/>
        </a:defRPr>
      </a:lvl3pPr>
      <a:lvl4pPr marL="1428750" indent="-228600" algn="l" rtl="0" eaLnBrk="0" fontAlgn="base" hangingPunct="0">
        <a:spcBef>
          <a:spcPct val="20000"/>
        </a:spcBef>
        <a:spcAft>
          <a:spcPct val="0"/>
        </a:spcAft>
        <a:buClr>
          <a:srgbClr val="339966"/>
        </a:buClr>
        <a:buFont typeface="Monotype Sorts" pitchFamily="2" charset="2"/>
        <a:buChar char="u"/>
        <a:defRPr>
          <a:solidFill>
            <a:srgbClr val="000000"/>
          </a:solidFill>
          <a:latin typeface="+mn-lt"/>
        </a:defRPr>
      </a:lvl4pPr>
      <a:lvl5pPr marL="1771650" indent="-228600" algn="l" rtl="0" eaLnBrk="0" fontAlgn="base" hangingPunct="0">
        <a:spcBef>
          <a:spcPct val="20000"/>
        </a:spcBef>
        <a:spcAft>
          <a:spcPct val="0"/>
        </a:spcAft>
        <a:buClr>
          <a:srgbClr val="339966"/>
        </a:buClr>
        <a:buChar char="–"/>
        <a:defRPr sz="1600">
          <a:solidFill>
            <a:srgbClr val="000000"/>
          </a:solidFill>
          <a:latin typeface="+mn-lt"/>
        </a:defRPr>
      </a:lvl5pPr>
      <a:lvl6pPr marL="2228850" indent="-228600" algn="l" rtl="0" eaLnBrk="0" fontAlgn="base" hangingPunct="0">
        <a:spcBef>
          <a:spcPct val="20000"/>
        </a:spcBef>
        <a:spcAft>
          <a:spcPct val="0"/>
        </a:spcAft>
        <a:buClr>
          <a:srgbClr val="339966"/>
        </a:buClr>
        <a:buChar char="–"/>
        <a:defRPr sz="1600">
          <a:solidFill>
            <a:srgbClr val="000000"/>
          </a:solidFill>
          <a:latin typeface="+mn-lt"/>
        </a:defRPr>
      </a:lvl6pPr>
      <a:lvl7pPr marL="2686050" indent="-228600" algn="l" rtl="0" eaLnBrk="0" fontAlgn="base" hangingPunct="0">
        <a:spcBef>
          <a:spcPct val="20000"/>
        </a:spcBef>
        <a:spcAft>
          <a:spcPct val="0"/>
        </a:spcAft>
        <a:buClr>
          <a:srgbClr val="339966"/>
        </a:buClr>
        <a:buChar char="–"/>
        <a:defRPr sz="1600">
          <a:solidFill>
            <a:srgbClr val="000000"/>
          </a:solidFill>
          <a:latin typeface="+mn-lt"/>
        </a:defRPr>
      </a:lvl7pPr>
      <a:lvl8pPr marL="3143250" indent="-228600" algn="l" rtl="0" eaLnBrk="0" fontAlgn="base" hangingPunct="0">
        <a:spcBef>
          <a:spcPct val="20000"/>
        </a:spcBef>
        <a:spcAft>
          <a:spcPct val="0"/>
        </a:spcAft>
        <a:buClr>
          <a:srgbClr val="339966"/>
        </a:buClr>
        <a:buChar char="–"/>
        <a:defRPr sz="1600">
          <a:solidFill>
            <a:srgbClr val="000000"/>
          </a:solidFill>
          <a:latin typeface="+mn-lt"/>
        </a:defRPr>
      </a:lvl8pPr>
      <a:lvl9pPr marL="3600450" indent="-228600" algn="l" rtl="0" eaLnBrk="0" fontAlgn="base" hangingPunct="0">
        <a:spcBef>
          <a:spcPct val="20000"/>
        </a:spcBef>
        <a:spcAft>
          <a:spcPct val="0"/>
        </a:spcAft>
        <a:buClr>
          <a:srgbClr val="339966"/>
        </a:buClr>
        <a:buChar char="–"/>
        <a:defRPr sz="16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Line 8"/>
          <p:cNvSpPr>
            <a:spLocks noChangeShapeType="1"/>
          </p:cNvSpPr>
          <p:nvPr/>
        </p:nvSpPr>
        <p:spPr bwMode="auto">
          <a:xfrm>
            <a:off x="0" y="1371600"/>
            <a:ext cx="8001000" cy="0"/>
          </a:xfrm>
          <a:prstGeom prst="line">
            <a:avLst/>
          </a:prstGeom>
          <a:noFill/>
          <a:ln w="76200" cmpd="tri">
            <a:solidFill>
              <a:srgbClr val="339966"/>
            </a:solidFill>
            <a:round/>
            <a:headEnd/>
            <a:tailEnd/>
          </a:ln>
          <a:effectLst/>
        </p:spPr>
        <p:txBody>
          <a:bodyPr wrap="none" anchor="ctr"/>
          <a:lstStyle/>
          <a:p>
            <a:pPr defTabSz="914400" eaLnBrk="0" hangingPunct="0">
              <a:defRPr/>
            </a:pPr>
            <a:endParaRPr lang="en-US" sz="2400">
              <a:solidFill>
                <a:srgbClr val="0000CC"/>
              </a:solidFill>
              <a:latin typeface="Times New Roman" pitchFamily="18" charset="0"/>
              <a:cs typeface="+mn-cs"/>
            </a:endParaRPr>
          </a:p>
        </p:txBody>
      </p:sp>
      <p:sp>
        <p:nvSpPr>
          <p:cNvPr id="1027" name="Rectangle 9"/>
          <p:cNvSpPr>
            <a:spLocks noGrp="1" noChangeArrowheads="1"/>
          </p:cNvSpPr>
          <p:nvPr>
            <p:ph type="title"/>
          </p:nvPr>
        </p:nvSpPr>
        <p:spPr bwMode="auto">
          <a:xfrm>
            <a:off x="381000" y="2667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
        <p:nvSpPr>
          <p:cNvPr id="1028" name="Rectangle 10"/>
          <p:cNvSpPr>
            <a:spLocks noGrp="1" noChangeArrowheads="1"/>
          </p:cNvSpPr>
          <p:nvPr>
            <p:ph type="body" idx="1"/>
          </p:nvPr>
        </p:nvSpPr>
        <p:spPr bwMode="auto">
          <a:xfrm>
            <a:off x="381000" y="1600200"/>
            <a:ext cx="8305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2059"/>
          <p:cNvSpPr>
            <a:spLocks noGrp="1" noChangeArrowheads="1"/>
          </p:cNvSpPr>
          <p:nvPr>
            <p:ph type="sldNum" sz="quarter" idx="4"/>
          </p:nvPr>
        </p:nvSpPr>
        <p:spPr>
          <a:xfrm>
            <a:off x="7162800" y="6553200"/>
            <a:ext cx="1905000" cy="228600"/>
          </a:xfrm>
          <a:prstGeom prst="rect">
            <a:avLst/>
          </a:prstGeom>
        </p:spPr>
        <p:txBody>
          <a:bodyPr vert="horz" wrap="square" lIns="91440" tIns="45720" rIns="91440" bIns="45720" numCol="1" anchor="t" anchorCtr="0" compatLnSpc="1">
            <a:prstTxWarp prst="textNoShape">
              <a:avLst/>
            </a:prstTxWarp>
          </a:bodyPr>
          <a:lstStyle>
            <a:lvl1pPr algn="r">
              <a:defRPr sz="1400"/>
            </a:lvl1pPr>
          </a:lstStyle>
          <a:p>
            <a:pPr defTabSz="914400" eaLnBrk="0" hangingPunct="0"/>
            <a:r>
              <a:rPr lang="en-US" smtClean="0">
                <a:solidFill>
                  <a:srgbClr val="0000CC"/>
                </a:solidFill>
                <a:latin typeface="Times New Roman" pitchFamily="18" charset="0"/>
                <a:cs typeface="+mn-cs"/>
              </a:rPr>
              <a:t>14-</a:t>
            </a:r>
            <a:fld id="{2995B600-677E-49F3-93B7-21B47B014FEC}" type="slidenum">
              <a:rPr lang="en-US" smtClean="0">
                <a:solidFill>
                  <a:srgbClr val="0000CC"/>
                </a:solidFill>
                <a:latin typeface="Times New Roman" pitchFamily="18" charset="0"/>
                <a:cs typeface="+mn-cs"/>
              </a:rPr>
              <a:pPr defTabSz="914400" eaLnBrk="0" hangingPunct="0"/>
              <a:t>‹#›</a:t>
            </a:fld>
            <a:endParaRPr lang="en-US" smtClean="0">
              <a:solidFill>
                <a:srgbClr val="0000CC"/>
              </a:solidFill>
              <a:latin typeface="Times New Roman" pitchFamily="18" charset="0"/>
              <a:cs typeface="+mn-cs"/>
            </a:endParaRPr>
          </a:p>
        </p:txBody>
      </p:sp>
      <p:sp>
        <p:nvSpPr>
          <p:cNvPr id="8" name="Text Box 5"/>
          <p:cNvSpPr txBox="1">
            <a:spLocks noChangeArrowheads="1"/>
          </p:cNvSpPr>
          <p:nvPr userDrawn="1"/>
        </p:nvSpPr>
        <p:spPr bwMode="auto">
          <a:xfrm>
            <a:off x="76200" y="6553200"/>
            <a:ext cx="4648200" cy="246063"/>
          </a:xfrm>
          <a:prstGeom prst="rect">
            <a:avLst/>
          </a:prstGeom>
          <a:noFill/>
          <a:ln w="127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0" hangingPunct="0">
              <a:spcBef>
                <a:spcPct val="50000"/>
              </a:spcBef>
            </a:pPr>
            <a:r>
              <a:rPr lang="en-US" sz="1000" smtClean="0">
                <a:solidFill>
                  <a:srgbClr val="0000CC"/>
                </a:solidFill>
                <a:latin typeface="Arial" charset="0"/>
                <a:cs typeface="+mn-cs"/>
              </a:rPr>
              <a:t>Copyright © 2010 Pearson Education, Inc. Publishing as Prentice Hall.</a:t>
            </a:r>
            <a:endParaRPr lang="en-US" sz="1000" smtClean="0">
              <a:solidFill>
                <a:srgbClr val="0000CC"/>
              </a:solidFill>
              <a:cs typeface="+mn-cs"/>
            </a:endParaRPr>
          </a:p>
        </p:txBody>
      </p:sp>
    </p:spTree>
    <p:extLst>
      <p:ext uri="{BB962C8B-B14F-4D97-AF65-F5344CB8AC3E}">
        <p14:creationId xmlns:p14="http://schemas.microsoft.com/office/powerpoint/2010/main" val="1748816690"/>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ransition>
    <p:cover/>
  </p:transition>
  <p:hf hdr="0" ftr="0" dt="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eaLnBrk="0" fontAlgn="base" hangingPunct="0">
        <a:spcBef>
          <a:spcPct val="0"/>
        </a:spcBef>
        <a:spcAft>
          <a:spcPct val="0"/>
        </a:spcAft>
        <a:defRPr sz="3600" b="1">
          <a:solidFill>
            <a:schemeClr val="tx2"/>
          </a:solidFill>
          <a:latin typeface="Arial" charset="0"/>
        </a:defRPr>
      </a:lvl6pPr>
      <a:lvl7pPr marL="914400" algn="ctr" rtl="0" eaLnBrk="0" fontAlgn="base" hangingPunct="0">
        <a:spcBef>
          <a:spcPct val="0"/>
        </a:spcBef>
        <a:spcAft>
          <a:spcPct val="0"/>
        </a:spcAft>
        <a:defRPr sz="3600" b="1">
          <a:solidFill>
            <a:schemeClr val="tx2"/>
          </a:solidFill>
          <a:latin typeface="Arial" charset="0"/>
        </a:defRPr>
      </a:lvl7pPr>
      <a:lvl8pPr marL="1371600" algn="ctr" rtl="0" eaLnBrk="0" fontAlgn="base" hangingPunct="0">
        <a:spcBef>
          <a:spcPct val="0"/>
        </a:spcBef>
        <a:spcAft>
          <a:spcPct val="0"/>
        </a:spcAft>
        <a:defRPr sz="3600" b="1">
          <a:solidFill>
            <a:schemeClr val="tx2"/>
          </a:solidFill>
          <a:latin typeface="Arial" charset="0"/>
        </a:defRPr>
      </a:lvl8pPr>
      <a:lvl9pPr marL="1828800" algn="ctr" rtl="0" eaLnBrk="0" fontAlgn="base" hangingPunct="0">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rgbClr val="339966"/>
        </a:buClr>
        <a:buFont typeface="Monotype Sorts" pitchFamily="2" charset="2"/>
        <a:buChar char="u"/>
        <a:defRPr sz="2800">
          <a:solidFill>
            <a:srgbClr val="000000"/>
          </a:solidFill>
          <a:latin typeface="+mn-lt"/>
          <a:ea typeface="+mn-ea"/>
          <a:cs typeface="+mn-cs"/>
        </a:defRPr>
      </a:lvl1pPr>
      <a:lvl2pPr marL="742950" indent="-285750" algn="l" rtl="0" eaLnBrk="0" fontAlgn="base" hangingPunct="0">
        <a:spcBef>
          <a:spcPct val="20000"/>
        </a:spcBef>
        <a:spcAft>
          <a:spcPct val="0"/>
        </a:spcAft>
        <a:buClr>
          <a:srgbClr val="339966"/>
        </a:buClr>
        <a:buChar char="–"/>
        <a:defRPr sz="2400">
          <a:solidFill>
            <a:srgbClr val="000000"/>
          </a:solidFill>
          <a:latin typeface="+mn-lt"/>
        </a:defRPr>
      </a:lvl2pPr>
      <a:lvl3pPr marL="1085850" indent="-228600" algn="l" rtl="0" eaLnBrk="0" fontAlgn="base" hangingPunct="0">
        <a:spcBef>
          <a:spcPct val="20000"/>
        </a:spcBef>
        <a:spcAft>
          <a:spcPct val="0"/>
        </a:spcAft>
        <a:buClr>
          <a:srgbClr val="339966"/>
        </a:buClr>
        <a:buChar char="»"/>
        <a:defRPr sz="2000">
          <a:solidFill>
            <a:srgbClr val="000000"/>
          </a:solidFill>
          <a:latin typeface="+mn-lt"/>
        </a:defRPr>
      </a:lvl3pPr>
      <a:lvl4pPr marL="1428750" indent="-228600" algn="l" rtl="0" eaLnBrk="0" fontAlgn="base" hangingPunct="0">
        <a:spcBef>
          <a:spcPct val="20000"/>
        </a:spcBef>
        <a:spcAft>
          <a:spcPct val="0"/>
        </a:spcAft>
        <a:buClr>
          <a:srgbClr val="339966"/>
        </a:buClr>
        <a:buFont typeface="Monotype Sorts" pitchFamily="2" charset="2"/>
        <a:buChar char="u"/>
        <a:defRPr>
          <a:solidFill>
            <a:srgbClr val="000000"/>
          </a:solidFill>
          <a:latin typeface="+mn-lt"/>
        </a:defRPr>
      </a:lvl4pPr>
      <a:lvl5pPr marL="1771650" indent="-228600" algn="l" rtl="0" eaLnBrk="0" fontAlgn="base" hangingPunct="0">
        <a:spcBef>
          <a:spcPct val="20000"/>
        </a:spcBef>
        <a:spcAft>
          <a:spcPct val="0"/>
        </a:spcAft>
        <a:buClr>
          <a:srgbClr val="339966"/>
        </a:buClr>
        <a:buChar char="–"/>
        <a:defRPr sz="1600">
          <a:solidFill>
            <a:srgbClr val="000000"/>
          </a:solidFill>
          <a:latin typeface="+mn-lt"/>
        </a:defRPr>
      </a:lvl5pPr>
      <a:lvl6pPr marL="2228850" indent="-228600" algn="l" rtl="0" eaLnBrk="0" fontAlgn="base" hangingPunct="0">
        <a:spcBef>
          <a:spcPct val="20000"/>
        </a:spcBef>
        <a:spcAft>
          <a:spcPct val="0"/>
        </a:spcAft>
        <a:buClr>
          <a:srgbClr val="339966"/>
        </a:buClr>
        <a:buChar char="–"/>
        <a:defRPr sz="1600">
          <a:solidFill>
            <a:srgbClr val="000000"/>
          </a:solidFill>
          <a:latin typeface="+mn-lt"/>
        </a:defRPr>
      </a:lvl6pPr>
      <a:lvl7pPr marL="2686050" indent="-228600" algn="l" rtl="0" eaLnBrk="0" fontAlgn="base" hangingPunct="0">
        <a:spcBef>
          <a:spcPct val="20000"/>
        </a:spcBef>
        <a:spcAft>
          <a:spcPct val="0"/>
        </a:spcAft>
        <a:buClr>
          <a:srgbClr val="339966"/>
        </a:buClr>
        <a:buChar char="–"/>
        <a:defRPr sz="1600">
          <a:solidFill>
            <a:srgbClr val="000000"/>
          </a:solidFill>
          <a:latin typeface="+mn-lt"/>
        </a:defRPr>
      </a:lvl7pPr>
      <a:lvl8pPr marL="3143250" indent="-228600" algn="l" rtl="0" eaLnBrk="0" fontAlgn="base" hangingPunct="0">
        <a:spcBef>
          <a:spcPct val="20000"/>
        </a:spcBef>
        <a:spcAft>
          <a:spcPct val="0"/>
        </a:spcAft>
        <a:buClr>
          <a:srgbClr val="339966"/>
        </a:buClr>
        <a:buChar char="–"/>
        <a:defRPr sz="1600">
          <a:solidFill>
            <a:srgbClr val="000000"/>
          </a:solidFill>
          <a:latin typeface="+mn-lt"/>
        </a:defRPr>
      </a:lvl8pPr>
      <a:lvl9pPr marL="3600450" indent="-228600" algn="l" rtl="0" eaLnBrk="0" fontAlgn="base" hangingPunct="0">
        <a:spcBef>
          <a:spcPct val="20000"/>
        </a:spcBef>
        <a:spcAft>
          <a:spcPct val="0"/>
        </a:spcAft>
        <a:buClr>
          <a:srgbClr val="339966"/>
        </a:buClr>
        <a:buChar char="–"/>
        <a:defRPr sz="16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ChangeArrowheads="1"/>
          </p:cNvSpPr>
          <p:nvPr/>
        </p:nvSpPr>
        <p:spPr bwMode="hidden">
          <a:xfrm>
            <a:off x="152400" y="0"/>
            <a:ext cx="1447800" cy="685800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endParaRPr kumimoji="1" lang="en-GB" sz="2400" smtClean="0">
              <a:solidFill>
                <a:srgbClr val="5B5249"/>
              </a:solidFill>
              <a:latin typeface="Times New Roman" pitchFamily="18" charset="0"/>
              <a:cs typeface="+mn-cs"/>
            </a:endParaRPr>
          </a:p>
        </p:txBody>
      </p:sp>
      <p:sp>
        <p:nvSpPr>
          <p:cNvPr id="47107" name="Rectangle 3"/>
          <p:cNvSpPr>
            <a:spLocks noChangeArrowheads="1"/>
          </p:cNvSpPr>
          <p:nvPr/>
        </p:nvSpPr>
        <p:spPr bwMode="hidden">
          <a:xfrm>
            <a:off x="1676400" y="0"/>
            <a:ext cx="7467600" cy="1219200"/>
          </a:xfrm>
          <a:prstGeom prst="rect">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endParaRPr kumimoji="1" lang="en-GB" sz="2400" smtClean="0">
              <a:solidFill>
                <a:srgbClr val="5B5249"/>
              </a:solidFill>
              <a:latin typeface="Times New Roman" pitchFamily="18" charset="0"/>
              <a:cs typeface="+mn-cs"/>
            </a:endParaRPr>
          </a:p>
        </p:txBody>
      </p:sp>
      <p:sp>
        <p:nvSpPr>
          <p:cNvPr id="47108" name="Rectangle 4" descr="Stationery"/>
          <p:cNvSpPr>
            <a:spLocks noChangeArrowheads="1"/>
          </p:cNvSpPr>
          <p:nvPr/>
        </p:nvSpPr>
        <p:spPr bwMode="auto">
          <a:xfrm>
            <a:off x="457200" y="0"/>
            <a:ext cx="1219200" cy="762000"/>
          </a:xfrm>
          <a:prstGeom prst="rect">
            <a:avLst/>
          </a:prstGeom>
          <a:blipFill dpi="0" rotWithShape="0">
            <a:blip r:embed="rId14"/>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endParaRPr kumimoji="1" lang="en-GB" sz="2400" smtClean="0">
              <a:solidFill>
                <a:srgbClr val="5B5249"/>
              </a:solidFill>
              <a:latin typeface="Times New Roman" pitchFamily="18" charset="0"/>
              <a:cs typeface="+mn-cs"/>
            </a:endParaRPr>
          </a:p>
        </p:txBody>
      </p:sp>
      <p:sp>
        <p:nvSpPr>
          <p:cNvPr id="47109" name="Rectangle 5" descr="Stationery"/>
          <p:cNvSpPr>
            <a:spLocks noChangeArrowheads="1"/>
          </p:cNvSpPr>
          <p:nvPr/>
        </p:nvSpPr>
        <p:spPr bwMode="auto">
          <a:xfrm>
            <a:off x="0" y="0"/>
            <a:ext cx="457200" cy="6858000"/>
          </a:xfrm>
          <a:prstGeom prst="rect">
            <a:avLst/>
          </a:prstGeom>
          <a:blipFill dpi="0" rotWithShape="0">
            <a:blip r:embed="rId14"/>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endParaRPr kumimoji="1" lang="en-GB" sz="2400" smtClean="0">
              <a:solidFill>
                <a:srgbClr val="5B5249"/>
              </a:solidFill>
              <a:latin typeface="Times New Roman" pitchFamily="18" charset="0"/>
              <a:cs typeface="+mn-cs"/>
            </a:endParaRPr>
          </a:p>
        </p:txBody>
      </p:sp>
      <p:sp>
        <p:nvSpPr>
          <p:cNvPr id="47110" name="Rectangle 6"/>
          <p:cNvSpPr>
            <a:spLocks noGrp="1" noChangeArrowheads="1"/>
          </p:cNvSpPr>
          <p:nvPr>
            <p:ph type="title"/>
          </p:nvPr>
        </p:nvSpPr>
        <p:spPr bwMode="auto">
          <a:xfrm>
            <a:off x="1066800" y="838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47111" name="Rectangle 7"/>
          <p:cNvSpPr>
            <a:spLocks noGrp="1" noChangeArrowheads="1"/>
          </p:cNvSpPr>
          <p:nvPr>
            <p:ph type="dt" sz="half" idx="2"/>
          </p:nvPr>
        </p:nvSpPr>
        <p:spPr bwMode="auto">
          <a:xfrm>
            <a:off x="1066800" y="64135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solidFill>
                  <a:schemeClr val="tx2"/>
                </a:solidFill>
              </a:defRPr>
            </a:lvl1pPr>
          </a:lstStyle>
          <a:p>
            <a:pPr defTabSz="914400"/>
            <a:endParaRPr lang="en-GB" smtClean="0">
              <a:solidFill>
                <a:srgbClr val="2A3D7A"/>
              </a:solidFill>
              <a:latin typeface="Times New Roman" pitchFamily="18" charset="0"/>
              <a:cs typeface="+mn-cs"/>
            </a:endParaRPr>
          </a:p>
        </p:txBody>
      </p:sp>
      <p:sp>
        <p:nvSpPr>
          <p:cNvPr id="47112" name="Rectangle 8"/>
          <p:cNvSpPr>
            <a:spLocks noGrp="1" noChangeArrowheads="1"/>
          </p:cNvSpPr>
          <p:nvPr>
            <p:ph type="ftr" sz="quarter" idx="3"/>
          </p:nvPr>
        </p:nvSpPr>
        <p:spPr bwMode="auto">
          <a:xfrm>
            <a:off x="3429000" y="64135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solidFill>
                  <a:schemeClr val="tx2"/>
                </a:solidFill>
              </a:defRPr>
            </a:lvl1pPr>
          </a:lstStyle>
          <a:p>
            <a:pPr defTabSz="914400"/>
            <a:endParaRPr lang="en-GB" smtClean="0">
              <a:solidFill>
                <a:srgbClr val="2A3D7A"/>
              </a:solidFill>
              <a:latin typeface="Times New Roman" pitchFamily="18" charset="0"/>
              <a:cs typeface="+mn-cs"/>
            </a:endParaRPr>
          </a:p>
        </p:txBody>
      </p:sp>
      <p:pic>
        <p:nvPicPr>
          <p:cNvPr id="47113" name="Picture 9" descr="anabnr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28725" y="0"/>
            <a:ext cx="7915275" cy="754063"/>
          </a:xfrm>
          <a:prstGeom prst="rect">
            <a:avLst/>
          </a:prstGeom>
          <a:noFill/>
          <a:extLst>
            <a:ext uri="{909E8E84-426E-40DD-AFC4-6F175D3DCCD1}">
              <a14:hiddenFill xmlns:a14="http://schemas.microsoft.com/office/drawing/2010/main">
                <a:solidFill>
                  <a:srgbClr val="FFFFFF"/>
                </a:solidFill>
              </a14:hiddenFill>
            </a:ext>
          </a:extLst>
        </p:spPr>
      </p:pic>
      <p:sp>
        <p:nvSpPr>
          <p:cNvPr id="47114" name="Rectangle 10"/>
          <p:cNvSpPr>
            <a:spLocks noChangeArrowheads="1"/>
          </p:cNvSpPr>
          <p:nvPr/>
        </p:nvSpPr>
        <p:spPr bwMode="auto">
          <a:xfrm>
            <a:off x="304800" y="457200"/>
            <a:ext cx="2514600" cy="304800"/>
          </a:xfrm>
          <a:prstGeom prst="rect">
            <a:avLst/>
          </a:prstGeom>
          <a:solidFill>
            <a:schemeClr val="accent2">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endParaRPr kumimoji="1" lang="en-GB" sz="2400" smtClean="0">
              <a:solidFill>
                <a:srgbClr val="5B5249"/>
              </a:solidFill>
              <a:latin typeface="Times New Roman" pitchFamily="18" charset="0"/>
              <a:cs typeface="+mn-cs"/>
            </a:endParaRPr>
          </a:p>
        </p:txBody>
      </p:sp>
      <p:sp>
        <p:nvSpPr>
          <p:cNvPr id="47115" name="Rectangle 11"/>
          <p:cNvSpPr>
            <a:spLocks noGrp="1" noChangeArrowheads="1"/>
          </p:cNvSpPr>
          <p:nvPr>
            <p:ph type="sldNum" sz="quarter" idx="4"/>
          </p:nvPr>
        </p:nvSpPr>
        <p:spPr bwMode="auto">
          <a:xfrm>
            <a:off x="8229600" y="64135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2"/>
                </a:solidFill>
              </a:defRPr>
            </a:lvl1pPr>
          </a:lstStyle>
          <a:p>
            <a:pPr defTabSz="914400"/>
            <a:fld id="{1DE30A76-55A2-4B6E-99B1-646EDD5A2DD4}" type="slidenum">
              <a:rPr lang="en-GB" sz="2400" smtClean="0">
                <a:solidFill>
                  <a:srgbClr val="2A3D7A"/>
                </a:solidFill>
                <a:latin typeface="Times New Roman" pitchFamily="18" charset="0"/>
                <a:cs typeface="+mn-cs"/>
              </a:rPr>
              <a:pPr defTabSz="914400"/>
              <a:t>‹#›</a:t>
            </a:fld>
            <a:endParaRPr lang="en-GB" sz="1400" smtClean="0">
              <a:solidFill>
                <a:srgbClr val="2A3D7A"/>
              </a:solidFill>
              <a:latin typeface="Times New Roman" pitchFamily="18" charset="0"/>
              <a:cs typeface="+mn-cs"/>
            </a:endParaRPr>
          </a:p>
        </p:txBody>
      </p:sp>
      <p:sp>
        <p:nvSpPr>
          <p:cNvPr id="47116" name="Rectangle 12"/>
          <p:cNvSpPr>
            <a:spLocks noGrp="1" noChangeArrowheads="1"/>
          </p:cNvSpPr>
          <p:nvPr>
            <p:ph type="body" idx="1"/>
          </p:nvPr>
        </p:nvSpPr>
        <p:spPr bwMode="auto">
          <a:xfrm>
            <a:off x="1066800" y="210185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extLst>
      <p:ext uri="{BB962C8B-B14F-4D97-AF65-F5344CB8AC3E}">
        <p14:creationId xmlns:p14="http://schemas.microsoft.com/office/powerpoint/2010/main" val="2394481622"/>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p:hf hdr="0" ftr="0" dt="0"/>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457200" indent="-457200" algn="l" rtl="0" fontAlgn="base">
        <a:spcBef>
          <a:spcPct val="20000"/>
        </a:spcBef>
        <a:spcAft>
          <a:spcPct val="0"/>
        </a:spcAft>
        <a:buClr>
          <a:srgbClr val="A50021"/>
        </a:buClr>
        <a:buSzPct val="75000"/>
        <a:buFont typeface="Wingdings" pitchFamily="2" charset="2"/>
        <a:buChar char="n"/>
        <a:defRPr sz="3200">
          <a:solidFill>
            <a:schemeClr val="tx1"/>
          </a:solidFill>
          <a:latin typeface="+mn-lt"/>
          <a:ea typeface="+mn-ea"/>
          <a:cs typeface="+mn-cs"/>
        </a:defRPr>
      </a:lvl1pPr>
      <a:lvl2pPr marL="1027113" indent="-455613" algn="l" rtl="0" fontAlgn="base">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0013" indent="-228600" algn="l" rtl="0" fontAlgn="base">
        <a:spcBef>
          <a:spcPct val="20000"/>
        </a:spcBef>
        <a:spcAft>
          <a:spcPct val="0"/>
        </a:spcAft>
        <a:buClr>
          <a:srgbClr val="666699"/>
        </a:buClr>
        <a:buSzPct val="70000"/>
        <a:buFont typeface="Wingdings" pitchFamily="2" charset="2"/>
        <a:buChar char="n"/>
        <a:defRPr sz="2400">
          <a:solidFill>
            <a:schemeClr val="tx1"/>
          </a:solidFill>
          <a:latin typeface="+mn-lt"/>
        </a:defRPr>
      </a:lvl3pPr>
      <a:lvl4pPr marL="1712913" indent="-228600" algn="l" rtl="0" fontAlgn="base">
        <a:spcBef>
          <a:spcPct val="20000"/>
        </a:spcBef>
        <a:spcAft>
          <a:spcPct val="0"/>
        </a:spcAft>
        <a:buSzPct val="60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Line 8"/>
          <p:cNvSpPr>
            <a:spLocks noChangeShapeType="1"/>
          </p:cNvSpPr>
          <p:nvPr/>
        </p:nvSpPr>
        <p:spPr bwMode="auto">
          <a:xfrm>
            <a:off x="0" y="1371600"/>
            <a:ext cx="8001000" cy="0"/>
          </a:xfrm>
          <a:prstGeom prst="line">
            <a:avLst/>
          </a:prstGeom>
          <a:noFill/>
          <a:ln w="76200" cmpd="tri">
            <a:solidFill>
              <a:srgbClr val="339966"/>
            </a:solidFill>
            <a:round/>
            <a:headEnd/>
            <a:tailEnd/>
          </a:ln>
          <a:effectLst/>
        </p:spPr>
        <p:txBody>
          <a:bodyPr wrap="none" anchor="ctr"/>
          <a:lstStyle/>
          <a:p>
            <a:pPr defTabSz="914400" eaLnBrk="0" hangingPunct="0">
              <a:defRPr/>
            </a:pPr>
            <a:endParaRPr lang="en-US" sz="2400">
              <a:solidFill>
                <a:srgbClr val="0000CC"/>
              </a:solidFill>
              <a:latin typeface="Times New Roman" pitchFamily="18" charset="0"/>
              <a:cs typeface="+mn-cs"/>
            </a:endParaRPr>
          </a:p>
        </p:txBody>
      </p:sp>
      <p:sp>
        <p:nvSpPr>
          <p:cNvPr id="1027" name="Rectangle 9"/>
          <p:cNvSpPr>
            <a:spLocks noGrp="1" noChangeArrowheads="1"/>
          </p:cNvSpPr>
          <p:nvPr>
            <p:ph type="title"/>
          </p:nvPr>
        </p:nvSpPr>
        <p:spPr bwMode="auto">
          <a:xfrm>
            <a:off x="381000" y="2667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
        <p:nvSpPr>
          <p:cNvPr id="1028" name="Rectangle 10"/>
          <p:cNvSpPr>
            <a:spLocks noGrp="1" noChangeArrowheads="1"/>
          </p:cNvSpPr>
          <p:nvPr>
            <p:ph type="body" idx="1"/>
          </p:nvPr>
        </p:nvSpPr>
        <p:spPr bwMode="auto">
          <a:xfrm>
            <a:off x="381000" y="1600200"/>
            <a:ext cx="8305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2059"/>
          <p:cNvSpPr>
            <a:spLocks noGrp="1" noChangeArrowheads="1"/>
          </p:cNvSpPr>
          <p:nvPr>
            <p:ph type="sldNum" sz="quarter" idx="4"/>
          </p:nvPr>
        </p:nvSpPr>
        <p:spPr>
          <a:xfrm>
            <a:off x="7162800" y="6553200"/>
            <a:ext cx="1905000" cy="228600"/>
          </a:xfrm>
          <a:prstGeom prst="rect">
            <a:avLst/>
          </a:prstGeom>
        </p:spPr>
        <p:txBody>
          <a:bodyPr vert="horz" wrap="square" lIns="91440" tIns="45720" rIns="91440" bIns="45720" numCol="1" anchor="t" anchorCtr="0" compatLnSpc="1">
            <a:prstTxWarp prst="textNoShape">
              <a:avLst/>
            </a:prstTxWarp>
          </a:bodyPr>
          <a:lstStyle>
            <a:lvl1pPr algn="r">
              <a:defRPr sz="1400"/>
            </a:lvl1pPr>
          </a:lstStyle>
          <a:p>
            <a:pPr defTabSz="914400" eaLnBrk="0" hangingPunct="0"/>
            <a:r>
              <a:rPr lang="en-US" smtClean="0">
                <a:solidFill>
                  <a:srgbClr val="0000CC"/>
                </a:solidFill>
                <a:latin typeface="Times New Roman" pitchFamily="18" charset="0"/>
                <a:cs typeface="+mn-cs"/>
              </a:rPr>
              <a:t>14-</a:t>
            </a:r>
            <a:fld id="{2995B600-677E-49F3-93B7-21B47B014FEC}" type="slidenum">
              <a:rPr lang="en-US" smtClean="0">
                <a:solidFill>
                  <a:srgbClr val="0000CC"/>
                </a:solidFill>
                <a:latin typeface="Times New Roman" pitchFamily="18" charset="0"/>
                <a:cs typeface="+mn-cs"/>
              </a:rPr>
              <a:pPr defTabSz="914400" eaLnBrk="0" hangingPunct="0"/>
              <a:t>‹#›</a:t>
            </a:fld>
            <a:endParaRPr lang="en-US" smtClean="0">
              <a:solidFill>
                <a:srgbClr val="0000CC"/>
              </a:solidFill>
              <a:latin typeface="Times New Roman" pitchFamily="18" charset="0"/>
              <a:cs typeface="+mn-cs"/>
            </a:endParaRPr>
          </a:p>
        </p:txBody>
      </p:sp>
      <p:sp>
        <p:nvSpPr>
          <p:cNvPr id="8" name="Text Box 5"/>
          <p:cNvSpPr txBox="1">
            <a:spLocks noChangeArrowheads="1"/>
          </p:cNvSpPr>
          <p:nvPr userDrawn="1"/>
        </p:nvSpPr>
        <p:spPr bwMode="auto">
          <a:xfrm>
            <a:off x="76200" y="6553200"/>
            <a:ext cx="4648200" cy="246063"/>
          </a:xfrm>
          <a:prstGeom prst="rect">
            <a:avLst/>
          </a:prstGeom>
          <a:noFill/>
          <a:ln w="127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0" hangingPunct="0">
              <a:spcBef>
                <a:spcPct val="50000"/>
              </a:spcBef>
            </a:pPr>
            <a:r>
              <a:rPr lang="en-US" sz="1000" smtClean="0">
                <a:solidFill>
                  <a:srgbClr val="0000CC"/>
                </a:solidFill>
                <a:latin typeface="Arial" charset="0"/>
                <a:cs typeface="+mn-cs"/>
              </a:rPr>
              <a:t>Copyright © 2010 Pearson Education, Inc. Publishing as Prentice Hall.</a:t>
            </a:r>
            <a:endParaRPr lang="en-US" sz="1000" smtClean="0">
              <a:solidFill>
                <a:srgbClr val="0000CC"/>
              </a:solidFill>
              <a:cs typeface="+mn-cs"/>
            </a:endParaRPr>
          </a:p>
        </p:txBody>
      </p:sp>
    </p:spTree>
    <p:extLst>
      <p:ext uri="{BB962C8B-B14F-4D97-AF65-F5344CB8AC3E}">
        <p14:creationId xmlns:p14="http://schemas.microsoft.com/office/powerpoint/2010/main" val="60056946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cover/>
  </p:transition>
  <p:hf hdr="0" ftr="0" dt="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eaLnBrk="0" fontAlgn="base" hangingPunct="0">
        <a:spcBef>
          <a:spcPct val="0"/>
        </a:spcBef>
        <a:spcAft>
          <a:spcPct val="0"/>
        </a:spcAft>
        <a:defRPr sz="3600" b="1">
          <a:solidFill>
            <a:schemeClr val="tx2"/>
          </a:solidFill>
          <a:latin typeface="Arial" charset="0"/>
        </a:defRPr>
      </a:lvl6pPr>
      <a:lvl7pPr marL="914400" algn="ctr" rtl="0" eaLnBrk="0" fontAlgn="base" hangingPunct="0">
        <a:spcBef>
          <a:spcPct val="0"/>
        </a:spcBef>
        <a:spcAft>
          <a:spcPct val="0"/>
        </a:spcAft>
        <a:defRPr sz="3600" b="1">
          <a:solidFill>
            <a:schemeClr val="tx2"/>
          </a:solidFill>
          <a:latin typeface="Arial" charset="0"/>
        </a:defRPr>
      </a:lvl7pPr>
      <a:lvl8pPr marL="1371600" algn="ctr" rtl="0" eaLnBrk="0" fontAlgn="base" hangingPunct="0">
        <a:spcBef>
          <a:spcPct val="0"/>
        </a:spcBef>
        <a:spcAft>
          <a:spcPct val="0"/>
        </a:spcAft>
        <a:defRPr sz="3600" b="1">
          <a:solidFill>
            <a:schemeClr val="tx2"/>
          </a:solidFill>
          <a:latin typeface="Arial" charset="0"/>
        </a:defRPr>
      </a:lvl8pPr>
      <a:lvl9pPr marL="1828800" algn="ctr" rtl="0" eaLnBrk="0" fontAlgn="base" hangingPunct="0">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rgbClr val="339966"/>
        </a:buClr>
        <a:buFont typeface="Monotype Sorts" pitchFamily="2" charset="2"/>
        <a:buChar char="u"/>
        <a:defRPr sz="2800">
          <a:solidFill>
            <a:srgbClr val="000000"/>
          </a:solidFill>
          <a:latin typeface="+mn-lt"/>
          <a:ea typeface="+mn-ea"/>
          <a:cs typeface="+mn-cs"/>
        </a:defRPr>
      </a:lvl1pPr>
      <a:lvl2pPr marL="742950" indent="-285750" algn="l" rtl="0" eaLnBrk="0" fontAlgn="base" hangingPunct="0">
        <a:spcBef>
          <a:spcPct val="20000"/>
        </a:spcBef>
        <a:spcAft>
          <a:spcPct val="0"/>
        </a:spcAft>
        <a:buClr>
          <a:srgbClr val="339966"/>
        </a:buClr>
        <a:buChar char="–"/>
        <a:defRPr sz="2400">
          <a:solidFill>
            <a:srgbClr val="000000"/>
          </a:solidFill>
          <a:latin typeface="+mn-lt"/>
        </a:defRPr>
      </a:lvl2pPr>
      <a:lvl3pPr marL="1085850" indent="-228600" algn="l" rtl="0" eaLnBrk="0" fontAlgn="base" hangingPunct="0">
        <a:spcBef>
          <a:spcPct val="20000"/>
        </a:spcBef>
        <a:spcAft>
          <a:spcPct val="0"/>
        </a:spcAft>
        <a:buClr>
          <a:srgbClr val="339966"/>
        </a:buClr>
        <a:buChar char="»"/>
        <a:defRPr sz="2000">
          <a:solidFill>
            <a:srgbClr val="000000"/>
          </a:solidFill>
          <a:latin typeface="+mn-lt"/>
        </a:defRPr>
      </a:lvl3pPr>
      <a:lvl4pPr marL="1428750" indent="-228600" algn="l" rtl="0" eaLnBrk="0" fontAlgn="base" hangingPunct="0">
        <a:spcBef>
          <a:spcPct val="20000"/>
        </a:spcBef>
        <a:spcAft>
          <a:spcPct val="0"/>
        </a:spcAft>
        <a:buClr>
          <a:srgbClr val="339966"/>
        </a:buClr>
        <a:buFont typeface="Monotype Sorts" pitchFamily="2" charset="2"/>
        <a:buChar char="u"/>
        <a:defRPr>
          <a:solidFill>
            <a:srgbClr val="000000"/>
          </a:solidFill>
          <a:latin typeface="+mn-lt"/>
        </a:defRPr>
      </a:lvl4pPr>
      <a:lvl5pPr marL="1771650" indent="-228600" algn="l" rtl="0" eaLnBrk="0" fontAlgn="base" hangingPunct="0">
        <a:spcBef>
          <a:spcPct val="20000"/>
        </a:spcBef>
        <a:spcAft>
          <a:spcPct val="0"/>
        </a:spcAft>
        <a:buClr>
          <a:srgbClr val="339966"/>
        </a:buClr>
        <a:buChar char="–"/>
        <a:defRPr sz="1600">
          <a:solidFill>
            <a:srgbClr val="000000"/>
          </a:solidFill>
          <a:latin typeface="+mn-lt"/>
        </a:defRPr>
      </a:lvl5pPr>
      <a:lvl6pPr marL="2228850" indent="-228600" algn="l" rtl="0" eaLnBrk="0" fontAlgn="base" hangingPunct="0">
        <a:spcBef>
          <a:spcPct val="20000"/>
        </a:spcBef>
        <a:spcAft>
          <a:spcPct val="0"/>
        </a:spcAft>
        <a:buClr>
          <a:srgbClr val="339966"/>
        </a:buClr>
        <a:buChar char="–"/>
        <a:defRPr sz="1600">
          <a:solidFill>
            <a:srgbClr val="000000"/>
          </a:solidFill>
          <a:latin typeface="+mn-lt"/>
        </a:defRPr>
      </a:lvl6pPr>
      <a:lvl7pPr marL="2686050" indent="-228600" algn="l" rtl="0" eaLnBrk="0" fontAlgn="base" hangingPunct="0">
        <a:spcBef>
          <a:spcPct val="20000"/>
        </a:spcBef>
        <a:spcAft>
          <a:spcPct val="0"/>
        </a:spcAft>
        <a:buClr>
          <a:srgbClr val="339966"/>
        </a:buClr>
        <a:buChar char="–"/>
        <a:defRPr sz="1600">
          <a:solidFill>
            <a:srgbClr val="000000"/>
          </a:solidFill>
          <a:latin typeface="+mn-lt"/>
        </a:defRPr>
      </a:lvl7pPr>
      <a:lvl8pPr marL="3143250" indent="-228600" algn="l" rtl="0" eaLnBrk="0" fontAlgn="base" hangingPunct="0">
        <a:spcBef>
          <a:spcPct val="20000"/>
        </a:spcBef>
        <a:spcAft>
          <a:spcPct val="0"/>
        </a:spcAft>
        <a:buClr>
          <a:srgbClr val="339966"/>
        </a:buClr>
        <a:buChar char="–"/>
        <a:defRPr sz="1600">
          <a:solidFill>
            <a:srgbClr val="000000"/>
          </a:solidFill>
          <a:latin typeface="+mn-lt"/>
        </a:defRPr>
      </a:lvl8pPr>
      <a:lvl9pPr marL="3600450" indent="-228600" algn="l" rtl="0" eaLnBrk="0" fontAlgn="base" hangingPunct="0">
        <a:spcBef>
          <a:spcPct val="20000"/>
        </a:spcBef>
        <a:spcAft>
          <a:spcPct val="0"/>
        </a:spcAft>
        <a:buClr>
          <a:srgbClr val="339966"/>
        </a:buClr>
        <a:buChar char="–"/>
        <a:defRPr sz="16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ChangeArrowheads="1"/>
          </p:cNvSpPr>
          <p:nvPr/>
        </p:nvSpPr>
        <p:spPr bwMode="hidden">
          <a:xfrm>
            <a:off x="152400" y="0"/>
            <a:ext cx="1447800" cy="685800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endParaRPr kumimoji="1" lang="en-GB" sz="2400" smtClean="0">
              <a:solidFill>
                <a:srgbClr val="5B5249"/>
              </a:solidFill>
              <a:latin typeface="Times New Roman" pitchFamily="18" charset="0"/>
              <a:cs typeface="+mn-cs"/>
            </a:endParaRPr>
          </a:p>
        </p:txBody>
      </p:sp>
      <p:sp>
        <p:nvSpPr>
          <p:cNvPr id="47107" name="Rectangle 3"/>
          <p:cNvSpPr>
            <a:spLocks noChangeArrowheads="1"/>
          </p:cNvSpPr>
          <p:nvPr/>
        </p:nvSpPr>
        <p:spPr bwMode="hidden">
          <a:xfrm>
            <a:off x="1676400" y="0"/>
            <a:ext cx="7467600" cy="1219200"/>
          </a:xfrm>
          <a:prstGeom prst="rect">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endParaRPr kumimoji="1" lang="en-GB" sz="2400" smtClean="0">
              <a:solidFill>
                <a:srgbClr val="5B5249"/>
              </a:solidFill>
              <a:latin typeface="Times New Roman" pitchFamily="18" charset="0"/>
              <a:cs typeface="+mn-cs"/>
            </a:endParaRPr>
          </a:p>
        </p:txBody>
      </p:sp>
      <p:sp>
        <p:nvSpPr>
          <p:cNvPr id="47108" name="Rectangle 4" descr="Stationery"/>
          <p:cNvSpPr>
            <a:spLocks noChangeArrowheads="1"/>
          </p:cNvSpPr>
          <p:nvPr/>
        </p:nvSpPr>
        <p:spPr bwMode="auto">
          <a:xfrm>
            <a:off x="457200" y="0"/>
            <a:ext cx="1219200" cy="762000"/>
          </a:xfrm>
          <a:prstGeom prst="rect">
            <a:avLst/>
          </a:prstGeom>
          <a:blipFill dpi="0" rotWithShape="0">
            <a:blip r:embed="rId14"/>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endParaRPr kumimoji="1" lang="en-GB" sz="2400" smtClean="0">
              <a:solidFill>
                <a:srgbClr val="5B5249"/>
              </a:solidFill>
              <a:latin typeface="Times New Roman" pitchFamily="18" charset="0"/>
              <a:cs typeface="+mn-cs"/>
            </a:endParaRPr>
          </a:p>
        </p:txBody>
      </p:sp>
      <p:sp>
        <p:nvSpPr>
          <p:cNvPr id="47109" name="Rectangle 5" descr="Stationery"/>
          <p:cNvSpPr>
            <a:spLocks noChangeArrowheads="1"/>
          </p:cNvSpPr>
          <p:nvPr/>
        </p:nvSpPr>
        <p:spPr bwMode="auto">
          <a:xfrm>
            <a:off x="0" y="0"/>
            <a:ext cx="457200" cy="6858000"/>
          </a:xfrm>
          <a:prstGeom prst="rect">
            <a:avLst/>
          </a:prstGeom>
          <a:blipFill dpi="0" rotWithShape="0">
            <a:blip r:embed="rId14"/>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endParaRPr kumimoji="1" lang="en-GB" sz="2400" smtClean="0">
              <a:solidFill>
                <a:srgbClr val="5B5249"/>
              </a:solidFill>
              <a:latin typeface="Times New Roman" pitchFamily="18" charset="0"/>
              <a:cs typeface="+mn-cs"/>
            </a:endParaRPr>
          </a:p>
        </p:txBody>
      </p:sp>
      <p:sp>
        <p:nvSpPr>
          <p:cNvPr id="47110" name="Rectangle 6"/>
          <p:cNvSpPr>
            <a:spLocks noGrp="1" noChangeArrowheads="1"/>
          </p:cNvSpPr>
          <p:nvPr>
            <p:ph type="title"/>
          </p:nvPr>
        </p:nvSpPr>
        <p:spPr bwMode="auto">
          <a:xfrm>
            <a:off x="1066800" y="838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47111" name="Rectangle 7"/>
          <p:cNvSpPr>
            <a:spLocks noGrp="1" noChangeArrowheads="1"/>
          </p:cNvSpPr>
          <p:nvPr>
            <p:ph type="dt" sz="half" idx="2"/>
          </p:nvPr>
        </p:nvSpPr>
        <p:spPr bwMode="auto">
          <a:xfrm>
            <a:off x="1066800" y="64135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solidFill>
                  <a:schemeClr val="tx2"/>
                </a:solidFill>
              </a:defRPr>
            </a:lvl1pPr>
          </a:lstStyle>
          <a:p>
            <a:pPr defTabSz="914400"/>
            <a:endParaRPr lang="en-GB" smtClean="0">
              <a:solidFill>
                <a:srgbClr val="2A3D7A"/>
              </a:solidFill>
              <a:latin typeface="Times New Roman" pitchFamily="18" charset="0"/>
              <a:cs typeface="+mn-cs"/>
            </a:endParaRPr>
          </a:p>
        </p:txBody>
      </p:sp>
      <p:sp>
        <p:nvSpPr>
          <p:cNvPr id="47112" name="Rectangle 8"/>
          <p:cNvSpPr>
            <a:spLocks noGrp="1" noChangeArrowheads="1"/>
          </p:cNvSpPr>
          <p:nvPr>
            <p:ph type="ftr" sz="quarter" idx="3"/>
          </p:nvPr>
        </p:nvSpPr>
        <p:spPr bwMode="auto">
          <a:xfrm>
            <a:off x="3429000" y="64135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solidFill>
                  <a:schemeClr val="tx2"/>
                </a:solidFill>
              </a:defRPr>
            </a:lvl1pPr>
          </a:lstStyle>
          <a:p>
            <a:pPr defTabSz="914400"/>
            <a:endParaRPr lang="en-GB" smtClean="0">
              <a:solidFill>
                <a:srgbClr val="2A3D7A"/>
              </a:solidFill>
              <a:latin typeface="Times New Roman" pitchFamily="18" charset="0"/>
              <a:cs typeface="+mn-cs"/>
            </a:endParaRPr>
          </a:p>
        </p:txBody>
      </p:sp>
      <p:pic>
        <p:nvPicPr>
          <p:cNvPr id="47113" name="Picture 9" descr="anabnr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28725" y="0"/>
            <a:ext cx="7915275" cy="754063"/>
          </a:xfrm>
          <a:prstGeom prst="rect">
            <a:avLst/>
          </a:prstGeom>
          <a:noFill/>
          <a:extLst>
            <a:ext uri="{909E8E84-426E-40DD-AFC4-6F175D3DCCD1}">
              <a14:hiddenFill xmlns:a14="http://schemas.microsoft.com/office/drawing/2010/main">
                <a:solidFill>
                  <a:srgbClr val="FFFFFF"/>
                </a:solidFill>
              </a14:hiddenFill>
            </a:ext>
          </a:extLst>
        </p:spPr>
      </p:pic>
      <p:sp>
        <p:nvSpPr>
          <p:cNvPr id="47114" name="Rectangle 10"/>
          <p:cNvSpPr>
            <a:spLocks noChangeArrowheads="1"/>
          </p:cNvSpPr>
          <p:nvPr/>
        </p:nvSpPr>
        <p:spPr bwMode="auto">
          <a:xfrm>
            <a:off x="304800" y="457200"/>
            <a:ext cx="2514600" cy="304800"/>
          </a:xfrm>
          <a:prstGeom prst="rect">
            <a:avLst/>
          </a:prstGeom>
          <a:solidFill>
            <a:schemeClr val="accent2">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endParaRPr kumimoji="1" lang="en-GB" sz="2400" smtClean="0">
              <a:solidFill>
                <a:srgbClr val="5B5249"/>
              </a:solidFill>
              <a:latin typeface="Times New Roman" pitchFamily="18" charset="0"/>
              <a:cs typeface="+mn-cs"/>
            </a:endParaRPr>
          </a:p>
        </p:txBody>
      </p:sp>
      <p:sp>
        <p:nvSpPr>
          <p:cNvPr id="47115" name="Rectangle 11"/>
          <p:cNvSpPr>
            <a:spLocks noGrp="1" noChangeArrowheads="1"/>
          </p:cNvSpPr>
          <p:nvPr>
            <p:ph type="sldNum" sz="quarter" idx="4"/>
          </p:nvPr>
        </p:nvSpPr>
        <p:spPr bwMode="auto">
          <a:xfrm>
            <a:off x="8229600" y="64135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2"/>
                </a:solidFill>
              </a:defRPr>
            </a:lvl1pPr>
          </a:lstStyle>
          <a:p>
            <a:pPr defTabSz="914400"/>
            <a:fld id="{1DE30A76-55A2-4B6E-99B1-646EDD5A2DD4}" type="slidenum">
              <a:rPr lang="en-GB" sz="2400" smtClean="0">
                <a:solidFill>
                  <a:srgbClr val="2A3D7A"/>
                </a:solidFill>
                <a:latin typeface="Times New Roman" pitchFamily="18" charset="0"/>
                <a:cs typeface="+mn-cs"/>
              </a:rPr>
              <a:pPr defTabSz="914400"/>
              <a:t>‹#›</a:t>
            </a:fld>
            <a:endParaRPr lang="en-GB" sz="1400" smtClean="0">
              <a:solidFill>
                <a:srgbClr val="2A3D7A"/>
              </a:solidFill>
              <a:latin typeface="Times New Roman" pitchFamily="18" charset="0"/>
              <a:cs typeface="+mn-cs"/>
            </a:endParaRPr>
          </a:p>
        </p:txBody>
      </p:sp>
      <p:sp>
        <p:nvSpPr>
          <p:cNvPr id="47116" name="Rectangle 12"/>
          <p:cNvSpPr>
            <a:spLocks noGrp="1" noChangeArrowheads="1"/>
          </p:cNvSpPr>
          <p:nvPr>
            <p:ph type="body" idx="1"/>
          </p:nvPr>
        </p:nvSpPr>
        <p:spPr bwMode="auto">
          <a:xfrm>
            <a:off x="1066800" y="210185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extLst>
      <p:ext uri="{BB962C8B-B14F-4D97-AF65-F5344CB8AC3E}">
        <p14:creationId xmlns:p14="http://schemas.microsoft.com/office/powerpoint/2010/main" val="268982194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hf hdr="0" ftr="0" dt="0"/>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457200" indent="-457200" algn="l" rtl="0" fontAlgn="base">
        <a:spcBef>
          <a:spcPct val="20000"/>
        </a:spcBef>
        <a:spcAft>
          <a:spcPct val="0"/>
        </a:spcAft>
        <a:buClr>
          <a:srgbClr val="A50021"/>
        </a:buClr>
        <a:buSzPct val="75000"/>
        <a:buFont typeface="Wingdings" pitchFamily="2" charset="2"/>
        <a:buChar char="n"/>
        <a:defRPr sz="3200">
          <a:solidFill>
            <a:schemeClr val="tx1"/>
          </a:solidFill>
          <a:latin typeface="+mn-lt"/>
          <a:ea typeface="+mn-ea"/>
          <a:cs typeface="+mn-cs"/>
        </a:defRPr>
      </a:lvl1pPr>
      <a:lvl2pPr marL="1027113" indent="-455613" algn="l" rtl="0" fontAlgn="base">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0013" indent="-228600" algn="l" rtl="0" fontAlgn="base">
        <a:spcBef>
          <a:spcPct val="20000"/>
        </a:spcBef>
        <a:spcAft>
          <a:spcPct val="0"/>
        </a:spcAft>
        <a:buClr>
          <a:srgbClr val="666699"/>
        </a:buClr>
        <a:buSzPct val="70000"/>
        <a:buFont typeface="Wingdings" pitchFamily="2" charset="2"/>
        <a:buChar char="n"/>
        <a:defRPr sz="2400">
          <a:solidFill>
            <a:schemeClr val="tx1"/>
          </a:solidFill>
          <a:latin typeface="+mn-lt"/>
        </a:defRPr>
      </a:lvl3pPr>
      <a:lvl4pPr marL="1712913" indent="-228600" algn="l" rtl="0" fontAlgn="base">
        <a:spcBef>
          <a:spcPct val="20000"/>
        </a:spcBef>
        <a:spcAft>
          <a:spcPct val="0"/>
        </a:spcAft>
        <a:buSzPct val="60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oleObject" Target="../embeddings/oleObject2.bin"/><Relationship Id="rId4" Type="http://schemas.openxmlformats.org/officeDocument/2006/relationships/image" Target="../media/image10.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3.emf"/><Relationship Id="rId5" Type="http://schemas.openxmlformats.org/officeDocument/2006/relationships/oleObject" Target="../embeddings/oleObject4.bin"/><Relationship Id="rId4" Type="http://schemas.openxmlformats.org/officeDocument/2006/relationships/image" Target="../media/image12.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59.xml"/><Relationship Id="rId4" Type="http://schemas.openxmlformats.org/officeDocument/2006/relationships/image" Target="../media/image16.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8.emf"/><Relationship Id="rId5" Type="http://schemas.openxmlformats.org/officeDocument/2006/relationships/oleObject" Target="../embeddings/oleObject6.bin"/><Relationship Id="rId4" Type="http://schemas.openxmlformats.org/officeDocument/2006/relationships/image" Target="../media/image17.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8.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oleObject" Target="../embeddings/oleObject12.bin"/><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23.emf"/><Relationship Id="rId2" Type="http://schemas.openxmlformats.org/officeDocument/2006/relationships/slideLayout" Target="../slideLayouts/slideLayout2.xml"/><Relationship Id="rId16" Type="http://schemas.openxmlformats.org/officeDocument/2006/relationships/image" Target="../media/image25.emf"/><Relationship Id="rId1" Type="http://schemas.openxmlformats.org/officeDocument/2006/relationships/vmlDrawing" Target="../drawings/vmlDrawing4.vml"/><Relationship Id="rId6" Type="http://schemas.openxmlformats.org/officeDocument/2006/relationships/image" Target="../media/image20.emf"/><Relationship Id="rId11" Type="http://schemas.openxmlformats.org/officeDocument/2006/relationships/oleObject" Target="../embeddings/oleObject11.bin"/><Relationship Id="rId5" Type="http://schemas.openxmlformats.org/officeDocument/2006/relationships/oleObject" Target="../embeddings/oleObject8.bin"/><Relationship Id="rId15" Type="http://schemas.openxmlformats.org/officeDocument/2006/relationships/oleObject" Target="../embeddings/oleObject13.bin"/><Relationship Id="rId10" Type="http://schemas.openxmlformats.org/officeDocument/2006/relationships/image" Target="../media/image22.emf"/><Relationship Id="rId4" Type="http://schemas.openxmlformats.org/officeDocument/2006/relationships/image" Target="../media/image19.emf"/><Relationship Id="rId9" Type="http://schemas.openxmlformats.org/officeDocument/2006/relationships/oleObject" Target="../embeddings/oleObject10.bin"/><Relationship Id="rId14" Type="http://schemas.openxmlformats.org/officeDocument/2006/relationships/image" Target="../media/image24.emf"/></Relationships>
</file>

<file path=ppt/slides/_rels/slide49.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7.emf"/><Relationship Id="rId5" Type="http://schemas.openxmlformats.org/officeDocument/2006/relationships/oleObject" Target="../embeddings/oleObject15.bin"/><Relationship Id="rId10" Type="http://schemas.openxmlformats.org/officeDocument/2006/relationships/image" Target="../media/image29.emf"/><Relationship Id="rId4" Type="http://schemas.openxmlformats.org/officeDocument/2006/relationships/image" Target="../media/image26.emf"/><Relationship Id="rId9" Type="http://schemas.openxmlformats.org/officeDocument/2006/relationships/oleObject" Target="../embeddings/oleObject17.bin"/></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5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Box 3"/>
          <p:cNvSpPr txBox="1">
            <a:spLocks noChangeArrowheads="1"/>
          </p:cNvSpPr>
          <p:nvPr/>
        </p:nvSpPr>
        <p:spPr bwMode="auto">
          <a:xfrm>
            <a:off x="5738813" y="985838"/>
            <a:ext cx="1211262" cy="1200150"/>
          </a:xfrm>
          <a:prstGeom prst="rect">
            <a:avLst/>
          </a:prstGeom>
          <a:noFill/>
          <a:ln w="9525">
            <a:noFill/>
            <a:miter lim="800000"/>
            <a:headEnd/>
            <a:tailEnd/>
          </a:ln>
        </p:spPr>
        <p:txBody>
          <a:bodyPr wrap="none">
            <a:spAutoFit/>
          </a:bodyPr>
          <a:lstStyle/>
          <a:p>
            <a:r>
              <a:rPr lang="en-US" sz="7200">
                <a:solidFill>
                  <a:srgbClr val="000000"/>
                </a:solidFill>
              </a:rPr>
              <a:t>15</a:t>
            </a:r>
          </a:p>
        </p:txBody>
      </p:sp>
      <p:sp>
        <p:nvSpPr>
          <p:cNvPr id="13314" name="Title 2"/>
          <p:cNvSpPr>
            <a:spLocks noGrp="1"/>
          </p:cNvSpPr>
          <p:nvPr>
            <p:ph type="ctrTitle"/>
          </p:nvPr>
        </p:nvSpPr>
        <p:spPr>
          <a:xfrm>
            <a:off x="3906838" y="2236788"/>
            <a:ext cx="4876800" cy="4090987"/>
          </a:xfrm>
        </p:spPr>
        <p:txBody>
          <a:bodyPr/>
          <a:lstStyle/>
          <a:p>
            <a:pPr eaLnBrk="1" hangingPunct="1"/>
            <a:r>
              <a:rPr lang="en-US" smtClean="0"/>
              <a:t>Sourcing Decisions in a Supply Chain</a:t>
            </a:r>
          </a:p>
        </p:txBody>
      </p:sp>
      <p:pic>
        <p:nvPicPr>
          <p:cNvPr id="13316" name="Picture 4"/>
          <p:cNvPicPr>
            <a:picLocks noChangeAspect="1" noChangeArrowheads="1"/>
          </p:cNvPicPr>
          <p:nvPr/>
        </p:nvPicPr>
        <p:blipFill>
          <a:blip r:embed="rId2"/>
          <a:srcRect/>
          <a:stretch>
            <a:fillRect/>
          </a:stretch>
        </p:blipFill>
        <p:spPr bwMode="auto">
          <a:xfrm>
            <a:off x="417513" y="292100"/>
            <a:ext cx="3832225" cy="4856163"/>
          </a:xfrm>
          <a:prstGeom prst="rect">
            <a:avLst/>
          </a:prstGeom>
          <a:noFill/>
          <a:ln w="25400">
            <a:solidFill>
              <a:srgbClr val="FF9900"/>
            </a:solidFill>
            <a:miter lim="800000"/>
            <a:headEnd/>
            <a:tailEnd/>
          </a:ln>
        </p:spPr>
      </p:pic>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smtClean="0"/>
              <a:t>Sourcing Planning and Analysis</a:t>
            </a:r>
          </a:p>
        </p:txBody>
      </p:sp>
      <p:sp>
        <p:nvSpPr>
          <p:cNvPr id="22530" name="Content Placeholder 2"/>
          <p:cNvSpPr>
            <a:spLocks noGrp="1"/>
          </p:cNvSpPr>
          <p:nvPr>
            <p:ph idx="1"/>
          </p:nvPr>
        </p:nvSpPr>
        <p:spPr>
          <a:xfrm>
            <a:off x="762000" y="1828800"/>
            <a:ext cx="7543800" cy="4525963"/>
          </a:xfrm>
        </p:spPr>
        <p:txBody>
          <a:bodyPr/>
          <a:lstStyle/>
          <a:p>
            <a:pPr eaLnBrk="1" hangingPunct="1"/>
            <a:r>
              <a:rPr lang="en-US" smtClean="0"/>
              <a:t>Analyze spending across various suppliers and component categories</a:t>
            </a:r>
          </a:p>
          <a:p>
            <a:pPr eaLnBrk="1" hangingPunct="1"/>
            <a:r>
              <a:rPr lang="en-US" smtClean="0"/>
              <a:t>Identify opportunities for decreasing the total cost</a:t>
            </a:r>
          </a:p>
        </p:txBody>
      </p:sp>
    </p:spTree>
  </p:cSld>
  <p:clrMapOvr>
    <a:masterClrMapping/>
  </p:clrMapOvr>
  <p:transition spd="slow">
    <p:pull dir="l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4"/>
          <p:cNvSpPr>
            <a:spLocks noGrp="1"/>
          </p:cNvSpPr>
          <p:nvPr>
            <p:ph type="title"/>
          </p:nvPr>
        </p:nvSpPr>
        <p:spPr/>
        <p:txBody>
          <a:bodyPr/>
          <a:lstStyle/>
          <a:p>
            <a:pPr eaLnBrk="1" hangingPunct="1"/>
            <a:r>
              <a:rPr lang="en-US" smtClean="0"/>
              <a:t>Cost of Goods Sold</a:t>
            </a:r>
          </a:p>
        </p:txBody>
      </p:sp>
      <p:sp>
        <p:nvSpPr>
          <p:cNvPr id="23554" name="Content Placeholder 5"/>
          <p:cNvSpPr>
            <a:spLocks noGrp="1"/>
          </p:cNvSpPr>
          <p:nvPr>
            <p:ph idx="1"/>
          </p:nvPr>
        </p:nvSpPr>
        <p:spPr>
          <a:xfrm>
            <a:off x="546100" y="1727200"/>
            <a:ext cx="8229600" cy="4525963"/>
          </a:xfrm>
        </p:spPr>
        <p:txBody>
          <a:bodyPr/>
          <a:lstStyle/>
          <a:p>
            <a:pPr eaLnBrk="1" hangingPunct="1"/>
            <a:r>
              <a:rPr lang="en-US" smtClean="0"/>
              <a:t>Cost of goods sold (COGS) represents well over 50 percent of sales for most major manufacturers</a:t>
            </a:r>
          </a:p>
          <a:p>
            <a:pPr eaLnBrk="1" hangingPunct="1"/>
            <a:r>
              <a:rPr lang="en-US" smtClean="0"/>
              <a:t>Purchased parts a much higher fraction than in the past</a:t>
            </a:r>
          </a:p>
          <a:p>
            <a:pPr eaLnBrk="1" hangingPunct="1"/>
            <a:r>
              <a:rPr lang="en-US" smtClean="0"/>
              <a:t>Companies have reduced vertical integration and outsourced</a:t>
            </a:r>
          </a:p>
        </p:txBody>
      </p:sp>
    </p:spTree>
  </p:cSld>
  <p:clrMapOvr>
    <a:masterClrMapping/>
  </p:clrMapOvr>
  <p:transition spd="slow">
    <p:pull dir="l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solidFill>
                  <a:srgbClr val="0000CC"/>
                </a:solidFill>
              </a:rPr>
              <a:t>14-</a:t>
            </a:r>
            <a:fld id="{F6D547EA-A74D-4F69-A93F-568C8C13F71A}" type="slidenum">
              <a:rPr lang="en-US" sz="1400">
                <a:solidFill>
                  <a:srgbClr val="0000CC"/>
                </a:solidFill>
              </a:rPr>
              <a:pPr/>
              <a:t>12</a:t>
            </a:fld>
            <a:endParaRPr lang="en-US" sz="1400">
              <a:solidFill>
                <a:srgbClr val="0000CC"/>
              </a:solidFill>
            </a:endParaRPr>
          </a:p>
        </p:txBody>
      </p:sp>
      <p:sp>
        <p:nvSpPr>
          <p:cNvPr id="16387" name="Rectangle 2"/>
          <p:cNvSpPr>
            <a:spLocks noGrp="1" noChangeArrowheads="1"/>
          </p:cNvSpPr>
          <p:nvPr>
            <p:ph type="title"/>
          </p:nvPr>
        </p:nvSpPr>
        <p:spPr/>
        <p:txBody>
          <a:bodyPr/>
          <a:lstStyle/>
          <a:p>
            <a:r>
              <a:rPr lang="en-US" smtClean="0"/>
              <a:t>Benefits of Effective</a:t>
            </a:r>
            <a:br>
              <a:rPr lang="en-US" smtClean="0"/>
            </a:br>
            <a:r>
              <a:rPr lang="en-US" smtClean="0"/>
              <a:t>Sourcing Decisions</a:t>
            </a:r>
          </a:p>
        </p:txBody>
      </p:sp>
      <p:sp>
        <p:nvSpPr>
          <p:cNvPr id="16388" name="Rectangle 3"/>
          <p:cNvSpPr>
            <a:spLocks noGrp="1" noChangeArrowheads="1"/>
          </p:cNvSpPr>
          <p:nvPr>
            <p:ph type="body" idx="1"/>
          </p:nvPr>
        </p:nvSpPr>
        <p:spPr>
          <a:xfrm>
            <a:off x="685800" y="1600200"/>
            <a:ext cx="7727950" cy="4648200"/>
          </a:xfrm>
        </p:spPr>
        <p:txBody>
          <a:bodyPr/>
          <a:lstStyle/>
          <a:p>
            <a:pPr>
              <a:lnSpc>
                <a:spcPct val="80000"/>
              </a:lnSpc>
            </a:pPr>
            <a:r>
              <a:rPr lang="en-US" sz="2600" smtClean="0"/>
              <a:t>Better economies of scale can be achieved if orders are aggregated</a:t>
            </a:r>
          </a:p>
          <a:p>
            <a:pPr>
              <a:lnSpc>
                <a:spcPct val="80000"/>
              </a:lnSpc>
            </a:pPr>
            <a:r>
              <a:rPr lang="en-US" sz="2600" smtClean="0"/>
              <a:t>More efficient procurement transactions can significantly reduce the overall cost of purchasing</a:t>
            </a:r>
          </a:p>
          <a:p>
            <a:pPr>
              <a:lnSpc>
                <a:spcPct val="80000"/>
              </a:lnSpc>
            </a:pPr>
            <a:r>
              <a:rPr lang="en-US" sz="2600" smtClean="0"/>
              <a:t>Design collaboration can result in products that are easier to manufacture and distribute, resulting in lower overall costs</a:t>
            </a:r>
          </a:p>
          <a:p>
            <a:pPr>
              <a:lnSpc>
                <a:spcPct val="80000"/>
              </a:lnSpc>
            </a:pPr>
            <a:r>
              <a:rPr lang="en-US" sz="2600" smtClean="0"/>
              <a:t>Good procurement processes can facilitate coordination with suppliers</a:t>
            </a:r>
          </a:p>
          <a:p>
            <a:pPr>
              <a:lnSpc>
                <a:spcPct val="80000"/>
              </a:lnSpc>
            </a:pPr>
            <a:r>
              <a:rPr lang="en-US" sz="2600" smtClean="0"/>
              <a:t>Appropriate supplier contracts can allow for the sharing of risk</a:t>
            </a:r>
          </a:p>
          <a:p>
            <a:pPr>
              <a:lnSpc>
                <a:spcPct val="80000"/>
              </a:lnSpc>
            </a:pPr>
            <a:r>
              <a:rPr lang="en-US" sz="2600" smtClean="0"/>
              <a:t>Firms can achieve a lower purchase price by increasing competition through the use of auctions</a:t>
            </a:r>
            <a:endParaRPr lang="en-US" sz="2400" smtClean="0"/>
          </a:p>
        </p:txBody>
      </p:sp>
    </p:spTree>
    <p:extLst>
      <p:ext uri="{BB962C8B-B14F-4D97-AF65-F5344CB8AC3E}">
        <p14:creationId xmlns:p14="http://schemas.microsoft.com/office/powerpoint/2010/main" val="2607049550"/>
      </p:ext>
    </p:extLst>
  </p:cSld>
  <p:clrMapOvr>
    <a:masterClrMapping/>
  </p:clrMapOvr>
  <p:transition>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p:txBody>
          <a:bodyPr/>
          <a:lstStyle/>
          <a:p>
            <a:r>
              <a:rPr lang="en-US" smtClean="0"/>
              <a:t>In-House or Out-source</a:t>
            </a:r>
          </a:p>
        </p:txBody>
      </p:sp>
      <p:sp>
        <p:nvSpPr>
          <p:cNvPr id="58371" name="Rectangle 3"/>
          <p:cNvSpPr>
            <a:spLocks noGrp="1" noChangeArrowheads="1"/>
          </p:cNvSpPr>
          <p:nvPr>
            <p:ph type="body" idx="4294967295"/>
          </p:nvPr>
        </p:nvSpPr>
        <p:spPr/>
        <p:txBody>
          <a:bodyPr/>
          <a:lstStyle/>
          <a:p>
            <a:pPr>
              <a:lnSpc>
                <a:spcPct val="90000"/>
              </a:lnSpc>
              <a:buFont typeface="Monotype Sorts" pitchFamily="2" charset="2"/>
              <a:buNone/>
            </a:pPr>
            <a:r>
              <a:rPr lang="en-US" sz="2400" smtClean="0"/>
              <a:t>Third parties increase supply-chain surplus by increasing value to buyer and/or seller or decreasing supply-chain costs</a:t>
            </a:r>
          </a:p>
          <a:p>
            <a:pPr>
              <a:lnSpc>
                <a:spcPct val="90000"/>
              </a:lnSpc>
            </a:pPr>
            <a:r>
              <a:rPr lang="en-US" sz="2400" smtClean="0"/>
              <a:t>Capacity aggregation</a:t>
            </a:r>
          </a:p>
          <a:p>
            <a:pPr>
              <a:lnSpc>
                <a:spcPct val="90000"/>
              </a:lnSpc>
            </a:pPr>
            <a:r>
              <a:rPr lang="en-US" sz="2400" smtClean="0"/>
              <a:t>Inventory aggregation</a:t>
            </a:r>
          </a:p>
          <a:p>
            <a:pPr>
              <a:lnSpc>
                <a:spcPct val="90000"/>
              </a:lnSpc>
            </a:pPr>
            <a:r>
              <a:rPr lang="en-US" sz="2400" smtClean="0"/>
              <a:t>Transportation aggregation</a:t>
            </a:r>
          </a:p>
          <a:p>
            <a:pPr lvl="1">
              <a:lnSpc>
                <a:spcPct val="90000"/>
              </a:lnSpc>
            </a:pPr>
            <a:r>
              <a:rPr lang="en-US" sz="2000" smtClean="0"/>
              <a:t>Order consolidation (savings in transport and storage)</a:t>
            </a:r>
          </a:p>
          <a:p>
            <a:pPr>
              <a:lnSpc>
                <a:spcPct val="90000"/>
              </a:lnSpc>
            </a:pPr>
            <a:r>
              <a:rPr lang="en-US" sz="2400" smtClean="0"/>
              <a:t>Warehouse aggregation</a:t>
            </a:r>
          </a:p>
          <a:p>
            <a:pPr>
              <a:lnSpc>
                <a:spcPct val="90000"/>
              </a:lnSpc>
            </a:pPr>
            <a:r>
              <a:rPr lang="en-US" sz="2400" smtClean="0"/>
              <a:t>Procurement aggregation</a:t>
            </a:r>
          </a:p>
          <a:p>
            <a:pPr>
              <a:lnSpc>
                <a:spcPct val="90000"/>
              </a:lnSpc>
            </a:pPr>
            <a:r>
              <a:rPr lang="en-US" sz="2400" smtClean="0"/>
              <a:t>Information aggregation</a:t>
            </a:r>
          </a:p>
          <a:p>
            <a:pPr>
              <a:lnSpc>
                <a:spcPct val="90000"/>
              </a:lnSpc>
            </a:pPr>
            <a:r>
              <a:rPr lang="en-US" sz="2400" smtClean="0"/>
              <a:t>Receivables aggregation</a:t>
            </a:r>
          </a:p>
          <a:p>
            <a:pPr>
              <a:lnSpc>
                <a:spcPct val="90000"/>
              </a:lnSpc>
            </a:pPr>
            <a:r>
              <a:rPr lang="en-US" sz="2400" smtClean="0"/>
              <a:t>Relationship aggregation</a:t>
            </a:r>
          </a:p>
          <a:p>
            <a:pPr>
              <a:lnSpc>
                <a:spcPct val="90000"/>
              </a:lnSpc>
            </a:pPr>
            <a:r>
              <a:rPr lang="en-US" sz="2400" smtClean="0"/>
              <a:t>Lower costs and higher quality</a:t>
            </a:r>
          </a:p>
        </p:txBody>
      </p:sp>
    </p:spTree>
    <p:extLst>
      <p:ext uri="{BB962C8B-B14F-4D97-AF65-F5344CB8AC3E}">
        <p14:creationId xmlns:p14="http://schemas.microsoft.com/office/powerpoint/2010/main" val="808079002"/>
      </p:ext>
    </p:extLst>
  </p:cSld>
  <p:clrMapOvr>
    <a:masterClrMapping/>
  </p:clrMapOvr>
  <p:transition>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solidFill>
                  <a:srgbClr val="141413"/>
                </a:solidFill>
                <a:latin typeface="Helvetica"/>
              </a:rPr>
              <a:t>Factors Influencing Growth of Surplus by a Third Party</a:t>
            </a:r>
            <a:endParaRPr lang="en-US" dirty="0"/>
          </a:p>
        </p:txBody>
      </p:sp>
      <p:sp>
        <p:nvSpPr>
          <p:cNvPr id="26626" name="Content Placeholder 2"/>
          <p:cNvSpPr>
            <a:spLocks noGrp="1"/>
          </p:cNvSpPr>
          <p:nvPr>
            <p:ph idx="1"/>
          </p:nvPr>
        </p:nvSpPr>
        <p:spPr>
          <a:xfrm>
            <a:off x="457200" y="1917071"/>
            <a:ext cx="8062111" cy="4356980"/>
          </a:xfrm>
        </p:spPr>
        <p:txBody>
          <a:bodyPr/>
          <a:lstStyle/>
          <a:p>
            <a:pPr eaLnBrk="1" hangingPunct="1"/>
            <a:r>
              <a:rPr lang="en-US" sz="2800" dirty="0" smtClean="0"/>
              <a:t>Scale</a:t>
            </a:r>
          </a:p>
          <a:p>
            <a:pPr lvl="1" eaLnBrk="1" hangingPunct="1"/>
            <a:r>
              <a:rPr lang="en-US" sz="2400" dirty="0" smtClean="0"/>
              <a:t>Large scale it is unlikely that a third party can achieve further scale economies and increase the surplus</a:t>
            </a:r>
          </a:p>
          <a:p>
            <a:pPr eaLnBrk="1" hangingPunct="1"/>
            <a:r>
              <a:rPr lang="en-US" sz="2800" dirty="0" smtClean="0"/>
              <a:t>Uncertainty</a:t>
            </a:r>
          </a:p>
          <a:p>
            <a:pPr lvl="1" eaLnBrk="1" hangingPunct="1"/>
            <a:r>
              <a:rPr lang="en-US" sz="2400" dirty="0" smtClean="0"/>
              <a:t>If requirements are highly variable over time, third party can increase the surplus through aggregation </a:t>
            </a:r>
          </a:p>
          <a:p>
            <a:pPr eaLnBrk="1" hangingPunct="1"/>
            <a:r>
              <a:rPr lang="en-US" sz="2800" dirty="0" smtClean="0"/>
              <a:t>Specificity of assets</a:t>
            </a:r>
          </a:p>
          <a:p>
            <a:pPr lvl="1" eaLnBrk="1" hangingPunct="1"/>
            <a:r>
              <a:rPr lang="en-US" sz="2400" dirty="0" smtClean="0"/>
              <a:t>If assets required are specific to a firm, a third party is unlikely to increase the </a:t>
            </a:r>
            <a:r>
              <a:rPr lang="en-US" sz="2400" dirty="0" smtClean="0"/>
              <a:t>surplus</a:t>
            </a:r>
          </a:p>
          <a:p>
            <a:pPr marL="457200" lvl="1" indent="0" eaLnBrk="1" hangingPunct="1">
              <a:buNone/>
            </a:pPr>
            <a:endParaRPr lang="en-US" sz="2000" dirty="0" smtClean="0"/>
          </a:p>
        </p:txBody>
      </p:sp>
    </p:spTree>
  </p:cSld>
  <p:clrMapOvr>
    <a:masterClrMapping/>
  </p:clrMapOvr>
  <p:transition spd="slow">
    <p:pull dir="l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solidFill>
                  <a:srgbClr val="141413"/>
                </a:solidFill>
                <a:latin typeface="Helvetica"/>
              </a:rPr>
              <a:t>Factors Influencing Growth of Surplus by a Third Party</a:t>
            </a:r>
            <a:endParaRPr lang="en-US" dirty="0"/>
          </a:p>
        </p:txBody>
      </p:sp>
      <p:graphicFrame>
        <p:nvGraphicFramePr>
          <p:cNvPr id="5" name="Table 4"/>
          <p:cNvGraphicFramePr>
            <a:graphicFrameLocks noGrp="1"/>
          </p:cNvGraphicFramePr>
          <p:nvPr/>
        </p:nvGraphicFramePr>
        <p:xfrm>
          <a:off x="863600" y="2057400"/>
          <a:ext cx="7467600" cy="3545840"/>
        </p:xfrm>
        <a:graphic>
          <a:graphicData uri="http://schemas.openxmlformats.org/drawingml/2006/table">
            <a:tbl>
              <a:tblPr firstRow="1" bandRow="1">
                <a:tableStyleId>{2D5ABB26-0587-4C30-8999-92F81FD0307C}</a:tableStyleId>
              </a:tblPr>
              <a:tblGrid>
                <a:gridCol w="1295400"/>
                <a:gridCol w="812800"/>
                <a:gridCol w="2679700"/>
                <a:gridCol w="2679700"/>
              </a:tblGrid>
              <a:tr h="370840">
                <a:tc>
                  <a:txBody>
                    <a:bodyPr/>
                    <a:lstStyle/>
                    <a:p>
                      <a:endParaRPr lang="en-US" sz="1600" dirty="0"/>
                    </a:p>
                  </a:txBody>
                  <a:tcPr>
                    <a:lnT w="28575" cap="flat" cmpd="sng" algn="ctr">
                      <a:solidFill>
                        <a:scrgbClr r="0" g="0" b="0"/>
                      </a:solidFill>
                      <a:prstDash val="solid"/>
                      <a:round/>
                      <a:headEnd type="none" w="med" len="med"/>
                      <a:tailEnd type="none" w="med" len="med"/>
                    </a:lnT>
                  </a:tcPr>
                </a:tc>
                <a:tc>
                  <a:txBody>
                    <a:bodyPr/>
                    <a:lstStyle/>
                    <a:p>
                      <a:endParaRPr lang="en-US" sz="1600" dirty="0"/>
                    </a:p>
                  </a:txBody>
                  <a:tcPr>
                    <a:lnT w="28575" cap="flat" cmpd="sng" algn="ctr">
                      <a:solidFill>
                        <a:scrgbClr r="0" g="0" b="0"/>
                      </a:solidFill>
                      <a:prstDash val="solid"/>
                      <a:round/>
                      <a:headEnd type="none" w="med" len="med"/>
                      <a:tailEnd type="none" w="med" len="med"/>
                    </a:lnT>
                  </a:tcPr>
                </a:tc>
                <a:tc gridSpan="2">
                  <a:txBody>
                    <a:bodyPr/>
                    <a:lstStyle/>
                    <a:p>
                      <a:pPr algn="ctr"/>
                      <a:r>
                        <a:rPr lang="en-US" sz="1600" b="1" kern="1200" dirty="0" smtClean="0">
                          <a:solidFill>
                            <a:schemeClr val="tx1"/>
                          </a:solidFill>
                          <a:latin typeface="+mn-lt"/>
                          <a:ea typeface="+mn-ea"/>
                          <a:cs typeface="+mn-cs"/>
                        </a:rPr>
                        <a:t>Specificity of Assets Involved in Function</a:t>
                      </a:r>
                      <a:endParaRPr lang="en-US" sz="1600" b="1" dirty="0"/>
                    </a:p>
                  </a:txBody>
                  <a:tcPr>
                    <a:lnT w="28575"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hMerge="1">
                  <a:txBody>
                    <a:bodyPr/>
                    <a:lstStyle/>
                    <a:p>
                      <a:endParaRPr lang="en-US" sz="1600" dirty="0"/>
                    </a:p>
                  </a:txBody>
                  <a:tcPr/>
                </a:tc>
              </a:tr>
              <a:tr h="370840">
                <a:tc>
                  <a:txBody>
                    <a:bodyPr/>
                    <a:lstStyle/>
                    <a:p>
                      <a:endParaRPr lang="en-US" sz="1600" dirty="0"/>
                    </a:p>
                  </a:txBody>
                  <a:tcPr>
                    <a:lnB w="19050" cap="flat" cmpd="sng" algn="ctr">
                      <a:solidFill>
                        <a:scrgbClr r="0" g="0" b="0"/>
                      </a:solidFill>
                      <a:prstDash val="solid"/>
                      <a:round/>
                      <a:headEnd type="none" w="med" len="med"/>
                      <a:tailEnd type="none" w="med" len="med"/>
                    </a:lnB>
                  </a:tcPr>
                </a:tc>
                <a:tc>
                  <a:txBody>
                    <a:bodyPr/>
                    <a:lstStyle/>
                    <a:p>
                      <a:endParaRPr lang="en-US" sz="1600" dirty="0"/>
                    </a:p>
                  </a:txBody>
                  <a:tcPr>
                    <a:lnB w="19050" cap="flat" cmpd="sng" algn="ctr">
                      <a:solidFill>
                        <a:scrgbClr r="0" g="0" b="0"/>
                      </a:solidFill>
                      <a:prstDash val="solid"/>
                      <a:round/>
                      <a:headEnd type="none" w="med" len="med"/>
                      <a:tailEnd type="none" w="med" len="med"/>
                    </a:lnB>
                  </a:tcPr>
                </a:tc>
                <a:tc>
                  <a:txBody>
                    <a:bodyPr/>
                    <a:lstStyle/>
                    <a:p>
                      <a:r>
                        <a:rPr lang="en-US" sz="1600" b="1" dirty="0" smtClean="0"/>
                        <a:t>Low</a:t>
                      </a:r>
                      <a:endParaRPr lang="en-US" sz="1600" b="1" dirty="0"/>
                    </a:p>
                  </a:txBody>
                  <a:tcP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r>
                        <a:rPr lang="en-US" sz="1600" b="1" dirty="0" smtClean="0"/>
                        <a:t>High</a:t>
                      </a:r>
                      <a:endParaRPr lang="en-US" sz="1600" b="1" dirty="0"/>
                    </a:p>
                  </a:txBody>
                  <a:tcP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r>
              <a:tr h="370840">
                <a:tc>
                  <a:txBody>
                    <a:bodyPr/>
                    <a:lstStyle/>
                    <a:p>
                      <a:r>
                        <a:rPr lang="en-US" sz="1600" dirty="0" smtClean="0"/>
                        <a:t>Firm scale</a:t>
                      </a:r>
                      <a:endParaRPr lang="en-US" sz="1600" dirty="0"/>
                    </a:p>
                  </a:txBody>
                  <a:tcPr>
                    <a:lnT w="19050" cap="flat" cmpd="sng" algn="ctr">
                      <a:solidFill>
                        <a:scrgbClr r="0" g="0" b="0"/>
                      </a:solidFill>
                      <a:prstDash val="solid"/>
                      <a:round/>
                      <a:headEnd type="none" w="med" len="med"/>
                      <a:tailEnd type="none" w="med" len="med"/>
                    </a:lnT>
                  </a:tcPr>
                </a:tc>
                <a:tc>
                  <a:txBody>
                    <a:bodyPr/>
                    <a:lstStyle/>
                    <a:p>
                      <a:r>
                        <a:rPr lang="en-US" sz="1600" dirty="0" smtClean="0"/>
                        <a:t>Low </a:t>
                      </a:r>
                      <a:endParaRPr lang="en-US" sz="1600" dirty="0"/>
                    </a:p>
                  </a:txBody>
                  <a:tcPr>
                    <a:lnT w="19050" cap="flat" cmpd="sng" algn="ctr">
                      <a:solidFill>
                        <a:scrgbClr r="0" g="0" b="0"/>
                      </a:solidFill>
                      <a:prstDash val="solid"/>
                      <a:round/>
                      <a:headEnd type="none" w="med" len="med"/>
                      <a:tailEnd type="none" w="med" len="med"/>
                    </a:lnT>
                  </a:tcPr>
                </a:tc>
                <a:tc>
                  <a:txBody>
                    <a:bodyPr/>
                    <a:lstStyle/>
                    <a:p>
                      <a:r>
                        <a:rPr lang="en-US" sz="1600" dirty="0" smtClean="0"/>
                        <a:t>High growth in surplus</a:t>
                      </a:r>
                      <a:endParaRPr lang="en-US" sz="1600" dirty="0"/>
                    </a:p>
                  </a:txBody>
                  <a:tcPr>
                    <a:lnT w="19050" cap="flat" cmpd="sng" algn="ctr">
                      <a:solidFill>
                        <a:scrgbClr r="0" g="0" b="0"/>
                      </a:solidFill>
                      <a:prstDash val="solid"/>
                      <a:round/>
                      <a:headEnd type="none" w="med" len="med"/>
                      <a:tailEnd type="none" w="med" len="med"/>
                    </a:lnT>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Low to medium growth in surplus</a:t>
                      </a:r>
                    </a:p>
                  </a:txBody>
                  <a:tcPr>
                    <a:lnT w="19050" cap="flat" cmpd="sng" algn="ctr">
                      <a:solidFill>
                        <a:scrgbClr r="0" g="0" b="0"/>
                      </a:solidFill>
                      <a:prstDash val="solid"/>
                      <a:round/>
                      <a:headEnd type="none" w="med" len="med"/>
                      <a:tailEnd type="none" w="med" len="med"/>
                    </a:lnT>
                  </a:tcPr>
                </a:tc>
              </a:tr>
              <a:tr h="370840">
                <a:tc>
                  <a:txBody>
                    <a:bodyPr/>
                    <a:lstStyle/>
                    <a:p>
                      <a:endParaRPr lang="en-US" sz="1600" dirty="0"/>
                    </a:p>
                  </a:txBody>
                  <a:tcPr/>
                </a:tc>
                <a:tc>
                  <a:txBody>
                    <a:bodyPr/>
                    <a:lstStyle/>
                    <a:p>
                      <a:r>
                        <a:rPr lang="en-US" sz="1600" dirty="0" smtClean="0"/>
                        <a:t>High </a:t>
                      </a:r>
                      <a:endParaRPr lang="en-US" sz="1600" dirty="0"/>
                    </a:p>
                  </a:txBody>
                  <a:tcPr/>
                </a:tc>
                <a:tc>
                  <a:txBody>
                    <a:bodyPr/>
                    <a:lstStyle/>
                    <a:p>
                      <a:r>
                        <a:rPr lang="en-US" sz="1600" dirty="0" smtClean="0"/>
                        <a:t>Low growth in surplus</a:t>
                      </a:r>
                      <a:endParaRPr lang="en-US" sz="1600" dirty="0"/>
                    </a:p>
                  </a:txBody>
                  <a:tcPr/>
                </a:tc>
                <a:tc>
                  <a:txBody>
                    <a:bodyPr/>
                    <a:lstStyle/>
                    <a:p>
                      <a:r>
                        <a:rPr lang="en-US" sz="1600" dirty="0" smtClean="0"/>
                        <a:t>No growth in surplus unless cost of capital is lower for third party</a:t>
                      </a:r>
                      <a:endParaRPr lang="en-US" sz="1600" dirty="0"/>
                    </a:p>
                  </a:txBody>
                  <a:tcPr/>
                </a:tc>
              </a:tr>
              <a:tr h="370840">
                <a:tc>
                  <a:txBody>
                    <a:bodyPr/>
                    <a:lstStyle/>
                    <a:p>
                      <a:r>
                        <a:rPr lang="en-US" sz="1600" dirty="0" smtClean="0"/>
                        <a:t>Demand uncertainty for firm</a:t>
                      </a:r>
                      <a:endParaRPr lang="en-US" sz="1600" dirty="0"/>
                    </a:p>
                  </a:txBody>
                  <a:tcPr/>
                </a:tc>
                <a:tc>
                  <a:txBody>
                    <a:bodyPr/>
                    <a:lstStyle/>
                    <a:p>
                      <a:r>
                        <a:rPr lang="en-US" sz="1600" dirty="0" smtClean="0"/>
                        <a:t>Low </a:t>
                      </a:r>
                      <a:endParaRPr lang="en-US" sz="1600" dirty="0"/>
                    </a:p>
                  </a:txBody>
                  <a:tcPr/>
                </a:tc>
                <a:tc>
                  <a:txBody>
                    <a:bodyPr/>
                    <a:lstStyle/>
                    <a:p>
                      <a:r>
                        <a:rPr lang="en-US" sz="1600" dirty="0" smtClean="0"/>
                        <a:t>Low to medium growth in surplus</a:t>
                      </a:r>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Low growth in surplus</a:t>
                      </a:r>
                    </a:p>
                  </a:txBody>
                  <a:tcPr/>
                </a:tc>
              </a:tr>
              <a:tr h="370840">
                <a:tc>
                  <a:txBody>
                    <a:bodyPr/>
                    <a:lstStyle/>
                    <a:p>
                      <a:endParaRPr lang="en-US" sz="1600" dirty="0"/>
                    </a:p>
                  </a:txBody>
                  <a:tcPr>
                    <a:lnB w="28575" cap="flat" cmpd="sng" algn="ctr">
                      <a:solidFill>
                        <a:scrgbClr r="0" g="0" b="0"/>
                      </a:solidFill>
                      <a:prstDash val="solid"/>
                      <a:round/>
                      <a:headEnd type="none" w="med" len="med"/>
                      <a:tailEnd type="none" w="med" len="med"/>
                    </a:lnB>
                  </a:tcPr>
                </a:tc>
                <a:tc>
                  <a:txBody>
                    <a:bodyPr/>
                    <a:lstStyle/>
                    <a:p>
                      <a:r>
                        <a:rPr lang="en-US" sz="1600" dirty="0" smtClean="0"/>
                        <a:t>High </a:t>
                      </a:r>
                      <a:endParaRPr lang="en-US" sz="1600" dirty="0"/>
                    </a:p>
                  </a:txBody>
                  <a:tcPr>
                    <a:lnB w="28575" cap="flat" cmpd="sng" algn="ctr">
                      <a:solidFill>
                        <a:scrgbClr r="0" g="0" b="0"/>
                      </a:solidFill>
                      <a:prstDash val="solid"/>
                      <a:round/>
                      <a:headEnd type="none" w="med" len="med"/>
                      <a:tailEnd type="none" w="med" len="med"/>
                    </a:lnB>
                  </a:tcPr>
                </a:tc>
                <a:tc>
                  <a:txBody>
                    <a:bodyPr/>
                    <a:lstStyle/>
                    <a:p>
                      <a:r>
                        <a:rPr lang="en-US" sz="1600" dirty="0" smtClean="0"/>
                        <a:t>High growth in surplus</a:t>
                      </a:r>
                      <a:endParaRPr lang="en-US" sz="1600" dirty="0"/>
                    </a:p>
                  </a:txBody>
                  <a:tcPr>
                    <a:lnB w="28575" cap="flat" cmpd="sng" algn="ctr">
                      <a:solidFill>
                        <a:scrgbClr r="0" g="0" b="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Low to medium growth in surplus</a:t>
                      </a:r>
                    </a:p>
                  </a:txBody>
                  <a:tcPr>
                    <a:lnB w="28575" cap="flat" cmpd="sng" algn="ctr">
                      <a:solidFill>
                        <a:scrgbClr r="0" g="0" b="0"/>
                      </a:solidFill>
                      <a:prstDash val="solid"/>
                      <a:round/>
                      <a:headEnd type="none" w="med" len="med"/>
                      <a:tailEnd type="none" w="med" len="med"/>
                    </a:lnB>
                  </a:tcPr>
                </a:tc>
              </a:tr>
            </a:tbl>
          </a:graphicData>
        </a:graphic>
      </p:graphicFrame>
      <p:sp>
        <p:nvSpPr>
          <p:cNvPr id="6" name="TextBox 5"/>
          <p:cNvSpPr txBox="1">
            <a:spLocks noChangeArrowheads="1"/>
          </p:cNvSpPr>
          <p:nvPr/>
        </p:nvSpPr>
        <p:spPr bwMode="auto">
          <a:xfrm>
            <a:off x="7175500" y="5727700"/>
            <a:ext cx="1030288" cy="304800"/>
          </a:xfrm>
          <a:prstGeom prst="rect">
            <a:avLst/>
          </a:prstGeom>
          <a:noFill/>
          <a:ln w="9525">
            <a:noFill/>
            <a:miter lim="800000"/>
            <a:headEnd/>
            <a:tailEnd/>
          </a:ln>
        </p:spPr>
        <p:txBody>
          <a:bodyPr wrap="none">
            <a:spAutoFit/>
          </a:bodyPr>
          <a:lstStyle/>
          <a:p>
            <a:r>
              <a:rPr lang="en-US" sz="1400"/>
              <a:t>Table 15-1</a:t>
            </a: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par>
                          <p:cTn id="8" fill="hold">
                            <p:stCondLst>
                              <p:cond delay="2000"/>
                            </p:stCondLst>
                            <p:childTnLst>
                              <p:par>
                                <p:cTn id="9" presetID="22" presetClass="entr" presetSubtype="8" fill="hold" grpId="0"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smtClean="0">
                <a:solidFill>
                  <a:srgbClr val="141413"/>
                </a:solidFill>
                <a:latin typeface="Helvetica" pitchFamily="34" charset="0"/>
              </a:rPr>
              <a:t>Risks of Using a Third Party</a:t>
            </a:r>
            <a:endParaRPr lang="en-US" smtClean="0"/>
          </a:p>
        </p:txBody>
      </p:sp>
      <p:sp>
        <p:nvSpPr>
          <p:cNvPr id="28674" name="Content Placeholder 2"/>
          <p:cNvSpPr>
            <a:spLocks noGrp="1"/>
          </p:cNvSpPr>
          <p:nvPr>
            <p:ph idx="1"/>
          </p:nvPr>
        </p:nvSpPr>
        <p:spPr/>
        <p:txBody>
          <a:bodyPr/>
          <a:lstStyle/>
          <a:p>
            <a:pPr marL="514350" indent="-514350" eaLnBrk="1" hangingPunct="1">
              <a:buSzPct val="100000"/>
              <a:buFont typeface="Arial" charset="0"/>
              <a:buAutoNum type="arabicPeriod"/>
            </a:pPr>
            <a:r>
              <a:rPr lang="en-US" sz="2800" smtClean="0"/>
              <a:t>The process is broken</a:t>
            </a:r>
          </a:p>
          <a:p>
            <a:pPr marL="514350" indent="-514350" eaLnBrk="1" hangingPunct="1">
              <a:buSzPct val="100000"/>
              <a:buFont typeface="Arial" charset="0"/>
              <a:buAutoNum type="arabicPeriod"/>
            </a:pPr>
            <a:r>
              <a:rPr lang="en-US" sz="2800" smtClean="0"/>
              <a:t>Underestimation of the cost of coordination</a:t>
            </a:r>
          </a:p>
          <a:p>
            <a:pPr marL="514350" indent="-514350" eaLnBrk="1" hangingPunct="1">
              <a:buSzPct val="100000"/>
              <a:buFont typeface="Arial" charset="0"/>
              <a:buAutoNum type="arabicPeriod"/>
            </a:pPr>
            <a:r>
              <a:rPr lang="en-US" sz="2800" smtClean="0"/>
              <a:t>Reduced customer/supplier contact</a:t>
            </a:r>
          </a:p>
          <a:p>
            <a:pPr marL="514350" indent="-514350" eaLnBrk="1" hangingPunct="1">
              <a:buSzPct val="100000"/>
              <a:buFont typeface="Arial" charset="0"/>
              <a:buAutoNum type="arabicPeriod"/>
            </a:pPr>
            <a:r>
              <a:rPr lang="en-US" sz="2800" smtClean="0"/>
              <a:t>Loss of internal capability and growth in third-party power</a:t>
            </a:r>
          </a:p>
          <a:p>
            <a:pPr marL="514350" indent="-514350" eaLnBrk="1" hangingPunct="1">
              <a:buSzPct val="100000"/>
              <a:buFont typeface="Arial" charset="0"/>
              <a:buAutoNum type="arabicPeriod"/>
            </a:pPr>
            <a:r>
              <a:rPr lang="en-US" sz="2800" smtClean="0"/>
              <a:t>Leakage of sensitive data and information</a:t>
            </a:r>
          </a:p>
          <a:p>
            <a:pPr marL="514350" indent="-514350" eaLnBrk="1" hangingPunct="1">
              <a:buSzPct val="100000"/>
              <a:buFont typeface="Arial" charset="0"/>
              <a:buAutoNum type="arabicPeriod"/>
            </a:pPr>
            <a:r>
              <a:rPr lang="en-US" sz="2800" smtClean="0"/>
              <a:t>Ineffective contracts</a:t>
            </a:r>
          </a:p>
          <a:p>
            <a:pPr marL="514350" indent="-514350" eaLnBrk="1" hangingPunct="1">
              <a:buSzPct val="100000"/>
              <a:buFont typeface="Arial" charset="0"/>
              <a:buAutoNum type="arabicPeriod"/>
            </a:pPr>
            <a:r>
              <a:rPr lang="en-US" sz="2800" smtClean="0"/>
              <a:t>Loss of supply chain visibility</a:t>
            </a:r>
          </a:p>
          <a:p>
            <a:pPr marL="514350" indent="-514350" eaLnBrk="1" hangingPunct="1">
              <a:buSzPct val="100000"/>
              <a:buFont typeface="Arial" charset="0"/>
              <a:buAutoNum type="arabicPeriod"/>
            </a:pPr>
            <a:r>
              <a:rPr lang="en-US" sz="2800" smtClean="0"/>
              <a:t>Negative reputational impact</a:t>
            </a:r>
          </a:p>
        </p:txBody>
      </p:sp>
    </p:spTree>
  </p:cSld>
  <p:clrMapOvr>
    <a:masterClrMapping/>
  </p:clrMapOvr>
  <p:transition spd="slow">
    <p:pull dir="l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solidFill>
                  <a:srgbClr val="141413"/>
                </a:solidFill>
                <a:latin typeface="Helvetica"/>
              </a:rPr>
              <a:t>Third- and Fourth-Party </a:t>
            </a:r>
            <a:br>
              <a:rPr lang="en-US" dirty="0" smtClean="0">
                <a:solidFill>
                  <a:srgbClr val="141413"/>
                </a:solidFill>
                <a:latin typeface="Helvetica"/>
              </a:rPr>
            </a:br>
            <a:r>
              <a:rPr lang="en-US" dirty="0" smtClean="0">
                <a:solidFill>
                  <a:srgbClr val="141413"/>
                </a:solidFill>
                <a:latin typeface="Helvetica"/>
              </a:rPr>
              <a:t>Logistics Providers</a:t>
            </a:r>
            <a:endParaRPr lang="en-US" dirty="0"/>
          </a:p>
        </p:txBody>
      </p:sp>
      <p:sp>
        <p:nvSpPr>
          <p:cNvPr id="29698" name="Content Placeholder 2"/>
          <p:cNvSpPr>
            <a:spLocks noGrp="1"/>
          </p:cNvSpPr>
          <p:nvPr>
            <p:ph idx="1"/>
          </p:nvPr>
        </p:nvSpPr>
        <p:spPr>
          <a:xfrm>
            <a:off x="508000" y="1955800"/>
            <a:ext cx="8229600" cy="4330700"/>
          </a:xfrm>
        </p:spPr>
        <p:txBody>
          <a:bodyPr/>
          <a:lstStyle/>
          <a:p>
            <a:pPr eaLnBrk="1" hangingPunct="1"/>
            <a:r>
              <a:rPr lang="en-US" i="1" smtClean="0"/>
              <a:t>Third-party logistics </a:t>
            </a:r>
            <a:r>
              <a:rPr lang="en-US" smtClean="0"/>
              <a:t>(3PL) providers performs one or more of the logistics activities relating to the flow of product, information, and funds that could be performed by the firm itself</a:t>
            </a:r>
          </a:p>
          <a:p>
            <a:pPr eaLnBrk="1" hangingPunct="1"/>
            <a:r>
              <a:rPr lang="en-US" smtClean="0"/>
              <a:t>A 4PL (fourth-party logistics) designs, builds and runs the entire supply chain process</a:t>
            </a:r>
          </a:p>
        </p:txBody>
      </p:sp>
    </p:spTree>
  </p:cSld>
  <p:clrMapOvr>
    <a:masterClrMapping/>
  </p:clrMapOvr>
  <p:transition spd="slow">
    <p:pull dir="l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solidFill>
                  <a:srgbClr val="141413"/>
                </a:solidFill>
                <a:latin typeface="Helvetica"/>
              </a:rPr>
              <a:t>Third- and Fourth-Party </a:t>
            </a:r>
            <a:br>
              <a:rPr lang="en-US" dirty="0" smtClean="0">
                <a:solidFill>
                  <a:srgbClr val="141413"/>
                </a:solidFill>
                <a:latin typeface="Helvetica"/>
              </a:rPr>
            </a:br>
            <a:r>
              <a:rPr lang="en-US" dirty="0" smtClean="0">
                <a:solidFill>
                  <a:srgbClr val="141413"/>
                </a:solidFill>
                <a:latin typeface="Helvetica"/>
              </a:rPr>
              <a:t>Logistics Providers</a:t>
            </a:r>
            <a:endParaRPr lang="en-US" dirty="0"/>
          </a:p>
        </p:txBody>
      </p:sp>
      <p:graphicFrame>
        <p:nvGraphicFramePr>
          <p:cNvPr id="5" name="Table 4"/>
          <p:cNvGraphicFramePr>
            <a:graphicFrameLocks noGrp="1"/>
          </p:cNvGraphicFramePr>
          <p:nvPr/>
        </p:nvGraphicFramePr>
        <p:xfrm>
          <a:off x="762000" y="1943100"/>
          <a:ext cx="7620000" cy="4023360"/>
        </p:xfrm>
        <a:graphic>
          <a:graphicData uri="http://schemas.openxmlformats.org/drawingml/2006/table">
            <a:tbl>
              <a:tblPr firstRow="1" bandRow="1">
                <a:tableStyleId>{2D5ABB26-0587-4C30-8999-92F81FD0307C}</a:tableStyleId>
              </a:tblPr>
              <a:tblGrid>
                <a:gridCol w="1460500"/>
                <a:gridCol w="1676400"/>
                <a:gridCol w="4483100"/>
              </a:tblGrid>
              <a:tr h="237918">
                <a:tc>
                  <a:txBody>
                    <a:bodyPr/>
                    <a:lstStyle/>
                    <a:p>
                      <a:r>
                        <a:rPr lang="en-US" sz="1200" b="1" kern="1200" dirty="0" smtClean="0">
                          <a:solidFill>
                            <a:schemeClr val="tx1"/>
                          </a:solidFill>
                          <a:latin typeface="+mn-lt"/>
                          <a:ea typeface="+mn-ea"/>
                          <a:cs typeface="+mn-cs"/>
                        </a:rPr>
                        <a:t>Service Category</a:t>
                      </a:r>
                    </a:p>
                  </a:txBody>
                  <a:tcPr>
                    <a:lnT w="28575"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r>
                        <a:rPr lang="en-US" sz="1200" b="1" kern="1200" dirty="0" smtClean="0">
                          <a:solidFill>
                            <a:schemeClr val="tx1"/>
                          </a:solidFill>
                          <a:latin typeface="+mn-lt"/>
                          <a:ea typeface="+mn-ea"/>
                          <a:cs typeface="+mn-cs"/>
                        </a:rPr>
                        <a:t>Basic Service</a:t>
                      </a:r>
                    </a:p>
                  </a:txBody>
                  <a:tcPr>
                    <a:lnT w="28575"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r>
                        <a:rPr lang="en-US" sz="1200" b="1" kern="1200" dirty="0" smtClean="0">
                          <a:solidFill>
                            <a:schemeClr val="tx1"/>
                          </a:solidFill>
                          <a:latin typeface="+mn-lt"/>
                          <a:ea typeface="+mn-ea"/>
                          <a:cs typeface="+mn-cs"/>
                        </a:rPr>
                        <a:t>Some Specific Value-Added Services</a:t>
                      </a:r>
                    </a:p>
                  </a:txBody>
                  <a:tcPr>
                    <a:lnT w="28575"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r>
              <a:tr h="293324">
                <a:tc>
                  <a:txBody>
                    <a:bodyPr/>
                    <a:lstStyle/>
                    <a:p>
                      <a:r>
                        <a:rPr lang="en-US" sz="1200" kern="1200" dirty="0" smtClean="0">
                          <a:solidFill>
                            <a:schemeClr val="tx1"/>
                          </a:solidFill>
                          <a:latin typeface="+mn-lt"/>
                          <a:ea typeface="+mn-ea"/>
                          <a:cs typeface="+mn-cs"/>
                        </a:rPr>
                        <a:t>Transportation</a:t>
                      </a:r>
                      <a:endParaRPr lang="en-US" sz="1200" dirty="0"/>
                    </a:p>
                  </a:txBody>
                  <a:tcPr>
                    <a:lnT w="19050" cap="flat" cmpd="sng" algn="ctr">
                      <a:solidFill>
                        <a:scrgbClr r="0" g="0" b="0"/>
                      </a:solidFill>
                      <a:prstDash val="solid"/>
                      <a:round/>
                      <a:headEnd type="none" w="med" len="med"/>
                      <a:tailEnd type="none" w="med" len="med"/>
                    </a:lnT>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Inbound, outbound by ship, truck, rail, air</a:t>
                      </a:r>
                    </a:p>
                  </a:txBody>
                  <a:tcPr>
                    <a:lnT w="19050" cap="flat" cmpd="sng" algn="ctr">
                      <a:solidFill>
                        <a:scrgbClr r="0" g="0" b="0"/>
                      </a:solidFill>
                      <a:prstDash val="solid"/>
                      <a:round/>
                      <a:headEnd type="none" w="med" len="med"/>
                      <a:tailEnd type="none" w="med" len="med"/>
                    </a:lnT>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Tendering, track/trace, mode conversion, dispatch, freight pay, contract management</a:t>
                      </a:r>
                    </a:p>
                  </a:txBody>
                  <a:tcPr>
                    <a:lnT w="19050" cap="flat" cmpd="sng" algn="ctr">
                      <a:solidFill>
                        <a:scrgbClr r="0" g="0" b="0"/>
                      </a:solidFill>
                      <a:prstDash val="solid"/>
                      <a:round/>
                      <a:headEnd type="none" w="med" len="med"/>
                      <a:tailEnd type="none" w="med" len="med"/>
                    </a:lnT>
                  </a:tcPr>
                </a:tc>
              </a:tr>
              <a:tr h="410654">
                <a:tc>
                  <a:txBody>
                    <a:bodyPr/>
                    <a:lstStyle/>
                    <a:p>
                      <a:r>
                        <a:rPr lang="en-US" sz="1200" kern="1200" dirty="0" smtClean="0">
                          <a:solidFill>
                            <a:schemeClr val="tx1"/>
                          </a:solidFill>
                          <a:latin typeface="+mn-lt"/>
                          <a:ea typeface="+mn-ea"/>
                          <a:cs typeface="+mn-cs"/>
                        </a:rPr>
                        <a:t>Warehousing</a:t>
                      </a:r>
                      <a:endParaRPr lang="en-US"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Storage, facilities management</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Cross-dock, in-transit merge, pool distribution across firms, pick/pack, kitting, inventory control, labeling, order fulfillment, home delivery of catalog orders</a:t>
                      </a:r>
                    </a:p>
                  </a:txBody>
                  <a:tcPr/>
                </a:tc>
              </a:tr>
              <a:tr h="52798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Information technology</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Provide and maintain advanced information/computer systems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Transportation management systems, warehousing management, network modeling and site selection, freight bill payment, automated broker interfaces, end-to-end matching, forecasting, EDI, worldwide track and trace, global visibility</a:t>
                      </a:r>
                    </a:p>
                  </a:txBody>
                  <a:tcPr/>
                </a:tc>
              </a:tr>
              <a:tr h="29332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Reverse logistics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Handle reverse flows</a:t>
                      </a:r>
                      <a:endParaRPr lang="en-US" sz="1200"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Recycling, used-asset disposition, customer returns, returnable container management, repair/refurbish</a:t>
                      </a:r>
                    </a:p>
                  </a:txBody>
                  <a:tcPr/>
                </a:tc>
              </a:tr>
              <a:tr h="410654">
                <a:tc>
                  <a:txBody>
                    <a:bodyPr/>
                    <a:lstStyle/>
                    <a:p>
                      <a:r>
                        <a:rPr lang="en-US" sz="1200" kern="1200" dirty="0" smtClean="0">
                          <a:solidFill>
                            <a:schemeClr val="tx1"/>
                          </a:solidFill>
                          <a:latin typeface="+mn-lt"/>
                          <a:ea typeface="+mn-ea"/>
                          <a:cs typeface="+mn-cs"/>
                        </a:rPr>
                        <a:t>Other 3PL services</a:t>
                      </a:r>
                      <a:endParaRPr lang="en-US" sz="1200" dirty="0"/>
                    </a:p>
                  </a:txBody>
                  <a:tcPr/>
                </a:tc>
                <a:tc>
                  <a:txBody>
                    <a:bodyPr/>
                    <a:lstStyle/>
                    <a:p>
                      <a:endParaRPr lang="en-US"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Brokering, freight forwarding, purchase-order management, order taking, loss and damage claims, freight bill audits, consulting, time-definite delivery</a:t>
                      </a:r>
                    </a:p>
                  </a:txBody>
                  <a:tcPr/>
                </a:tc>
              </a:tr>
              <a:tr h="237918">
                <a:tc>
                  <a:txBody>
                    <a:bodyPr/>
                    <a:lstStyle/>
                    <a:p>
                      <a:r>
                        <a:rPr lang="en-US" sz="1200" kern="1200" dirty="0" smtClean="0">
                          <a:solidFill>
                            <a:schemeClr val="tx1"/>
                          </a:solidFill>
                          <a:latin typeface="+mn-lt"/>
                          <a:ea typeface="+mn-ea"/>
                          <a:cs typeface="+mn-cs"/>
                        </a:rPr>
                        <a:t>International</a:t>
                      </a:r>
                      <a:endParaRPr lang="en-US" sz="1200" dirty="0"/>
                    </a:p>
                  </a:txBody>
                  <a:tcPr/>
                </a:tc>
                <a:tc>
                  <a:txBody>
                    <a:bodyPr/>
                    <a:lstStyle/>
                    <a:p>
                      <a:endParaRPr lang="en-US"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Customs brokering, port services, export crating, consolidation</a:t>
                      </a:r>
                    </a:p>
                  </a:txBody>
                  <a:tcPr/>
                </a:tc>
              </a:tr>
              <a:tr h="29332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Special skills/handling</a:t>
                      </a:r>
                      <a:endParaRPr lang="en-US" sz="1200" dirty="0" smtClean="0"/>
                    </a:p>
                  </a:txBody>
                  <a:tcPr>
                    <a:lnB w="28575" cap="flat" cmpd="sng" algn="ctr">
                      <a:solidFill>
                        <a:scrgbClr r="0" g="0" b="0"/>
                      </a:solidFill>
                      <a:prstDash val="solid"/>
                      <a:round/>
                      <a:headEnd type="none" w="med" len="med"/>
                      <a:tailEnd type="none" w="med" len="med"/>
                    </a:lnB>
                  </a:tcPr>
                </a:tc>
                <a:tc>
                  <a:txBody>
                    <a:bodyPr/>
                    <a:lstStyle/>
                    <a:p>
                      <a:endParaRPr lang="en-US" sz="1200" dirty="0"/>
                    </a:p>
                  </a:txBody>
                  <a:tcPr>
                    <a:lnB w="28575" cap="flat" cmpd="sng" algn="ctr">
                      <a:solidFill>
                        <a:scrgbClr r="0" g="0" b="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Hazardous materials, temperature controlled, package/parcel delivery, food-grade facilities/equipment, bulk</a:t>
                      </a:r>
                      <a:endParaRPr lang="en-US" sz="1200" dirty="0" smtClean="0"/>
                    </a:p>
                  </a:txBody>
                  <a:tcPr>
                    <a:lnB w="28575" cap="flat" cmpd="sng" algn="ctr">
                      <a:solidFill>
                        <a:scrgbClr r="0" g="0" b="0"/>
                      </a:solidFill>
                      <a:prstDash val="solid"/>
                      <a:round/>
                      <a:headEnd type="none" w="med" len="med"/>
                      <a:tailEnd type="none" w="med" len="med"/>
                    </a:lnB>
                  </a:tcPr>
                </a:tc>
              </a:tr>
            </a:tbl>
          </a:graphicData>
        </a:graphic>
      </p:graphicFrame>
      <p:sp>
        <p:nvSpPr>
          <p:cNvPr id="6" name="TextBox 5"/>
          <p:cNvSpPr txBox="1">
            <a:spLocks noChangeArrowheads="1"/>
          </p:cNvSpPr>
          <p:nvPr/>
        </p:nvSpPr>
        <p:spPr bwMode="auto">
          <a:xfrm>
            <a:off x="7353300" y="6007100"/>
            <a:ext cx="1030288" cy="304800"/>
          </a:xfrm>
          <a:prstGeom prst="rect">
            <a:avLst/>
          </a:prstGeom>
          <a:noFill/>
          <a:ln w="9525">
            <a:noFill/>
            <a:miter lim="800000"/>
            <a:headEnd/>
            <a:tailEnd/>
          </a:ln>
        </p:spPr>
        <p:txBody>
          <a:bodyPr wrap="none">
            <a:spAutoFit/>
          </a:bodyPr>
          <a:lstStyle/>
          <a:p>
            <a:r>
              <a:rPr lang="en-US" sz="1400"/>
              <a:t>Table 15-2</a:t>
            </a: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par>
                          <p:cTn id="8" fill="hold">
                            <p:stCondLst>
                              <p:cond delay="2000"/>
                            </p:stCondLst>
                            <p:childTnLst>
                              <p:par>
                                <p:cTn id="9" presetID="22" presetClass="entr" presetSubtype="8" fill="hold" grpId="0"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Supplier Scoring and Assessment</a:t>
            </a:r>
          </a:p>
        </p:txBody>
      </p:sp>
      <p:sp>
        <p:nvSpPr>
          <p:cNvPr id="17411" name="Rectangle 3"/>
          <p:cNvSpPr>
            <a:spLocks noGrp="1" noChangeArrowheads="1"/>
          </p:cNvSpPr>
          <p:nvPr>
            <p:ph idx="1"/>
          </p:nvPr>
        </p:nvSpPr>
        <p:spPr/>
        <p:txBody>
          <a:bodyPr/>
          <a:lstStyle/>
          <a:p>
            <a:r>
              <a:rPr lang="en-US" smtClean="0"/>
              <a:t>Supplier performance should be compared on the basis of the supplier’s impact on total cost</a:t>
            </a:r>
          </a:p>
          <a:p>
            <a:r>
              <a:rPr lang="en-US" smtClean="0"/>
              <a:t>There are several other factors besides purchase price that influence total cost</a:t>
            </a:r>
          </a:p>
          <a:p>
            <a:pPr lvl="1"/>
            <a:r>
              <a:rPr lang="en-US" i="1" smtClean="0"/>
              <a:t>Cost</a:t>
            </a:r>
          </a:p>
          <a:p>
            <a:pPr lvl="1"/>
            <a:r>
              <a:rPr lang="en-US" i="1" smtClean="0">
                <a:solidFill>
                  <a:schemeClr val="tx2"/>
                </a:solidFill>
                <a:effectLst>
                  <a:outerShdw blurRad="38100" dist="38100" dir="2700000" algn="tl">
                    <a:srgbClr val="C0C0C0"/>
                  </a:outerShdw>
                </a:effectLst>
              </a:rPr>
              <a:t>Time? 			</a:t>
            </a:r>
            <a:r>
              <a:rPr lang="en-US" smtClean="0">
                <a:solidFill>
                  <a:srgbClr val="666699"/>
                </a:solidFill>
                <a:effectLst>
                  <a:outerShdw blurRad="38100" dist="38100" dir="2700000" algn="tl">
                    <a:srgbClr val="C0C0C0"/>
                  </a:outerShdw>
                </a:effectLst>
              </a:rPr>
              <a:t>[ leadtime? on-time? ]</a:t>
            </a:r>
            <a:endParaRPr lang="en-US" i="1" smtClean="0">
              <a:solidFill>
                <a:schemeClr val="tx2"/>
              </a:solidFill>
              <a:effectLst>
                <a:outerShdw blurRad="38100" dist="38100" dir="2700000" algn="tl">
                  <a:srgbClr val="C0C0C0"/>
                </a:outerShdw>
              </a:effectLst>
            </a:endParaRPr>
          </a:p>
          <a:p>
            <a:pPr lvl="1"/>
            <a:r>
              <a:rPr lang="en-US" i="1" smtClean="0">
                <a:solidFill>
                  <a:schemeClr val="tx2"/>
                </a:solidFill>
                <a:effectLst>
                  <a:outerShdw blurRad="38100" dist="38100" dir="2700000" algn="tl">
                    <a:srgbClr val="C0C0C0"/>
                  </a:outerShdw>
                </a:effectLst>
              </a:rPr>
              <a:t>Quality?</a:t>
            </a:r>
            <a:r>
              <a:rPr lang="en-US" smtClean="0">
                <a:solidFill>
                  <a:schemeClr val="tx2"/>
                </a:solidFill>
                <a:effectLst>
                  <a:outerShdw blurRad="38100" dist="38100" dir="2700000" algn="tl">
                    <a:srgbClr val="C0C0C0"/>
                  </a:outerShdw>
                </a:effectLst>
              </a:rPr>
              <a:t>			</a:t>
            </a:r>
            <a:r>
              <a:rPr lang="en-US" smtClean="0">
                <a:solidFill>
                  <a:srgbClr val="666699"/>
                </a:solidFill>
                <a:effectLst>
                  <a:outerShdw blurRad="38100" dist="38100" dir="2700000" algn="tl">
                    <a:srgbClr val="C0C0C0"/>
                  </a:outerShdw>
                </a:effectLst>
              </a:rPr>
              <a:t>[ defects? reliability?]</a:t>
            </a:r>
            <a:endParaRPr lang="en-US" i="1" smtClean="0">
              <a:solidFill>
                <a:srgbClr val="666699"/>
              </a:solidFill>
              <a:effectLst>
                <a:outerShdw blurRad="38100" dist="38100" dir="2700000" algn="tl">
                  <a:srgbClr val="C0C0C0"/>
                </a:outerShdw>
              </a:effectLst>
            </a:endParaRPr>
          </a:p>
          <a:p>
            <a:pPr lvl="1"/>
            <a:r>
              <a:rPr lang="en-US" i="1" smtClean="0">
                <a:solidFill>
                  <a:schemeClr val="tx2"/>
                </a:solidFill>
                <a:effectLst>
                  <a:outerShdw blurRad="38100" dist="38100" dir="2700000" algn="tl">
                    <a:srgbClr val="C0C0C0"/>
                  </a:outerShdw>
                </a:effectLst>
              </a:rPr>
              <a:t>Customisation?</a:t>
            </a:r>
            <a:r>
              <a:rPr lang="en-US" smtClean="0">
                <a:solidFill>
                  <a:schemeClr val="tx2"/>
                </a:solidFill>
                <a:effectLst>
                  <a:outerShdw blurRad="38100" dist="38100" dir="2700000" algn="tl">
                    <a:srgbClr val="C0C0C0"/>
                  </a:outerShdw>
                </a:effectLst>
              </a:rPr>
              <a:t>		</a:t>
            </a:r>
            <a:r>
              <a:rPr lang="en-US" smtClean="0">
                <a:solidFill>
                  <a:srgbClr val="666699"/>
                </a:solidFill>
                <a:effectLst>
                  <a:outerShdw blurRad="38100" dist="38100" dir="2700000" algn="tl">
                    <a:srgbClr val="C0C0C0"/>
                  </a:outerShdw>
                </a:effectLst>
              </a:rPr>
              <a:t>[ flexibility? volume discount? ]</a:t>
            </a:r>
            <a:endParaRPr lang="en-US" i="1" smtClean="0">
              <a:solidFill>
                <a:srgbClr val="666699"/>
              </a:solidFill>
              <a:effectLst>
                <a:outerShdw blurRad="38100" dist="38100" dir="2700000" algn="tl">
                  <a:srgbClr val="C0C0C0"/>
                </a:outerShdw>
              </a:effectLst>
            </a:endParaRPr>
          </a:p>
          <a:p>
            <a:pPr lvl="1"/>
            <a:endParaRPr lang="en-US" i="1" smtClean="0">
              <a:solidFill>
                <a:srgbClr val="666699"/>
              </a:solidFill>
              <a:effectLst>
                <a:outerShdw blurRad="38100" dist="38100" dir="2700000" algn="tl">
                  <a:srgbClr val="C0C0C0"/>
                </a:outerShdw>
              </a:effectLst>
            </a:endParaRPr>
          </a:p>
        </p:txBody>
      </p:sp>
      <p:sp>
        <p:nvSpPr>
          <p:cNvPr id="1741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solidFill>
                  <a:srgbClr val="0000CC"/>
                </a:solidFill>
              </a:rPr>
              <a:t>14-</a:t>
            </a:r>
            <a:fld id="{9EB5BED5-2E7F-4D4F-AFA2-E73ADA6CA7D7}" type="slidenum">
              <a:rPr lang="en-US" sz="1400">
                <a:solidFill>
                  <a:srgbClr val="0000CC"/>
                </a:solidFill>
              </a:rPr>
              <a:pPr/>
              <a:t>19</a:t>
            </a:fld>
            <a:endParaRPr lang="en-US" sz="1400">
              <a:solidFill>
                <a:srgbClr val="0000CC"/>
              </a:solidFill>
            </a:endParaRPr>
          </a:p>
        </p:txBody>
      </p:sp>
    </p:spTree>
    <p:extLst>
      <p:ext uri="{BB962C8B-B14F-4D97-AF65-F5344CB8AC3E}">
        <p14:creationId xmlns:p14="http://schemas.microsoft.com/office/powerpoint/2010/main" val="364223258"/>
      </p:ext>
    </p:extLst>
  </p:cSld>
  <p:clrMapOvr>
    <a:masterClrMapping/>
  </p:clrMapOvr>
  <p:transition>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eaLnBrk="1" hangingPunct="1"/>
            <a:r>
              <a:rPr lang="en-US" smtClean="0"/>
              <a:t>Learning Objectives</a:t>
            </a:r>
          </a:p>
        </p:txBody>
      </p:sp>
      <p:sp>
        <p:nvSpPr>
          <p:cNvPr id="96259" name="Rectangle 3"/>
          <p:cNvSpPr>
            <a:spLocks noGrp="1" noChangeArrowheads="1"/>
          </p:cNvSpPr>
          <p:nvPr>
            <p:ph type="body" idx="1"/>
          </p:nvPr>
        </p:nvSpPr>
        <p:spPr>
          <a:xfrm>
            <a:off x="841972" y="1654520"/>
            <a:ext cx="7699972" cy="4510890"/>
          </a:xfrm>
        </p:spPr>
        <p:txBody>
          <a:bodyPr/>
          <a:lstStyle/>
          <a:p>
            <a:pPr marL="457200" indent="-457200" eaLnBrk="1" hangingPunct="1">
              <a:buSzPct val="100000"/>
              <a:buFont typeface="Arial" charset="0"/>
              <a:buAutoNum type="arabicPeriod"/>
            </a:pPr>
            <a:r>
              <a:rPr lang="en-US" sz="2000" dirty="0" smtClean="0"/>
              <a:t>Understand the role of sourcing in a supply chain</a:t>
            </a:r>
          </a:p>
          <a:p>
            <a:pPr marL="457200" indent="-457200" eaLnBrk="1" hangingPunct="1">
              <a:buSzPct val="100000"/>
              <a:buFont typeface="Arial" charset="0"/>
              <a:buAutoNum type="arabicPeriod"/>
            </a:pPr>
            <a:r>
              <a:rPr lang="en-US" sz="2000" dirty="0" smtClean="0"/>
              <a:t>Discuss factors that affect the decision to outsource a supply chain function</a:t>
            </a:r>
          </a:p>
          <a:p>
            <a:pPr marL="457200" indent="-457200" eaLnBrk="1" hangingPunct="1">
              <a:buSzPct val="100000"/>
              <a:buFont typeface="Arial" charset="0"/>
              <a:buAutoNum type="arabicPeriod"/>
            </a:pPr>
            <a:r>
              <a:rPr lang="en-US" sz="2000" dirty="0" smtClean="0"/>
              <a:t>Identify dimensions of supplier performance that affect total </a:t>
            </a:r>
            <a:r>
              <a:rPr lang="en-US" sz="2000" dirty="0" smtClean="0"/>
              <a:t>cost</a:t>
            </a:r>
          </a:p>
          <a:p>
            <a:pPr marL="457200" indent="-457200" eaLnBrk="1" hangingPunct="1">
              <a:buSzPct val="100000"/>
              <a:buFont typeface="Arial" charset="0"/>
              <a:buAutoNum type="arabicPeriod"/>
            </a:pPr>
            <a:r>
              <a:rPr lang="en-US" sz="2000" dirty="0" smtClean="0"/>
              <a:t>Structure </a:t>
            </a:r>
            <a:r>
              <a:rPr lang="en-US" sz="2000" dirty="0" smtClean="0"/>
              <a:t>successful auctions and negotiations</a:t>
            </a:r>
          </a:p>
          <a:p>
            <a:pPr marL="457200" indent="-457200" eaLnBrk="1" hangingPunct="1">
              <a:buSzPct val="100000"/>
              <a:buFont typeface="Arial" charset="0"/>
              <a:buAutoNum type="arabicPeriod"/>
            </a:pPr>
            <a:r>
              <a:rPr lang="en-US" sz="2000" dirty="0" smtClean="0"/>
              <a:t>Describe the impact of risk sharing on supplier performance and information </a:t>
            </a:r>
            <a:r>
              <a:rPr lang="en-US" sz="2000" dirty="0" smtClean="0"/>
              <a:t>distortion</a:t>
            </a:r>
          </a:p>
          <a:p>
            <a:pPr marL="457200" indent="-457200" eaLnBrk="1" hangingPunct="1">
              <a:buSzPct val="100000"/>
              <a:buFont typeface="Arial" charset="0"/>
              <a:buAutoNum type="arabicPeriod"/>
            </a:pPr>
            <a:r>
              <a:rPr lang="en-US" sz="2000" dirty="0" smtClean="0"/>
              <a:t>Understand contracts and their impact on SC performance</a:t>
            </a:r>
            <a:endParaRPr lang="en-US" sz="2000" dirty="0" smtClean="0"/>
          </a:p>
          <a:p>
            <a:pPr marL="457200" indent="-457200" eaLnBrk="1" hangingPunct="1">
              <a:buSzPct val="100000"/>
              <a:buFont typeface="Arial" charset="0"/>
              <a:buAutoNum type="arabicPeriod"/>
            </a:pPr>
            <a:r>
              <a:rPr lang="en-US" sz="2000" dirty="0" smtClean="0"/>
              <a:t>Design a tailored supplier </a:t>
            </a:r>
            <a:r>
              <a:rPr lang="en-US" sz="2000" dirty="0" smtClean="0"/>
              <a:t>portfolio</a:t>
            </a:r>
          </a:p>
          <a:p>
            <a:pPr marL="457200" indent="-457200" eaLnBrk="1" hangingPunct="1">
              <a:buSzPct val="100000"/>
              <a:buFont typeface="Arial" charset="0"/>
              <a:buAutoNum type="arabicPeriod"/>
            </a:pPr>
            <a:r>
              <a:rPr lang="en-US" sz="2000" dirty="0" smtClean="0"/>
              <a:t>Risk management in sourcing</a:t>
            </a:r>
          </a:p>
          <a:p>
            <a:pPr marL="457200" indent="-457200" eaLnBrk="1" hangingPunct="1">
              <a:buSzPct val="100000"/>
              <a:buFont typeface="Arial" charset="0"/>
              <a:buAutoNum type="arabicPeriod"/>
            </a:pPr>
            <a:r>
              <a:rPr lang="en-US" sz="2000" dirty="0" smtClean="0"/>
              <a:t>Sourcing decisions in practice</a:t>
            </a:r>
            <a:endParaRPr lang="en-US" sz="2000" dirty="0" smtClean="0"/>
          </a:p>
        </p:txBody>
      </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96259"/>
                                        </p:tgtEl>
                                        <p:attrNameLst>
                                          <p:attrName>style.visibility</p:attrName>
                                        </p:attrNameLst>
                                      </p:cBhvr>
                                      <p:to>
                                        <p:strVal val="visible"/>
                                      </p:to>
                                    </p:set>
                                    <p:animEffect transition="in" filter="strips(downRight)">
                                      <p:cBhvr>
                                        <p:cTn id="7" dur="1000"/>
                                        <p:tgtEl>
                                          <p:spTgt spid="96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solidFill>
                  <a:srgbClr val="0000CC"/>
                </a:solidFill>
              </a:rPr>
              <a:t>14-</a:t>
            </a:r>
            <a:fld id="{30BA37A3-9786-43CA-B55A-20FE6CDBA11D}" type="slidenum">
              <a:rPr lang="en-US" sz="1400">
                <a:solidFill>
                  <a:srgbClr val="0000CC"/>
                </a:solidFill>
              </a:rPr>
              <a:pPr/>
              <a:t>20</a:t>
            </a:fld>
            <a:endParaRPr lang="en-US" sz="1400">
              <a:solidFill>
                <a:srgbClr val="0000CC"/>
              </a:solidFill>
            </a:endParaRPr>
          </a:p>
        </p:txBody>
      </p:sp>
      <p:sp>
        <p:nvSpPr>
          <p:cNvPr id="18435" name="Rectangle 2"/>
          <p:cNvSpPr>
            <a:spLocks noGrp="1" noChangeArrowheads="1"/>
          </p:cNvSpPr>
          <p:nvPr>
            <p:ph type="title"/>
          </p:nvPr>
        </p:nvSpPr>
        <p:spPr/>
        <p:txBody>
          <a:bodyPr/>
          <a:lstStyle/>
          <a:p>
            <a:r>
              <a:rPr lang="en-US" smtClean="0"/>
              <a:t>Supplier Assessment Factors</a:t>
            </a:r>
          </a:p>
        </p:txBody>
      </p:sp>
      <p:sp>
        <p:nvSpPr>
          <p:cNvPr id="18436" name="Rectangle 3"/>
          <p:cNvSpPr>
            <a:spLocks noGrp="1" noChangeArrowheads="1"/>
          </p:cNvSpPr>
          <p:nvPr>
            <p:ph type="body" sz="half" idx="1"/>
          </p:nvPr>
        </p:nvSpPr>
        <p:spPr>
          <a:xfrm>
            <a:off x="685800" y="1676400"/>
            <a:ext cx="4137025" cy="4114800"/>
          </a:xfrm>
        </p:spPr>
        <p:txBody>
          <a:bodyPr/>
          <a:lstStyle/>
          <a:p>
            <a:r>
              <a:rPr lang="en-US" sz="2400" smtClean="0"/>
              <a:t>Replenishment Lead Time</a:t>
            </a:r>
          </a:p>
          <a:p>
            <a:r>
              <a:rPr lang="en-US" sz="2400" smtClean="0"/>
              <a:t>On-Time Performance</a:t>
            </a:r>
          </a:p>
          <a:p>
            <a:r>
              <a:rPr lang="en-US" sz="2400" smtClean="0"/>
              <a:t>Supply Flexibility</a:t>
            </a:r>
          </a:p>
          <a:p>
            <a:r>
              <a:rPr lang="en-US" sz="2400" smtClean="0"/>
              <a:t>Delivery Frequency / Minimum Lot Size</a:t>
            </a:r>
          </a:p>
          <a:p>
            <a:r>
              <a:rPr lang="en-US" sz="2400" smtClean="0"/>
              <a:t>Supply Quality</a:t>
            </a:r>
          </a:p>
          <a:p>
            <a:r>
              <a:rPr lang="en-US" sz="2400" smtClean="0"/>
              <a:t>Inbound Transportation Cost</a:t>
            </a:r>
          </a:p>
        </p:txBody>
      </p:sp>
      <p:sp>
        <p:nvSpPr>
          <p:cNvPr id="18437" name="Rectangle 4"/>
          <p:cNvSpPr>
            <a:spLocks noGrp="1" noChangeArrowheads="1"/>
          </p:cNvSpPr>
          <p:nvPr>
            <p:ph type="body" sz="half" idx="2"/>
          </p:nvPr>
        </p:nvSpPr>
        <p:spPr>
          <a:xfrm>
            <a:off x="4975225" y="1676400"/>
            <a:ext cx="3787775" cy="4114800"/>
          </a:xfrm>
        </p:spPr>
        <p:txBody>
          <a:bodyPr/>
          <a:lstStyle/>
          <a:p>
            <a:r>
              <a:rPr lang="en-US" sz="2400" smtClean="0"/>
              <a:t>Pricing Terms</a:t>
            </a:r>
          </a:p>
          <a:p>
            <a:r>
              <a:rPr lang="en-US" sz="2400" smtClean="0"/>
              <a:t>Information Coordination Capability</a:t>
            </a:r>
          </a:p>
          <a:p>
            <a:r>
              <a:rPr lang="en-US" sz="2400" smtClean="0"/>
              <a:t>Design Collaboration Capability</a:t>
            </a:r>
          </a:p>
          <a:p>
            <a:r>
              <a:rPr lang="en-US" sz="2400" smtClean="0"/>
              <a:t>Exchange Rates, Taxes, Duties</a:t>
            </a:r>
          </a:p>
          <a:p>
            <a:r>
              <a:rPr lang="en-US" sz="2400" smtClean="0"/>
              <a:t>Supplier Viability</a:t>
            </a:r>
          </a:p>
        </p:txBody>
      </p:sp>
    </p:spTree>
    <p:extLst>
      <p:ext uri="{BB962C8B-B14F-4D97-AF65-F5344CB8AC3E}">
        <p14:creationId xmlns:p14="http://schemas.microsoft.com/office/powerpoint/2010/main" val="1622875217"/>
      </p:ext>
    </p:extLst>
  </p:cSld>
  <p:clrMapOvr>
    <a:masterClrMapping/>
  </p:clrMapOvr>
  <p:transition>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solidFill>
                  <a:srgbClr val="141413"/>
                </a:solidFill>
                <a:latin typeface="Helvetica"/>
              </a:rPr>
              <a:t>Using Total Cost to </a:t>
            </a:r>
            <a:br>
              <a:rPr lang="en-US" dirty="0" smtClean="0">
                <a:solidFill>
                  <a:srgbClr val="141413"/>
                </a:solidFill>
                <a:latin typeface="Helvetica"/>
              </a:rPr>
            </a:br>
            <a:r>
              <a:rPr lang="en-US" dirty="0" smtClean="0">
                <a:solidFill>
                  <a:srgbClr val="141413"/>
                </a:solidFill>
                <a:latin typeface="Helvetica"/>
              </a:rPr>
              <a:t>Score and Assess Suppliers</a:t>
            </a:r>
            <a:endParaRPr lang="en-US" dirty="0"/>
          </a:p>
        </p:txBody>
      </p:sp>
      <p:graphicFrame>
        <p:nvGraphicFramePr>
          <p:cNvPr id="4" name="Table 3"/>
          <p:cNvGraphicFramePr>
            <a:graphicFrameLocks noGrp="1"/>
          </p:cNvGraphicFramePr>
          <p:nvPr/>
        </p:nvGraphicFramePr>
        <p:xfrm>
          <a:off x="723900" y="1790700"/>
          <a:ext cx="7620000" cy="4297680"/>
        </p:xfrm>
        <a:graphic>
          <a:graphicData uri="http://schemas.openxmlformats.org/drawingml/2006/table">
            <a:tbl>
              <a:tblPr firstRow="1" bandRow="1">
                <a:tableStyleId>{2D5ABB26-0587-4C30-8999-92F81FD0307C}</a:tableStyleId>
              </a:tblPr>
              <a:tblGrid>
                <a:gridCol w="1892300"/>
                <a:gridCol w="4406900"/>
                <a:gridCol w="1320800"/>
              </a:tblGrid>
              <a:tr h="227912">
                <a:tc>
                  <a:txBody>
                    <a:bodyPr/>
                    <a:lstStyle/>
                    <a:p>
                      <a:r>
                        <a:rPr lang="en-US" sz="1200" b="1" kern="1200" dirty="0" smtClean="0">
                          <a:solidFill>
                            <a:schemeClr val="tx1"/>
                          </a:solidFill>
                          <a:latin typeface="+mn-lt"/>
                          <a:ea typeface="+mn-ea"/>
                          <a:cs typeface="+mn-cs"/>
                        </a:rPr>
                        <a:t>Performance Category</a:t>
                      </a:r>
                    </a:p>
                  </a:txBody>
                  <a:tcPr>
                    <a:lnT w="28575"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r>
                        <a:rPr lang="en-US" sz="1200" b="1" kern="1200" dirty="0" smtClean="0">
                          <a:solidFill>
                            <a:schemeClr val="tx1"/>
                          </a:solidFill>
                          <a:latin typeface="+mn-lt"/>
                          <a:ea typeface="+mn-ea"/>
                          <a:cs typeface="+mn-cs"/>
                        </a:rPr>
                        <a:t>Category Components</a:t>
                      </a:r>
                    </a:p>
                  </a:txBody>
                  <a:tcPr>
                    <a:lnT w="28575"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r>
                        <a:rPr lang="en-US" sz="1200" b="1" kern="1200" dirty="0" smtClean="0">
                          <a:solidFill>
                            <a:schemeClr val="tx1"/>
                          </a:solidFill>
                          <a:latin typeface="+mn-lt"/>
                          <a:ea typeface="+mn-ea"/>
                          <a:cs typeface="+mn-cs"/>
                        </a:rPr>
                        <a:t>Quantifiable?</a:t>
                      </a:r>
                    </a:p>
                  </a:txBody>
                  <a:tcPr>
                    <a:lnT w="28575"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r>
              <a:tr h="22791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Supplier price</a:t>
                      </a:r>
                    </a:p>
                  </a:txBody>
                  <a:tcPr>
                    <a:lnT w="19050" cap="flat" cmpd="sng" algn="ctr">
                      <a:solidFill>
                        <a:scrgbClr r="0" g="0" b="0"/>
                      </a:solidFill>
                      <a:prstDash val="solid"/>
                      <a:round/>
                      <a:headEnd type="none" w="med" len="med"/>
                      <a:tailEnd type="none" w="med" len="med"/>
                    </a:lnT>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Labor, material, overhead, local taxes, and compliance costs</a:t>
                      </a:r>
                    </a:p>
                  </a:txBody>
                  <a:tcPr>
                    <a:lnT w="19050" cap="flat" cmpd="sng" algn="ctr">
                      <a:solidFill>
                        <a:scrgbClr r="0" g="0" b="0"/>
                      </a:solidFill>
                      <a:prstDash val="solid"/>
                      <a:round/>
                      <a:headEnd type="none" w="med" len="med"/>
                      <a:tailEnd type="none" w="med" len="med"/>
                    </a:lnT>
                  </a:tcPr>
                </a:tc>
                <a:tc>
                  <a:txBody>
                    <a:bodyPr/>
                    <a:lstStyle/>
                    <a:p>
                      <a:r>
                        <a:rPr lang="en-US" sz="1200" dirty="0" smtClean="0"/>
                        <a:t>Yes</a:t>
                      </a:r>
                      <a:endParaRPr lang="en-US" sz="1200" dirty="0"/>
                    </a:p>
                  </a:txBody>
                  <a:tcPr>
                    <a:lnT w="19050" cap="flat" cmpd="sng" algn="ctr">
                      <a:solidFill>
                        <a:scrgbClr r="0" g="0" b="0"/>
                      </a:solidFill>
                      <a:prstDash val="solid"/>
                      <a:round/>
                      <a:headEnd type="none" w="med" len="med"/>
                      <a:tailEnd type="none" w="med" len="med"/>
                    </a:lnT>
                  </a:tcPr>
                </a:tc>
              </a:tr>
              <a:tr h="28098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Supplier terms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Net payment terms, delivery frequency, minimum lot size, quantity discounts</a:t>
                      </a:r>
                    </a:p>
                  </a:txBody>
                  <a:tcPr/>
                </a:tc>
                <a:tc>
                  <a:txBody>
                    <a:bodyPr/>
                    <a:lstStyle/>
                    <a:p>
                      <a:r>
                        <a:rPr lang="en-US" sz="1200" dirty="0" smtClean="0"/>
                        <a:t>Yes</a:t>
                      </a:r>
                      <a:endParaRPr lang="en-US" sz="1200" dirty="0"/>
                    </a:p>
                  </a:txBody>
                  <a:tcPr/>
                </a:tc>
              </a:tr>
              <a:tr h="28098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Delivery costs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All transportation costs from source to destination, packaging costs</a:t>
                      </a:r>
                    </a:p>
                  </a:txBody>
                  <a:tcPr/>
                </a:tc>
                <a:tc>
                  <a:txBody>
                    <a:bodyPr/>
                    <a:lstStyle/>
                    <a:p>
                      <a:r>
                        <a:rPr lang="en-US" sz="1200" dirty="0" smtClean="0"/>
                        <a:t>Yes</a:t>
                      </a:r>
                      <a:endParaRPr lang="en-US" sz="1200" dirty="0"/>
                    </a:p>
                  </a:txBody>
                  <a:tcPr/>
                </a:tc>
              </a:tr>
              <a:tr h="393383">
                <a:tc>
                  <a:txBody>
                    <a:bodyPr/>
                    <a:lstStyle/>
                    <a:p>
                      <a:r>
                        <a:rPr lang="en-US" sz="1200" kern="1200" dirty="0" smtClean="0">
                          <a:solidFill>
                            <a:schemeClr val="tx1"/>
                          </a:solidFill>
                          <a:latin typeface="+mn-lt"/>
                          <a:ea typeface="+mn-ea"/>
                          <a:cs typeface="+mn-cs"/>
                        </a:rPr>
                        <a:t>Inventory costs</a:t>
                      </a:r>
                      <a:endParaRPr lang="en-US"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Supplier inventory, including raw material, in process and finished goods, in-transit inventory, finished goods inventory in supply chain</a:t>
                      </a:r>
                    </a:p>
                  </a:txBody>
                  <a:tcPr/>
                </a:tc>
                <a:tc>
                  <a:txBody>
                    <a:bodyPr/>
                    <a:lstStyle/>
                    <a:p>
                      <a:r>
                        <a:rPr lang="en-US" sz="1200" dirty="0" smtClean="0"/>
                        <a:t>Yes</a:t>
                      </a:r>
                      <a:endParaRPr lang="en-US" sz="1200" dirty="0"/>
                    </a:p>
                  </a:txBody>
                  <a:tcPr/>
                </a:tc>
              </a:tr>
              <a:tr h="28098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Warehousing cost</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Warehousing and material handling costs to support additional inventory</a:t>
                      </a:r>
                    </a:p>
                  </a:txBody>
                  <a:tcPr/>
                </a:tc>
                <a:tc>
                  <a:txBody>
                    <a:bodyPr/>
                    <a:lstStyle/>
                    <a:p>
                      <a:r>
                        <a:rPr lang="en-US" sz="1200" dirty="0" smtClean="0"/>
                        <a:t>Yes</a:t>
                      </a:r>
                      <a:endParaRPr lang="en-US" sz="1200" dirty="0"/>
                    </a:p>
                  </a:txBody>
                  <a:tcPr/>
                </a:tc>
              </a:tr>
              <a:tr h="227912">
                <a:tc>
                  <a:txBody>
                    <a:bodyPr/>
                    <a:lstStyle/>
                    <a:p>
                      <a:r>
                        <a:rPr lang="en-US" sz="1200" kern="1200" dirty="0" smtClean="0">
                          <a:solidFill>
                            <a:schemeClr val="tx1"/>
                          </a:solidFill>
                          <a:latin typeface="+mn-lt"/>
                          <a:ea typeface="+mn-ea"/>
                          <a:cs typeface="+mn-cs"/>
                        </a:rPr>
                        <a:t>Quality costs</a:t>
                      </a:r>
                      <a:endParaRPr lang="en-US"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Cost of inspection, rework, product returns</a:t>
                      </a:r>
                    </a:p>
                  </a:txBody>
                  <a:tcPr/>
                </a:tc>
                <a:tc>
                  <a:txBody>
                    <a:bodyPr/>
                    <a:lstStyle/>
                    <a:p>
                      <a:r>
                        <a:rPr lang="en-US" sz="1200" dirty="0" smtClean="0"/>
                        <a:t>Yes</a:t>
                      </a:r>
                      <a:endParaRPr lang="en-US" sz="1200" dirty="0"/>
                    </a:p>
                  </a:txBody>
                  <a:tcPr/>
                </a:tc>
              </a:tr>
              <a:tr h="227912">
                <a:tc>
                  <a:txBody>
                    <a:bodyPr/>
                    <a:lstStyle/>
                    <a:p>
                      <a:r>
                        <a:rPr lang="en-US" sz="1200" kern="1200" dirty="0" smtClean="0">
                          <a:solidFill>
                            <a:schemeClr val="tx1"/>
                          </a:solidFill>
                          <a:latin typeface="+mn-lt"/>
                          <a:ea typeface="+mn-ea"/>
                          <a:cs typeface="+mn-cs"/>
                        </a:rPr>
                        <a:t>Reputation</a:t>
                      </a:r>
                      <a:endParaRPr lang="en-US" sz="1200" dirty="0"/>
                    </a:p>
                  </a:txBody>
                  <a:tcPr/>
                </a:tc>
                <a:tc>
                  <a:txBody>
                    <a:bodyPr/>
                    <a:lstStyle/>
                    <a:p>
                      <a:r>
                        <a:rPr lang="en-US" sz="1200" kern="1200" dirty="0" smtClean="0">
                          <a:solidFill>
                            <a:schemeClr val="tx1"/>
                          </a:solidFill>
                          <a:latin typeface="+mn-lt"/>
                          <a:ea typeface="+mn-ea"/>
                          <a:cs typeface="+mn-cs"/>
                        </a:rPr>
                        <a:t>Reputation impact of quality problems</a:t>
                      </a:r>
                      <a:endParaRPr lang="en-US" sz="1200" dirty="0"/>
                    </a:p>
                  </a:txBody>
                  <a:tcPr/>
                </a:tc>
                <a:tc>
                  <a:txBody>
                    <a:bodyPr/>
                    <a:lstStyle/>
                    <a:p>
                      <a:r>
                        <a:rPr lang="en-US" sz="1200" dirty="0" smtClean="0"/>
                        <a:t>No</a:t>
                      </a:r>
                      <a:endParaRPr lang="en-US" sz="1200" dirty="0"/>
                    </a:p>
                  </a:txBody>
                  <a:tcPr/>
                </a:tc>
              </a:tr>
              <a:tr h="227912">
                <a:tc>
                  <a:txBody>
                    <a:bodyPr/>
                    <a:lstStyle/>
                    <a:p>
                      <a:r>
                        <a:rPr lang="en-US" sz="1200" kern="1200" dirty="0" smtClean="0">
                          <a:solidFill>
                            <a:schemeClr val="tx1"/>
                          </a:solidFill>
                          <a:latin typeface="+mn-lt"/>
                          <a:ea typeface="+mn-ea"/>
                          <a:cs typeface="+mn-cs"/>
                        </a:rPr>
                        <a:t>Other costs</a:t>
                      </a:r>
                      <a:endParaRPr lang="en-US"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Exchange rate trends, taxes, duties</a:t>
                      </a:r>
                    </a:p>
                  </a:txBody>
                  <a:tcPr/>
                </a:tc>
                <a:tc>
                  <a:txBody>
                    <a:bodyPr/>
                    <a:lstStyle/>
                    <a:p>
                      <a:r>
                        <a:rPr lang="en-US" sz="1200" dirty="0" smtClean="0"/>
                        <a:t>Yes</a:t>
                      </a:r>
                      <a:endParaRPr lang="en-US" sz="1200" dirty="0"/>
                    </a:p>
                  </a:txBody>
                  <a:tcPr/>
                </a:tc>
              </a:tr>
              <a:tr h="227912">
                <a:tc>
                  <a:txBody>
                    <a:bodyPr/>
                    <a:lstStyle/>
                    <a:p>
                      <a:r>
                        <a:rPr lang="en-US" sz="1200" kern="1200" dirty="0" smtClean="0">
                          <a:solidFill>
                            <a:schemeClr val="tx1"/>
                          </a:solidFill>
                          <a:latin typeface="+mn-lt"/>
                          <a:ea typeface="+mn-ea"/>
                          <a:cs typeface="+mn-cs"/>
                        </a:rPr>
                        <a:t>Support</a:t>
                      </a:r>
                      <a:endParaRPr lang="en-US"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Management overhead and administrative support</a:t>
                      </a:r>
                    </a:p>
                  </a:txBody>
                  <a:tcPr/>
                </a:tc>
                <a:tc>
                  <a:txBody>
                    <a:bodyPr/>
                    <a:lstStyle/>
                    <a:p>
                      <a:r>
                        <a:rPr lang="en-US" sz="1200" dirty="0" smtClean="0"/>
                        <a:t>Difficult</a:t>
                      </a:r>
                      <a:endParaRPr lang="en-US" sz="1200" dirty="0"/>
                    </a:p>
                  </a:txBody>
                  <a:tcPr/>
                </a:tc>
              </a:tr>
              <a:tr h="39338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Supplier capabilities</a:t>
                      </a:r>
                      <a:endParaRPr lang="en-US" sz="1200" dirty="0" smtClean="0"/>
                    </a:p>
                  </a:txBody>
                  <a:tcPr>
                    <a:lnB w="28575" cap="flat" cmpd="sng" algn="ctr">
                      <a:solidFill>
                        <a:scrgbClr r="0" g="0" b="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Replenishment lead time, on-time performance, flexibility, information coordination capability, design coordination capability, supplier viability</a:t>
                      </a:r>
                      <a:endParaRPr lang="en-US" sz="1200" dirty="0" smtClean="0"/>
                    </a:p>
                  </a:txBody>
                  <a:tcPr>
                    <a:lnB w="28575" cap="flat" cmpd="sng" algn="ctr">
                      <a:solidFill>
                        <a:scrgbClr r="0" g="0" b="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To some extent</a:t>
                      </a:r>
                      <a:endParaRPr lang="en-US" sz="1200" dirty="0" smtClean="0"/>
                    </a:p>
                  </a:txBody>
                  <a:tcPr>
                    <a:lnB w="28575" cap="flat" cmpd="sng" algn="ctr">
                      <a:solidFill>
                        <a:scrgbClr r="0" g="0" b="0"/>
                      </a:solidFill>
                      <a:prstDash val="solid"/>
                      <a:round/>
                      <a:headEnd type="none" w="med" len="med"/>
                      <a:tailEnd type="none" w="med" len="med"/>
                    </a:lnB>
                  </a:tcPr>
                </a:tc>
              </a:tr>
            </a:tbl>
          </a:graphicData>
        </a:graphic>
      </p:graphicFrame>
      <p:sp>
        <p:nvSpPr>
          <p:cNvPr id="5" name="TextBox 4"/>
          <p:cNvSpPr txBox="1">
            <a:spLocks noChangeArrowheads="1"/>
          </p:cNvSpPr>
          <p:nvPr/>
        </p:nvSpPr>
        <p:spPr bwMode="auto">
          <a:xfrm>
            <a:off x="7353300" y="6146800"/>
            <a:ext cx="1030288" cy="304800"/>
          </a:xfrm>
          <a:prstGeom prst="rect">
            <a:avLst/>
          </a:prstGeom>
          <a:noFill/>
          <a:ln w="9525">
            <a:noFill/>
            <a:miter lim="800000"/>
            <a:headEnd/>
            <a:tailEnd/>
          </a:ln>
        </p:spPr>
        <p:txBody>
          <a:bodyPr wrap="none">
            <a:spAutoFit/>
          </a:bodyPr>
          <a:lstStyle/>
          <a:p>
            <a:r>
              <a:rPr lang="en-US" sz="1400"/>
              <a:t>Table 15-3</a:t>
            </a:r>
          </a:p>
        </p:txBody>
      </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000"/>
                                        <p:tgtEl>
                                          <p:spTgt spid="4"/>
                                        </p:tgtEl>
                                      </p:cBhvr>
                                    </p:animEffect>
                                  </p:childTnLst>
                                </p:cTn>
                              </p:par>
                            </p:childTnLst>
                          </p:cTn>
                        </p:par>
                        <p:par>
                          <p:cTn id="8" fill="hold">
                            <p:stCondLst>
                              <p:cond delay="2000"/>
                            </p:stCondLst>
                            <p:childTnLst>
                              <p:par>
                                <p:cTn id="9" presetID="22" presetClass="entr" presetSubtype="8" fill="hold" grpId="0"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solidFill>
                  <a:srgbClr val="141413"/>
                </a:solidFill>
                <a:latin typeface="Helvetica"/>
              </a:rPr>
              <a:t>Comparing Suppliers </a:t>
            </a:r>
            <a:r>
              <a:rPr lang="en-US" dirty="0" smtClean="0">
                <a:solidFill>
                  <a:srgbClr val="141413"/>
                </a:solidFill>
                <a:latin typeface="Helvetica"/>
              </a:rPr>
              <a:t/>
            </a:r>
            <a:br>
              <a:rPr lang="en-US" dirty="0" smtClean="0">
                <a:solidFill>
                  <a:srgbClr val="141413"/>
                </a:solidFill>
                <a:latin typeface="Helvetica"/>
              </a:rPr>
            </a:br>
            <a:r>
              <a:rPr lang="en-US" dirty="0" smtClean="0">
                <a:solidFill>
                  <a:srgbClr val="141413"/>
                </a:solidFill>
                <a:latin typeface="Helvetica"/>
              </a:rPr>
              <a:t>Based </a:t>
            </a:r>
            <a:r>
              <a:rPr lang="en-US" dirty="0">
                <a:solidFill>
                  <a:srgbClr val="141413"/>
                </a:solidFill>
                <a:latin typeface="Helvetica"/>
              </a:rPr>
              <a:t>on Total Cost</a:t>
            </a:r>
            <a:endParaRPr lang="en-US" dirty="0"/>
          </a:p>
        </p:txBody>
      </p:sp>
      <p:grpSp>
        <p:nvGrpSpPr>
          <p:cNvPr id="7" name="Group 6"/>
          <p:cNvGrpSpPr>
            <a:grpSpLocks/>
          </p:cNvGrpSpPr>
          <p:nvPr/>
        </p:nvGrpSpPr>
        <p:grpSpPr bwMode="auto">
          <a:xfrm>
            <a:off x="647700" y="1917700"/>
            <a:ext cx="7861300" cy="3902075"/>
            <a:chOff x="482600" y="1612900"/>
            <a:chExt cx="7861300" cy="3901446"/>
          </a:xfrm>
        </p:grpSpPr>
        <p:graphicFrame>
          <p:nvGraphicFramePr>
            <p:cNvPr id="1168" name="Object 144"/>
            <p:cNvGraphicFramePr>
              <a:graphicFrameLocks noChangeAspect="1"/>
            </p:cNvGraphicFramePr>
            <p:nvPr/>
          </p:nvGraphicFramePr>
          <p:xfrm>
            <a:off x="4381500" y="3041650"/>
            <a:ext cx="3606800" cy="419100"/>
          </p:xfrm>
          <a:graphic>
            <a:graphicData uri="http://schemas.openxmlformats.org/presentationml/2006/ole">
              <mc:AlternateContent xmlns:mc="http://schemas.openxmlformats.org/markup-compatibility/2006">
                <mc:Choice xmlns:v="urn:schemas-microsoft-com:vml" Requires="v">
                  <p:oleObj spid="_x0000_s1196" name="Equation" r:id="rId3" imgW="3592800" imgH="411120" progId="Equation.3">
                    <p:embed/>
                  </p:oleObj>
                </mc:Choice>
                <mc:Fallback>
                  <p:oleObj name="Equation" r:id="rId3" imgW="3592800" imgH="411120" progId="Equation.3">
                    <p:embed/>
                    <p:pic>
                      <p:nvPicPr>
                        <p:cNvPr id="0" name="Picture 1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1500" y="3041650"/>
                          <a:ext cx="36068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69" name="Object 145"/>
            <p:cNvGraphicFramePr>
              <a:graphicFrameLocks noChangeAspect="1"/>
            </p:cNvGraphicFramePr>
            <p:nvPr/>
          </p:nvGraphicFramePr>
          <p:xfrm>
            <a:off x="4381500" y="3816350"/>
            <a:ext cx="3962400" cy="292100"/>
          </p:xfrm>
          <a:graphic>
            <a:graphicData uri="http://schemas.openxmlformats.org/presentationml/2006/ole">
              <mc:AlternateContent xmlns:mc="http://schemas.openxmlformats.org/markup-compatibility/2006">
                <mc:Choice xmlns:v="urn:schemas-microsoft-com:vml" Requires="v">
                  <p:oleObj spid="_x0000_s1197" name="Equation" r:id="rId5" imgW="3949560" imgH="283320" progId="Equation.3">
                    <p:embed/>
                  </p:oleObj>
                </mc:Choice>
                <mc:Fallback>
                  <p:oleObj name="Equation" r:id="rId5" imgW="3949560" imgH="283320" progId="Equation.3">
                    <p:embed/>
                    <p:pic>
                      <p:nvPicPr>
                        <p:cNvPr id="0" name="Picture 14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1500" y="3816350"/>
                          <a:ext cx="39624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72" name="TextBox 5"/>
            <p:cNvSpPr txBox="1">
              <a:spLocks noChangeArrowheads="1"/>
            </p:cNvSpPr>
            <p:nvPr/>
          </p:nvSpPr>
          <p:spPr bwMode="auto">
            <a:xfrm>
              <a:off x="482600" y="1612900"/>
              <a:ext cx="7404100" cy="3901446"/>
            </a:xfrm>
            <a:prstGeom prst="rect">
              <a:avLst/>
            </a:prstGeom>
            <a:noFill/>
            <a:ln w="9525">
              <a:noFill/>
              <a:miter lim="800000"/>
              <a:headEnd/>
              <a:tailEnd/>
            </a:ln>
          </p:spPr>
          <p:txBody>
            <a:bodyPr>
              <a:spAutoFit/>
            </a:bodyPr>
            <a:lstStyle/>
            <a:p>
              <a:pPr>
                <a:spcAft>
                  <a:spcPts val="600"/>
                </a:spcAft>
                <a:tabLst>
                  <a:tab pos="3594100" algn="l"/>
                </a:tabLst>
              </a:pPr>
              <a:r>
                <a:rPr lang="en-US" sz="2000"/>
                <a:t>Annual material cost	= 1,000 x 52 x 1 = $52,000</a:t>
              </a:r>
            </a:p>
            <a:p>
              <a:pPr>
                <a:spcAft>
                  <a:spcPts val="600"/>
                </a:spcAft>
                <a:tabLst>
                  <a:tab pos="3594100" algn="l"/>
                </a:tabLst>
              </a:pPr>
              <a:r>
                <a:rPr lang="en-US" sz="2000"/>
                <a:t>Average cycle inventory	= 2,000/2 = 1,000</a:t>
              </a:r>
            </a:p>
            <a:p>
              <a:pPr>
                <a:spcAft>
                  <a:spcPts val="600"/>
                </a:spcAft>
                <a:tabLst>
                  <a:tab pos="3594100" algn="l"/>
                </a:tabLst>
              </a:pPr>
              <a:r>
                <a:rPr lang="en-US" sz="2000"/>
                <a:t>Annual cost of holding cycle </a:t>
              </a:r>
              <a:br>
                <a:rPr lang="en-US" sz="2000"/>
              </a:br>
              <a:r>
                <a:rPr lang="en-US" sz="2000"/>
                <a:t>inventory	= 1,000 x 1 x 0.25 = $250</a:t>
              </a:r>
            </a:p>
            <a:p>
              <a:pPr>
                <a:spcAft>
                  <a:spcPts val="600"/>
                </a:spcAft>
                <a:tabLst>
                  <a:tab pos="3594100" algn="l"/>
                </a:tabLst>
              </a:pPr>
              <a:r>
                <a:rPr lang="en-US" sz="2000"/>
                <a:t>Standard deviation of ddlt	=</a:t>
              </a:r>
            </a:p>
            <a:p>
              <a:pPr>
                <a:spcAft>
                  <a:spcPts val="600"/>
                </a:spcAft>
                <a:tabLst>
                  <a:tab pos="3594100" algn="l"/>
                </a:tabLst>
              </a:pPr>
              <a:r>
                <a:rPr lang="en-US" sz="2000"/>
                <a:t>Safety inventory required </a:t>
              </a:r>
              <a:br>
                <a:rPr lang="en-US" sz="2000"/>
              </a:br>
              <a:r>
                <a:rPr lang="en-US" sz="2000"/>
                <a:t>with current supplier	=</a:t>
              </a:r>
            </a:p>
            <a:p>
              <a:pPr>
                <a:spcAft>
                  <a:spcPts val="600"/>
                </a:spcAft>
                <a:tabLst>
                  <a:tab pos="3594100" algn="l"/>
                </a:tabLst>
              </a:pPr>
              <a:r>
                <a:rPr lang="en-US" sz="2000"/>
                <a:t>Annual cost of holding safety </a:t>
              </a:r>
              <a:br>
                <a:rPr lang="en-US" sz="2000"/>
              </a:br>
              <a:r>
                <a:rPr lang="en-US" sz="2000"/>
                <a:t>inventory	= 1,787 x 1 x 0.25 = $447 </a:t>
              </a:r>
            </a:p>
            <a:p>
              <a:pPr>
                <a:spcAft>
                  <a:spcPts val="600"/>
                </a:spcAft>
                <a:tabLst>
                  <a:tab pos="3594100" algn="l"/>
                </a:tabLst>
              </a:pPr>
              <a:r>
                <a:rPr lang="en-US" sz="2000"/>
                <a:t>Annual cost of using current </a:t>
              </a:r>
              <a:br>
                <a:rPr lang="en-US" sz="2000"/>
              </a:br>
              <a:r>
                <a:rPr lang="en-US" sz="2000"/>
                <a:t>supplier	= 52,000 + 250 + 447 = $52,697</a:t>
              </a:r>
            </a:p>
          </p:txBody>
        </p:sp>
      </p:gr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647700" y="1917700"/>
            <a:ext cx="7918450" cy="3902075"/>
            <a:chOff x="647700" y="1917700"/>
            <a:chExt cx="7918450" cy="3901446"/>
          </a:xfrm>
        </p:grpSpPr>
        <p:graphicFrame>
          <p:nvGraphicFramePr>
            <p:cNvPr id="2188" name="Object 140"/>
            <p:cNvGraphicFramePr>
              <a:graphicFrameLocks noChangeAspect="1"/>
            </p:cNvGraphicFramePr>
            <p:nvPr/>
          </p:nvGraphicFramePr>
          <p:xfrm>
            <a:off x="4489450" y="3346450"/>
            <a:ext cx="3721100" cy="419100"/>
          </p:xfrm>
          <a:graphic>
            <a:graphicData uri="http://schemas.openxmlformats.org/presentationml/2006/ole">
              <mc:AlternateContent xmlns:mc="http://schemas.openxmlformats.org/markup-compatibility/2006">
                <mc:Choice xmlns:v="urn:schemas-microsoft-com:vml" Requires="v">
                  <p:oleObj spid="_x0000_s2216" name="Equation" r:id="rId3" imgW="3711960" imgH="411120" progId="Equation.3">
                    <p:embed/>
                  </p:oleObj>
                </mc:Choice>
                <mc:Fallback>
                  <p:oleObj name="Equation" r:id="rId3" imgW="3711960" imgH="411120" progId="Equation.3">
                    <p:embed/>
                    <p:pic>
                      <p:nvPicPr>
                        <p:cNvPr id="0" name="Picture 1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9450" y="3346450"/>
                          <a:ext cx="37211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89" name="Object 141"/>
            <p:cNvGraphicFramePr>
              <a:graphicFrameLocks noChangeAspect="1"/>
            </p:cNvGraphicFramePr>
            <p:nvPr/>
          </p:nvGraphicFramePr>
          <p:xfrm>
            <a:off x="4489450" y="4121150"/>
            <a:ext cx="4076700" cy="292100"/>
          </p:xfrm>
          <a:graphic>
            <a:graphicData uri="http://schemas.openxmlformats.org/presentationml/2006/ole">
              <mc:AlternateContent xmlns:mc="http://schemas.openxmlformats.org/markup-compatibility/2006">
                <mc:Choice xmlns:v="urn:schemas-microsoft-com:vml" Requires="v">
                  <p:oleObj spid="_x0000_s2217" name="Equation" r:id="rId5" imgW="4068360" imgH="283320" progId="Equation.3">
                    <p:embed/>
                  </p:oleObj>
                </mc:Choice>
                <mc:Fallback>
                  <p:oleObj name="Equation" r:id="rId5" imgW="4068360" imgH="283320" progId="Equation.3">
                    <p:embed/>
                    <p:pic>
                      <p:nvPicPr>
                        <p:cNvPr id="0" name="Picture 1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89450" y="4121150"/>
                          <a:ext cx="40767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92" name="TextBox 5"/>
            <p:cNvSpPr txBox="1">
              <a:spLocks noChangeArrowheads="1"/>
            </p:cNvSpPr>
            <p:nvPr/>
          </p:nvSpPr>
          <p:spPr bwMode="auto">
            <a:xfrm>
              <a:off x="647700" y="1917700"/>
              <a:ext cx="7708900" cy="3901446"/>
            </a:xfrm>
            <a:prstGeom prst="rect">
              <a:avLst/>
            </a:prstGeom>
            <a:noFill/>
            <a:ln w="9525">
              <a:noFill/>
              <a:miter lim="800000"/>
              <a:headEnd/>
              <a:tailEnd/>
            </a:ln>
          </p:spPr>
          <p:txBody>
            <a:bodyPr>
              <a:spAutoFit/>
            </a:bodyPr>
            <a:lstStyle/>
            <a:p>
              <a:pPr>
                <a:spcAft>
                  <a:spcPts val="600"/>
                </a:spcAft>
                <a:tabLst>
                  <a:tab pos="3594100" algn="l"/>
                </a:tabLst>
              </a:pPr>
              <a:r>
                <a:rPr lang="en-US" sz="2000"/>
                <a:t>Annual material cost	= 1,000 x 52 x 0.97 = $50,440</a:t>
              </a:r>
            </a:p>
            <a:p>
              <a:pPr>
                <a:spcAft>
                  <a:spcPts val="600"/>
                </a:spcAft>
                <a:tabLst>
                  <a:tab pos="3594100" algn="l"/>
                </a:tabLst>
              </a:pPr>
              <a:r>
                <a:rPr lang="en-US" sz="2000"/>
                <a:t>Average cycle inventory	= 8,000/2 = 4,000</a:t>
              </a:r>
            </a:p>
            <a:p>
              <a:pPr>
                <a:spcAft>
                  <a:spcPts val="600"/>
                </a:spcAft>
                <a:tabLst>
                  <a:tab pos="3594100" algn="l"/>
                </a:tabLst>
              </a:pPr>
              <a:r>
                <a:rPr lang="en-US" sz="2000"/>
                <a:t>Annual cost of holding cycle </a:t>
              </a:r>
              <a:br>
                <a:rPr lang="en-US" sz="2000"/>
              </a:br>
              <a:r>
                <a:rPr lang="en-US" sz="2000"/>
                <a:t>inventory	= 4,000 x 0.97 x 0.25 = $970</a:t>
              </a:r>
            </a:p>
            <a:p>
              <a:pPr>
                <a:spcAft>
                  <a:spcPts val="600"/>
                </a:spcAft>
                <a:tabLst>
                  <a:tab pos="3594100" algn="l"/>
                </a:tabLst>
              </a:pPr>
              <a:r>
                <a:rPr lang="en-US" sz="2000"/>
                <a:t>Standard deviation of ddlt	=</a:t>
              </a:r>
            </a:p>
            <a:p>
              <a:pPr>
                <a:spcAft>
                  <a:spcPts val="600"/>
                </a:spcAft>
                <a:tabLst>
                  <a:tab pos="3594100" algn="l"/>
                </a:tabLst>
              </a:pPr>
              <a:r>
                <a:rPr lang="en-US" sz="2000"/>
                <a:t>Safety inventory required </a:t>
              </a:r>
              <a:br>
                <a:rPr lang="en-US" sz="2000"/>
              </a:br>
              <a:r>
                <a:rPr lang="en-US" sz="2000"/>
                <a:t>with current supplier	=</a:t>
              </a:r>
            </a:p>
            <a:p>
              <a:pPr>
                <a:spcAft>
                  <a:spcPts val="600"/>
                </a:spcAft>
                <a:tabLst>
                  <a:tab pos="3594100" algn="l"/>
                </a:tabLst>
              </a:pPr>
              <a:r>
                <a:rPr lang="en-US" sz="2000"/>
                <a:t>Annual cost of holding safety </a:t>
              </a:r>
              <a:br>
                <a:rPr lang="en-US" sz="2000"/>
              </a:br>
              <a:r>
                <a:rPr lang="en-US" sz="2000"/>
                <a:t>inventory	= 6,690 x 0.97 x 0.25 = $1,622 </a:t>
              </a:r>
            </a:p>
            <a:p>
              <a:pPr>
                <a:spcAft>
                  <a:spcPts val="600"/>
                </a:spcAft>
                <a:tabLst>
                  <a:tab pos="3594100" algn="l"/>
                </a:tabLst>
              </a:pPr>
              <a:r>
                <a:rPr lang="en-US" sz="2000"/>
                <a:t>Annual cost of using current </a:t>
              </a:r>
              <a:br>
                <a:rPr lang="en-US" sz="2000"/>
              </a:br>
              <a:r>
                <a:rPr lang="en-US" sz="2000"/>
                <a:t>supplier	= 50,440 + 970 + 1,622 = $53,032</a:t>
              </a:r>
            </a:p>
          </p:txBody>
        </p:sp>
      </p:grpSp>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solidFill>
                  <a:srgbClr val="141413"/>
                </a:solidFill>
                <a:latin typeface="Helvetica"/>
              </a:rPr>
              <a:t>Comparing Suppliers </a:t>
            </a:r>
            <a:r>
              <a:rPr lang="en-US" dirty="0" smtClean="0">
                <a:solidFill>
                  <a:srgbClr val="141413"/>
                </a:solidFill>
                <a:latin typeface="Helvetica"/>
              </a:rPr>
              <a:t/>
            </a:r>
            <a:br>
              <a:rPr lang="en-US" dirty="0" smtClean="0">
                <a:solidFill>
                  <a:srgbClr val="141413"/>
                </a:solidFill>
                <a:latin typeface="Helvetica"/>
              </a:rPr>
            </a:br>
            <a:r>
              <a:rPr lang="en-US" dirty="0" smtClean="0">
                <a:solidFill>
                  <a:srgbClr val="141413"/>
                </a:solidFill>
                <a:latin typeface="Helvetica"/>
              </a:rPr>
              <a:t>Based </a:t>
            </a:r>
            <a:r>
              <a:rPr lang="en-US" dirty="0">
                <a:solidFill>
                  <a:srgbClr val="141413"/>
                </a:solidFill>
                <a:latin typeface="Helvetica"/>
              </a:rPr>
              <a:t>on Total Cost</a:t>
            </a:r>
            <a:endParaRPr lang="en-US" dirty="0"/>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990600" y="228600"/>
            <a:ext cx="7772400" cy="1143000"/>
          </a:xfrm>
        </p:spPr>
        <p:txBody>
          <a:bodyPr/>
          <a:lstStyle/>
          <a:p>
            <a:r>
              <a:rPr lang="en-US" altLang="zh-TW" sz="2000" smtClean="0">
                <a:ea typeface="PMingLiU" pitchFamily="18" charset="-120"/>
              </a:rPr>
              <a:t>Example: Transportation vs. Inventory Cost Tradeoff</a:t>
            </a:r>
            <a:br>
              <a:rPr lang="en-US" altLang="zh-TW" sz="2000" smtClean="0">
                <a:ea typeface="PMingLiU" pitchFamily="18" charset="-120"/>
              </a:rPr>
            </a:br>
            <a:endParaRPr lang="en-US" altLang="zh-TW" sz="2800" smtClean="0">
              <a:ea typeface="PMingLiU" pitchFamily="18" charset="-120"/>
            </a:endParaRPr>
          </a:p>
        </p:txBody>
      </p:sp>
      <p:sp>
        <p:nvSpPr>
          <p:cNvPr id="51203" name="Text Box 3"/>
          <p:cNvSpPr txBox="1">
            <a:spLocks noChangeArrowheads="1"/>
          </p:cNvSpPr>
          <p:nvPr/>
        </p:nvSpPr>
        <p:spPr bwMode="auto">
          <a:xfrm>
            <a:off x="762000" y="1219200"/>
            <a:ext cx="7467600" cy="314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spcBef>
                <a:spcPct val="50000"/>
              </a:spcBef>
            </a:pPr>
            <a:r>
              <a:rPr lang="en-US" altLang="zh-TW" sz="1600" smtClean="0">
                <a:solidFill>
                  <a:srgbClr val="0000CC"/>
                </a:solidFill>
                <a:latin typeface="Times New Roman" pitchFamily="18" charset="0"/>
                <a:ea typeface="PMingLiU" pitchFamily="18" charset="-120"/>
                <a:cs typeface="+mn-cs"/>
              </a:rPr>
              <a:t>The Carry-All Luggage Company produces a line of luggage goods. The typical distribution plan is to produce a finished goods inventory located at the plant site. Goods are then shipped to company-owned field warehouses by way of common carriers. Rail is currently used to ship between the East Coast plant to a West Coast warehouse. The average transit time for rail shipment is </a:t>
            </a:r>
            <a:r>
              <a:rPr lang="en-US" altLang="zh-TW" sz="1600" i="1" smtClean="0">
                <a:solidFill>
                  <a:srgbClr val="0000CC"/>
                </a:solidFill>
                <a:latin typeface="Times New Roman" pitchFamily="18" charset="0"/>
                <a:ea typeface="PMingLiU" pitchFamily="18" charset="-120"/>
                <a:cs typeface="+mn-cs"/>
              </a:rPr>
              <a:t>T</a:t>
            </a:r>
            <a:r>
              <a:rPr lang="en-US" altLang="zh-TW" sz="1600" smtClean="0">
                <a:solidFill>
                  <a:srgbClr val="0000CC"/>
                </a:solidFill>
                <a:latin typeface="Times New Roman" pitchFamily="18" charset="0"/>
                <a:ea typeface="PMingLiU" pitchFamily="18" charset="-120"/>
                <a:cs typeface="+mn-cs"/>
              </a:rPr>
              <a:t>=21 days. At each stocking point, there is an average of 100,000 units of luggage having an average value of </a:t>
            </a:r>
            <a:r>
              <a:rPr lang="en-US" altLang="zh-TW" sz="1600" i="1" smtClean="0">
                <a:solidFill>
                  <a:srgbClr val="0000CC"/>
                </a:solidFill>
                <a:latin typeface="Times New Roman" pitchFamily="18" charset="0"/>
                <a:ea typeface="PMingLiU" pitchFamily="18" charset="-120"/>
                <a:cs typeface="+mn-cs"/>
              </a:rPr>
              <a:t>C</a:t>
            </a:r>
            <a:r>
              <a:rPr lang="en-US" altLang="zh-TW" sz="1600" smtClean="0">
                <a:solidFill>
                  <a:srgbClr val="0000CC"/>
                </a:solidFill>
                <a:latin typeface="Times New Roman" pitchFamily="18" charset="0"/>
                <a:ea typeface="PMingLiU" pitchFamily="18" charset="-120"/>
                <a:cs typeface="+mn-cs"/>
              </a:rPr>
              <a:t>=$30 per unit. Inventory carrying costs are </a:t>
            </a:r>
            <a:r>
              <a:rPr lang="en-US" altLang="zh-TW" sz="1600" i="1" smtClean="0">
                <a:solidFill>
                  <a:srgbClr val="0000CC"/>
                </a:solidFill>
                <a:latin typeface="Times New Roman" pitchFamily="18" charset="0"/>
                <a:ea typeface="PMingLiU" pitchFamily="18" charset="-120"/>
                <a:cs typeface="+mn-cs"/>
              </a:rPr>
              <a:t>I</a:t>
            </a:r>
            <a:r>
              <a:rPr lang="en-US" altLang="zh-TW" sz="1600" smtClean="0">
                <a:solidFill>
                  <a:srgbClr val="0000CC"/>
                </a:solidFill>
                <a:latin typeface="Times New Roman" pitchFamily="18" charset="0"/>
                <a:ea typeface="PMingLiU" pitchFamily="18" charset="-120"/>
                <a:cs typeface="+mn-cs"/>
              </a:rPr>
              <a:t>=30 percent per year.</a:t>
            </a:r>
          </a:p>
          <a:p>
            <a:pPr defTabSz="914400">
              <a:spcBef>
                <a:spcPct val="50000"/>
              </a:spcBef>
            </a:pPr>
            <a:r>
              <a:rPr lang="en-US" altLang="zh-TW" sz="1600" smtClean="0">
                <a:solidFill>
                  <a:srgbClr val="0000CC"/>
                </a:solidFill>
                <a:latin typeface="Times New Roman" pitchFamily="18" charset="0"/>
                <a:ea typeface="PMingLiU" pitchFamily="18" charset="-120"/>
                <a:cs typeface="+mn-cs"/>
              </a:rPr>
              <a:t>	The company wishes to select the mode of transportation that will minimize total costs. It is estimated that for every day that transit time can be reduced from the current 21 days, average inventory levels can be reduced by 1 percent, which represents a reduction in a safety stock. There are </a:t>
            </a:r>
            <a:r>
              <a:rPr lang="en-US" altLang="zh-TW" sz="1600" i="1" smtClean="0">
                <a:solidFill>
                  <a:srgbClr val="0000CC"/>
                </a:solidFill>
                <a:latin typeface="Times New Roman" pitchFamily="18" charset="0"/>
                <a:ea typeface="PMingLiU" pitchFamily="18" charset="-120"/>
                <a:cs typeface="+mn-cs"/>
              </a:rPr>
              <a:t>D</a:t>
            </a:r>
            <a:r>
              <a:rPr lang="en-US" altLang="zh-TW" sz="1600" smtClean="0">
                <a:solidFill>
                  <a:srgbClr val="0000CC"/>
                </a:solidFill>
                <a:latin typeface="Times New Roman" pitchFamily="18" charset="0"/>
                <a:ea typeface="PMingLiU" pitchFamily="18" charset="-120"/>
                <a:cs typeface="+mn-cs"/>
              </a:rPr>
              <a:t>=700,000 units sold per year out of the West Coast warehouse. The company can use the following transportation services:</a:t>
            </a:r>
          </a:p>
        </p:txBody>
      </p:sp>
      <p:graphicFrame>
        <p:nvGraphicFramePr>
          <p:cNvPr id="51238" name="Group 38"/>
          <p:cNvGraphicFramePr>
            <a:graphicFrameLocks noGrp="1"/>
          </p:cNvGraphicFramePr>
          <p:nvPr/>
        </p:nvGraphicFramePr>
        <p:xfrm>
          <a:off x="1066800" y="4724400"/>
          <a:ext cx="6781800" cy="1737360"/>
        </p:xfrm>
        <a:graphic>
          <a:graphicData uri="http://schemas.openxmlformats.org/drawingml/2006/table">
            <a:tbl>
              <a:tblPr/>
              <a:tblGrid>
                <a:gridCol w="1524000"/>
                <a:gridCol w="1295400"/>
                <a:gridCol w="1970088"/>
                <a:gridCol w="1992312"/>
              </a:tblGrid>
              <a:tr h="381000">
                <a:tc>
                  <a:txBody>
                    <a:bodyPr/>
                    <a:lstStyle/>
                    <a:p>
                      <a:pPr marL="0" marR="0" lvl="0" indent="0" algn="ctr"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en-US" altLang="zh-TW" sz="1400" b="1" i="1" u="none" strike="noStrike" cap="none" normalizeH="0" baseline="0" smtClean="0">
                          <a:ln>
                            <a:noFill/>
                          </a:ln>
                          <a:solidFill>
                            <a:srgbClr val="000000"/>
                          </a:solidFill>
                          <a:effectLst/>
                          <a:latin typeface="Times New Roman" pitchFamily="18" charset="0"/>
                          <a:ea typeface="PMingLiU" pitchFamily="18" charset="-120"/>
                        </a:rPr>
                        <a:t>Transportation Service</a:t>
                      </a:r>
                    </a:p>
                  </a:txBody>
                  <a:tcPr horzOverflow="overflow">
                    <a:lnL cap="flat">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en-US" altLang="zh-TW" sz="1400" b="1" i="1" u="none" strike="noStrike" cap="none" normalizeH="0" baseline="0" smtClean="0">
                          <a:ln>
                            <a:noFill/>
                          </a:ln>
                          <a:solidFill>
                            <a:srgbClr val="000000"/>
                          </a:solidFill>
                          <a:effectLst/>
                          <a:latin typeface="Times New Roman" pitchFamily="18" charset="0"/>
                          <a:ea typeface="PMingLiU" pitchFamily="18" charset="-120"/>
                        </a:rPr>
                        <a:t>Rate ($/unit)</a:t>
                      </a:r>
                    </a:p>
                  </a:txBody>
                  <a:tcP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en-US" altLang="zh-TW" sz="1400" b="1" i="1" u="none" strike="noStrike" cap="none" normalizeH="0" baseline="0" smtClean="0">
                          <a:ln>
                            <a:noFill/>
                          </a:ln>
                          <a:solidFill>
                            <a:srgbClr val="000000"/>
                          </a:solidFill>
                          <a:effectLst/>
                          <a:latin typeface="Times New Roman" pitchFamily="18" charset="0"/>
                          <a:ea typeface="PMingLiU" pitchFamily="18" charset="-120"/>
                        </a:rPr>
                        <a:t>Door-to-door Transit Time (days)</a:t>
                      </a:r>
                    </a:p>
                  </a:txBody>
                  <a:tcP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en-US" altLang="zh-TW" sz="1400" b="1" i="1" u="none" strike="noStrike" cap="none" normalizeH="0" baseline="0" smtClean="0">
                          <a:ln>
                            <a:noFill/>
                          </a:ln>
                          <a:solidFill>
                            <a:srgbClr val="000000"/>
                          </a:solidFill>
                          <a:effectLst/>
                          <a:latin typeface="Times New Roman" pitchFamily="18" charset="0"/>
                          <a:ea typeface="PMingLiU" pitchFamily="18" charset="-120"/>
                        </a:rPr>
                        <a:t>No. of shipments per year</a:t>
                      </a:r>
                    </a:p>
                  </a:txBody>
                  <a:tcPr horzOverflow="overflow">
                    <a:lnL>
                      <a:noFill/>
                    </a:lnL>
                    <a:lnR cap="flat">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77813">
                <a:tc>
                  <a:txBody>
                    <a:bodyPr/>
                    <a:lstStyle/>
                    <a:p>
                      <a:pPr marL="0" marR="0" lvl="0" indent="0" algn="ctr"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en-US" altLang="zh-TW" sz="1400" b="0" i="0" u="none" strike="noStrike" cap="none" normalizeH="0" baseline="0" smtClean="0">
                          <a:ln>
                            <a:noFill/>
                          </a:ln>
                          <a:solidFill>
                            <a:srgbClr val="000000"/>
                          </a:solidFill>
                          <a:effectLst/>
                          <a:latin typeface="Times New Roman" pitchFamily="18" charset="0"/>
                          <a:ea typeface="PMingLiU" pitchFamily="18" charset="-120"/>
                        </a:rPr>
                        <a:t>Rail</a:t>
                      </a:r>
                    </a:p>
                  </a:txBody>
                  <a:tcPr horzOverflow="overflow">
                    <a:lnL cap="flat">
                      <a:noFill/>
                    </a:lnL>
                    <a:lnR>
                      <a:noFill/>
                    </a:lnR>
                    <a:lnT w="12700" cap="flat" cmpd="sng" algn="ctr">
                      <a:solidFill>
                        <a:schemeClr val="tx1"/>
                      </a:solidFill>
                      <a:prstDash val="solid"/>
                      <a:miter lim="800000"/>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zh-TW" altLang="en-US" sz="1400" b="0" i="0" u="none" strike="noStrike" cap="none" normalizeH="0" baseline="0" smtClean="0">
                          <a:ln>
                            <a:noFill/>
                          </a:ln>
                          <a:solidFill>
                            <a:srgbClr val="000000"/>
                          </a:solidFill>
                          <a:effectLst/>
                          <a:latin typeface="Times New Roman" pitchFamily="18" charset="0"/>
                          <a:ea typeface="PMingLiU" pitchFamily="18" charset="-120"/>
                        </a:rPr>
                        <a:t>0.10</a:t>
                      </a:r>
                    </a:p>
                  </a:txBody>
                  <a:tcPr horzOverflow="overflow">
                    <a:lnL>
                      <a:noFill/>
                    </a:lnL>
                    <a:lnR>
                      <a:noFill/>
                    </a:lnR>
                    <a:lnT w="12700" cap="flat" cmpd="sng" algn="ctr">
                      <a:solidFill>
                        <a:schemeClr val="tx1"/>
                      </a:solidFill>
                      <a:prstDash val="solid"/>
                      <a:miter lim="800000"/>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zh-TW" altLang="en-US" sz="1400" b="0" i="0" u="none" strike="noStrike" cap="none" normalizeH="0" baseline="0" smtClean="0">
                          <a:ln>
                            <a:noFill/>
                          </a:ln>
                          <a:solidFill>
                            <a:srgbClr val="000000"/>
                          </a:solidFill>
                          <a:effectLst/>
                          <a:latin typeface="Times New Roman" pitchFamily="18" charset="0"/>
                          <a:ea typeface="PMingLiU" pitchFamily="18" charset="-120"/>
                        </a:rPr>
                        <a:t>21</a:t>
                      </a:r>
                    </a:p>
                  </a:txBody>
                  <a:tcPr horzOverflow="overflow">
                    <a:lnL>
                      <a:noFill/>
                    </a:lnL>
                    <a:lnR>
                      <a:noFill/>
                    </a:lnR>
                    <a:lnT w="12700" cap="flat" cmpd="sng" algn="ctr">
                      <a:solidFill>
                        <a:schemeClr val="tx1"/>
                      </a:solidFill>
                      <a:prstDash val="solid"/>
                      <a:miter lim="800000"/>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zh-TW" altLang="en-US" sz="1400" b="0" i="0" u="none" strike="noStrike" cap="none" normalizeH="0" baseline="0" smtClean="0">
                          <a:ln>
                            <a:noFill/>
                          </a:ln>
                          <a:solidFill>
                            <a:srgbClr val="000000"/>
                          </a:solidFill>
                          <a:effectLst/>
                          <a:latin typeface="Times New Roman" pitchFamily="18" charset="0"/>
                          <a:ea typeface="PMingLiU" pitchFamily="18" charset="-120"/>
                        </a:rPr>
                        <a:t>10</a:t>
                      </a:r>
                    </a:p>
                  </a:txBody>
                  <a:tcPr horzOverflow="overflow">
                    <a:lnL>
                      <a:noFill/>
                    </a:lnL>
                    <a:lnR cap="flat">
                      <a:noFill/>
                    </a:lnR>
                    <a:lnT w="12700" cap="flat" cmpd="sng" algn="ctr">
                      <a:solidFill>
                        <a:schemeClr val="tx1"/>
                      </a:solidFill>
                      <a:prstDash val="solid"/>
                      <a:miter lim="800000"/>
                      <a:headEnd type="none" w="med" len="med"/>
                      <a:tailEnd type="none" w="med" len="med"/>
                    </a:lnT>
                    <a:lnB>
                      <a:noFill/>
                    </a:lnB>
                    <a:lnTlToBr>
                      <a:noFill/>
                    </a:lnTlToBr>
                    <a:lnBlToTr>
                      <a:noFill/>
                    </a:lnBlToTr>
                    <a:noFill/>
                  </a:tcPr>
                </a:tc>
              </a:tr>
              <a:tr h="180975">
                <a:tc>
                  <a:txBody>
                    <a:bodyPr/>
                    <a:lstStyle/>
                    <a:p>
                      <a:pPr marL="0" marR="0" lvl="0" indent="0" algn="ctr"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en-US" altLang="zh-TW" sz="1400" b="0" i="0" u="none" strike="noStrike" cap="none" normalizeH="0" baseline="0" smtClean="0">
                          <a:ln>
                            <a:noFill/>
                          </a:ln>
                          <a:solidFill>
                            <a:srgbClr val="000000"/>
                          </a:solidFill>
                          <a:effectLst/>
                          <a:latin typeface="Times New Roman" pitchFamily="18" charset="0"/>
                          <a:ea typeface="PMingLiU" pitchFamily="18" charset="-120"/>
                        </a:rPr>
                        <a:t>Piggyback</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zh-TW" altLang="en-US" sz="1400" b="0" i="0" u="none" strike="noStrike" cap="none" normalizeH="0" baseline="0" smtClean="0">
                          <a:ln>
                            <a:noFill/>
                          </a:ln>
                          <a:solidFill>
                            <a:srgbClr val="000000"/>
                          </a:solidFill>
                          <a:effectLst/>
                          <a:latin typeface="Times New Roman" pitchFamily="18" charset="0"/>
                          <a:ea typeface="PMingLiU" pitchFamily="18" charset="-120"/>
                        </a:rPr>
                        <a:t>0.15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zh-TW" altLang="en-US" sz="1400" b="0" i="0" u="none" strike="noStrike" cap="none" normalizeH="0" baseline="0" smtClean="0">
                          <a:ln>
                            <a:noFill/>
                          </a:ln>
                          <a:solidFill>
                            <a:srgbClr val="000000"/>
                          </a:solidFill>
                          <a:effectLst/>
                          <a:latin typeface="Times New Roman" pitchFamily="18" charset="0"/>
                          <a:ea typeface="PMingLiU" pitchFamily="18" charset="-120"/>
                        </a:rPr>
                        <a:t>14</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zh-TW" altLang="en-US" sz="1400" b="0" i="0" u="none" strike="noStrike" cap="none" normalizeH="0" baseline="0" smtClean="0">
                          <a:ln>
                            <a:noFill/>
                          </a:ln>
                          <a:solidFill>
                            <a:srgbClr val="000000"/>
                          </a:solidFill>
                          <a:effectLst/>
                          <a:latin typeface="Times New Roman" pitchFamily="18" charset="0"/>
                          <a:ea typeface="PMingLiU" pitchFamily="18" charset="-120"/>
                        </a:rPr>
                        <a:t>20</a:t>
                      </a:r>
                    </a:p>
                  </a:txBody>
                  <a:tcPr horzOverflow="overflow">
                    <a:lnL>
                      <a:noFill/>
                    </a:lnL>
                    <a:lnR cap="flat">
                      <a:noFill/>
                    </a:lnR>
                    <a:lnT>
                      <a:noFill/>
                    </a:lnT>
                    <a:lnB>
                      <a:noFill/>
                    </a:lnB>
                    <a:lnTlToBr>
                      <a:noFill/>
                    </a:lnTlToBr>
                    <a:lnBlToTr>
                      <a:noFill/>
                    </a:lnBlToTr>
                    <a:noFill/>
                  </a:tcPr>
                </a:tc>
              </a:tr>
              <a:tr h="180975">
                <a:tc>
                  <a:txBody>
                    <a:bodyPr/>
                    <a:lstStyle/>
                    <a:p>
                      <a:pPr marL="0" marR="0" lvl="0" indent="0" algn="ctr"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en-US" altLang="zh-TW" sz="1400" b="0" i="0" u="none" strike="noStrike" cap="none" normalizeH="0" baseline="0" smtClean="0">
                          <a:ln>
                            <a:noFill/>
                          </a:ln>
                          <a:solidFill>
                            <a:srgbClr val="000000"/>
                          </a:solidFill>
                          <a:effectLst/>
                          <a:latin typeface="Times New Roman" pitchFamily="18" charset="0"/>
                          <a:ea typeface="PMingLiU" pitchFamily="18" charset="-120"/>
                        </a:rPr>
                        <a:t>Truck</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zh-TW" altLang="en-US" sz="1400" b="0" i="0" u="none" strike="noStrike" cap="none" normalizeH="0" baseline="0" smtClean="0">
                          <a:ln>
                            <a:noFill/>
                          </a:ln>
                          <a:solidFill>
                            <a:srgbClr val="000000"/>
                          </a:solidFill>
                          <a:effectLst/>
                          <a:latin typeface="Times New Roman" pitchFamily="18" charset="0"/>
                          <a:ea typeface="PMingLiU" pitchFamily="18" charset="-120"/>
                        </a:rPr>
                        <a:t>0.20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zh-TW" altLang="en-US" sz="1400" b="0" i="0" u="none" strike="noStrike" cap="none" normalizeH="0" baseline="0" smtClean="0">
                          <a:ln>
                            <a:noFill/>
                          </a:ln>
                          <a:solidFill>
                            <a:srgbClr val="000000"/>
                          </a:solidFill>
                          <a:effectLst/>
                          <a:latin typeface="Times New Roman" pitchFamily="18" charset="0"/>
                          <a:ea typeface="PMingLiU" pitchFamily="18" charset="-120"/>
                        </a:rPr>
                        <a:t>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zh-TW" altLang="en-US" sz="1400" b="0" i="0" u="none" strike="noStrike" cap="none" normalizeH="0" baseline="0" smtClean="0">
                          <a:ln>
                            <a:noFill/>
                          </a:ln>
                          <a:solidFill>
                            <a:srgbClr val="000000"/>
                          </a:solidFill>
                          <a:effectLst/>
                          <a:latin typeface="Times New Roman" pitchFamily="18" charset="0"/>
                          <a:ea typeface="PMingLiU" pitchFamily="18" charset="-120"/>
                        </a:rPr>
                        <a:t>20</a:t>
                      </a:r>
                    </a:p>
                  </a:txBody>
                  <a:tcPr horzOverflow="overflow">
                    <a:lnL>
                      <a:noFill/>
                    </a:lnL>
                    <a:lnR cap="flat">
                      <a:noFill/>
                    </a:lnR>
                    <a:lnT>
                      <a:noFill/>
                    </a:lnT>
                    <a:lnB>
                      <a:noFill/>
                    </a:lnB>
                    <a:lnTlToBr>
                      <a:noFill/>
                    </a:lnTlToBr>
                    <a:lnBlToTr>
                      <a:noFill/>
                    </a:lnBlToTr>
                    <a:noFill/>
                  </a:tcPr>
                </a:tc>
              </a:tr>
              <a:tr h="180975">
                <a:tc>
                  <a:txBody>
                    <a:bodyPr/>
                    <a:lstStyle/>
                    <a:p>
                      <a:pPr marL="0" marR="0" lvl="0" indent="0" algn="ctr"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en-US" altLang="zh-TW" sz="1400" b="0" i="0" u="none" strike="noStrike" cap="none" normalizeH="0" baseline="0" smtClean="0">
                          <a:ln>
                            <a:noFill/>
                          </a:ln>
                          <a:solidFill>
                            <a:srgbClr val="000000"/>
                          </a:solidFill>
                          <a:effectLst/>
                          <a:latin typeface="Times New Roman" pitchFamily="18" charset="0"/>
                          <a:ea typeface="PMingLiU" pitchFamily="18" charset="-120"/>
                        </a:rPr>
                        <a:t>Air</a:t>
                      </a:r>
                    </a:p>
                  </a:txBody>
                  <a:tcPr horzOverflow="overflow">
                    <a:lnL cap="flat">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zh-TW" altLang="en-US" sz="1400" b="0" i="0" u="none" strike="noStrike" cap="none" normalizeH="0" baseline="0" smtClean="0">
                          <a:ln>
                            <a:noFill/>
                          </a:ln>
                          <a:solidFill>
                            <a:srgbClr val="000000"/>
                          </a:solidFill>
                          <a:effectLst/>
                          <a:latin typeface="Times New Roman" pitchFamily="18" charset="0"/>
                          <a:ea typeface="PMingLiU" pitchFamily="18" charset="-120"/>
                        </a:rPr>
                        <a:t>1.40</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zh-TW" altLang="en-US" sz="1400" b="0" i="0" u="none" strike="noStrike" cap="none" normalizeH="0" baseline="0" smtClean="0">
                          <a:ln>
                            <a:noFill/>
                          </a:ln>
                          <a:solidFill>
                            <a:srgbClr val="000000"/>
                          </a:solidFill>
                          <a:effectLst/>
                          <a:latin typeface="Times New Roman" pitchFamily="18" charset="0"/>
                          <a:ea typeface="PMingLiU" pitchFamily="18" charset="-120"/>
                        </a:rPr>
                        <a:t>2</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zh-TW" altLang="en-US" sz="1400" b="0" i="0" u="none" strike="noStrike" cap="none" normalizeH="0" baseline="0" smtClean="0">
                          <a:ln>
                            <a:noFill/>
                          </a:ln>
                          <a:solidFill>
                            <a:srgbClr val="000000"/>
                          </a:solidFill>
                          <a:effectLst/>
                          <a:latin typeface="Times New Roman" pitchFamily="18" charset="0"/>
                          <a:ea typeface="PMingLiU" pitchFamily="18" charset="-120"/>
                        </a:rPr>
                        <a:t>40</a:t>
                      </a:r>
                    </a:p>
                  </a:txBody>
                  <a:tcPr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917679320"/>
      </p:ext>
    </p:extLst>
  </p:cSld>
  <p:clrMapOvr>
    <a:masterClrMapping/>
  </p:clrMapOvr>
  <p:transition>
    <p:cove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982663" y="476250"/>
            <a:ext cx="7780337"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defTabSz="914400" eaLnBrk="0" hangingPunct="0"/>
            <a:r>
              <a:rPr lang="en-US" altLang="zh-TW" sz="2000" b="1" smtClean="0">
                <a:solidFill>
                  <a:srgbClr val="0000CC"/>
                </a:solidFill>
                <a:ea typeface="PMingLiU" pitchFamily="18" charset="-120"/>
                <a:cs typeface="+mn-cs"/>
              </a:rPr>
              <a:t>Example (continued)</a:t>
            </a:r>
            <a:endParaRPr lang="en-US" altLang="zh-TW" sz="2800" b="1" smtClean="0">
              <a:solidFill>
                <a:srgbClr val="0000CC"/>
              </a:solidFill>
              <a:ea typeface="PMingLiU" pitchFamily="18" charset="-120"/>
              <a:cs typeface="+mn-cs"/>
            </a:endParaRPr>
          </a:p>
        </p:txBody>
      </p:sp>
      <p:sp>
        <p:nvSpPr>
          <p:cNvPr id="52227" name="Text Box 3"/>
          <p:cNvSpPr txBox="1">
            <a:spLocks noChangeArrowheads="1"/>
          </p:cNvSpPr>
          <p:nvPr/>
        </p:nvSpPr>
        <p:spPr bwMode="auto">
          <a:xfrm>
            <a:off x="990600" y="1295400"/>
            <a:ext cx="7467600" cy="265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spcBef>
                <a:spcPct val="50000"/>
              </a:spcBef>
            </a:pPr>
            <a:r>
              <a:rPr lang="en-US" altLang="zh-TW" sz="1600" smtClean="0">
                <a:solidFill>
                  <a:srgbClr val="0000CC"/>
                </a:solidFill>
                <a:latin typeface="Times New Roman" pitchFamily="18" charset="0"/>
                <a:ea typeface="PMingLiU" pitchFamily="18" charset="-120"/>
                <a:cs typeface="+mn-cs"/>
              </a:rPr>
              <a:t>	A diagram of the company’s current distribution is shown below. By selecting alternate modes of transportation, the length of time that inventory is in transit will be affected. Annual demand (</a:t>
            </a:r>
            <a:r>
              <a:rPr lang="en-US" altLang="zh-TW" sz="1600" i="1" smtClean="0">
                <a:solidFill>
                  <a:srgbClr val="0000CC"/>
                </a:solidFill>
                <a:latin typeface="Times New Roman" pitchFamily="18" charset="0"/>
                <a:ea typeface="PMingLiU" pitchFamily="18" charset="-120"/>
                <a:cs typeface="+mn-cs"/>
              </a:rPr>
              <a:t>D</a:t>
            </a:r>
            <a:r>
              <a:rPr lang="en-US" altLang="zh-TW" sz="1600" smtClean="0">
                <a:solidFill>
                  <a:srgbClr val="0000CC"/>
                </a:solidFill>
                <a:latin typeface="Times New Roman" pitchFamily="18" charset="0"/>
                <a:ea typeface="PMingLiU" pitchFamily="18" charset="-120"/>
                <a:cs typeface="+mn-cs"/>
              </a:rPr>
              <a:t>) will be in transit by the fraction of the year represented by </a:t>
            </a:r>
            <a:r>
              <a:rPr lang="en-US" altLang="zh-TW" sz="1600" i="1" smtClean="0">
                <a:solidFill>
                  <a:srgbClr val="0000CC"/>
                </a:solidFill>
                <a:latin typeface="Times New Roman" pitchFamily="18" charset="0"/>
                <a:ea typeface="PMingLiU" pitchFamily="18" charset="-120"/>
                <a:cs typeface="+mn-cs"/>
              </a:rPr>
              <a:t>T</a:t>
            </a:r>
            <a:r>
              <a:rPr lang="en-US" altLang="zh-TW" sz="1600" smtClean="0">
                <a:solidFill>
                  <a:srgbClr val="0000CC"/>
                </a:solidFill>
                <a:latin typeface="Times New Roman" pitchFamily="18" charset="0"/>
                <a:ea typeface="PMingLiU" pitchFamily="18" charset="-120"/>
                <a:cs typeface="+mn-cs"/>
              </a:rPr>
              <a:t>/365 days, where </a:t>
            </a:r>
            <a:r>
              <a:rPr lang="en-US" altLang="zh-TW" sz="1600" i="1" smtClean="0">
                <a:solidFill>
                  <a:srgbClr val="0000CC"/>
                </a:solidFill>
                <a:latin typeface="Times New Roman" pitchFamily="18" charset="0"/>
                <a:ea typeface="PMingLiU" pitchFamily="18" charset="-120"/>
                <a:cs typeface="+mn-cs"/>
              </a:rPr>
              <a:t>T</a:t>
            </a:r>
            <a:r>
              <a:rPr lang="en-US" altLang="zh-TW" sz="1600" smtClean="0">
                <a:solidFill>
                  <a:srgbClr val="0000CC"/>
                </a:solidFill>
                <a:latin typeface="Times New Roman" pitchFamily="18" charset="0"/>
                <a:ea typeface="PMingLiU" pitchFamily="18" charset="-120"/>
                <a:cs typeface="+mn-cs"/>
              </a:rPr>
              <a:t> is average transit time. The annual cost of carrying this in-transit inventory is </a:t>
            </a:r>
            <a:r>
              <a:rPr lang="en-US" altLang="zh-TW" sz="1600" i="1" smtClean="0">
                <a:solidFill>
                  <a:srgbClr val="0000CC"/>
                </a:solidFill>
                <a:latin typeface="Times New Roman" pitchFamily="18" charset="0"/>
                <a:ea typeface="PMingLiU" pitchFamily="18" charset="-120"/>
                <a:cs typeface="+mn-cs"/>
              </a:rPr>
              <a:t>ICDT</a:t>
            </a:r>
            <a:r>
              <a:rPr lang="en-US" altLang="zh-TW" sz="1600" smtClean="0">
                <a:solidFill>
                  <a:srgbClr val="0000CC"/>
                </a:solidFill>
                <a:latin typeface="Times New Roman" pitchFamily="18" charset="0"/>
                <a:ea typeface="PMingLiU" pitchFamily="18" charset="-120"/>
                <a:cs typeface="+mn-cs"/>
              </a:rPr>
              <a:t>/365.</a:t>
            </a:r>
          </a:p>
          <a:p>
            <a:pPr defTabSz="914400">
              <a:spcBef>
                <a:spcPct val="50000"/>
              </a:spcBef>
            </a:pPr>
            <a:r>
              <a:rPr lang="en-US" altLang="zh-TW" sz="1600" smtClean="0">
                <a:solidFill>
                  <a:srgbClr val="0000CC"/>
                </a:solidFill>
                <a:latin typeface="Times New Roman" pitchFamily="18" charset="0"/>
                <a:ea typeface="PMingLiU" pitchFamily="18" charset="-120"/>
                <a:cs typeface="+mn-cs"/>
              </a:rPr>
              <a:t>	The average inventory at both ends of the distribution channel can be approximated as </a:t>
            </a:r>
            <a:r>
              <a:rPr lang="en-US" altLang="zh-TW" sz="1600" i="1" smtClean="0">
                <a:solidFill>
                  <a:srgbClr val="0000CC"/>
                </a:solidFill>
                <a:latin typeface="Times New Roman" pitchFamily="18" charset="0"/>
                <a:ea typeface="PMingLiU" pitchFamily="18" charset="-120"/>
                <a:cs typeface="+mn-cs"/>
              </a:rPr>
              <a:t>Q</a:t>
            </a:r>
            <a:r>
              <a:rPr lang="en-US" altLang="zh-TW" sz="1600" smtClean="0">
                <a:solidFill>
                  <a:srgbClr val="0000CC"/>
                </a:solidFill>
                <a:latin typeface="Times New Roman" pitchFamily="18" charset="0"/>
                <a:ea typeface="PMingLiU" pitchFamily="18" charset="-120"/>
                <a:cs typeface="+mn-cs"/>
              </a:rPr>
              <a:t>/2, where </a:t>
            </a:r>
            <a:r>
              <a:rPr lang="en-US" altLang="zh-TW" sz="1600" i="1" smtClean="0">
                <a:solidFill>
                  <a:srgbClr val="0000CC"/>
                </a:solidFill>
                <a:latin typeface="Times New Roman" pitchFamily="18" charset="0"/>
                <a:ea typeface="PMingLiU" pitchFamily="18" charset="-120"/>
                <a:cs typeface="+mn-cs"/>
              </a:rPr>
              <a:t>Q</a:t>
            </a:r>
            <a:r>
              <a:rPr lang="en-US" altLang="zh-TW" sz="1600" smtClean="0">
                <a:solidFill>
                  <a:srgbClr val="0000CC"/>
                </a:solidFill>
                <a:latin typeface="Times New Roman" pitchFamily="18" charset="0"/>
                <a:ea typeface="PMingLiU" pitchFamily="18" charset="-120"/>
                <a:cs typeface="+mn-cs"/>
              </a:rPr>
              <a:t> is the shipment size. The holding cost per unit is </a:t>
            </a:r>
            <a:r>
              <a:rPr lang="en-US" altLang="zh-TW" sz="1600" i="1" smtClean="0">
                <a:solidFill>
                  <a:srgbClr val="0000CC"/>
                </a:solidFill>
                <a:latin typeface="Times New Roman" pitchFamily="18" charset="0"/>
                <a:ea typeface="PMingLiU" pitchFamily="18" charset="-120"/>
                <a:cs typeface="+mn-cs"/>
              </a:rPr>
              <a:t>I</a:t>
            </a:r>
            <a:r>
              <a:rPr lang="en-US" altLang="zh-TW" sz="1600" smtClean="0">
                <a:solidFill>
                  <a:srgbClr val="0000CC"/>
                </a:solidFill>
                <a:latin typeface="Times New Roman" pitchFamily="18" charset="0"/>
                <a:ea typeface="PMingLiU" pitchFamily="18" charset="-120"/>
                <a:cs typeface="+mn-cs"/>
                <a:sym typeface="Symbol" pitchFamily="18" charset="2"/>
              </a:rPr>
              <a:t></a:t>
            </a:r>
            <a:r>
              <a:rPr lang="en-US" altLang="zh-TW" sz="1600" i="1" smtClean="0">
                <a:solidFill>
                  <a:srgbClr val="0000CC"/>
                </a:solidFill>
                <a:latin typeface="Times New Roman" pitchFamily="18" charset="0"/>
                <a:ea typeface="PMingLiU" pitchFamily="18" charset="-120"/>
                <a:cs typeface="+mn-cs"/>
                <a:sym typeface="Symbol" pitchFamily="18" charset="2"/>
              </a:rPr>
              <a:t>C</a:t>
            </a:r>
            <a:r>
              <a:rPr lang="en-US" altLang="zh-TW" sz="1600" smtClean="0">
                <a:solidFill>
                  <a:srgbClr val="0000CC"/>
                </a:solidFill>
                <a:latin typeface="Times New Roman" pitchFamily="18" charset="0"/>
                <a:ea typeface="PMingLiU" pitchFamily="18" charset="-120"/>
                <a:cs typeface="+mn-cs"/>
                <a:sym typeface="Symbol" pitchFamily="18" charset="2"/>
              </a:rPr>
              <a:t>, but the item value </a:t>
            </a:r>
            <a:r>
              <a:rPr lang="en-US" altLang="zh-TW" sz="1600" i="1" smtClean="0">
                <a:solidFill>
                  <a:srgbClr val="0000CC"/>
                </a:solidFill>
                <a:latin typeface="Times New Roman" pitchFamily="18" charset="0"/>
                <a:ea typeface="PMingLiU" pitchFamily="18" charset="-120"/>
                <a:cs typeface="+mn-cs"/>
                <a:sym typeface="Symbol" pitchFamily="18" charset="2"/>
              </a:rPr>
              <a:t>C</a:t>
            </a:r>
            <a:r>
              <a:rPr lang="en-US" altLang="zh-TW" sz="1600" smtClean="0">
                <a:solidFill>
                  <a:srgbClr val="0000CC"/>
                </a:solidFill>
                <a:latin typeface="Times New Roman" pitchFamily="18" charset="0"/>
                <a:ea typeface="PMingLiU" pitchFamily="18" charset="-120"/>
                <a:cs typeface="+mn-cs"/>
                <a:sym typeface="Symbol" pitchFamily="18" charset="2"/>
              </a:rPr>
              <a:t> must reflect </a:t>
            </a:r>
            <a:r>
              <a:rPr lang="en-US" altLang="zh-TW" sz="1600" i="1" smtClean="0">
                <a:solidFill>
                  <a:srgbClr val="0000CC"/>
                </a:solidFill>
                <a:latin typeface="Times New Roman" pitchFamily="18" charset="0"/>
                <a:ea typeface="PMingLiU" pitchFamily="18" charset="-120"/>
                <a:cs typeface="+mn-cs"/>
                <a:sym typeface="Symbol" pitchFamily="18" charset="2"/>
              </a:rPr>
              <a:t>where</a:t>
            </a:r>
            <a:r>
              <a:rPr lang="en-US" altLang="zh-TW" sz="1600" smtClean="0">
                <a:solidFill>
                  <a:srgbClr val="0000CC"/>
                </a:solidFill>
                <a:latin typeface="Times New Roman" pitchFamily="18" charset="0"/>
                <a:ea typeface="PMingLiU" pitchFamily="18" charset="-120"/>
                <a:cs typeface="+mn-cs"/>
                <a:sym typeface="Symbol" pitchFamily="18" charset="2"/>
              </a:rPr>
              <a:t> the inventory is in the channel. For example. The value of </a:t>
            </a:r>
            <a:r>
              <a:rPr lang="en-US" altLang="zh-TW" sz="1600" i="1" smtClean="0">
                <a:solidFill>
                  <a:srgbClr val="0000CC"/>
                </a:solidFill>
                <a:latin typeface="Times New Roman" pitchFamily="18" charset="0"/>
                <a:ea typeface="PMingLiU" pitchFamily="18" charset="-120"/>
                <a:cs typeface="+mn-cs"/>
                <a:sym typeface="Symbol" pitchFamily="18" charset="2"/>
              </a:rPr>
              <a:t>C</a:t>
            </a:r>
            <a:r>
              <a:rPr lang="en-US" altLang="zh-TW" sz="1600" smtClean="0">
                <a:solidFill>
                  <a:srgbClr val="0000CC"/>
                </a:solidFill>
                <a:latin typeface="Times New Roman" pitchFamily="18" charset="0"/>
                <a:ea typeface="PMingLiU" pitchFamily="18" charset="-120"/>
                <a:cs typeface="+mn-cs"/>
                <a:sym typeface="Symbol" pitchFamily="18" charset="2"/>
              </a:rPr>
              <a:t> at he plant is the price, but at the warehouse it is the price </a:t>
            </a:r>
            <a:r>
              <a:rPr lang="en-US" altLang="zh-TW" sz="1600" i="1" smtClean="0">
                <a:solidFill>
                  <a:srgbClr val="0000CC"/>
                </a:solidFill>
                <a:latin typeface="Times New Roman" pitchFamily="18" charset="0"/>
                <a:ea typeface="PMingLiU" pitchFamily="18" charset="-120"/>
                <a:cs typeface="+mn-cs"/>
                <a:sym typeface="Symbol" pitchFamily="18" charset="2"/>
              </a:rPr>
              <a:t>plus</a:t>
            </a:r>
            <a:r>
              <a:rPr lang="en-US" altLang="zh-TW" sz="1600" smtClean="0">
                <a:solidFill>
                  <a:srgbClr val="0000CC"/>
                </a:solidFill>
                <a:latin typeface="Times New Roman" pitchFamily="18" charset="0"/>
                <a:ea typeface="PMingLiU" pitchFamily="18" charset="-120"/>
                <a:cs typeface="+mn-cs"/>
                <a:sym typeface="Symbol" pitchFamily="18" charset="2"/>
              </a:rPr>
              <a:t> the transportation rate.</a:t>
            </a:r>
            <a:endParaRPr lang="en-US" altLang="zh-TW" sz="1600" i="1" smtClean="0">
              <a:solidFill>
                <a:srgbClr val="0000CC"/>
              </a:solidFill>
              <a:latin typeface="Times New Roman" pitchFamily="18" charset="0"/>
              <a:ea typeface="PMingLiU" pitchFamily="18" charset="-120"/>
              <a:cs typeface="+mn-cs"/>
            </a:endParaRPr>
          </a:p>
        </p:txBody>
      </p:sp>
      <p:grpSp>
        <p:nvGrpSpPr>
          <p:cNvPr id="52228" name="Group 4"/>
          <p:cNvGrpSpPr>
            <a:grpSpLocks/>
          </p:cNvGrpSpPr>
          <p:nvPr/>
        </p:nvGrpSpPr>
        <p:grpSpPr bwMode="auto">
          <a:xfrm>
            <a:off x="1371600" y="4648200"/>
            <a:ext cx="6427788" cy="1784350"/>
            <a:chOff x="1008" y="2928"/>
            <a:chExt cx="4049" cy="1124"/>
          </a:xfrm>
        </p:grpSpPr>
        <p:sp>
          <p:nvSpPr>
            <p:cNvPr id="52229" name="Line 5"/>
            <p:cNvSpPr>
              <a:spLocks noChangeShapeType="1"/>
            </p:cNvSpPr>
            <p:nvPr/>
          </p:nvSpPr>
          <p:spPr bwMode="auto">
            <a:xfrm>
              <a:off x="2016" y="3552"/>
              <a:ext cx="1632"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914400" eaLnBrk="0" hangingPunct="0"/>
              <a:endParaRPr lang="en-GB" sz="2400" smtClean="0">
                <a:solidFill>
                  <a:srgbClr val="0000CC"/>
                </a:solidFill>
                <a:latin typeface="Times New Roman" pitchFamily="18" charset="0"/>
                <a:cs typeface="+mn-cs"/>
              </a:endParaRPr>
            </a:p>
          </p:txBody>
        </p:sp>
        <p:sp>
          <p:nvSpPr>
            <p:cNvPr id="52230" name="Rectangle 6"/>
            <p:cNvSpPr>
              <a:spLocks noChangeArrowheads="1"/>
            </p:cNvSpPr>
            <p:nvPr/>
          </p:nvSpPr>
          <p:spPr bwMode="auto">
            <a:xfrm>
              <a:off x="2544" y="3600"/>
              <a:ext cx="47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spcBef>
                  <a:spcPct val="50000"/>
                </a:spcBef>
              </a:pPr>
              <a:r>
                <a:rPr lang="zh-TW" altLang="en-US" sz="1600" smtClean="0">
                  <a:solidFill>
                    <a:srgbClr val="0000CC"/>
                  </a:solidFill>
                  <a:latin typeface="Times New Roman" pitchFamily="18" charset="0"/>
                  <a:ea typeface="PMingLiU" pitchFamily="18" charset="-120"/>
                  <a:cs typeface="+mn-cs"/>
                </a:rPr>
                <a:t>21</a:t>
              </a:r>
              <a:r>
                <a:rPr lang="en-US" altLang="zh-TW" sz="1600" smtClean="0">
                  <a:solidFill>
                    <a:srgbClr val="0000CC"/>
                  </a:solidFill>
                  <a:latin typeface="Times New Roman" pitchFamily="18" charset="0"/>
                  <a:ea typeface="PMingLiU" pitchFamily="18" charset="-120"/>
                  <a:cs typeface="+mn-cs"/>
                </a:rPr>
                <a:t>days</a:t>
              </a:r>
              <a:endParaRPr lang="en-US" altLang="zh-TW" sz="1600" smtClean="0">
                <a:solidFill>
                  <a:srgbClr val="0000CC"/>
                </a:solidFill>
                <a:latin typeface="Times New Roman" pitchFamily="18" charset="0"/>
                <a:ea typeface="PMingLiU" pitchFamily="18" charset="-120"/>
                <a:cs typeface="+mn-cs"/>
                <a:sym typeface="Symbol" pitchFamily="18" charset="2"/>
              </a:endParaRPr>
            </a:p>
          </p:txBody>
        </p:sp>
        <p:pic>
          <p:nvPicPr>
            <p:cNvPr id="522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 y="2928"/>
              <a:ext cx="768"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32" name="Rectangle 8"/>
            <p:cNvSpPr>
              <a:spLocks noChangeArrowheads="1"/>
            </p:cNvSpPr>
            <p:nvPr/>
          </p:nvSpPr>
          <p:spPr bwMode="auto">
            <a:xfrm>
              <a:off x="1008" y="3600"/>
              <a:ext cx="95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spcBef>
                  <a:spcPct val="50000"/>
                </a:spcBef>
              </a:pPr>
              <a:r>
                <a:rPr lang="en-US" altLang="zh-TW" sz="1600" smtClean="0">
                  <a:solidFill>
                    <a:srgbClr val="0000CC"/>
                  </a:solidFill>
                  <a:latin typeface="Times New Roman" pitchFamily="18" charset="0"/>
                  <a:ea typeface="PMingLiU" pitchFamily="18" charset="-120"/>
                  <a:cs typeface="+mn-cs"/>
                </a:rPr>
                <a:t>East Coast Plant</a:t>
              </a:r>
              <a:endParaRPr lang="en-US" altLang="zh-TW" sz="1600" smtClean="0">
                <a:solidFill>
                  <a:srgbClr val="0000CC"/>
                </a:solidFill>
                <a:latin typeface="Times New Roman" pitchFamily="18" charset="0"/>
                <a:ea typeface="PMingLiU" pitchFamily="18" charset="-120"/>
                <a:cs typeface="+mn-cs"/>
                <a:sym typeface="Symbol" pitchFamily="18" charset="2"/>
              </a:endParaRPr>
            </a:p>
          </p:txBody>
        </p:sp>
        <p:sp>
          <p:nvSpPr>
            <p:cNvPr id="52233" name="Rectangle 9"/>
            <p:cNvSpPr>
              <a:spLocks noChangeArrowheads="1"/>
            </p:cNvSpPr>
            <p:nvPr/>
          </p:nvSpPr>
          <p:spPr bwMode="auto">
            <a:xfrm>
              <a:off x="3744" y="3648"/>
              <a:ext cx="131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spcBef>
                  <a:spcPct val="50000"/>
                </a:spcBef>
              </a:pPr>
              <a:r>
                <a:rPr lang="en-US" altLang="zh-TW" sz="1600" smtClean="0">
                  <a:solidFill>
                    <a:srgbClr val="0000CC"/>
                  </a:solidFill>
                  <a:latin typeface="Times New Roman" pitchFamily="18" charset="0"/>
                  <a:ea typeface="PMingLiU" pitchFamily="18" charset="-120"/>
                  <a:cs typeface="+mn-cs"/>
                </a:rPr>
                <a:t>West Coast Warehouse</a:t>
              </a:r>
              <a:endParaRPr lang="en-US" altLang="zh-TW" sz="1600" smtClean="0">
                <a:solidFill>
                  <a:srgbClr val="0000CC"/>
                </a:solidFill>
                <a:latin typeface="Times New Roman" pitchFamily="18" charset="0"/>
                <a:ea typeface="PMingLiU" pitchFamily="18" charset="-120"/>
                <a:cs typeface="+mn-cs"/>
                <a:sym typeface="Symbol" pitchFamily="18" charset="2"/>
              </a:endParaRPr>
            </a:p>
          </p:txBody>
        </p:sp>
        <p:sp>
          <p:nvSpPr>
            <p:cNvPr id="52234" name="Rectangle 10"/>
            <p:cNvSpPr>
              <a:spLocks noChangeArrowheads="1"/>
            </p:cNvSpPr>
            <p:nvPr/>
          </p:nvSpPr>
          <p:spPr bwMode="auto">
            <a:xfrm>
              <a:off x="1008" y="3840"/>
              <a:ext cx="144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spcBef>
                  <a:spcPct val="50000"/>
                </a:spcBef>
              </a:pPr>
              <a:r>
                <a:rPr lang="en-US" altLang="zh-TW" sz="1600" smtClean="0">
                  <a:solidFill>
                    <a:srgbClr val="0000CC"/>
                  </a:solidFill>
                  <a:latin typeface="Times New Roman" pitchFamily="18" charset="0"/>
                  <a:ea typeface="PMingLiU" pitchFamily="18" charset="-120"/>
                  <a:cs typeface="+mn-cs"/>
                  <a:sym typeface="Symbol" pitchFamily="18" charset="2"/>
                </a:rPr>
                <a:t>Inventory = 100,000 units</a:t>
              </a:r>
            </a:p>
          </p:txBody>
        </p:sp>
        <p:sp>
          <p:nvSpPr>
            <p:cNvPr id="52235" name="Rectangle 11"/>
            <p:cNvSpPr>
              <a:spLocks noChangeArrowheads="1"/>
            </p:cNvSpPr>
            <p:nvPr/>
          </p:nvSpPr>
          <p:spPr bwMode="auto">
            <a:xfrm>
              <a:off x="3600" y="3840"/>
              <a:ext cx="144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spcBef>
                  <a:spcPct val="50000"/>
                </a:spcBef>
              </a:pPr>
              <a:r>
                <a:rPr lang="en-US" altLang="zh-TW" sz="1600" smtClean="0">
                  <a:solidFill>
                    <a:srgbClr val="0000CC"/>
                  </a:solidFill>
                  <a:latin typeface="Times New Roman" pitchFamily="18" charset="0"/>
                  <a:ea typeface="PMingLiU" pitchFamily="18" charset="-120"/>
                  <a:cs typeface="+mn-cs"/>
                  <a:sym typeface="Symbol" pitchFamily="18" charset="2"/>
                </a:rPr>
                <a:t>Inventory = 100,000 units</a:t>
              </a:r>
            </a:p>
          </p:txBody>
        </p:sp>
        <p:pic>
          <p:nvPicPr>
            <p:cNvPr id="5223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0" y="3024"/>
              <a:ext cx="768" cy="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3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 y="2928"/>
              <a:ext cx="864" cy="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785100163"/>
      </p:ext>
    </p:extLst>
  </p:cSld>
  <p:clrMapOvr>
    <a:masterClrMapping/>
  </p:clrMapOvr>
  <p:transition>
    <p:cover/>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3250" name="Group 2"/>
          <p:cNvGraphicFramePr>
            <a:graphicFrameLocks noGrp="1"/>
          </p:cNvGraphicFramePr>
          <p:nvPr/>
        </p:nvGraphicFramePr>
        <p:xfrm>
          <a:off x="762000" y="990600"/>
          <a:ext cx="8077200" cy="4120896"/>
        </p:xfrm>
        <a:graphic>
          <a:graphicData uri="http://schemas.openxmlformats.org/drawingml/2006/table">
            <a:tbl>
              <a:tblPr/>
              <a:tblGrid>
                <a:gridCol w="1524000"/>
                <a:gridCol w="1066800"/>
                <a:gridCol w="1371600"/>
                <a:gridCol w="1371600"/>
                <a:gridCol w="1371600"/>
                <a:gridCol w="1371600"/>
              </a:tblGrid>
              <a:tr h="304800">
                <a:tc>
                  <a:txBody>
                    <a:bodyPr/>
                    <a:lstStyle/>
                    <a:p>
                      <a:pPr marL="0" marR="0" lvl="0" indent="0" algn="ctr" defTabSz="914400" rtl="0" eaLnBrk="0" fontAlgn="base" latinLnBrk="0" hangingPunct="0">
                        <a:lnSpc>
                          <a:spcPct val="100000"/>
                        </a:lnSpc>
                        <a:spcBef>
                          <a:spcPct val="20000"/>
                        </a:spcBef>
                        <a:spcAft>
                          <a:spcPct val="0"/>
                        </a:spcAft>
                        <a:buClr>
                          <a:srgbClr val="339966"/>
                        </a:buClr>
                        <a:buSzTx/>
                        <a:buFont typeface="Monotype Sorts" pitchFamily="2" charset="2"/>
                        <a:buNone/>
                        <a:tabLst/>
                      </a:pPr>
                      <a:endParaRPr kumimoji="0" lang="en-GB" sz="1400" b="1" i="1" u="none" strike="noStrike" cap="none" normalizeH="0" baseline="0" smtClean="0">
                        <a:ln>
                          <a:noFill/>
                        </a:ln>
                        <a:solidFill>
                          <a:srgbClr val="000000"/>
                        </a:solidFill>
                        <a:effectLst/>
                        <a:latin typeface="Times New Roman" pitchFamily="18" charset="0"/>
                      </a:endParaRPr>
                    </a:p>
                  </a:txBody>
                  <a:tcPr horzOverflow="overflow">
                    <a:lnL cap="flat">
                      <a:noFill/>
                    </a:lnL>
                    <a:lnR>
                      <a:noFill/>
                    </a:lnR>
                    <a:lnT w="12700" cap="flat" cmpd="sng" algn="ctr">
                      <a:solidFill>
                        <a:schemeClr val="tx1"/>
                      </a:solidFill>
                      <a:prstDash val="solid"/>
                      <a:miter lim="800000"/>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339966"/>
                        </a:buClr>
                        <a:buSzTx/>
                        <a:buFont typeface="Monotype Sorts" pitchFamily="2" charset="2"/>
                        <a:buNone/>
                        <a:tabLst/>
                      </a:pPr>
                      <a:endParaRPr kumimoji="0" lang="en-GB" sz="1400" b="1" i="1" u="none" strike="noStrike" cap="none" normalizeH="0" baseline="30000" smtClean="0">
                        <a:ln>
                          <a:noFill/>
                        </a:ln>
                        <a:solidFill>
                          <a:srgbClr val="000000"/>
                        </a:solidFill>
                        <a:effectLst/>
                        <a:latin typeface="Times New Roman" pitchFamily="18" charset="0"/>
                      </a:endParaRPr>
                    </a:p>
                  </a:txBody>
                  <a:tcPr horzOverflow="overflow">
                    <a:lnL>
                      <a:noFill/>
                    </a:lnL>
                    <a:lnR>
                      <a:noFill/>
                    </a:lnR>
                    <a:lnT w="12700" cap="flat" cmpd="sng" algn="ctr">
                      <a:solidFill>
                        <a:schemeClr val="tx1"/>
                      </a:solidFill>
                      <a:prstDash val="solid"/>
                      <a:miter lim="800000"/>
                      <a:headEnd type="none" w="med" len="med"/>
                      <a:tailEnd type="none" w="med" len="med"/>
                    </a:lnT>
                    <a:lnB>
                      <a:noFill/>
                    </a:lnB>
                    <a:lnTlToBr>
                      <a:noFill/>
                    </a:lnTlToBr>
                    <a:lnBlToTr>
                      <a:noFill/>
                    </a:lnBlToTr>
                    <a:noFill/>
                  </a:tcPr>
                </a:tc>
                <a:tc gridSpan="4">
                  <a:txBody>
                    <a:bodyPr/>
                    <a:lstStyle/>
                    <a:p>
                      <a:pPr marL="0" marR="0" lvl="0" indent="0" algn="ctr"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en-US" altLang="zh-TW" sz="1400" b="1" i="1" u="none" strike="noStrike" cap="none" normalizeH="0" baseline="0" smtClean="0">
                          <a:ln>
                            <a:noFill/>
                          </a:ln>
                          <a:solidFill>
                            <a:srgbClr val="000000"/>
                          </a:solidFill>
                          <a:effectLst/>
                          <a:latin typeface="Times New Roman" pitchFamily="18" charset="0"/>
                          <a:ea typeface="PMingLiU" pitchFamily="18" charset="-120"/>
                        </a:rPr>
                        <a:t>Modal Choices</a:t>
                      </a:r>
                    </a:p>
                  </a:txBody>
                  <a:tcPr horzOverflow="overflow">
                    <a:lnL>
                      <a:noFill/>
                    </a:lnL>
                    <a:lnR cap="flat">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r>
              <a:tr h="304800">
                <a:tc>
                  <a:txBody>
                    <a:bodyPr/>
                    <a:lstStyle/>
                    <a:p>
                      <a:pPr marL="0" marR="0" lvl="0" indent="0" algn="ctr"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en-US" altLang="zh-TW" sz="1400" b="1" i="1" u="none" strike="noStrike" cap="none" normalizeH="0" baseline="0" smtClean="0">
                          <a:ln>
                            <a:noFill/>
                          </a:ln>
                          <a:solidFill>
                            <a:srgbClr val="000000"/>
                          </a:solidFill>
                          <a:effectLst/>
                          <a:latin typeface="Times New Roman" pitchFamily="18" charset="0"/>
                          <a:ea typeface="PMingLiU" pitchFamily="18" charset="-120"/>
                        </a:rPr>
                        <a:t>Cost Type</a:t>
                      </a:r>
                    </a:p>
                  </a:txBody>
                  <a:tcPr horzOverflow="overflow">
                    <a:lnL cap="flat">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en-US" altLang="zh-TW" sz="1400" b="1" i="1" u="none" strike="noStrike" cap="none" normalizeH="0" baseline="0" smtClean="0">
                          <a:ln>
                            <a:noFill/>
                          </a:ln>
                          <a:solidFill>
                            <a:srgbClr val="000000"/>
                          </a:solidFill>
                          <a:effectLst/>
                          <a:latin typeface="Times New Roman" pitchFamily="18" charset="0"/>
                          <a:ea typeface="PMingLiU" pitchFamily="18" charset="-120"/>
                        </a:rPr>
                        <a:t>Method of Computat-ion</a:t>
                      </a:r>
                      <a:r>
                        <a:rPr kumimoji="0" lang="en-US" altLang="zh-TW" sz="1400" b="1" i="1" u="none" strike="noStrike" cap="none" normalizeH="0" baseline="30000" smtClean="0">
                          <a:ln>
                            <a:noFill/>
                          </a:ln>
                          <a:solidFill>
                            <a:srgbClr val="000000"/>
                          </a:solidFill>
                          <a:effectLst/>
                          <a:latin typeface="Times New Roman" pitchFamily="18" charset="0"/>
                          <a:ea typeface="PMingLiU" pitchFamily="18" charset="-120"/>
                        </a:rPr>
                        <a:t>a</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en-US" altLang="zh-TW" sz="1400" b="1" i="1" u="none" strike="noStrike" cap="none" normalizeH="0" baseline="0" smtClean="0">
                          <a:ln>
                            <a:noFill/>
                          </a:ln>
                          <a:solidFill>
                            <a:srgbClr val="000000"/>
                          </a:solidFill>
                          <a:effectLst/>
                          <a:latin typeface="Times New Roman" pitchFamily="18" charset="0"/>
                          <a:ea typeface="PMingLiU" pitchFamily="18" charset="-120"/>
                        </a:rPr>
                        <a:t>Rail</a:t>
                      </a:r>
                    </a:p>
                  </a:txBody>
                  <a:tcP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en-US" altLang="zh-TW" sz="1400" b="1" i="1" u="none" strike="noStrike" cap="none" normalizeH="0" baseline="0" smtClean="0">
                          <a:ln>
                            <a:noFill/>
                          </a:ln>
                          <a:solidFill>
                            <a:srgbClr val="000000"/>
                          </a:solidFill>
                          <a:effectLst/>
                          <a:latin typeface="Times New Roman" pitchFamily="18" charset="0"/>
                          <a:ea typeface="PMingLiU" pitchFamily="18" charset="-120"/>
                        </a:rPr>
                        <a:t>Piggyback</a:t>
                      </a:r>
                    </a:p>
                  </a:txBody>
                  <a:tcP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en-US" altLang="zh-TW" sz="1400" b="1" i="1" u="none" strike="noStrike" cap="none" normalizeH="0" baseline="0" smtClean="0">
                          <a:ln>
                            <a:noFill/>
                          </a:ln>
                          <a:solidFill>
                            <a:srgbClr val="000000"/>
                          </a:solidFill>
                          <a:effectLst/>
                          <a:latin typeface="Times New Roman" pitchFamily="18" charset="0"/>
                          <a:ea typeface="PMingLiU" pitchFamily="18" charset="-120"/>
                        </a:rPr>
                        <a:t>Truck</a:t>
                      </a:r>
                    </a:p>
                  </a:txBody>
                  <a:tcP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en-US" altLang="zh-TW" sz="1400" b="1" i="1" u="none" strike="noStrike" cap="none" normalizeH="0" baseline="0" smtClean="0">
                          <a:ln>
                            <a:noFill/>
                          </a:ln>
                          <a:solidFill>
                            <a:srgbClr val="000000"/>
                          </a:solidFill>
                          <a:effectLst/>
                          <a:latin typeface="Times New Roman" pitchFamily="18" charset="0"/>
                          <a:ea typeface="PMingLiU" pitchFamily="18" charset="-120"/>
                        </a:rPr>
                        <a:t>Air</a:t>
                      </a:r>
                    </a:p>
                  </a:txBody>
                  <a:tcPr horzOverflow="overflow">
                    <a:lnL>
                      <a:noFill/>
                    </a:lnL>
                    <a:lnR cap="flat">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98438">
                <a:tc>
                  <a:txBody>
                    <a:bodyPr/>
                    <a:lstStyle/>
                    <a:p>
                      <a:pPr marL="0" marR="0" lvl="0" indent="0" algn="l"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en-US" altLang="zh-TW" sz="1400" b="0" i="0" u="none" strike="noStrike" cap="none" normalizeH="0" baseline="0" smtClean="0">
                          <a:ln>
                            <a:noFill/>
                          </a:ln>
                          <a:solidFill>
                            <a:srgbClr val="000000"/>
                          </a:solidFill>
                          <a:effectLst/>
                          <a:latin typeface="Times New Roman" pitchFamily="18" charset="0"/>
                          <a:ea typeface="PMingLiU" pitchFamily="18" charset="-120"/>
                        </a:rPr>
                        <a:t>Transportation</a:t>
                      </a:r>
                    </a:p>
                  </a:txBody>
                  <a:tcPr horzOverflow="overflow">
                    <a:lnL cap="flat">
                      <a:noFill/>
                    </a:lnL>
                    <a:lnR>
                      <a:noFill/>
                    </a:lnR>
                    <a:lnT w="12700" cap="flat" cmpd="sng" algn="ctr">
                      <a:solidFill>
                        <a:schemeClr val="tx1"/>
                      </a:solidFill>
                      <a:prstDash val="solid"/>
                      <a:miter lim="800000"/>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en-US" altLang="zh-TW" sz="1400" b="0" i="1" u="none" strike="noStrike" cap="none" normalizeH="0" baseline="0" smtClean="0">
                          <a:ln>
                            <a:noFill/>
                          </a:ln>
                          <a:solidFill>
                            <a:srgbClr val="000000"/>
                          </a:solidFill>
                          <a:effectLst/>
                          <a:latin typeface="Times New Roman" pitchFamily="18" charset="0"/>
                          <a:ea typeface="PMingLiU" pitchFamily="18" charset="-120"/>
                        </a:rPr>
                        <a:t>R</a:t>
                      </a:r>
                      <a:r>
                        <a:rPr kumimoji="0" lang="en-US" altLang="zh-TW" sz="1400" b="0" i="1" u="none" strike="noStrike" cap="none" normalizeH="0" baseline="0" smtClean="0">
                          <a:ln>
                            <a:noFill/>
                          </a:ln>
                          <a:solidFill>
                            <a:srgbClr val="000000"/>
                          </a:solidFill>
                          <a:effectLst/>
                          <a:latin typeface="Times New Roman" pitchFamily="18" charset="0"/>
                          <a:ea typeface="PMingLiU" pitchFamily="18" charset="-120"/>
                          <a:sym typeface="Symbol" pitchFamily="18" charset="2"/>
                        </a:rPr>
                        <a:t>D</a:t>
                      </a:r>
                      <a:endParaRPr kumimoji="0" lang="en-US" altLang="zh-TW" sz="1400" b="0" i="1" u="none" strike="noStrike" cap="none" normalizeH="0" baseline="0" smtClean="0">
                        <a:ln>
                          <a:noFill/>
                        </a:ln>
                        <a:solidFill>
                          <a:srgbClr val="000000"/>
                        </a:solidFill>
                        <a:effectLst/>
                        <a:latin typeface="Times New Roman" pitchFamily="18" charset="0"/>
                        <a:ea typeface="PMingLiU" pitchFamily="18" charset="-120"/>
                      </a:endParaRPr>
                    </a:p>
                  </a:txBody>
                  <a:tcPr horzOverflow="overflow">
                    <a:lnL>
                      <a:noFill/>
                    </a:lnL>
                    <a:lnR>
                      <a:noFill/>
                    </a:lnR>
                    <a:lnT w="12700" cap="flat" cmpd="sng" algn="ctr">
                      <a:solidFill>
                        <a:schemeClr val="tx1"/>
                      </a:solidFill>
                      <a:prstDash val="solid"/>
                      <a:miter lim="800000"/>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zh-TW" altLang="en-US" sz="1200" b="0" i="0" u="none" strike="noStrike" cap="none" normalizeH="0" baseline="0" smtClean="0">
                          <a:ln>
                            <a:noFill/>
                          </a:ln>
                          <a:solidFill>
                            <a:srgbClr val="000000"/>
                          </a:solidFill>
                          <a:effectLst/>
                          <a:latin typeface="Times New Roman" pitchFamily="18" charset="0"/>
                          <a:ea typeface="PMingLiU" pitchFamily="18" charset="-120"/>
                        </a:rPr>
                        <a:t>(0.10)(700,000) = 70,000</a:t>
                      </a:r>
                    </a:p>
                  </a:txBody>
                  <a:tcPr horzOverflow="overflow">
                    <a:lnL>
                      <a:noFill/>
                    </a:lnL>
                    <a:lnR>
                      <a:noFill/>
                    </a:lnR>
                    <a:lnT w="12700" cap="flat" cmpd="sng" algn="ctr">
                      <a:solidFill>
                        <a:schemeClr val="tx1"/>
                      </a:solidFill>
                      <a:prstDash val="solid"/>
                      <a:miter lim="800000"/>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zh-TW" altLang="en-US" sz="1200" b="0" i="0" u="none" strike="noStrike" cap="none" normalizeH="0" baseline="0" smtClean="0">
                          <a:ln>
                            <a:noFill/>
                          </a:ln>
                          <a:solidFill>
                            <a:srgbClr val="000000"/>
                          </a:solidFill>
                          <a:effectLst/>
                          <a:latin typeface="Times New Roman" pitchFamily="18" charset="0"/>
                          <a:ea typeface="PMingLiU" pitchFamily="18" charset="-120"/>
                        </a:rPr>
                        <a:t>(0.15)(700,000) = 105,000</a:t>
                      </a:r>
                      <a:endParaRPr kumimoji="0" lang="zh-TW" altLang="en-US" sz="1400" b="0" i="0" u="none" strike="noStrike" cap="none" normalizeH="0" baseline="0" smtClean="0">
                        <a:ln>
                          <a:noFill/>
                        </a:ln>
                        <a:solidFill>
                          <a:srgbClr val="000000"/>
                        </a:solidFill>
                        <a:effectLst/>
                        <a:latin typeface="Times New Roman" pitchFamily="18" charset="0"/>
                        <a:ea typeface="PMingLiU" pitchFamily="18" charset="-120"/>
                      </a:endParaRPr>
                    </a:p>
                  </a:txBody>
                  <a:tcPr horzOverflow="overflow">
                    <a:lnL>
                      <a:noFill/>
                    </a:lnL>
                    <a:lnR>
                      <a:noFill/>
                    </a:lnR>
                    <a:lnT w="12700" cap="flat" cmpd="sng" algn="ctr">
                      <a:solidFill>
                        <a:schemeClr val="tx1"/>
                      </a:solidFill>
                      <a:prstDash val="solid"/>
                      <a:miter lim="800000"/>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zh-TW" altLang="en-US" sz="1200" b="0" i="0" u="none" strike="noStrike" cap="none" normalizeH="0" baseline="0" smtClean="0">
                          <a:ln>
                            <a:noFill/>
                          </a:ln>
                          <a:solidFill>
                            <a:srgbClr val="000000"/>
                          </a:solidFill>
                          <a:effectLst/>
                          <a:latin typeface="Times New Roman" pitchFamily="18" charset="0"/>
                          <a:ea typeface="PMingLiU" pitchFamily="18" charset="-120"/>
                        </a:rPr>
                        <a:t>(0.2)(700,000) = 140,000</a:t>
                      </a:r>
                      <a:endParaRPr kumimoji="0" lang="zh-TW" altLang="en-US" sz="1400" b="0" i="0" u="none" strike="noStrike" cap="none" normalizeH="0" baseline="0" smtClean="0">
                        <a:ln>
                          <a:noFill/>
                        </a:ln>
                        <a:solidFill>
                          <a:srgbClr val="000000"/>
                        </a:solidFill>
                        <a:effectLst/>
                        <a:latin typeface="Times New Roman" pitchFamily="18" charset="0"/>
                        <a:ea typeface="PMingLiU" pitchFamily="18" charset="-120"/>
                      </a:endParaRPr>
                    </a:p>
                    <a:p>
                      <a:pPr marL="0" marR="0" lvl="0" indent="0" algn="l" defTabSz="914400" rtl="0" eaLnBrk="0" fontAlgn="base" latinLnBrk="0" hangingPunct="0">
                        <a:lnSpc>
                          <a:spcPct val="100000"/>
                        </a:lnSpc>
                        <a:spcBef>
                          <a:spcPct val="20000"/>
                        </a:spcBef>
                        <a:spcAft>
                          <a:spcPct val="0"/>
                        </a:spcAft>
                        <a:buClr>
                          <a:srgbClr val="339966"/>
                        </a:buClr>
                        <a:buSzTx/>
                        <a:buFont typeface="Monotype Sorts" pitchFamily="2" charset="2"/>
                        <a:buNone/>
                        <a:tabLst/>
                      </a:pPr>
                      <a:endParaRPr kumimoji="0" lang="zh-TW" altLang="en-US" sz="1400" b="0" i="0" u="none" strike="noStrike" cap="none" normalizeH="0" baseline="0" smtClean="0">
                        <a:ln>
                          <a:noFill/>
                        </a:ln>
                        <a:solidFill>
                          <a:srgbClr val="000000"/>
                        </a:solidFill>
                        <a:effectLst/>
                        <a:latin typeface="Times New Roman" pitchFamily="18" charset="0"/>
                        <a:ea typeface="PMingLiU" pitchFamily="18" charset="-120"/>
                      </a:endParaRPr>
                    </a:p>
                  </a:txBody>
                  <a:tcPr horzOverflow="overflow">
                    <a:lnL>
                      <a:noFill/>
                    </a:lnL>
                    <a:lnR>
                      <a:noFill/>
                    </a:lnR>
                    <a:lnT w="12700" cap="flat" cmpd="sng" algn="ctr">
                      <a:solidFill>
                        <a:schemeClr val="tx1"/>
                      </a:solidFill>
                      <a:prstDash val="solid"/>
                      <a:miter lim="800000"/>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zh-TW" altLang="en-US" sz="1200" b="0" i="0" u="none" strike="noStrike" cap="none" normalizeH="0" baseline="0" smtClean="0">
                          <a:ln>
                            <a:noFill/>
                          </a:ln>
                          <a:solidFill>
                            <a:srgbClr val="000000"/>
                          </a:solidFill>
                          <a:effectLst/>
                          <a:latin typeface="Times New Roman" pitchFamily="18" charset="0"/>
                          <a:ea typeface="PMingLiU" pitchFamily="18" charset="-120"/>
                        </a:rPr>
                        <a:t>(1.4)(700,000) = 980,000</a:t>
                      </a:r>
                      <a:endParaRPr kumimoji="0" lang="zh-TW" altLang="en-US" sz="1400" b="0" i="0" u="none" strike="noStrike" cap="none" normalizeH="0" baseline="0" smtClean="0">
                        <a:ln>
                          <a:noFill/>
                        </a:ln>
                        <a:solidFill>
                          <a:srgbClr val="000000"/>
                        </a:solidFill>
                        <a:effectLst/>
                        <a:latin typeface="Times New Roman" pitchFamily="18" charset="0"/>
                        <a:ea typeface="PMingLiU" pitchFamily="18" charset="-120"/>
                      </a:endParaRPr>
                    </a:p>
                    <a:p>
                      <a:pPr marL="0" marR="0" lvl="0" indent="0" algn="l" defTabSz="914400" rtl="0" eaLnBrk="0" fontAlgn="base" latinLnBrk="0" hangingPunct="0">
                        <a:lnSpc>
                          <a:spcPct val="100000"/>
                        </a:lnSpc>
                        <a:spcBef>
                          <a:spcPct val="20000"/>
                        </a:spcBef>
                        <a:spcAft>
                          <a:spcPct val="0"/>
                        </a:spcAft>
                        <a:buClr>
                          <a:srgbClr val="339966"/>
                        </a:buClr>
                        <a:buSzTx/>
                        <a:buFont typeface="Monotype Sorts" pitchFamily="2" charset="2"/>
                        <a:buNone/>
                        <a:tabLst/>
                      </a:pPr>
                      <a:endParaRPr kumimoji="0" lang="zh-TW" altLang="en-US" sz="1400" b="0" i="0" u="none" strike="noStrike" cap="none" normalizeH="0" baseline="0" smtClean="0">
                        <a:ln>
                          <a:noFill/>
                        </a:ln>
                        <a:solidFill>
                          <a:srgbClr val="000000"/>
                        </a:solidFill>
                        <a:effectLst/>
                        <a:latin typeface="Times New Roman" pitchFamily="18" charset="0"/>
                        <a:ea typeface="PMingLiU" pitchFamily="18" charset="-120"/>
                      </a:endParaRPr>
                    </a:p>
                  </a:txBody>
                  <a:tcPr horzOverflow="overflow">
                    <a:lnL>
                      <a:noFill/>
                    </a:lnL>
                    <a:lnR cap="flat">
                      <a:noFill/>
                    </a:lnR>
                    <a:lnT w="12700" cap="flat" cmpd="sng" algn="ctr">
                      <a:solidFill>
                        <a:schemeClr val="tx1"/>
                      </a:solidFill>
                      <a:prstDash val="solid"/>
                      <a:miter lim="800000"/>
                      <a:headEnd type="none" w="med" len="med"/>
                      <a:tailEnd type="none" w="med" len="med"/>
                    </a:lnT>
                    <a:lnB>
                      <a:noFill/>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en-US" altLang="zh-TW" sz="1400" b="0" i="0" u="none" strike="noStrike" cap="none" normalizeH="0" baseline="0" smtClean="0">
                          <a:ln>
                            <a:noFill/>
                          </a:ln>
                          <a:solidFill>
                            <a:srgbClr val="000000"/>
                          </a:solidFill>
                          <a:effectLst/>
                          <a:latin typeface="Times New Roman" pitchFamily="18" charset="0"/>
                          <a:ea typeface="PMingLiU" pitchFamily="18" charset="-120"/>
                        </a:rPr>
                        <a:t>In-transit Inventory</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en-US" altLang="zh-TW" sz="1400" b="0" i="1" u="none" strike="noStrike" cap="none" normalizeH="0" baseline="0" smtClean="0">
                          <a:ln>
                            <a:noFill/>
                          </a:ln>
                          <a:solidFill>
                            <a:srgbClr val="000000"/>
                          </a:solidFill>
                          <a:effectLst/>
                          <a:latin typeface="Times New Roman" pitchFamily="18" charset="0"/>
                          <a:ea typeface="PMingLiU" pitchFamily="18" charset="-120"/>
                        </a:rPr>
                        <a:t>ICDT</a:t>
                      </a:r>
                      <a:r>
                        <a:rPr kumimoji="0" lang="en-US" altLang="zh-TW" sz="1400" b="0" i="1" u="none" strike="noStrike" cap="none" normalizeH="0" baseline="0" smtClean="0">
                          <a:ln>
                            <a:noFill/>
                          </a:ln>
                          <a:solidFill>
                            <a:srgbClr val="000000"/>
                          </a:solidFill>
                          <a:effectLst/>
                          <a:latin typeface="Times New Roman" pitchFamily="18" charset="0"/>
                          <a:ea typeface="PMingLiU" pitchFamily="18" charset="-120"/>
                          <a:sym typeface="Symbol" pitchFamily="18" charset="2"/>
                        </a:rPr>
                        <a:t>/</a:t>
                      </a:r>
                      <a:r>
                        <a:rPr kumimoji="0" lang="en-US" altLang="zh-TW" sz="1400" b="0" i="0" u="none" strike="noStrike" cap="none" normalizeH="0" baseline="0" smtClean="0">
                          <a:ln>
                            <a:noFill/>
                          </a:ln>
                          <a:solidFill>
                            <a:srgbClr val="000000"/>
                          </a:solidFill>
                          <a:effectLst/>
                          <a:latin typeface="Times New Roman" pitchFamily="18" charset="0"/>
                          <a:ea typeface="PMingLiU" pitchFamily="18" charset="-120"/>
                          <a:sym typeface="Symbol" pitchFamily="18" charset="2"/>
                        </a:rPr>
                        <a:t>365</a:t>
                      </a:r>
                      <a:endParaRPr kumimoji="0" lang="en-US" altLang="zh-TW" sz="1400" b="0" i="0" u="none" strike="noStrike" cap="none" normalizeH="0" baseline="0" smtClean="0">
                        <a:ln>
                          <a:noFill/>
                        </a:ln>
                        <a:solidFill>
                          <a:srgbClr val="000000"/>
                        </a:solidFill>
                        <a:effectLst/>
                        <a:latin typeface="Times New Roman" pitchFamily="18" charset="0"/>
                        <a:ea typeface="PMingLiU" pitchFamily="18" charset="-120"/>
                      </a:endParaRPr>
                    </a:p>
                    <a:p>
                      <a:pPr marL="0" marR="0" lvl="0" indent="0" algn="ctr" defTabSz="914400" rtl="0" eaLnBrk="0" fontAlgn="base" latinLnBrk="0" hangingPunct="0">
                        <a:lnSpc>
                          <a:spcPct val="100000"/>
                        </a:lnSpc>
                        <a:spcBef>
                          <a:spcPct val="20000"/>
                        </a:spcBef>
                        <a:spcAft>
                          <a:spcPct val="0"/>
                        </a:spcAft>
                        <a:buClr>
                          <a:srgbClr val="339966"/>
                        </a:buClr>
                        <a:buSzTx/>
                        <a:buFont typeface="Monotype Sorts" pitchFamily="2" charset="2"/>
                        <a:buNone/>
                        <a:tabLst/>
                      </a:pPr>
                      <a:endParaRPr kumimoji="0" lang="zh-TW" altLang="en-US" sz="1400" b="0" i="0" u="none" strike="noStrike" cap="none" normalizeH="0" baseline="0" smtClean="0">
                        <a:ln>
                          <a:noFill/>
                        </a:ln>
                        <a:solidFill>
                          <a:srgbClr val="000000"/>
                        </a:solidFill>
                        <a:effectLst/>
                        <a:latin typeface="Times New Roman" pitchFamily="18" charset="0"/>
                        <a:ea typeface="PMingLiU" pitchFamily="18" charset="-12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zh-TW" altLang="en-US" sz="1200" b="0" i="0" u="none" strike="noStrike" cap="none" normalizeH="0" baseline="0" smtClean="0">
                          <a:ln>
                            <a:noFill/>
                          </a:ln>
                          <a:solidFill>
                            <a:srgbClr val="000000"/>
                          </a:solidFill>
                          <a:effectLst/>
                          <a:latin typeface="Times New Roman" pitchFamily="18" charset="0"/>
                          <a:ea typeface="PMingLiU" pitchFamily="18" charset="-120"/>
                        </a:rPr>
                        <a:t>[(0.30)(30)</a:t>
                      </a:r>
                    </a:p>
                    <a:p>
                      <a:pPr marL="0" marR="0" lvl="0" indent="0" algn="l"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zh-TW" altLang="en-US" sz="1200" b="0" i="0" u="none" strike="noStrike" cap="none" normalizeH="0" baseline="0" smtClean="0">
                          <a:ln>
                            <a:noFill/>
                          </a:ln>
                          <a:solidFill>
                            <a:srgbClr val="000000"/>
                          </a:solidFill>
                          <a:effectLst/>
                          <a:latin typeface="Times New Roman" pitchFamily="18" charset="0"/>
                          <a:ea typeface="PMingLiU" pitchFamily="18" charset="-120"/>
                        </a:rPr>
                        <a:t>(700,000)(21)]/</a:t>
                      </a:r>
                    </a:p>
                    <a:p>
                      <a:pPr marL="0" marR="0" lvl="0" indent="0" algn="l"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zh-TW" altLang="en-US" sz="1200" b="0" i="0" u="none" strike="noStrike" cap="none" normalizeH="0" baseline="0" smtClean="0">
                          <a:ln>
                            <a:noFill/>
                          </a:ln>
                          <a:solidFill>
                            <a:srgbClr val="000000"/>
                          </a:solidFill>
                          <a:effectLst/>
                          <a:latin typeface="Times New Roman" pitchFamily="18" charset="0"/>
                          <a:ea typeface="PMingLiU" pitchFamily="18" charset="-120"/>
                        </a:rPr>
                        <a:t>365 = 363,465</a:t>
                      </a:r>
                      <a:endParaRPr kumimoji="0" lang="zh-TW" altLang="en-US" sz="1400" b="0" i="0" u="none" strike="noStrike" cap="none" normalizeH="0" baseline="0" smtClean="0">
                        <a:ln>
                          <a:noFill/>
                        </a:ln>
                        <a:solidFill>
                          <a:srgbClr val="000000"/>
                        </a:solidFill>
                        <a:effectLst/>
                        <a:latin typeface="Times New Roman" pitchFamily="18" charset="0"/>
                        <a:ea typeface="PMingLiU" pitchFamily="18" charset="-12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zh-TW" altLang="en-US" sz="1200" b="0" i="0" u="none" strike="noStrike" cap="none" normalizeH="0" baseline="0" smtClean="0">
                          <a:ln>
                            <a:noFill/>
                          </a:ln>
                          <a:solidFill>
                            <a:srgbClr val="000000"/>
                          </a:solidFill>
                          <a:effectLst/>
                          <a:latin typeface="Times New Roman" pitchFamily="18" charset="0"/>
                          <a:ea typeface="PMingLiU" pitchFamily="18" charset="-120"/>
                        </a:rPr>
                        <a:t>[(0.30)(30)</a:t>
                      </a:r>
                    </a:p>
                    <a:p>
                      <a:pPr marL="0" marR="0" lvl="0" indent="0" algn="l"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zh-TW" altLang="en-US" sz="1200" b="0" i="0" u="none" strike="noStrike" cap="none" normalizeH="0" baseline="0" smtClean="0">
                          <a:ln>
                            <a:noFill/>
                          </a:ln>
                          <a:solidFill>
                            <a:srgbClr val="000000"/>
                          </a:solidFill>
                          <a:effectLst/>
                          <a:latin typeface="Times New Roman" pitchFamily="18" charset="0"/>
                          <a:ea typeface="PMingLiU" pitchFamily="18" charset="-120"/>
                        </a:rPr>
                        <a:t>(700,000)(14)]/</a:t>
                      </a:r>
                    </a:p>
                    <a:p>
                      <a:pPr marL="0" marR="0" lvl="0" indent="0" algn="l"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zh-TW" altLang="en-US" sz="1200" b="0" i="0" u="none" strike="noStrike" cap="none" normalizeH="0" baseline="0" smtClean="0">
                          <a:ln>
                            <a:noFill/>
                          </a:ln>
                          <a:solidFill>
                            <a:srgbClr val="000000"/>
                          </a:solidFill>
                          <a:effectLst/>
                          <a:latin typeface="Times New Roman" pitchFamily="18" charset="0"/>
                          <a:ea typeface="PMingLiU" pitchFamily="18" charset="-120"/>
                        </a:rPr>
                        <a:t>365 = 241,644</a:t>
                      </a:r>
                      <a:endParaRPr kumimoji="0" lang="zh-TW" altLang="en-US" sz="1400" b="0" i="0" u="none" strike="noStrike" cap="none" normalizeH="0" baseline="0" smtClean="0">
                        <a:ln>
                          <a:noFill/>
                        </a:ln>
                        <a:solidFill>
                          <a:srgbClr val="000000"/>
                        </a:solidFill>
                        <a:effectLst/>
                        <a:latin typeface="Times New Roman" pitchFamily="18" charset="0"/>
                        <a:ea typeface="PMingLiU" pitchFamily="18" charset="-12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zh-TW" altLang="en-US" sz="1200" b="0" i="0" u="none" strike="noStrike" cap="none" normalizeH="0" baseline="0" smtClean="0">
                          <a:ln>
                            <a:noFill/>
                          </a:ln>
                          <a:solidFill>
                            <a:srgbClr val="000000"/>
                          </a:solidFill>
                          <a:effectLst/>
                          <a:latin typeface="Times New Roman" pitchFamily="18" charset="0"/>
                          <a:ea typeface="PMingLiU" pitchFamily="18" charset="-120"/>
                        </a:rPr>
                        <a:t>[(0.30)(30)</a:t>
                      </a:r>
                    </a:p>
                    <a:p>
                      <a:pPr marL="0" marR="0" lvl="0" indent="0" algn="l"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zh-TW" altLang="en-US" sz="1200" b="0" i="0" u="none" strike="noStrike" cap="none" normalizeH="0" baseline="0" smtClean="0">
                          <a:ln>
                            <a:noFill/>
                          </a:ln>
                          <a:solidFill>
                            <a:srgbClr val="000000"/>
                          </a:solidFill>
                          <a:effectLst/>
                          <a:latin typeface="Times New Roman" pitchFamily="18" charset="0"/>
                          <a:ea typeface="PMingLiU" pitchFamily="18" charset="-120"/>
                        </a:rPr>
                        <a:t>(700,000)(5)]/</a:t>
                      </a:r>
                    </a:p>
                    <a:p>
                      <a:pPr marL="0" marR="0" lvl="0" indent="0" algn="l"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zh-TW" altLang="en-US" sz="1200" b="0" i="0" u="none" strike="noStrike" cap="none" normalizeH="0" baseline="0" smtClean="0">
                          <a:ln>
                            <a:noFill/>
                          </a:ln>
                          <a:solidFill>
                            <a:srgbClr val="000000"/>
                          </a:solidFill>
                          <a:effectLst/>
                          <a:latin typeface="Times New Roman" pitchFamily="18" charset="0"/>
                          <a:ea typeface="PMingLiU" pitchFamily="18" charset="-120"/>
                        </a:rPr>
                        <a:t>365 = 86,301</a:t>
                      </a:r>
                      <a:endParaRPr kumimoji="0" lang="zh-TW" altLang="en-US" sz="1400" b="0" i="0" u="none" strike="noStrike" cap="none" normalizeH="0" baseline="0" smtClean="0">
                        <a:ln>
                          <a:noFill/>
                        </a:ln>
                        <a:solidFill>
                          <a:srgbClr val="000000"/>
                        </a:solidFill>
                        <a:effectLst/>
                        <a:latin typeface="Times New Roman" pitchFamily="18" charset="0"/>
                        <a:ea typeface="PMingLiU" pitchFamily="18" charset="-12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zh-TW" altLang="en-US" sz="1200" b="0" i="0" u="none" strike="noStrike" cap="none" normalizeH="0" baseline="0" smtClean="0">
                          <a:ln>
                            <a:noFill/>
                          </a:ln>
                          <a:solidFill>
                            <a:srgbClr val="000000"/>
                          </a:solidFill>
                          <a:effectLst/>
                          <a:latin typeface="Times New Roman" pitchFamily="18" charset="0"/>
                          <a:ea typeface="PMingLiU" pitchFamily="18" charset="-120"/>
                        </a:rPr>
                        <a:t>[(0.30)(30)</a:t>
                      </a:r>
                    </a:p>
                    <a:p>
                      <a:pPr marL="0" marR="0" lvl="0" indent="0" algn="l"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zh-TW" altLang="en-US" sz="1200" b="0" i="0" u="none" strike="noStrike" cap="none" normalizeH="0" baseline="0" smtClean="0">
                          <a:ln>
                            <a:noFill/>
                          </a:ln>
                          <a:solidFill>
                            <a:srgbClr val="000000"/>
                          </a:solidFill>
                          <a:effectLst/>
                          <a:latin typeface="Times New Roman" pitchFamily="18" charset="0"/>
                          <a:ea typeface="PMingLiU" pitchFamily="18" charset="-120"/>
                        </a:rPr>
                        <a:t>(700,000)(2)]/</a:t>
                      </a:r>
                    </a:p>
                    <a:p>
                      <a:pPr marL="0" marR="0" lvl="0" indent="0" algn="l"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zh-TW" altLang="en-US" sz="1200" b="0" i="0" u="none" strike="noStrike" cap="none" normalizeH="0" baseline="0" smtClean="0">
                          <a:ln>
                            <a:noFill/>
                          </a:ln>
                          <a:solidFill>
                            <a:srgbClr val="000000"/>
                          </a:solidFill>
                          <a:effectLst/>
                          <a:latin typeface="Times New Roman" pitchFamily="18" charset="0"/>
                          <a:ea typeface="PMingLiU" pitchFamily="18" charset="-120"/>
                        </a:rPr>
                        <a:t>365 =34,521</a:t>
                      </a:r>
                      <a:endParaRPr kumimoji="0" lang="zh-TW" altLang="en-US" sz="1400" b="0" i="0" u="none" strike="noStrike" cap="none" normalizeH="0" baseline="0" smtClean="0">
                        <a:ln>
                          <a:noFill/>
                        </a:ln>
                        <a:solidFill>
                          <a:srgbClr val="000000"/>
                        </a:solidFill>
                        <a:effectLst/>
                        <a:latin typeface="Times New Roman" pitchFamily="18" charset="0"/>
                        <a:ea typeface="PMingLiU" pitchFamily="18" charset="-120"/>
                      </a:endParaRPr>
                    </a:p>
                  </a:txBody>
                  <a:tcPr horzOverflow="overflow">
                    <a:lnL>
                      <a:noFill/>
                    </a:lnL>
                    <a:lnR cap="flat">
                      <a:noFill/>
                    </a:lnR>
                    <a:lnT>
                      <a:noFill/>
                    </a:lnT>
                    <a:lnB>
                      <a:noFill/>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en-US" altLang="zh-TW" sz="1400" b="0" i="0" u="none" strike="noStrike" cap="none" normalizeH="0" baseline="0" smtClean="0">
                          <a:ln>
                            <a:noFill/>
                          </a:ln>
                          <a:solidFill>
                            <a:srgbClr val="000000"/>
                          </a:solidFill>
                          <a:effectLst/>
                          <a:latin typeface="Times New Roman" pitchFamily="18" charset="0"/>
                          <a:ea typeface="PMingLiU" pitchFamily="18" charset="-120"/>
                        </a:rPr>
                        <a:t>Plant Inventory</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en-US" altLang="zh-TW" sz="1400" b="0" i="1" u="none" strike="noStrike" cap="none" normalizeH="0" baseline="0" smtClean="0">
                          <a:ln>
                            <a:noFill/>
                          </a:ln>
                          <a:solidFill>
                            <a:srgbClr val="000000"/>
                          </a:solidFill>
                          <a:effectLst/>
                          <a:latin typeface="Times New Roman" pitchFamily="18" charset="0"/>
                          <a:ea typeface="PMingLiU" pitchFamily="18" charset="-120"/>
                        </a:rPr>
                        <a:t>ICQ</a:t>
                      </a:r>
                      <a:r>
                        <a:rPr kumimoji="0" lang="en-US" altLang="zh-TW" sz="1400" b="0" i="1" u="none" strike="noStrike" cap="none" normalizeH="0" baseline="0" smtClean="0">
                          <a:ln>
                            <a:noFill/>
                          </a:ln>
                          <a:solidFill>
                            <a:srgbClr val="000000"/>
                          </a:solidFill>
                          <a:effectLst/>
                          <a:latin typeface="Times New Roman" pitchFamily="18" charset="0"/>
                          <a:ea typeface="PMingLiU" pitchFamily="18" charset="-120"/>
                          <a:sym typeface="Symbol" pitchFamily="18" charset="2"/>
                        </a:rPr>
                        <a:t>/</a:t>
                      </a:r>
                      <a:r>
                        <a:rPr kumimoji="0" lang="en-US" altLang="zh-TW" sz="1400" b="0" i="0" u="none" strike="noStrike" cap="none" normalizeH="0" baseline="0" smtClean="0">
                          <a:ln>
                            <a:noFill/>
                          </a:ln>
                          <a:solidFill>
                            <a:srgbClr val="000000"/>
                          </a:solidFill>
                          <a:effectLst/>
                          <a:latin typeface="Times New Roman" pitchFamily="18" charset="0"/>
                          <a:ea typeface="PMingLiU" pitchFamily="18" charset="-120"/>
                          <a:sym typeface="Symbol" pitchFamily="18" charset="2"/>
                        </a:rPr>
                        <a:t>2</a:t>
                      </a:r>
                      <a:endParaRPr kumimoji="0" lang="en-US" altLang="zh-TW" sz="1400" b="0" i="0" u="none" strike="noStrike" cap="none" normalizeH="0" baseline="0" smtClean="0">
                        <a:ln>
                          <a:noFill/>
                        </a:ln>
                        <a:solidFill>
                          <a:srgbClr val="000000"/>
                        </a:solidFill>
                        <a:effectLst/>
                        <a:latin typeface="Times New Roman" pitchFamily="18" charset="0"/>
                        <a:ea typeface="PMingLiU" pitchFamily="18" charset="-120"/>
                      </a:endParaRPr>
                    </a:p>
                    <a:p>
                      <a:pPr marL="0" marR="0" lvl="0" indent="0" algn="ctr" defTabSz="914400" rtl="0" eaLnBrk="0" fontAlgn="base" latinLnBrk="0" hangingPunct="0">
                        <a:lnSpc>
                          <a:spcPct val="100000"/>
                        </a:lnSpc>
                        <a:spcBef>
                          <a:spcPct val="20000"/>
                        </a:spcBef>
                        <a:spcAft>
                          <a:spcPct val="0"/>
                        </a:spcAft>
                        <a:buClr>
                          <a:srgbClr val="339966"/>
                        </a:buClr>
                        <a:buSzTx/>
                        <a:buFont typeface="Monotype Sorts" pitchFamily="2" charset="2"/>
                        <a:buNone/>
                        <a:tabLst/>
                      </a:pPr>
                      <a:endParaRPr kumimoji="0" lang="zh-TW" altLang="en-US" sz="1400" b="0" i="0" u="none" strike="noStrike" cap="none" normalizeH="0" baseline="0" smtClean="0">
                        <a:ln>
                          <a:noFill/>
                        </a:ln>
                        <a:solidFill>
                          <a:srgbClr val="000000"/>
                        </a:solidFill>
                        <a:effectLst/>
                        <a:latin typeface="Times New Roman" pitchFamily="18" charset="0"/>
                        <a:ea typeface="PMingLiU" pitchFamily="18" charset="-12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zh-TW" altLang="en-US" sz="1200" b="0" i="0" u="none" strike="noStrike" cap="none" normalizeH="0" baseline="0" smtClean="0">
                          <a:ln>
                            <a:noFill/>
                          </a:ln>
                          <a:solidFill>
                            <a:srgbClr val="000000"/>
                          </a:solidFill>
                          <a:effectLst/>
                          <a:latin typeface="Times New Roman" pitchFamily="18" charset="0"/>
                          <a:ea typeface="PMingLiU" pitchFamily="18" charset="-120"/>
                        </a:rPr>
                        <a:t>[(0.30)(30)</a:t>
                      </a:r>
                    </a:p>
                    <a:p>
                      <a:pPr marL="0" marR="0" lvl="0" indent="0" algn="l"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zh-TW" altLang="en-US" sz="1200" b="0" i="0" u="none" strike="noStrike" cap="none" normalizeH="0" baseline="0" smtClean="0">
                          <a:ln>
                            <a:noFill/>
                          </a:ln>
                          <a:solidFill>
                            <a:srgbClr val="000000"/>
                          </a:solidFill>
                          <a:effectLst/>
                          <a:latin typeface="Times New Roman" pitchFamily="18" charset="0"/>
                          <a:ea typeface="PMingLiU" pitchFamily="18" charset="-120"/>
                        </a:rPr>
                        <a:t>(100,000)</a:t>
                      </a:r>
                      <a:r>
                        <a:rPr kumimoji="0" lang="en-US" altLang="zh-TW" sz="1200" b="0" i="0" u="none" strike="noStrike" cap="none" normalizeH="0" baseline="30000" smtClean="0">
                          <a:ln>
                            <a:noFill/>
                          </a:ln>
                          <a:solidFill>
                            <a:srgbClr val="000000"/>
                          </a:solidFill>
                          <a:effectLst/>
                          <a:latin typeface="Times New Roman" pitchFamily="18" charset="0"/>
                          <a:ea typeface="PMingLiU" pitchFamily="18" charset="-120"/>
                        </a:rPr>
                        <a:t>b</a:t>
                      </a:r>
                      <a:r>
                        <a:rPr kumimoji="0" lang="en-US" altLang="zh-TW" sz="1200" b="0" i="0" u="none" strike="noStrike" cap="none" normalizeH="0" baseline="0" smtClean="0">
                          <a:ln>
                            <a:noFill/>
                          </a:ln>
                          <a:solidFill>
                            <a:srgbClr val="000000"/>
                          </a:solidFill>
                          <a:effectLst/>
                          <a:latin typeface="Times New Roman" pitchFamily="18" charset="0"/>
                          <a:ea typeface="PMingLiU" pitchFamily="18" charset="-120"/>
                        </a:rPr>
                        <a:t>] = 900,000</a:t>
                      </a:r>
                      <a:endParaRPr kumimoji="0" lang="en-US" altLang="zh-TW" sz="1400" b="0" i="0" u="none" strike="noStrike" cap="none" normalizeH="0" baseline="0" smtClean="0">
                        <a:ln>
                          <a:noFill/>
                        </a:ln>
                        <a:solidFill>
                          <a:srgbClr val="000000"/>
                        </a:solidFill>
                        <a:effectLst/>
                        <a:latin typeface="Times New Roman" pitchFamily="18" charset="0"/>
                        <a:ea typeface="PMingLiU" pitchFamily="18" charset="-12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zh-TW" altLang="en-US" sz="1200" b="0" i="0" u="none" strike="noStrike" cap="none" normalizeH="0" baseline="0" smtClean="0">
                          <a:ln>
                            <a:noFill/>
                          </a:ln>
                          <a:solidFill>
                            <a:srgbClr val="000000"/>
                          </a:solidFill>
                          <a:effectLst/>
                          <a:latin typeface="Times New Roman" pitchFamily="18" charset="0"/>
                          <a:ea typeface="PMingLiU" pitchFamily="18" charset="-120"/>
                        </a:rPr>
                        <a:t>[(0.30)(30)</a:t>
                      </a:r>
                    </a:p>
                    <a:p>
                      <a:pPr marL="0" marR="0" lvl="0" indent="0" algn="l"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zh-TW" altLang="en-US" sz="1200" b="0" i="0" u="none" strike="noStrike" cap="none" normalizeH="0" baseline="0" smtClean="0">
                          <a:ln>
                            <a:noFill/>
                          </a:ln>
                          <a:solidFill>
                            <a:srgbClr val="000000"/>
                          </a:solidFill>
                          <a:effectLst/>
                          <a:latin typeface="Times New Roman" pitchFamily="18" charset="0"/>
                          <a:ea typeface="PMingLiU" pitchFamily="18" charset="-120"/>
                        </a:rPr>
                        <a:t>(50,000)(0.93)</a:t>
                      </a:r>
                      <a:r>
                        <a:rPr kumimoji="0" lang="en-US" altLang="zh-TW" sz="1200" b="0" i="0" u="none" strike="noStrike" cap="none" normalizeH="0" baseline="30000" smtClean="0">
                          <a:ln>
                            <a:noFill/>
                          </a:ln>
                          <a:solidFill>
                            <a:srgbClr val="000000"/>
                          </a:solidFill>
                          <a:effectLst/>
                          <a:latin typeface="Times New Roman" pitchFamily="18" charset="0"/>
                          <a:ea typeface="PMingLiU" pitchFamily="18" charset="-120"/>
                        </a:rPr>
                        <a:t>c</a:t>
                      </a:r>
                      <a:r>
                        <a:rPr kumimoji="0" lang="en-US" altLang="zh-TW" sz="1200" b="0" i="0" u="none" strike="noStrike" cap="none" normalizeH="0" baseline="0" smtClean="0">
                          <a:ln>
                            <a:noFill/>
                          </a:ln>
                          <a:solidFill>
                            <a:srgbClr val="000000"/>
                          </a:solidFill>
                          <a:effectLst/>
                          <a:latin typeface="Times New Roman" pitchFamily="18" charset="0"/>
                          <a:ea typeface="PMingLiU" pitchFamily="18" charset="-120"/>
                        </a:rPr>
                        <a:t>] = 418,500</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zh-TW" altLang="en-US" sz="1200" b="0" i="0" u="none" strike="noStrike" cap="none" normalizeH="0" baseline="0" smtClean="0">
                          <a:ln>
                            <a:noFill/>
                          </a:ln>
                          <a:solidFill>
                            <a:srgbClr val="000000"/>
                          </a:solidFill>
                          <a:effectLst/>
                          <a:latin typeface="Times New Roman" pitchFamily="18" charset="0"/>
                          <a:ea typeface="PMingLiU" pitchFamily="18" charset="-120"/>
                        </a:rPr>
                        <a:t>[(0.30)(30)</a:t>
                      </a:r>
                    </a:p>
                    <a:p>
                      <a:pPr marL="0" marR="0" lvl="0" indent="0" algn="l"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zh-TW" altLang="en-US" sz="1200" b="0" i="0" u="none" strike="noStrike" cap="none" normalizeH="0" baseline="0" smtClean="0">
                          <a:ln>
                            <a:noFill/>
                          </a:ln>
                          <a:solidFill>
                            <a:srgbClr val="000000"/>
                          </a:solidFill>
                          <a:effectLst/>
                          <a:latin typeface="Times New Roman" pitchFamily="18" charset="0"/>
                          <a:ea typeface="PMingLiU" pitchFamily="18" charset="-120"/>
                        </a:rPr>
                        <a:t>(50,000)(0.84)</a:t>
                      </a:r>
                      <a:r>
                        <a:rPr kumimoji="0" lang="en-US" altLang="zh-TW" sz="1200" b="0" i="0" u="none" strike="noStrike" cap="none" normalizeH="0" baseline="30000" smtClean="0">
                          <a:ln>
                            <a:noFill/>
                          </a:ln>
                          <a:solidFill>
                            <a:srgbClr val="000000"/>
                          </a:solidFill>
                          <a:effectLst/>
                          <a:latin typeface="Times New Roman" pitchFamily="18" charset="0"/>
                          <a:ea typeface="PMingLiU" pitchFamily="18" charset="-120"/>
                        </a:rPr>
                        <a:t>c</a:t>
                      </a:r>
                      <a:r>
                        <a:rPr kumimoji="0" lang="en-US" altLang="zh-TW" sz="1200" b="0" i="0" u="none" strike="noStrike" cap="none" normalizeH="0" baseline="0" smtClean="0">
                          <a:ln>
                            <a:noFill/>
                          </a:ln>
                          <a:solidFill>
                            <a:srgbClr val="000000"/>
                          </a:solidFill>
                          <a:effectLst/>
                          <a:latin typeface="Times New Roman" pitchFamily="18" charset="0"/>
                          <a:ea typeface="PMingLiU" pitchFamily="18" charset="-120"/>
                        </a:rPr>
                        <a:t>] = 378,000</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zh-TW" altLang="en-US" sz="1200" b="0" i="0" u="none" strike="noStrike" cap="none" normalizeH="0" baseline="0" smtClean="0">
                          <a:ln>
                            <a:noFill/>
                          </a:ln>
                          <a:solidFill>
                            <a:srgbClr val="000000"/>
                          </a:solidFill>
                          <a:effectLst/>
                          <a:latin typeface="Times New Roman" pitchFamily="18" charset="0"/>
                          <a:ea typeface="PMingLiU" pitchFamily="18" charset="-120"/>
                        </a:rPr>
                        <a:t>[(0.30)(30)</a:t>
                      </a:r>
                    </a:p>
                    <a:p>
                      <a:pPr marL="0" marR="0" lvl="0" indent="0" algn="l"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zh-TW" altLang="en-US" sz="1200" b="0" i="0" u="none" strike="noStrike" cap="none" normalizeH="0" baseline="0" smtClean="0">
                          <a:ln>
                            <a:noFill/>
                          </a:ln>
                          <a:solidFill>
                            <a:srgbClr val="000000"/>
                          </a:solidFill>
                          <a:effectLst/>
                          <a:latin typeface="Times New Roman" pitchFamily="18" charset="0"/>
                          <a:ea typeface="PMingLiU" pitchFamily="18" charset="-120"/>
                        </a:rPr>
                        <a:t>(25,000)(0.81)</a:t>
                      </a:r>
                      <a:r>
                        <a:rPr kumimoji="0" lang="en-US" altLang="zh-TW" sz="1200" b="0" i="0" u="none" strike="noStrike" cap="none" normalizeH="0" baseline="30000" smtClean="0">
                          <a:ln>
                            <a:noFill/>
                          </a:ln>
                          <a:solidFill>
                            <a:srgbClr val="000000"/>
                          </a:solidFill>
                          <a:effectLst/>
                          <a:latin typeface="Times New Roman" pitchFamily="18" charset="0"/>
                          <a:ea typeface="PMingLiU" pitchFamily="18" charset="-120"/>
                        </a:rPr>
                        <a:t>c</a:t>
                      </a:r>
                      <a:r>
                        <a:rPr kumimoji="0" lang="en-US" altLang="zh-TW" sz="1200" b="0" i="0" u="none" strike="noStrike" cap="none" normalizeH="0" baseline="0" smtClean="0">
                          <a:ln>
                            <a:noFill/>
                          </a:ln>
                          <a:solidFill>
                            <a:srgbClr val="000000"/>
                          </a:solidFill>
                          <a:effectLst/>
                          <a:latin typeface="Times New Roman" pitchFamily="18" charset="0"/>
                          <a:ea typeface="PMingLiU" pitchFamily="18" charset="-120"/>
                        </a:rPr>
                        <a:t>] = 182,500</a:t>
                      </a:r>
                    </a:p>
                  </a:txBody>
                  <a:tcPr horzOverflow="overflow">
                    <a:lnL>
                      <a:noFill/>
                    </a:lnL>
                    <a:lnR cap="flat">
                      <a:noFill/>
                    </a:lnR>
                    <a:lnT>
                      <a:noFill/>
                    </a:lnT>
                    <a:lnB>
                      <a:noFill/>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en-US" altLang="zh-TW" sz="1400" b="0" i="0" u="none" strike="noStrike" cap="none" normalizeH="0" baseline="0" smtClean="0">
                          <a:ln>
                            <a:noFill/>
                          </a:ln>
                          <a:solidFill>
                            <a:srgbClr val="000000"/>
                          </a:solidFill>
                          <a:effectLst/>
                          <a:latin typeface="Times New Roman" pitchFamily="18" charset="0"/>
                          <a:ea typeface="PMingLiU" pitchFamily="18" charset="-120"/>
                        </a:rPr>
                        <a:t>Field Inventory</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en-US" altLang="zh-TW" sz="1400" b="0" i="1" u="none" strike="noStrike" cap="none" normalizeH="0" baseline="0" smtClean="0">
                          <a:ln>
                            <a:noFill/>
                          </a:ln>
                          <a:solidFill>
                            <a:srgbClr val="000000"/>
                          </a:solidFill>
                          <a:effectLst/>
                          <a:latin typeface="Times New Roman" pitchFamily="18" charset="0"/>
                          <a:ea typeface="PMingLiU" pitchFamily="18" charset="-120"/>
                        </a:rPr>
                        <a:t>IC’DQ</a:t>
                      </a:r>
                      <a:r>
                        <a:rPr kumimoji="0" lang="en-US" altLang="zh-TW" sz="1400" b="0" i="1" u="none" strike="noStrike" cap="none" normalizeH="0" baseline="0" smtClean="0">
                          <a:ln>
                            <a:noFill/>
                          </a:ln>
                          <a:solidFill>
                            <a:srgbClr val="000000"/>
                          </a:solidFill>
                          <a:effectLst/>
                          <a:latin typeface="Times New Roman" pitchFamily="18" charset="0"/>
                          <a:ea typeface="PMingLiU" pitchFamily="18" charset="-120"/>
                          <a:sym typeface="Symbol" pitchFamily="18" charset="2"/>
                        </a:rPr>
                        <a:t>/</a:t>
                      </a:r>
                      <a:r>
                        <a:rPr kumimoji="0" lang="en-US" altLang="zh-TW" sz="1400" b="0" i="0" u="none" strike="noStrike" cap="none" normalizeH="0" baseline="0" smtClean="0">
                          <a:ln>
                            <a:noFill/>
                          </a:ln>
                          <a:solidFill>
                            <a:srgbClr val="000000"/>
                          </a:solidFill>
                          <a:effectLst/>
                          <a:latin typeface="Times New Roman" pitchFamily="18" charset="0"/>
                          <a:ea typeface="PMingLiU" pitchFamily="18" charset="-120"/>
                          <a:sym typeface="Symbol" pitchFamily="18" charset="2"/>
                        </a:rPr>
                        <a:t>2</a:t>
                      </a:r>
                      <a:endParaRPr kumimoji="0" lang="en-US" altLang="zh-TW" sz="1400" b="0" i="0" u="none" strike="noStrike" cap="none" normalizeH="0" baseline="0" smtClean="0">
                        <a:ln>
                          <a:noFill/>
                        </a:ln>
                        <a:solidFill>
                          <a:srgbClr val="000000"/>
                        </a:solidFill>
                        <a:effectLst/>
                        <a:latin typeface="Times New Roman" pitchFamily="18" charset="0"/>
                        <a:ea typeface="PMingLiU" pitchFamily="18" charset="-120"/>
                      </a:endParaRPr>
                    </a:p>
                    <a:p>
                      <a:pPr marL="0" marR="0" lvl="0" indent="0" algn="ctr" defTabSz="914400" rtl="0" eaLnBrk="0" fontAlgn="base" latinLnBrk="0" hangingPunct="0">
                        <a:lnSpc>
                          <a:spcPct val="100000"/>
                        </a:lnSpc>
                        <a:spcBef>
                          <a:spcPct val="20000"/>
                        </a:spcBef>
                        <a:spcAft>
                          <a:spcPct val="0"/>
                        </a:spcAft>
                        <a:buClr>
                          <a:srgbClr val="339966"/>
                        </a:buClr>
                        <a:buSzTx/>
                        <a:buFont typeface="Monotype Sorts" pitchFamily="2" charset="2"/>
                        <a:buNone/>
                        <a:tabLst/>
                      </a:pPr>
                      <a:endParaRPr kumimoji="0" lang="zh-TW" altLang="en-US" sz="1400" b="0" i="0" u="none" strike="noStrike" cap="none" normalizeH="0" baseline="0" smtClean="0">
                        <a:ln>
                          <a:noFill/>
                        </a:ln>
                        <a:solidFill>
                          <a:srgbClr val="000000"/>
                        </a:solidFill>
                        <a:effectLst/>
                        <a:latin typeface="Times New Roman" pitchFamily="18" charset="0"/>
                        <a:ea typeface="PMingLiU" pitchFamily="18" charset="-12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zh-TW" altLang="en-US" sz="1200" b="0" i="0" u="none" strike="noStrike" cap="none" normalizeH="0" baseline="0" smtClean="0">
                          <a:ln>
                            <a:noFill/>
                          </a:ln>
                          <a:solidFill>
                            <a:srgbClr val="000000"/>
                          </a:solidFill>
                          <a:effectLst/>
                          <a:latin typeface="Times New Roman" pitchFamily="18" charset="0"/>
                          <a:ea typeface="PMingLiU" pitchFamily="18" charset="-120"/>
                        </a:rPr>
                        <a:t>[(0.30)(30.1)</a:t>
                      </a:r>
                    </a:p>
                    <a:p>
                      <a:pPr marL="0" marR="0" lvl="0" indent="0" algn="l"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zh-TW" altLang="en-US" sz="1200" b="0" i="0" u="none" strike="noStrike" cap="none" normalizeH="0" baseline="0" smtClean="0">
                          <a:ln>
                            <a:noFill/>
                          </a:ln>
                          <a:solidFill>
                            <a:srgbClr val="000000"/>
                          </a:solidFill>
                          <a:effectLst/>
                          <a:latin typeface="Times New Roman" pitchFamily="18" charset="0"/>
                          <a:ea typeface="PMingLiU" pitchFamily="18" charset="-120"/>
                        </a:rPr>
                        <a:t>(100,000)] = 900,300</a:t>
                      </a:r>
                      <a:endParaRPr kumimoji="0" lang="zh-TW" altLang="en-US" sz="1400" b="0" i="0" u="none" strike="noStrike" cap="none" normalizeH="0" baseline="0" smtClean="0">
                        <a:ln>
                          <a:noFill/>
                        </a:ln>
                        <a:solidFill>
                          <a:srgbClr val="000000"/>
                        </a:solidFill>
                        <a:effectLst/>
                        <a:latin typeface="Times New Roman" pitchFamily="18" charset="0"/>
                        <a:ea typeface="PMingLiU" pitchFamily="18" charset="-120"/>
                      </a:endParaRP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zh-TW" altLang="en-US" sz="1200" b="0" i="0" u="none" strike="noStrike" cap="none" normalizeH="0" baseline="0" smtClean="0">
                          <a:ln>
                            <a:noFill/>
                          </a:ln>
                          <a:solidFill>
                            <a:srgbClr val="000000"/>
                          </a:solidFill>
                          <a:effectLst/>
                          <a:latin typeface="Times New Roman" pitchFamily="18" charset="0"/>
                          <a:ea typeface="PMingLiU" pitchFamily="18" charset="-120"/>
                        </a:rPr>
                        <a:t>[(0.30)(30.15)</a:t>
                      </a:r>
                    </a:p>
                    <a:p>
                      <a:pPr marL="0" marR="0" lvl="0" indent="0" algn="l"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zh-TW" altLang="en-US" sz="1200" b="0" i="0" u="none" strike="noStrike" cap="none" normalizeH="0" baseline="0" smtClean="0">
                          <a:ln>
                            <a:noFill/>
                          </a:ln>
                          <a:solidFill>
                            <a:srgbClr val="000000"/>
                          </a:solidFill>
                          <a:effectLst/>
                          <a:latin typeface="Times New Roman" pitchFamily="18" charset="0"/>
                          <a:ea typeface="PMingLiU" pitchFamily="18" charset="-120"/>
                        </a:rPr>
                        <a:t>(50,000)(0.93)</a:t>
                      </a:r>
                      <a:r>
                        <a:rPr kumimoji="0" lang="en-US" altLang="zh-TW" sz="1200" b="0" i="0" u="none" strike="noStrike" cap="none" normalizeH="0" baseline="30000" smtClean="0">
                          <a:ln>
                            <a:noFill/>
                          </a:ln>
                          <a:solidFill>
                            <a:srgbClr val="000000"/>
                          </a:solidFill>
                          <a:effectLst/>
                          <a:latin typeface="Times New Roman" pitchFamily="18" charset="0"/>
                          <a:ea typeface="PMingLiU" pitchFamily="18" charset="-120"/>
                        </a:rPr>
                        <a:t>c</a:t>
                      </a:r>
                      <a:r>
                        <a:rPr kumimoji="0" lang="en-US" altLang="zh-TW" sz="1200" b="0" i="0" u="none" strike="noStrike" cap="none" normalizeH="0" baseline="0" smtClean="0">
                          <a:ln>
                            <a:noFill/>
                          </a:ln>
                          <a:solidFill>
                            <a:srgbClr val="000000"/>
                          </a:solidFill>
                          <a:effectLst/>
                          <a:latin typeface="Times New Roman" pitchFamily="18" charset="0"/>
                          <a:ea typeface="PMingLiU" pitchFamily="18" charset="-120"/>
                        </a:rPr>
                        <a:t>] = 420,593</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zh-TW" altLang="en-US" sz="1200" b="0" i="0" u="none" strike="noStrike" cap="none" normalizeH="0" baseline="0" smtClean="0">
                          <a:ln>
                            <a:noFill/>
                          </a:ln>
                          <a:solidFill>
                            <a:srgbClr val="000000"/>
                          </a:solidFill>
                          <a:effectLst/>
                          <a:latin typeface="Times New Roman" pitchFamily="18" charset="0"/>
                          <a:ea typeface="PMingLiU" pitchFamily="18" charset="-120"/>
                        </a:rPr>
                        <a:t>[(0.30)(30.2)</a:t>
                      </a:r>
                    </a:p>
                    <a:p>
                      <a:pPr marL="0" marR="0" lvl="0" indent="0" algn="l"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zh-TW" altLang="en-US" sz="1200" b="0" i="0" u="none" strike="noStrike" cap="none" normalizeH="0" baseline="0" smtClean="0">
                          <a:ln>
                            <a:noFill/>
                          </a:ln>
                          <a:solidFill>
                            <a:srgbClr val="000000"/>
                          </a:solidFill>
                          <a:effectLst/>
                          <a:latin typeface="Times New Roman" pitchFamily="18" charset="0"/>
                          <a:ea typeface="PMingLiU" pitchFamily="18" charset="-120"/>
                        </a:rPr>
                        <a:t>(50,000)(0.84)</a:t>
                      </a:r>
                      <a:r>
                        <a:rPr kumimoji="0" lang="en-US" altLang="zh-TW" sz="1200" b="0" i="0" u="none" strike="noStrike" cap="none" normalizeH="0" baseline="30000" smtClean="0">
                          <a:ln>
                            <a:noFill/>
                          </a:ln>
                          <a:solidFill>
                            <a:srgbClr val="000000"/>
                          </a:solidFill>
                          <a:effectLst/>
                          <a:latin typeface="Times New Roman" pitchFamily="18" charset="0"/>
                          <a:ea typeface="PMingLiU" pitchFamily="18" charset="-120"/>
                        </a:rPr>
                        <a:t>c</a:t>
                      </a:r>
                      <a:r>
                        <a:rPr kumimoji="0" lang="en-US" altLang="zh-TW" sz="1200" b="0" i="0" u="none" strike="noStrike" cap="none" normalizeH="0" baseline="0" smtClean="0">
                          <a:ln>
                            <a:noFill/>
                          </a:ln>
                          <a:solidFill>
                            <a:srgbClr val="000000"/>
                          </a:solidFill>
                          <a:effectLst/>
                          <a:latin typeface="Times New Roman" pitchFamily="18" charset="0"/>
                          <a:ea typeface="PMingLiU" pitchFamily="18" charset="-120"/>
                        </a:rPr>
                        <a:t>] = 380,250</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zh-TW" altLang="en-US" sz="1200" b="0" i="0" u="none" strike="noStrike" cap="none" normalizeH="0" baseline="0" smtClean="0">
                          <a:ln>
                            <a:noFill/>
                          </a:ln>
                          <a:solidFill>
                            <a:srgbClr val="000000"/>
                          </a:solidFill>
                          <a:effectLst/>
                          <a:latin typeface="Times New Roman" pitchFamily="18" charset="0"/>
                          <a:ea typeface="PMingLiU" pitchFamily="18" charset="-120"/>
                        </a:rPr>
                        <a:t>[(0.30)(31.4)</a:t>
                      </a:r>
                    </a:p>
                    <a:p>
                      <a:pPr marL="0" marR="0" lvl="0" indent="0" algn="l"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zh-TW" altLang="en-US" sz="1200" b="0" i="0" u="none" strike="noStrike" cap="none" normalizeH="0" baseline="0" smtClean="0">
                          <a:ln>
                            <a:noFill/>
                          </a:ln>
                          <a:solidFill>
                            <a:srgbClr val="000000"/>
                          </a:solidFill>
                          <a:effectLst/>
                          <a:latin typeface="Times New Roman" pitchFamily="18" charset="0"/>
                          <a:ea typeface="PMingLiU" pitchFamily="18" charset="-120"/>
                        </a:rPr>
                        <a:t>(25,000)(0.81)</a:t>
                      </a:r>
                      <a:r>
                        <a:rPr kumimoji="0" lang="en-US" altLang="zh-TW" sz="1200" b="0" i="0" u="none" strike="noStrike" cap="none" normalizeH="0" baseline="30000" smtClean="0">
                          <a:ln>
                            <a:noFill/>
                          </a:ln>
                          <a:solidFill>
                            <a:srgbClr val="000000"/>
                          </a:solidFill>
                          <a:effectLst/>
                          <a:latin typeface="Times New Roman" pitchFamily="18" charset="0"/>
                          <a:ea typeface="PMingLiU" pitchFamily="18" charset="-120"/>
                        </a:rPr>
                        <a:t>c</a:t>
                      </a:r>
                      <a:r>
                        <a:rPr kumimoji="0" lang="en-US" altLang="zh-TW" sz="1200" b="0" i="0" u="none" strike="noStrike" cap="none" normalizeH="0" baseline="0" smtClean="0">
                          <a:ln>
                            <a:noFill/>
                          </a:ln>
                          <a:solidFill>
                            <a:srgbClr val="000000"/>
                          </a:solidFill>
                          <a:effectLst/>
                          <a:latin typeface="Times New Roman" pitchFamily="18" charset="0"/>
                          <a:ea typeface="PMingLiU" pitchFamily="18" charset="-120"/>
                        </a:rPr>
                        <a:t>] = 190,755</a:t>
                      </a:r>
                    </a:p>
                  </a:txBody>
                  <a:tcPr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
                          <a:srgbClr val="339966"/>
                        </a:buClr>
                        <a:buSzTx/>
                        <a:buFont typeface="Monotype Sorts" pitchFamily="2" charset="2"/>
                        <a:buNone/>
                        <a:tabLst/>
                      </a:pPr>
                      <a:endParaRPr kumimoji="0" lang="en-GB" sz="1400" b="0" i="0" u="none" strike="noStrike" cap="none" normalizeH="0" baseline="0" smtClean="0">
                        <a:ln>
                          <a:noFill/>
                        </a:ln>
                        <a:solidFill>
                          <a:srgbClr val="000000"/>
                        </a:solidFill>
                        <a:effectLst/>
                        <a:latin typeface="Times New Roman" pitchFamily="18" charset="0"/>
                      </a:endParaRPr>
                    </a:p>
                  </a:txBody>
                  <a:tcPr horzOverflow="overflow">
                    <a:lnL cap="flat">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en-US" altLang="zh-TW" sz="1400" b="0" i="0" u="none" strike="noStrike" cap="none" normalizeH="0" baseline="0" smtClean="0">
                          <a:ln>
                            <a:noFill/>
                          </a:ln>
                          <a:solidFill>
                            <a:srgbClr val="000000"/>
                          </a:solidFill>
                          <a:effectLst/>
                          <a:latin typeface="Times New Roman" pitchFamily="18" charset="0"/>
                          <a:ea typeface="PMingLiU" pitchFamily="18" charset="-120"/>
                        </a:rPr>
                        <a:t>Total</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zh-TW" altLang="en-US" sz="1400" b="0" i="0" u="none" strike="noStrike" cap="none" normalizeH="0" baseline="0" smtClean="0">
                          <a:ln>
                            <a:noFill/>
                          </a:ln>
                          <a:solidFill>
                            <a:srgbClr val="000000"/>
                          </a:solidFill>
                          <a:effectLst/>
                          <a:latin typeface="Times New Roman" pitchFamily="18" charset="0"/>
                          <a:ea typeface="PMingLiU" pitchFamily="18" charset="-120"/>
                        </a:rPr>
                        <a:t>$2,235,465</a:t>
                      </a:r>
                    </a:p>
                  </a:txBody>
                  <a:tcP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zh-TW" altLang="en-US" sz="1400" b="0" i="0" u="none" strike="noStrike" cap="none" normalizeH="0" baseline="0" smtClean="0">
                          <a:ln>
                            <a:noFill/>
                          </a:ln>
                          <a:solidFill>
                            <a:srgbClr val="000000"/>
                          </a:solidFill>
                          <a:effectLst/>
                          <a:latin typeface="Times New Roman" pitchFamily="18" charset="0"/>
                          <a:ea typeface="PMingLiU" pitchFamily="18" charset="-120"/>
                        </a:rPr>
                        <a:t>$1,185737</a:t>
                      </a:r>
                    </a:p>
                  </a:txBody>
                  <a:tcP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zh-TW" altLang="en-US" sz="1400" b="1" i="0" u="none" strike="noStrike" cap="none" normalizeH="0" baseline="0" smtClean="0">
                          <a:ln>
                            <a:noFill/>
                          </a:ln>
                          <a:solidFill>
                            <a:srgbClr val="000000"/>
                          </a:solidFill>
                          <a:effectLst/>
                          <a:latin typeface="Times New Roman" pitchFamily="18" charset="0"/>
                          <a:ea typeface="PMingLiU" pitchFamily="18" charset="-120"/>
                        </a:rPr>
                        <a:t>$984,821</a:t>
                      </a:r>
                    </a:p>
                  </a:txBody>
                  <a:tcP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zh-TW" altLang="en-US" sz="1400" b="0" i="0" u="none" strike="noStrike" cap="none" normalizeH="0" baseline="0" smtClean="0">
                          <a:ln>
                            <a:noFill/>
                          </a:ln>
                          <a:solidFill>
                            <a:srgbClr val="000000"/>
                          </a:solidFill>
                          <a:effectLst/>
                          <a:latin typeface="Times New Roman" pitchFamily="18" charset="0"/>
                          <a:ea typeface="PMingLiU" pitchFamily="18" charset="-120"/>
                        </a:rPr>
                        <a:t>$1,387,526</a:t>
                      </a:r>
                    </a:p>
                  </a:txBody>
                  <a:tcPr horzOverflow="overflow">
                    <a:lnL>
                      <a:noFill/>
                    </a:lnL>
                    <a:lnR cap="flat">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53309" name="Text Box 61"/>
          <p:cNvSpPr txBox="1">
            <a:spLocks noChangeArrowheads="1"/>
          </p:cNvSpPr>
          <p:nvPr/>
        </p:nvSpPr>
        <p:spPr bwMode="auto">
          <a:xfrm>
            <a:off x="838200" y="5715000"/>
            <a:ext cx="78644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r>
              <a:rPr lang="en-US" altLang="zh-TW" sz="1400" baseline="30000" smtClean="0">
                <a:solidFill>
                  <a:srgbClr val="0000CC"/>
                </a:solidFill>
                <a:latin typeface="Times New Roman" pitchFamily="18" charset="0"/>
                <a:ea typeface="PMingLiU" pitchFamily="18" charset="-120"/>
                <a:cs typeface="+mn-cs"/>
              </a:rPr>
              <a:t>a</a:t>
            </a:r>
            <a:r>
              <a:rPr lang="en-US" altLang="zh-TW" sz="1400" i="1" smtClean="0">
                <a:solidFill>
                  <a:srgbClr val="0000CC"/>
                </a:solidFill>
                <a:latin typeface="Times New Roman" pitchFamily="18" charset="0"/>
                <a:ea typeface="PMingLiU" pitchFamily="18" charset="-120"/>
                <a:cs typeface="+mn-cs"/>
              </a:rPr>
              <a:t>R</a:t>
            </a:r>
            <a:r>
              <a:rPr lang="en-US" altLang="zh-TW" sz="1400" smtClean="0">
                <a:solidFill>
                  <a:srgbClr val="0000CC"/>
                </a:solidFill>
                <a:latin typeface="Times New Roman" pitchFamily="18" charset="0"/>
                <a:ea typeface="PMingLiU" pitchFamily="18" charset="-120"/>
                <a:cs typeface="+mn-cs"/>
              </a:rPr>
              <a:t> = transport rate; </a:t>
            </a:r>
            <a:r>
              <a:rPr lang="en-US" altLang="zh-TW" sz="1400" i="1" smtClean="0">
                <a:solidFill>
                  <a:srgbClr val="0000CC"/>
                </a:solidFill>
                <a:latin typeface="Times New Roman" pitchFamily="18" charset="0"/>
                <a:ea typeface="PMingLiU" pitchFamily="18" charset="-120"/>
                <a:cs typeface="+mn-cs"/>
              </a:rPr>
              <a:t>D</a:t>
            </a:r>
            <a:r>
              <a:rPr lang="en-US" altLang="zh-TW" sz="1400" smtClean="0">
                <a:solidFill>
                  <a:srgbClr val="0000CC"/>
                </a:solidFill>
                <a:latin typeface="Times New Roman" pitchFamily="18" charset="0"/>
                <a:ea typeface="PMingLiU" pitchFamily="18" charset="-120"/>
                <a:cs typeface="+mn-cs"/>
              </a:rPr>
              <a:t> = annual demand; </a:t>
            </a:r>
            <a:r>
              <a:rPr lang="en-US" altLang="zh-TW" sz="1400" i="1" smtClean="0">
                <a:solidFill>
                  <a:srgbClr val="0000CC"/>
                </a:solidFill>
                <a:latin typeface="Times New Roman" pitchFamily="18" charset="0"/>
                <a:ea typeface="PMingLiU" pitchFamily="18" charset="-120"/>
                <a:cs typeface="+mn-cs"/>
              </a:rPr>
              <a:t>I</a:t>
            </a:r>
            <a:r>
              <a:rPr lang="en-US" altLang="zh-TW" sz="1400" smtClean="0">
                <a:solidFill>
                  <a:srgbClr val="0000CC"/>
                </a:solidFill>
                <a:latin typeface="Times New Roman" pitchFamily="18" charset="0"/>
                <a:ea typeface="PMingLiU" pitchFamily="18" charset="-120"/>
                <a:cs typeface="+mn-cs"/>
              </a:rPr>
              <a:t> = carry cost (%/yr); </a:t>
            </a:r>
            <a:r>
              <a:rPr lang="en-US" altLang="zh-TW" sz="1400" i="1" smtClean="0">
                <a:solidFill>
                  <a:srgbClr val="0000CC"/>
                </a:solidFill>
                <a:latin typeface="Times New Roman" pitchFamily="18" charset="0"/>
                <a:ea typeface="PMingLiU" pitchFamily="18" charset="-120"/>
                <a:cs typeface="+mn-cs"/>
              </a:rPr>
              <a:t>C</a:t>
            </a:r>
            <a:r>
              <a:rPr lang="en-US" altLang="zh-TW" sz="1400" smtClean="0">
                <a:solidFill>
                  <a:srgbClr val="0000CC"/>
                </a:solidFill>
                <a:latin typeface="Times New Roman" pitchFamily="18" charset="0"/>
                <a:ea typeface="PMingLiU" pitchFamily="18" charset="-120"/>
                <a:cs typeface="+mn-cs"/>
              </a:rPr>
              <a:t> = product value at plant; </a:t>
            </a:r>
            <a:r>
              <a:rPr lang="en-US" altLang="zh-TW" sz="1400" i="1" smtClean="0">
                <a:solidFill>
                  <a:srgbClr val="0000CC"/>
                </a:solidFill>
                <a:latin typeface="Times New Roman" pitchFamily="18" charset="0"/>
                <a:ea typeface="PMingLiU" pitchFamily="18" charset="-120"/>
                <a:cs typeface="+mn-cs"/>
              </a:rPr>
              <a:t>C’</a:t>
            </a:r>
            <a:r>
              <a:rPr lang="en-US" altLang="zh-TW" sz="1400" smtClean="0">
                <a:solidFill>
                  <a:srgbClr val="0000CC"/>
                </a:solidFill>
                <a:latin typeface="Times New Roman" pitchFamily="18" charset="0"/>
                <a:ea typeface="PMingLiU" pitchFamily="18" charset="-120"/>
                <a:cs typeface="+mn-cs"/>
              </a:rPr>
              <a:t>=product value at warehouse (</a:t>
            </a:r>
            <a:r>
              <a:rPr lang="en-US" altLang="zh-TW" sz="1400" i="1" smtClean="0">
                <a:solidFill>
                  <a:srgbClr val="0000CC"/>
                </a:solidFill>
                <a:latin typeface="Times New Roman" pitchFamily="18" charset="0"/>
                <a:ea typeface="PMingLiU" pitchFamily="18" charset="-120"/>
                <a:cs typeface="+mn-cs"/>
              </a:rPr>
              <a:t>C</a:t>
            </a:r>
            <a:r>
              <a:rPr lang="en-US" altLang="zh-TW" sz="1400" smtClean="0">
                <a:solidFill>
                  <a:srgbClr val="0000CC"/>
                </a:solidFill>
                <a:latin typeface="Times New Roman" pitchFamily="18" charset="0"/>
                <a:ea typeface="PMingLiU" pitchFamily="18" charset="-120"/>
                <a:cs typeface="+mn-cs"/>
              </a:rPr>
              <a:t>+</a:t>
            </a:r>
            <a:r>
              <a:rPr lang="en-US" altLang="zh-TW" sz="1400" i="1" smtClean="0">
                <a:solidFill>
                  <a:srgbClr val="0000CC"/>
                </a:solidFill>
                <a:latin typeface="Times New Roman" pitchFamily="18" charset="0"/>
                <a:ea typeface="PMingLiU" pitchFamily="18" charset="-120"/>
                <a:cs typeface="+mn-cs"/>
              </a:rPr>
              <a:t>R</a:t>
            </a:r>
            <a:r>
              <a:rPr lang="en-US" altLang="zh-TW" sz="1400" smtClean="0">
                <a:solidFill>
                  <a:srgbClr val="0000CC"/>
                </a:solidFill>
                <a:latin typeface="Times New Roman" pitchFamily="18" charset="0"/>
                <a:ea typeface="PMingLiU" pitchFamily="18" charset="-120"/>
                <a:cs typeface="+mn-cs"/>
              </a:rPr>
              <a:t>); </a:t>
            </a:r>
            <a:r>
              <a:rPr lang="en-US" altLang="zh-TW" sz="1400" i="1" smtClean="0">
                <a:solidFill>
                  <a:srgbClr val="0000CC"/>
                </a:solidFill>
                <a:latin typeface="Times New Roman" pitchFamily="18" charset="0"/>
                <a:ea typeface="PMingLiU" pitchFamily="18" charset="-120"/>
                <a:cs typeface="+mn-cs"/>
              </a:rPr>
              <a:t>T</a:t>
            </a:r>
            <a:r>
              <a:rPr lang="en-US" altLang="zh-TW" sz="1400" smtClean="0">
                <a:solidFill>
                  <a:srgbClr val="0000CC"/>
                </a:solidFill>
                <a:latin typeface="Times New Roman" pitchFamily="18" charset="0"/>
                <a:ea typeface="PMingLiU" pitchFamily="18" charset="-120"/>
                <a:cs typeface="+mn-cs"/>
              </a:rPr>
              <a:t> = time in transit; and </a:t>
            </a:r>
            <a:r>
              <a:rPr lang="en-US" altLang="zh-TW" sz="1400" i="1" smtClean="0">
                <a:solidFill>
                  <a:srgbClr val="0000CC"/>
                </a:solidFill>
                <a:latin typeface="Times New Roman" pitchFamily="18" charset="0"/>
                <a:ea typeface="PMingLiU" pitchFamily="18" charset="-120"/>
                <a:cs typeface="+mn-cs"/>
              </a:rPr>
              <a:t>Q</a:t>
            </a:r>
            <a:r>
              <a:rPr lang="en-US" altLang="zh-TW" sz="1400" smtClean="0">
                <a:solidFill>
                  <a:srgbClr val="0000CC"/>
                </a:solidFill>
                <a:latin typeface="Times New Roman" pitchFamily="18" charset="0"/>
                <a:ea typeface="PMingLiU" pitchFamily="18" charset="-120"/>
                <a:cs typeface="+mn-cs"/>
              </a:rPr>
              <a:t> = shipment size.</a:t>
            </a:r>
          </a:p>
          <a:p>
            <a:pPr defTabSz="914400"/>
            <a:r>
              <a:rPr lang="en-US" altLang="zh-TW" sz="1400" smtClean="0">
                <a:solidFill>
                  <a:srgbClr val="0000CC"/>
                </a:solidFill>
                <a:latin typeface="Times New Roman" pitchFamily="18" charset="0"/>
                <a:ea typeface="PMingLiU" pitchFamily="18" charset="-120"/>
                <a:cs typeface="+mn-cs"/>
              </a:rPr>
              <a:t> </a:t>
            </a:r>
            <a:r>
              <a:rPr lang="en-US" altLang="zh-TW" sz="1400" i="1" baseline="30000" smtClean="0">
                <a:solidFill>
                  <a:srgbClr val="0000CC"/>
                </a:solidFill>
                <a:latin typeface="Times New Roman" pitchFamily="18" charset="0"/>
                <a:ea typeface="PMingLiU" pitchFamily="18" charset="-120"/>
                <a:cs typeface="+mn-cs"/>
              </a:rPr>
              <a:t>b</a:t>
            </a:r>
            <a:r>
              <a:rPr lang="en-US" altLang="zh-TW" sz="1400" smtClean="0">
                <a:solidFill>
                  <a:srgbClr val="0000CC"/>
                </a:solidFill>
                <a:latin typeface="Times New Roman" pitchFamily="18" charset="0"/>
                <a:ea typeface="PMingLiU" pitchFamily="18" charset="-120"/>
                <a:cs typeface="+mn-cs"/>
              </a:rPr>
              <a:t>100,000 is more than the shipping quantity/2 to account for safety stock..</a:t>
            </a:r>
          </a:p>
          <a:p>
            <a:pPr defTabSz="914400"/>
            <a:r>
              <a:rPr lang="en-US" altLang="zh-TW" sz="1400" smtClean="0">
                <a:solidFill>
                  <a:srgbClr val="0000CC"/>
                </a:solidFill>
                <a:latin typeface="Times New Roman" pitchFamily="18" charset="0"/>
                <a:ea typeface="PMingLiU" pitchFamily="18" charset="-120"/>
                <a:cs typeface="+mn-cs"/>
              </a:rPr>
              <a:t> </a:t>
            </a:r>
            <a:r>
              <a:rPr lang="en-US" altLang="zh-TW" sz="1400" i="1" baseline="30000" smtClean="0">
                <a:solidFill>
                  <a:srgbClr val="0000CC"/>
                </a:solidFill>
                <a:latin typeface="Times New Roman" pitchFamily="18" charset="0"/>
                <a:ea typeface="PMingLiU" pitchFamily="18" charset="-120"/>
                <a:cs typeface="+mn-cs"/>
              </a:rPr>
              <a:t>c</a:t>
            </a:r>
            <a:r>
              <a:rPr lang="en-US" altLang="zh-TW" sz="1400" smtClean="0">
                <a:solidFill>
                  <a:srgbClr val="0000CC"/>
                </a:solidFill>
                <a:latin typeface="Times New Roman" pitchFamily="18" charset="0"/>
                <a:ea typeface="PMingLiU" pitchFamily="18" charset="-120"/>
                <a:cs typeface="+mn-cs"/>
              </a:rPr>
              <a:t>Accounts for improved transport service and number of shipments per year.</a:t>
            </a:r>
            <a:endParaRPr lang="en-US" altLang="zh-TW" sz="1400" i="1" smtClean="0">
              <a:solidFill>
                <a:srgbClr val="0000CC"/>
              </a:solidFill>
              <a:latin typeface="Times New Roman" pitchFamily="18" charset="0"/>
              <a:ea typeface="PMingLiU" pitchFamily="18" charset="-120"/>
              <a:cs typeface="+mn-cs"/>
            </a:endParaRPr>
          </a:p>
        </p:txBody>
      </p:sp>
    </p:spTree>
    <p:extLst>
      <p:ext uri="{BB962C8B-B14F-4D97-AF65-F5344CB8AC3E}">
        <p14:creationId xmlns:p14="http://schemas.microsoft.com/office/powerpoint/2010/main" val="376349217"/>
      </p:ext>
    </p:extLst>
  </p:cSld>
  <p:clrMapOvr>
    <a:masterClrMapping/>
  </p:clrMapOvr>
  <p:transition>
    <p:cove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p:txBody>
          <a:bodyPr/>
          <a:lstStyle/>
          <a:p>
            <a:r>
              <a:rPr lang="en-US" altLang="zh-TW" sz="3200" smtClean="0">
                <a:ea typeface="PMingLiU" pitchFamily="18" charset="-120"/>
              </a:rPr>
              <a:t>Tradeoffs in Transportation Design</a:t>
            </a:r>
            <a:endParaRPr lang="en-US" altLang="zh-TW" smtClean="0">
              <a:ea typeface="PMingLiU" pitchFamily="18" charset="-120"/>
            </a:endParaRPr>
          </a:p>
        </p:txBody>
      </p:sp>
      <p:sp>
        <p:nvSpPr>
          <p:cNvPr id="54275" name="Rectangle 3"/>
          <p:cNvSpPr>
            <a:spLocks noGrp="1" noChangeArrowheads="1"/>
          </p:cNvSpPr>
          <p:nvPr>
            <p:ph type="body" idx="4294967295"/>
          </p:nvPr>
        </p:nvSpPr>
        <p:spPr>
          <a:xfrm>
            <a:off x="381000" y="1985963"/>
            <a:ext cx="8305800" cy="4338637"/>
          </a:xfrm>
        </p:spPr>
        <p:txBody>
          <a:bodyPr/>
          <a:lstStyle/>
          <a:p>
            <a:r>
              <a:rPr lang="en-US" altLang="zh-TW" smtClean="0">
                <a:ea typeface="PMingLiU" pitchFamily="18" charset="-120"/>
              </a:rPr>
              <a:t>Transportation, facility, and inventory cost tradeoff</a:t>
            </a:r>
          </a:p>
          <a:p>
            <a:pPr lvl="1"/>
            <a:r>
              <a:rPr lang="en-US" altLang="zh-TW" smtClean="0">
                <a:ea typeface="PMingLiU" pitchFamily="18" charset="-120"/>
              </a:rPr>
              <a:t>Choice of transportation mode</a:t>
            </a:r>
          </a:p>
          <a:p>
            <a:pPr lvl="1"/>
            <a:r>
              <a:rPr lang="en-US" altLang="zh-TW" smtClean="0">
                <a:ea typeface="PMingLiU" pitchFamily="18" charset="-120"/>
              </a:rPr>
              <a:t>Inventory aggregation</a:t>
            </a:r>
          </a:p>
          <a:p>
            <a:r>
              <a:rPr lang="en-US" altLang="zh-TW" smtClean="0">
                <a:ea typeface="PMingLiU" pitchFamily="18" charset="-120"/>
              </a:rPr>
              <a:t>Transportation cost and responsiveness tradeoff</a:t>
            </a:r>
          </a:p>
          <a:p>
            <a:endParaRPr lang="en-US" altLang="zh-TW" smtClean="0">
              <a:ea typeface="PMingLiU" pitchFamily="18" charset="-120"/>
            </a:endParaRPr>
          </a:p>
          <a:p>
            <a:r>
              <a:rPr lang="en-US" altLang="zh-TW" smtClean="0">
                <a:ea typeface="PMingLiU" pitchFamily="18" charset="-120"/>
              </a:rPr>
              <a:t>Similarly, lead-time and lead-time variability has an impact on inventory and hence overall costs</a:t>
            </a:r>
          </a:p>
        </p:txBody>
      </p:sp>
    </p:spTree>
    <p:extLst>
      <p:ext uri="{BB962C8B-B14F-4D97-AF65-F5344CB8AC3E}">
        <p14:creationId xmlns:p14="http://schemas.microsoft.com/office/powerpoint/2010/main" val="3336894035"/>
      </p:ext>
    </p:extLst>
  </p:cSld>
  <p:clrMapOvr>
    <a:masterClrMapping/>
  </p:clrMapOvr>
  <p:transition>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p:txBody>
          <a:bodyPr/>
          <a:lstStyle/>
          <a:p>
            <a:r>
              <a:rPr lang="en-US" smtClean="0"/>
              <a:t>Single vs. Multiple Sourcing</a:t>
            </a:r>
          </a:p>
        </p:txBody>
      </p:sp>
      <p:sp>
        <p:nvSpPr>
          <p:cNvPr id="55299" name="Rectangle 3"/>
          <p:cNvSpPr>
            <a:spLocks noGrp="1" noChangeArrowheads="1"/>
          </p:cNvSpPr>
          <p:nvPr>
            <p:ph type="body" idx="4294967295"/>
          </p:nvPr>
        </p:nvSpPr>
        <p:spPr/>
        <p:txBody>
          <a:bodyPr/>
          <a:lstStyle/>
          <a:p>
            <a:r>
              <a:rPr lang="en-US" smtClean="0"/>
              <a:t>Single sourcing guarantees the supplier sufficient business when supplier has to make buyer-specific investment</a:t>
            </a:r>
          </a:p>
          <a:p>
            <a:r>
              <a:rPr lang="en-US" smtClean="0"/>
              <a:t>Competitive situation of multiple sourcing provide “value” for buyer, and also ensures back-ups available if one source fails</a:t>
            </a:r>
          </a:p>
          <a:p>
            <a:pPr>
              <a:buFont typeface="Monotype Sorts" pitchFamily="2" charset="2"/>
              <a:buNone/>
            </a:pPr>
            <a:endParaRPr lang="en-US" smtClean="0"/>
          </a:p>
        </p:txBody>
      </p:sp>
    </p:spTree>
    <p:extLst>
      <p:ext uri="{BB962C8B-B14F-4D97-AF65-F5344CB8AC3E}">
        <p14:creationId xmlns:p14="http://schemas.microsoft.com/office/powerpoint/2010/main" val="3912884918"/>
      </p:ext>
    </p:extLst>
  </p:cSld>
  <p:clrMapOvr>
    <a:masterClrMapping/>
  </p:clrMapOvr>
  <p:transition>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eaLnBrk="1" hangingPunct="1"/>
            <a:r>
              <a:rPr lang="en-US" sz="4000" smtClean="0"/>
              <a:t>Supplier Selection – </a:t>
            </a:r>
            <a:br>
              <a:rPr lang="en-US" sz="4000" smtClean="0"/>
            </a:br>
            <a:r>
              <a:rPr lang="en-US" sz="4000" smtClean="0"/>
              <a:t>Auctions and Negotiations</a:t>
            </a:r>
          </a:p>
        </p:txBody>
      </p:sp>
      <p:sp>
        <p:nvSpPr>
          <p:cNvPr id="36866" name="Rectangle 3"/>
          <p:cNvSpPr>
            <a:spLocks noGrp="1" noChangeArrowheads="1"/>
          </p:cNvSpPr>
          <p:nvPr>
            <p:ph type="body" idx="1"/>
          </p:nvPr>
        </p:nvSpPr>
        <p:spPr>
          <a:xfrm>
            <a:off x="685800" y="1676400"/>
            <a:ext cx="7727950" cy="4114800"/>
          </a:xfrm>
        </p:spPr>
        <p:txBody>
          <a:bodyPr/>
          <a:lstStyle/>
          <a:p>
            <a:pPr eaLnBrk="1" hangingPunct="1"/>
            <a:r>
              <a:rPr lang="en-US" sz="2400" smtClean="0"/>
              <a:t>Supplier selection can be performed through competitive bids, reverse auctions, and direct negotiations</a:t>
            </a:r>
          </a:p>
          <a:p>
            <a:pPr eaLnBrk="1" hangingPunct="1"/>
            <a:r>
              <a:rPr lang="en-US" sz="2400" smtClean="0"/>
              <a:t>Supplier evaluation is based on total cost of using a supplier</a:t>
            </a:r>
          </a:p>
          <a:p>
            <a:pPr eaLnBrk="1" hangingPunct="1"/>
            <a:r>
              <a:rPr lang="en-US" sz="2400" smtClean="0"/>
              <a:t>Auctions:</a:t>
            </a:r>
          </a:p>
          <a:p>
            <a:pPr lvl="1" eaLnBrk="1" hangingPunct="1"/>
            <a:r>
              <a:rPr lang="en-US" sz="2000" smtClean="0"/>
              <a:t>Sealed-bid first-price auctions</a:t>
            </a:r>
          </a:p>
          <a:p>
            <a:pPr lvl="1" eaLnBrk="1" hangingPunct="1"/>
            <a:r>
              <a:rPr lang="en-US" sz="2000" smtClean="0"/>
              <a:t>English auctions</a:t>
            </a:r>
          </a:p>
          <a:p>
            <a:pPr lvl="1" eaLnBrk="1" hangingPunct="1"/>
            <a:r>
              <a:rPr lang="en-US" sz="2000" smtClean="0"/>
              <a:t>Dutch auctions</a:t>
            </a:r>
          </a:p>
          <a:p>
            <a:pPr lvl="1" eaLnBrk="1" hangingPunct="1"/>
            <a:r>
              <a:rPr lang="en-US" sz="2000" smtClean="0"/>
              <a:t>Second-price (Vickery) auctions</a:t>
            </a:r>
          </a:p>
        </p:txBody>
      </p:sp>
    </p:spTree>
  </p:cSld>
  <p:clrMapOvr>
    <a:masterClrMapping/>
  </p:clrMapOvr>
  <p:transition spd="slow">
    <p:pull dir="l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p:txBody>
          <a:bodyPr/>
          <a:lstStyle/>
          <a:p>
            <a:r>
              <a:rPr lang="en-US" smtClean="0"/>
              <a:t>Procurement/Sourcing/Purchasing</a:t>
            </a:r>
          </a:p>
        </p:txBody>
      </p:sp>
      <p:sp>
        <p:nvSpPr>
          <p:cNvPr id="50179" name="Rectangle 3"/>
          <p:cNvSpPr>
            <a:spLocks noGrp="1" noChangeArrowheads="1"/>
          </p:cNvSpPr>
          <p:nvPr>
            <p:ph type="body" idx="4294967295"/>
          </p:nvPr>
        </p:nvSpPr>
        <p:spPr/>
        <p:txBody>
          <a:bodyPr/>
          <a:lstStyle/>
          <a:p>
            <a:pPr>
              <a:buFont typeface="Monotype Sorts" pitchFamily="2" charset="2"/>
              <a:buNone/>
            </a:pPr>
            <a:r>
              <a:rPr lang="en-US" smtClean="0"/>
              <a:t>Process by which a company </a:t>
            </a:r>
            <a:r>
              <a:rPr lang="en-US" smtClean="0">
                <a:solidFill>
                  <a:schemeClr val="tx1"/>
                </a:solidFill>
              </a:rPr>
              <a:t>acquires</a:t>
            </a:r>
            <a:r>
              <a:rPr lang="en-US" smtClean="0"/>
              <a:t> </a:t>
            </a:r>
            <a:r>
              <a:rPr lang="en-US" smtClean="0">
                <a:solidFill>
                  <a:srgbClr val="666699"/>
                </a:solidFill>
              </a:rPr>
              <a:t>raw materials, components, products, services, or other resources</a:t>
            </a:r>
            <a:r>
              <a:rPr lang="en-US" smtClean="0"/>
              <a:t> </a:t>
            </a:r>
            <a:r>
              <a:rPr lang="en-US" smtClean="0">
                <a:solidFill>
                  <a:schemeClr val="tx1"/>
                </a:solidFill>
              </a:rPr>
              <a:t>from</a:t>
            </a:r>
            <a:r>
              <a:rPr lang="en-US" smtClean="0"/>
              <a:t> </a:t>
            </a:r>
            <a:r>
              <a:rPr lang="en-US" smtClean="0">
                <a:solidFill>
                  <a:schemeClr val="tx1"/>
                </a:solidFill>
              </a:rPr>
              <a:t>(outside) suppliers</a:t>
            </a:r>
            <a:r>
              <a:rPr lang="en-US" smtClean="0"/>
              <a:t> in order to execute its own operations. </a:t>
            </a:r>
          </a:p>
          <a:p>
            <a:pPr>
              <a:buFont typeface="Monotype Sorts" pitchFamily="2" charset="2"/>
              <a:buNone/>
            </a:pPr>
            <a:endParaRPr lang="en-US" smtClean="0"/>
          </a:p>
          <a:p>
            <a:r>
              <a:rPr lang="en-US" smtClean="0"/>
              <a:t>Out-sourced vs. In-house</a:t>
            </a:r>
          </a:p>
          <a:p>
            <a:r>
              <a:rPr lang="en-US" smtClean="0"/>
              <a:t>Out-sourcing vs. Off-shoring</a:t>
            </a:r>
          </a:p>
          <a:p>
            <a:r>
              <a:rPr lang="en-US" smtClean="0"/>
              <a:t>Costs vs. Risks</a:t>
            </a:r>
          </a:p>
          <a:p>
            <a:pPr>
              <a:buFont typeface="Monotype Sorts" pitchFamily="2" charset="2"/>
              <a:buNone/>
            </a:pPr>
            <a:endParaRPr lang="en-US" smtClean="0"/>
          </a:p>
        </p:txBody>
      </p:sp>
    </p:spTree>
    <p:extLst>
      <p:ext uri="{BB962C8B-B14F-4D97-AF65-F5344CB8AC3E}">
        <p14:creationId xmlns:p14="http://schemas.microsoft.com/office/powerpoint/2010/main" val="373432283"/>
      </p:ext>
    </p:extLst>
  </p:cSld>
  <p:clrMapOvr>
    <a:masterClrMapping/>
  </p:clrMapOvr>
  <p:transition>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pPr eaLnBrk="1" hangingPunct="1"/>
            <a:r>
              <a:rPr lang="en-US" sz="4000" smtClean="0"/>
              <a:t>Supplier Selection – </a:t>
            </a:r>
            <a:br>
              <a:rPr lang="en-US" sz="4000" smtClean="0"/>
            </a:br>
            <a:r>
              <a:rPr lang="en-US" sz="4000" smtClean="0"/>
              <a:t>Auctions and Negotiations</a:t>
            </a:r>
          </a:p>
        </p:txBody>
      </p:sp>
      <p:sp>
        <p:nvSpPr>
          <p:cNvPr id="37890" name="Rectangle 3"/>
          <p:cNvSpPr>
            <a:spLocks noGrp="1" noChangeArrowheads="1"/>
          </p:cNvSpPr>
          <p:nvPr>
            <p:ph type="body" idx="1"/>
          </p:nvPr>
        </p:nvSpPr>
        <p:spPr>
          <a:xfrm>
            <a:off x="533400" y="1676400"/>
            <a:ext cx="8001000" cy="4699000"/>
          </a:xfrm>
        </p:spPr>
        <p:txBody>
          <a:bodyPr/>
          <a:lstStyle/>
          <a:p>
            <a:pPr eaLnBrk="1" hangingPunct="1"/>
            <a:r>
              <a:rPr lang="en-US" sz="2800" smtClean="0"/>
              <a:t>Factors influence the performance of an auction</a:t>
            </a:r>
          </a:p>
          <a:p>
            <a:pPr lvl="1" eaLnBrk="1" hangingPunct="1"/>
            <a:r>
              <a:rPr lang="en-US" sz="2400" smtClean="0"/>
              <a:t>Is the supplier’s cost structure private (not affected by factors that are common to other bidders)?</a:t>
            </a:r>
          </a:p>
          <a:p>
            <a:pPr lvl="1" eaLnBrk="1" hangingPunct="1"/>
            <a:r>
              <a:rPr lang="en-US" sz="2400" smtClean="0"/>
              <a:t>Are suppliers symmetric or asymmetric; that is, ex ante, are they expected to have similar cost structures?</a:t>
            </a:r>
          </a:p>
          <a:p>
            <a:pPr lvl="1" eaLnBrk="1" hangingPunct="1"/>
            <a:r>
              <a:rPr lang="en-US" sz="2400" smtClean="0"/>
              <a:t>Do suppliers have all the information they need to estimate their cost structure?</a:t>
            </a:r>
          </a:p>
          <a:p>
            <a:pPr lvl="1" eaLnBrk="1" hangingPunct="1"/>
            <a:r>
              <a:rPr lang="en-US" sz="2400" smtClean="0"/>
              <a:t>Does the buyer specify a maximum price it is willing to pay for the supply chain?</a:t>
            </a:r>
          </a:p>
        </p:txBody>
      </p:sp>
    </p:spTree>
  </p:cSld>
  <p:clrMapOvr>
    <a:masterClrMapping/>
  </p:clrMapOvr>
  <p:transition spd="slow">
    <p:strips/>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pPr eaLnBrk="1" hangingPunct="1"/>
            <a:r>
              <a:rPr lang="en-US" sz="4000" smtClean="0"/>
              <a:t>Supplier Selection – </a:t>
            </a:r>
            <a:br>
              <a:rPr lang="en-US" sz="4000" smtClean="0"/>
            </a:br>
            <a:r>
              <a:rPr lang="en-US" sz="4000" smtClean="0"/>
              <a:t>Auctions and Negotiations</a:t>
            </a:r>
          </a:p>
        </p:txBody>
      </p:sp>
      <p:sp>
        <p:nvSpPr>
          <p:cNvPr id="38914" name="Rectangle 3"/>
          <p:cNvSpPr>
            <a:spLocks noGrp="1" noChangeArrowheads="1"/>
          </p:cNvSpPr>
          <p:nvPr>
            <p:ph type="body" idx="1"/>
          </p:nvPr>
        </p:nvSpPr>
        <p:spPr>
          <a:xfrm>
            <a:off x="749300" y="2006600"/>
            <a:ext cx="7467600" cy="3556000"/>
          </a:xfrm>
        </p:spPr>
        <p:txBody>
          <a:bodyPr/>
          <a:lstStyle/>
          <a:p>
            <a:pPr eaLnBrk="1" hangingPunct="1"/>
            <a:r>
              <a:rPr lang="en-US" smtClean="0"/>
              <a:t>Collusion among bidders</a:t>
            </a:r>
          </a:p>
          <a:p>
            <a:pPr eaLnBrk="1" hangingPunct="1"/>
            <a:r>
              <a:rPr lang="en-US" smtClean="0"/>
              <a:t>Second-price auctions are particularly vulnerable</a:t>
            </a:r>
          </a:p>
          <a:p>
            <a:pPr eaLnBrk="1" hangingPunct="1"/>
            <a:r>
              <a:rPr lang="en-US" smtClean="0"/>
              <a:t>Can be avoided with any first-price auction</a:t>
            </a:r>
          </a:p>
        </p:txBody>
      </p:sp>
    </p:spTree>
  </p:cSld>
  <p:clrMapOvr>
    <a:masterClrMapping/>
  </p:clrMapOvr>
  <p:transition spd="slow">
    <p:strips/>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r>
              <a:rPr lang="en-US" smtClean="0">
                <a:solidFill>
                  <a:srgbClr val="141413"/>
                </a:solidFill>
                <a:latin typeface="Helvetica" pitchFamily="34" charset="0"/>
              </a:rPr>
              <a:t>Basic Principles of Negotiation</a:t>
            </a:r>
            <a:endParaRPr lang="en-US" smtClean="0"/>
          </a:p>
        </p:txBody>
      </p:sp>
      <p:sp>
        <p:nvSpPr>
          <p:cNvPr id="3" name="Content Placeholder 2"/>
          <p:cNvSpPr>
            <a:spLocks noGrp="1"/>
          </p:cNvSpPr>
          <p:nvPr>
            <p:ph idx="1"/>
          </p:nvPr>
        </p:nvSpPr>
        <p:spPr>
          <a:xfrm>
            <a:off x="457200" y="1600200"/>
            <a:ext cx="8229600" cy="4864100"/>
          </a:xfrm>
        </p:spPr>
        <p:txBody>
          <a:bodyPr rtlCol="0">
            <a:normAutofit fontScale="92500"/>
          </a:bodyPr>
          <a:lstStyle/>
          <a:p>
            <a:pPr eaLnBrk="1" fontAlgn="auto" hangingPunct="1">
              <a:spcBef>
                <a:spcPts val="0"/>
              </a:spcBef>
              <a:buFont typeface="Arial"/>
              <a:buChar char="•"/>
              <a:defRPr/>
            </a:pPr>
            <a:r>
              <a:rPr lang="en-US" dirty="0"/>
              <a:t>The difference between the values of the buyer and seller </a:t>
            </a:r>
            <a:r>
              <a:rPr lang="en-US" dirty="0" smtClean="0"/>
              <a:t>is </a:t>
            </a:r>
            <a:r>
              <a:rPr lang="en-US" dirty="0"/>
              <a:t>the </a:t>
            </a:r>
            <a:r>
              <a:rPr lang="en-US" i="1" dirty="0"/>
              <a:t>bargaining </a:t>
            </a:r>
            <a:r>
              <a:rPr lang="en-US" i="1" dirty="0" smtClean="0"/>
              <a:t>surplus</a:t>
            </a:r>
          </a:p>
          <a:p>
            <a:pPr eaLnBrk="1" fontAlgn="auto" hangingPunct="1">
              <a:spcBef>
                <a:spcPts val="0"/>
              </a:spcBef>
              <a:buFont typeface="Arial"/>
              <a:buChar char="•"/>
              <a:defRPr/>
            </a:pPr>
            <a:r>
              <a:rPr lang="en-US" dirty="0" smtClean="0"/>
              <a:t>The </a:t>
            </a:r>
            <a:r>
              <a:rPr lang="en-US" dirty="0"/>
              <a:t>goal of each negotiating party is to capture as much of the bargaining surplus as </a:t>
            </a:r>
            <a:r>
              <a:rPr lang="en-US" dirty="0" smtClean="0"/>
              <a:t>possible</a:t>
            </a:r>
          </a:p>
          <a:p>
            <a:pPr lvl="1" eaLnBrk="1" fontAlgn="auto" hangingPunct="1">
              <a:spcBef>
                <a:spcPts val="0"/>
              </a:spcBef>
              <a:buFont typeface="Arial"/>
              <a:buChar char="–"/>
              <a:defRPr/>
            </a:pPr>
            <a:r>
              <a:rPr lang="en-US" dirty="0"/>
              <a:t>H</a:t>
            </a:r>
            <a:r>
              <a:rPr lang="en-US" dirty="0" smtClean="0"/>
              <a:t>ave </a:t>
            </a:r>
            <a:r>
              <a:rPr lang="en-US" dirty="0"/>
              <a:t>a clear idea of your own value and as good an estimate of the third party’s value as </a:t>
            </a:r>
            <a:r>
              <a:rPr lang="en-US" dirty="0" smtClean="0"/>
              <a:t>possible</a:t>
            </a:r>
          </a:p>
          <a:p>
            <a:pPr lvl="1" eaLnBrk="1" fontAlgn="auto" hangingPunct="1">
              <a:spcBef>
                <a:spcPts val="0"/>
              </a:spcBef>
              <a:buFont typeface="Arial"/>
              <a:buChar char="–"/>
              <a:defRPr/>
            </a:pPr>
            <a:r>
              <a:rPr lang="en-US" dirty="0"/>
              <a:t>L</a:t>
            </a:r>
            <a:r>
              <a:rPr lang="en-US" dirty="0" smtClean="0"/>
              <a:t>ook </a:t>
            </a:r>
            <a:r>
              <a:rPr lang="en-US" dirty="0"/>
              <a:t>for a fair outcome based on equally or equitably dividing the bargaining </a:t>
            </a:r>
            <a:r>
              <a:rPr lang="en-US" dirty="0" smtClean="0"/>
              <a:t>surplus</a:t>
            </a:r>
          </a:p>
          <a:p>
            <a:pPr lvl="1" eaLnBrk="1" fontAlgn="auto" hangingPunct="1">
              <a:spcBef>
                <a:spcPts val="0"/>
              </a:spcBef>
              <a:buFont typeface="Arial"/>
              <a:buChar char="–"/>
              <a:defRPr/>
            </a:pPr>
            <a:r>
              <a:rPr lang="en-US" dirty="0"/>
              <a:t>A</a:t>
            </a:r>
            <a:r>
              <a:rPr lang="en-US" dirty="0" smtClean="0"/>
              <a:t> </a:t>
            </a:r>
            <a:r>
              <a:rPr lang="en-US" dirty="0"/>
              <a:t>win-win outcome</a:t>
            </a:r>
          </a:p>
        </p:txBody>
      </p:sp>
    </p:spTree>
  </p:cSld>
  <p:clrMapOvr>
    <a:masterClrMapping/>
  </p:clrMapOvr>
  <p:transition spd="slow">
    <p:pull dir="l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457200" y="198438"/>
            <a:ext cx="8229600" cy="1401762"/>
          </a:xfrm>
        </p:spPr>
        <p:txBody>
          <a:bodyPr/>
          <a:lstStyle/>
          <a:p>
            <a:pPr eaLnBrk="1" hangingPunct="1"/>
            <a:r>
              <a:rPr lang="en-US" sz="4000" smtClean="0"/>
              <a:t>Contracts, Risk Sharing, and </a:t>
            </a:r>
            <a:br>
              <a:rPr lang="en-US" sz="4000" smtClean="0"/>
            </a:br>
            <a:r>
              <a:rPr lang="en-US" sz="4000" smtClean="0"/>
              <a:t>Supply Chain Performance</a:t>
            </a:r>
          </a:p>
        </p:txBody>
      </p:sp>
      <p:sp>
        <p:nvSpPr>
          <p:cNvPr id="40962" name="Rectangle 3"/>
          <p:cNvSpPr>
            <a:spLocks noGrp="1" noChangeArrowheads="1"/>
          </p:cNvSpPr>
          <p:nvPr>
            <p:ph type="body" idx="1"/>
          </p:nvPr>
        </p:nvSpPr>
        <p:spPr>
          <a:xfrm>
            <a:off x="685800" y="1968500"/>
            <a:ext cx="7727950" cy="4114800"/>
          </a:xfrm>
        </p:spPr>
        <p:txBody>
          <a:bodyPr/>
          <a:lstStyle/>
          <a:p>
            <a:pPr marL="514350" indent="-514350" eaLnBrk="1" hangingPunct="1">
              <a:buSzPct val="100000"/>
              <a:buFont typeface="Arial" charset="0"/>
              <a:buAutoNum type="arabicPeriod"/>
            </a:pPr>
            <a:r>
              <a:rPr lang="en-US" smtClean="0"/>
              <a:t>How will the contract affect the firm’s profits and total supply chain profits?</a:t>
            </a:r>
          </a:p>
          <a:p>
            <a:pPr marL="514350" indent="-514350" eaLnBrk="1" hangingPunct="1">
              <a:buSzPct val="100000"/>
              <a:buFont typeface="Arial" charset="0"/>
              <a:buAutoNum type="arabicPeriod"/>
            </a:pPr>
            <a:r>
              <a:rPr lang="en-US" smtClean="0"/>
              <a:t>Will the incentives in the contract introduce any information distortion?</a:t>
            </a:r>
          </a:p>
          <a:p>
            <a:pPr marL="514350" indent="-514350" eaLnBrk="1" hangingPunct="1">
              <a:buSzPct val="100000"/>
              <a:buFont typeface="Arial" charset="0"/>
              <a:buAutoNum type="arabicPeriod"/>
            </a:pPr>
            <a:r>
              <a:rPr lang="en-US" smtClean="0"/>
              <a:t>How will the contract influence supplier performance along key performance measures?</a:t>
            </a:r>
            <a:endParaRPr lang="en-US" smtClean="0">
              <a:latin typeface="Times New Roman" pitchFamily="18" charset="0"/>
            </a:endParaRPr>
          </a:p>
        </p:txBody>
      </p:sp>
    </p:spTree>
  </p:cSld>
  <p:clrMapOvr>
    <a:masterClrMapping/>
  </p:clrMapOvr>
  <p:transition spd="slow">
    <p:pull dir="l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0AA9D0F6-FA06-49CB-B8EB-21FE6A7AB2A4}" type="slidenum">
              <a:rPr lang="en-GB">
                <a:solidFill>
                  <a:srgbClr val="2A3D7A"/>
                </a:solidFill>
              </a:rPr>
              <a:pPr/>
              <a:t>34</a:t>
            </a:fld>
            <a:endParaRPr lang="en-GB" sz="1400">
              <a:solidFill>
                <a:srgbClr val="2A3D7A"/>
              </a:solidFill>
            </a:endParaRPr>
          </a:p>
        </p:txBody>
      </p:sp>
      <p:sp>
        <p:nvSpPr>
          <p:cNvPr id="22530" name="Rectangle 2"/>
          <p:cNvSpPr>
            <a:spLocks noGrp="1" noChangeArrowheads="1"/>
          </p:cNvSpPr>
          <p:nvPr>
            <p:ph type="title"/>
          </p:nvPr>
        </p:nvSpPr>
        <p:spPr>
          <a:xfrm>
            <a:off x="1066800" y="838200"/>
            <a:ext cx="7467600" cy="609600"/>
          </a:xfrm>
        </p:spPr>
        <p:txBody>
          <a:bodyPr/>
          <a:lstStyle/>
          <a:p>
            <a:r>
              <a:rPr lang="en-US" altLang="zh-TW" sz="4000">
                <a:ea typeface="PMingLiU" pitchFamily="18" charset="-120"/>
              </a:rPr>
              <a:t>Supply Chain Contracts</a:t>
            </a:r>
            <a:endParaRPr lang="en-GB" sz="4000"/>
          </a:p>
        </p:txBody>
      </p:sp>
      <p:sp>
        <p:nvSpPr>
          <p:cNvPr id="22531" name="Rectangle 3"/>
          <p:cNvSpPr>
            <a:spLocks noGrp="1" noChangeArrowheads="1"/>
          </p:cNvSpPr>
          <p:nvPr>
            <p:ph type="body" idx="1"/>
          </p:nvPr>
        </p:nvSpPr>
        <p:spPr>
          <a:xfrm>
            <a:off x="914400" y="2667000"/>
            <a:ext cx="7924800" cy="3810000"/>
          </a:xfrm>
        </p:spPr>
        <p:txBody>
          <a:bodyPr/>
          <a:lstStyle/>
          <a:p>
            <a:pPr>
              <a:lnSpc>
                <a:spcPct val="90000"/>
              </a:lnSpc>
            </a:pPr>
            <a:r>
              <a:rPr lang="en-US" altLang="zh-TW" sz="2400">
                <a:ea typeface="PMingLiU" pitchFamily="18" charset="-120"/>
              </a:rPr>
              <a:t>A contract specifies the terms of the orders and deliveries between the buyer and the supplier </a:t>
            </a:r>
          </a:p>
          <a:p>
            <a:pPr lvl="1">
              <a:lnSpc>
                <a:spcPct val="90000"/>
              </a:lnSpc>
            </a:pPr>
            <a:r>
              <a:rPr lang="en-US" altLang="zh-TW" sz="2000">
                <a:ea typeface="PMingLiU" pitchFamily="18" charset="-120"/>
              </a:rPr>
              <a:t>Quantity, Price, Delivery lead time, Quality </a:t>
            </a:r>
          </a:p>
          <a:p>
            <a:pPr>
              <a:lnSpc>
                <a:spcPct val="90000"/>
              </a:lnSpc>
            </a:pPr>
            <a:r>
              <a:rPr lang="en-US" altLang="zh-TW" sz="2400">
                <a:ea typeface="PMingLiU" pitchFamily="18" charset="-120"/>
              </a:rPr>
              <a:t>Over/under-stocking risks?</a:t>
            </a:r>
          </a:p>
          <a:p>
            <a:pPr lvl="1">
              <a:lnSpc>
                <a:spcPct val="90000"/>
              </a:lnSpc>
            </a:pPr>
            <a:r>
              <a:rPr lang="en-US" altLang="zh-TW" sz="2000">
                <a:ea typeface="PMingLiU" pitchFamily="18" charset="-120"/>
              </a:rPr>
              <a:t>Fixed quantity, long lead time </a:t>
            </a:r>
            <a:r>
              <a:rPr lang="en-US" altLang="zh-TW" sz="2000">
                <a:ea typeface="PMingLiU" pitchFamily="18" charset="-120"/>
                <a:sym typeface="Wingdings" pitchFamily="2" charset="2"/>
              </a:rPr>
              <a:t> buyer bears risk</a:t>
            </a:r>
          </a:p>
          <a:p>
            <a:pPr lvl="1">
              <a:lnSpc>
                <a:spcPct val="90000"/>
              </a:lnSpc>
            </a:pPr>
            <a:r>
              <a:rPr lang="en-US" altLang="zh-TW" sz="2000">
                <a:ea typeface="PMingLiU" pitchFamily="18" charset="-120"/>
                <a:sym typeface="Wingdings" pitchFamily="2" charset="2"/>
              </a:rPr>
              <a:t>Short lead time  supplier bears risk</a:t>
            </a:r>
          </a:p>
          <a:p>
            <a:pPr lvl="2">
              <a:lnSpc>
                <a:spcPct val="90000"/>
              </a:lnSpc>
              <a:buFont typeface="Wingdings" pitchFamily="2" charset="2"/>
              <a:buNone/>
            </a:pPr>
            <a:r>
              <a:rPr lang="en-US" altLang="zh-TW" sz="1800">
                <a:ea typeface="PMingLiU" pitchFamily="18" charset="-120"/>
                <a:sym typeface="Wingdings" pitchFamily="2" charset="2"/>
              </a:rPr>
              <a:t>(buyer can wait until demand known)</a:t>
            </a:r>
            <a:endParaRPr lang="en-US" altLang="zh-TW" sz="1800">
              <a:ea typeface="PMingLiU" pitchFamily="18" charset="-120"/>
            </a:endParaRPr>
          </a:p>
          <a:p>
            <a:pPr>
              <a:lnSpc>
                <a:spcPct val="90000"/>
              </a:lnSpc>
            </a:pPr>
            <a:r>
              <a:rPr lang="en-US" altLang="zh-TW" sz="2400">
                <a:ea typeface="PMingLiU" pitchFamily="18" charset="-120"/>
              </a:rPr>
              <a:t>Each link in the supply chain optimises based on its own profit/cost margins (without considering other links in the supply chain)</a:t>
            </a:r>
          </a:p>
          <a:p>
            <a:pPr>
              <a:lnSpc>
                <a:spcPct val="90000"/>
              </a:lnSpc>
            </a:pPr>
            <a:r>
              <a:rPr lang="en-US" altLang="zh-TW" sz="2400">
                <a:ea typeface="PMingLiU" pitchFamily="18" charset="-120"/>
              </a:rPr>
              <a:t>May reduce profits of the entire supply chain</a:t>
            </a:r>
          </a:p>
        </p:txBody>
      </p:sp>
      <p:grpSp>
        <p:nvGrpSpPr>
          <p:cNvPr id="22539" name="Group 11"/>
          <p:cNvGrpSpPr>
            <a:grpSpLocks/>
          </p:cNvGrpSpPr>
          <p:nvPr/>
        </p:nvGrpSpPr>
        <p:grpSpPr bwMode="auto">
          <a:xfrm>
            <a:off x="1600200" y="1676400"/>
            <a:ext cx="5334000" cy="609600"/>
            <a:chOff x="912" y="1440"/>
            <a:chExt cx="3360" cy="384"/>
          </a:xfrm>
        </p:grpSpPr>
        <p:sp>
          <p:nvSpPr>
            <p:cNvPr id="22532" name="AutoShape 4"/>
            <p:cNvSpPr>
              <a:spLocks noChangeArrowheads="1"/>
            </p:cNvSpPr>
            <p:nvPr/>
          </p:nvSpPr>
          <p:spPr bwMode="auto">
            <a:xfrm>
              <a:off x="1488" y="1440"/>
              <a:ext cx="912" cy="384"/>
            </a:xfrm>
            <a:prstGeom prst="flowChart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TW" sz="2000" smtClean="0">
                  <a:solidFill>
                    <a:srgbClr val="5B5249"/>
                  </a:solidFill>
                  <a:latin typeface="Times New Roman" pitchFamily="18" charset="0"/>
                  <a:ea typeface="PMingLiU" pitchFamily="18" charset="-120"/>
                  <a:cs typeface="+mn-cs"/>
                </a:rPr>
                <a:t>Manufacturer</a:t>
              </a:r>
              <a:endParaRPr lang="en-GB" sz="2000" smtClean="0">
                <a:solidFill>
                  <a:srgbClr val="5B5249"/>
                </a:solidFill>
                <a:latin typeface="Times New Roman" pitchFamily="18" charset="0"/>
                <a:cs typeface="+mn-cs"/>
              </a:endParaRPr>
            </a:p>
          </p:txBody>
        </p:sp>
        <p:sp>
          <p:nvSpPr>
            <p:cNvPr id="22533" name="AutoShape 5"/>
            <p:cNvSpPr>
              <a:spLocks noChangeArrowheads="1"/>
            </p:cNvSpPr>
            <p:nvPr/>
          </p:nvSpPr>
          <p:spPr bwMode="auto">
            <a:xfrm>
              <a:off x="3024" y="1440"/>
              <a:ext cx="672" cy="384"/>
            </a:xfrm>
            <a:prstGeom prst="flowChart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TW" sz="2400" smtClean="0">
                  <a:solidFill>
                    <a:srgbClr val="5B5249"/>
                  </a:solidFill>
                  <a:latin typeface="Times New Roman" pitchFamily="18" charset="0"/>
                  <a:ea typeface="PMingLiU" pitchFamily="18" charset="-120"/>
                  <a:cs typeface="+mn-cs"/>
                </a:rPr>
                <a:t>Retailer </a:t>
              </a:r>
              <a:endParaRPr lang="en-GB" sz="2400" smtClean="0">
                <a:solidFill>
                  <a:srgbClr val="5B5249"/>
                </a:solidFill>
                <a:latin typeface="Times New Roman" pitchFamily="18" charset="0"/>
                <a:cs typeface="+mn-cs"/>
              </a:endParaRPr>
            </a:p>
          </p:txBody>
        </p:sp>
        <p:sp>
          <p:nvSpPr>
            <p:cNvPr id="22534" name="Line 6"/>
            <p:cNvSpPr>
              <a:spLocks noChangeShapeType="1"/>
            </p:cNvSpPr>
            <p:nvPr/>
          </p:nvSpPr>
          <p:spPr bwMode="auto">
            <a:xfrm>
              <a:off x="912" y="1632"/>
              <a:ext cx="528"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914400"/>
              <a:endParaRPr lang="en-GB" sz="2400" smtClean="0">
                <a:solidFill>
                  <a:srgbClr val="5B5249"/>
                </a:solidFill>
                <a:latin typeface="Times New Roman" pitchFamily="18" charset="0"/>
                <a:cs typeface="+mn-cs"/>
              </a:endParaRPr>
            </a:p>
          </p:txBody>
        </p:sp>
        <p:sp>
          <p:nvSpPr>
            <p:cNvPr id="22535" name="Line 7"/>
            <p:cNvSpPr>
              <a:spLocks noChangeShapeType="1"/>
            </p:cNvSpPr>
            <p:nvPr/>
          </p:nvSpPr>
          <p:spPr bwMode="auto">
            <a:xfrm>
              <a:off x="2448" y="1632"/>
              <a:ext cx="528"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914400"/>
              <a:endParaRPr lang="en-GB" sz="2400" smtClean="0">
                <a:solidFill>
                  <a:srgbClr val="5B5249"/>
                </a:solidFill>
                <a:latin typeface="Times New Roman" pitchFamily="18" charset="0"/>
                <a:cs typeface="+mn-cs"/>
              </a:endParaRPr>
            </a:p>
          </p:txBody>
        </p:sp>
        <p:sp>
          <p:nvSpPr>
            <p:cNvPr id="22536" name="Line 8"/>
            <p:cNvSpPr>
              <a:spLocks noChangeShapeType="1"/>
            </p:cNvSpPr>
            <p:nvPr/>
          </p:nvSpPr>
          <p:spPr bwMode="auto">
            <a:xfrm>
              <a:off x="3744" y="1632"/>
              <a:ext cx="528"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914400"/>
              <a:endParaRPr lang="en-GB" sz="2400" smtClean="0">
                <a:solidFill>
                  <a:srgbClr val="5B5249"/>
                </a:solidFill>
                <a:latin typeface="Times New Roman" pitchFamily="18" charset="0"/>
                <a:cs typeface="+mn-cs"/>
              </a:endParaRPr>
            </a:p>
          </p:txBody>
        </p:sp>
      </p:grpSp>
    </p:spTree>
    <p:extLst>
      <p:ext uri="{BB962C8B-B14F-4D97-AF65-F5344CB8AC3E}">
        <p14:creationId xmlns:p14="http://schemas.microsoft.com/office/powerpoint/2010/main" val="29155052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DD35C5A4-D1B2-4EAC-886F-F70C3B8D1EF1}" type="slidenum">
              <a:rPr lang="en-GB">
                <a:solidFill>
                  <a:srgbClr val="2A3D7A"/>
                </a:solidFill>
              </a:rPr>
              <a:pPr/>
              <a:t>35</a:t>
            </a:fld>
            <a:endParaRPr lang="en-GB" sz="1400">
              <a:solidFill>
                <a:srgbClr val="2A3D7A"/>
              </a:solidFill>
            </a:endParaRPr>
          </a:p>
        </p:txBody>
      </p:sp>
      <p:sp>
        <p:nvSpPr>
          <p:cNvPr id="23554" name="Rectangle 2"/>
          <p:cNvSpPr>
            <a:spLocks noGrp="1" noChangeArrowheads="1"/>
          </p:cNvSpPr>
          <p:nvPr>
            <p:ph type="title"/>
          </p:nvPr>
        </p:nvSpPr>
        <p:spPr>
          <a:xfrm>
            <a:off x="1066800" y="838200"/>
            <a:ext cx="7467600" cy="533400"/>
          </a:xfrm>
        </p:spPr>
        <p:txBody>
          <a:bodyPr/>
          <a:lstStyle/>
          <a:p>
            <a:r>
              <a:rPr lang="en-US" altLang="zh-TW" sz="3600">
                <a:ea typeface="PMingLiU" pitchFamily="18" charset="-120"/>
              </a:rPr>
              <a:t>Double Marginalisation -Example</a:t>
            </a:r>
            <a:endParaRPr lang="en-GB" sz="3600"/>
          </a:p>
        </p:txBody>
      </p:sp>
      <p:sp>
        <p:nvSpPr>
          <p:cNvPr id="23555" name="Rectangle 3"/>
          <p:cNvSpPr>
            <a:spLocks noGrp="1" noChangeArrowheads="1"/>
          </p:cNvSpPr>
          <p:nvPr>
            <p:ph type="body" idx="1"/>
          </p:nvPr>
        </p:nvSpPr>
        <p:spPr>
          <a:xfrm>
            <a:off x="914400" y="1447800"/>
            <a:ext cx="7772400" cy="4800600"/>
          </a:xfrm>
        </p:spPr>
        <p:txBody>
          <a:bodyPr/>
          <a:lstStyle/>
          <a:p>
            <a:pPr>
              <a:lnSpc>
                <a:spcPct val="90000"/>
              </a:lnSpc>
            </a:pPr>
            <a:r>
              <a:rPr lang="en-US" altLang="zh-TW" sz="2400">
                <a:ea typeface="PMingLiU" pitchFamily="18" charset="-120"/>
              </a:rPr>
              <a:t>Manufacturer (TechFibre):</a:t>
            </a:r>
          </a:p>
          <a:p>
            <a:pPr lvl="1">
              <a:lnSpc>
                <a:spcPct val="90000"/>
              </a:lnSpc>
              <a:buFont typeface="Wingdings" pitchFamily="2" charset="2"/>
              <a:buNone/>
            </a:pPr>
            <a:r>
              <a:rPr lang="en-US" altLang="zh-TW" sz="2000">
                <a:ea typeface="PMingLiU" pitchFamily="18" charset="-120"/>
              </a:rPr>
              <a:t>Production cost </a:t>
            </a:r>
            <a:r>
              <a:rPr lang="en-US" altLang="zh-TW" sz="2000" i="1">
                <a:ea typeface="PMingLiU" pitchFamily="18" charset="-120"/>
              </a:rPr>
              <a:t>v</a:t>
            </a:r>
            <a:r>
              <a:rPr lang="en-US" altLang="zh-TW" sz="2000">
                <a:ea typeface="PMingLiU" pitchFamily="18" charset="-120"/>
              </a:rPr>
              <a:t>=$10, charges Wholesale price </a:t>
            </a:r>
            <a:r>
              <a:rPr lang="en-US" altLang="zh-TW" sz="2000" i="1">
                <a:ea typeface="PMingLiU" pitchFamily="18" charset="-120"/>
              </a:rPr>
              <a:t>c</a:t>
            </a:r>
            <a:r>
              <a:rPr lang="en-US" altLang="zh-TW" sz="2000">
                <a:ea typeface="PMingLiU" pitchFamily="18" charset="-120"/>
              </a:rPr>
              <a:t>=$100</a:t>
            </a:r>
          </a:p>
          <a:p>
            <a:pPr>
              <a:lnSpc>
                <a:spcPct val="90000"/>
              </a:lnSpc>
            </a:pPr>
            <a:r>
              <a:rPr lang="en-US" altLang="zh-TW" sz="2400">
                <a:ea typeface="PMingLiU" pitchFamily="18" charset="-120"/>
              </a:rPr>
              <a:t>Retailer (Ski Adventure):</a:t>
            </a:r>
          </a:p>
          <a:p>
            <a:pPr lvl="1">
              <a:lnSpc>
                <a:spcPct val="90000"/>
              </a:lnSpc>
              <a:buFont typeface="Wingdings" pitchFamily="2" charset="2"/>
              <a:buNone/>
            </a:pPr>
            <a:r>
              <a:rPr lang="en-US" altLang="zh-TW" sz="2000">
                <a:ea typeface="PMingLiU" pitchFamily="18" charset="-120"/>
              </a:rPr>
              <a:t>Selling price </a:t>
            </a:r>
            <a:r>
              <a:rPr lang="en-US" altLang="zh-TW" sz="2000" i="1">
                <a:ea typeface="PMingLiU" pitchFamily="18" charset="-120"/>
              </a:rPr>
              <a:t>p</a:t>
            </a:r>
            <a:r>
              <a:rPr lang="en-US" altLang="zh-TW" sz="2000">
                <a:ea typeface="PMingLiU" pitchFamily="18" charset="-120"/>
              </a:rPr>
              <a:t>=$200, </a:t>
            </a:r>
            <a:r>
              <a:rPr lang="en-US" altLang="zh-TW" sz="2000">
                <a:solidFill>
                  <a:schemeClr val="tx2"/>
                </a:solidFill>
                <a:ea typeface="PMingLiU" pitchFamily="18" charset="-120"/>
              </a:rPr>
              <a:t>Salvage value s=$0</a:t>
            </a:r>
          </a:p>
          <a:p>
            <a:pPr>
              <a:lnSpc>
                <a:spcPct val="90000"/>
              </a:lnSpc>
            </a:pPr>
            <a:r>
              <a:rPr lang="en-US" altLang="zh-TW" sz="2400">
                <a:ea typeface="PMingLiU" pitchFamily="18" charset="-120"/>
              </a:rPr>
              <a:t>Demand (at </a:t>
            </a:r>
            <a:r>
              <a:rPr lang="en-US" altLang="zh-TW" sz="2400" i="1">
                <a:ea typeface="PMingLiU" pitchFamily="18" charset="-120"/>
              </a:rPr>
              <a:t>p</a:t>
            </a:r>
            <a:r>
              <a:rPr lang="en-US" altLang="zh-TW" sz="2400">
                <a:ea typeface="PMingLiU" pitchFamily="18" charset="-120"/>
              </a:rPr>
              <a:t>=$200):</a:t>
            </a:r>
          </a:p>
          <a:p>
            <a:pPr lvl="1">
              <a:lnSpc>
                <a:spcPct val="90000"/>
              </a:lnSpc>
              <a:buFont typeface="Wingdings" pitchFamily="2" charset="2"/>
              <a:buNone/>
            </a:pPr>
            <a:r>
              <a:rPr lang="en-US" altLang="zh-TW" sz="2000">
                <a:ea typeface="PMingLiU" pitchFamily="18" charset="-120"/>
              </a:rPr>
              <a:t>Normally distributed ~ N(1000, 300</a:t>
            </a:r>
            <a:r>
              <a:rPr lang="en-US" altLang="zh-TW" sz="2000" baseline="30000">
                <a:ea typeface="PMingLiU" pitchFamily="18" charset="-120"/>
              </a:rPr>
              <a:t>2</a:t>
            </a:r>
            <a:r>
              <a:rPr lang="en-US" altLang="zh-TW" sz="2000">
                <a:ea typeface="PMingLiU" pitchFamily="18" charset="-120"/>
              </a:rPr>
              <a:t>)</a:t>
            </a:r>
          </a:p>
          <a:p>
            <a:pPr lvl="1">
              <a:lnSpc>
                <a:spcPct val="0"/>
              </a:lnSpc>
              <a:buFont typeface="Wingdings" pitchFamily="2" charset="2"/>
              <a:buNone/>
            </a:pPr>
            <a:endParaRPr lang="en-US" altLang="zh-TW" sz="2000">
              <a:ea typeface="PMingLiU" pitchFamily="18" charset="-120"/>
            </a:endParaRPr>
          </a:p>
          <a:p>
            <a:pPr>
              <a:lnSpc>
                <a:spcPct val="90000"/>
              </a:lnSpc>
            </a:pPr>
            <a:r>
              <a:rPr lang="en-US" altLang="zh-TW" sz="2400">
                <a:ea typeface="PMingLiU" pitchFamily="18" charset="-120"/>
              </a:rPr>
              <a:t>Retailer </a:t>
            </a:r>
            <a:r>
              <a:rPr lang="en-US" altLang="zh-TW" sz="2400">
                <a:solidFill>
                  <a:srgbClr val="17178D"/>
                </a:solidFill>
                <a:ea typeface="PMingLiU" pitchFamily="18" charset="-120"/>
              </a:rPr>
              <a:t>(solves a newsvendor problem)</a:t>
            </a:r>
            <a:r>
              <a:rPr lang="en-US" altLang="zh-TW" sz="2400">
                <a:ea typeface="PMingLiU" pitchFamily="18" charset="-120"/>
              </a:rPr>
              <a:t>:</a:t>
            </a:r>
          </a:p>
          <a:p>
            <a:pPr lvl="1">
              <a:lnSpc>
                <a:spcPct val="90000"/>
              </a:lnSpc>
            </a:pPr>
            <a:r>
              <a:rPr lang="en-US" altLang="zh-TW" sz="2000" i="1">
                <a:ea typeface="PMingLiU" pitchFamily="18" charset="-120"/>
              </a:rPr>
              <a:t>CSL</a:t>
            </a:r>
            <a:r>
              <a:rPr lang="en-US" altLang="zh-TW" sz="2000">
                <a:ea typeface="PMingLiU" pitchFamily="18" charset="-120"/>
              </a:rPr>
              <a:t>*=(200-100)/(200-0)=0.5</a:t>
            </a:r>
          </a:p>
          <a:p>
            <a:pPr lvl="1">
              <a:lnSpc>
                <a:spcPct val="90000"/>
              </a:lnSpc>
            </a:pPr>
            <a:r>
              <a:rPr lang="en-US" altLang="zh-TW" sz="2000">
                <a:ea typeface="PMingLiU" pitchFamily="18" charset="-120"/>
              </a:rPr>
              <a:t>Orders 1000</a:t>
            </a:r>
          </a:p>
          <a:p>
            <a:pPr lvl="1">
              <a:lnSpc>
                <a:spcPct val="90000"/>
              </a:lnSpc>
            </a:pPr>
            <a:r>
              <a:rPr lang="en-US" altLang="zh-TW" sz="2000">
                <a:ea typeface="PMingLiU" pitchFamily="18" charset="-120"/>
              </a:rPr>
              <a:t>Expected profit = $76063</a:t>
            </a:r>
          </a:p>
          <a:p>
            <a:pPr>
              <a:lnSpc>
                <a:spcPct val="90000"/>
              </a:lnSpc>
            </a:pPr>
            <a:r>
              <a:rPr lang="en-US" altLang="zh-TW" sz="2400">
                <a:ea typeface="PMingLiU" pitchFamily="18" charset="-120"/>
              </a:rPr>
              <a:t>Manufacturer:</a:t>
            </a:r>
          </a:p>
          <a:p>
            <a:pPr lvl="1">
              <a:lnSpc>
                <a:spcPct val="90000"/>
              </a:lnSpc>
            </a:pPr>
            <a:r>
              <a:rPr lang="en-US" altLang="zh-TW" sz="2000">
                <a:ea typeface="PMingLiU" pitchFamily="18" charset="-120"/>
              </a:rPr>
              <a:t>Produces and sells 1000 units </a:t>
            </a:r>
          </a:p>
          <a:p>
            <a:pPr lvl="1">
              <a:lnSpc>
                <a:spcPct val="90000"/>
              </a:lnSpc>
            </a:pPr>
            <a:r>
              <a:rPr lang="en-US" altLang="zh-TW" sz="2000">
                <a:ea typeface="PMingLiU" pitchFamily="18" charset="-120"/>
              </a:rPr>
              <a:t>Profit = (100-10)*1000 = $90000</a:t>
            </a:r>
            <a:endParaRPr lang="en-GB" sz="2000"/>
          </a:p>
        </p:txBody>
      </p:sp>
    </p:spTree>
    <p:extLst>
      <p:ext uri="{BB962C8B-B14F-4D97-AF65-F5344CB8AC3E}">
        <p14:creationId xmlns:p14="http://schemas.microsoft.com/office/powerpoint/2010/main" val="34541826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AC971D6-1047-4555-8A44-23CE9F7B8F94}" type="slidenum">
              <a:rPr lang="en-GB">
                <a:solidFill>
                  <a:srgbClr val="2A3D7A"/>
                </a:solidFill>
              </a:rPr>
              <a:pPr/>
              <a:t>36</a:t>
            </a:fld>
            <a:endParaRPr lang="en-GB" sz="1400">
              <a:solidFill>
                <a:srgbClr val="2A3D7A"/>
              </a:solidFill>
            </a:endParaRPr>
          </a:p>
        </p:txBody>
      </p:sp>
      <p:sp>
        <p:nvSpPr>
          <p:cNvPr id="53250" name="Rectangle 2"/>
          <p:cNvSpPr>
            <a:spLocks noGrp="1" noChangeArrowheads="1"/>
          </p:cNvSpPr>
          <p:nvPr>
            <p:ph type="title"/>
          </p:nvPr>
        </p:nvSpPr>
        <p:spPr>
          <a:xfrm>
            <a:off x="1066800" y="838200"/>
            <a:ext cx="7620000" cy="685800"/>
          </a:xfrm>
        </p:spPr>
        <p:txBody>
          <a:bodyPr/>
          <a:lstStyle/>
          <a:p>
            <a:r>
              <a:rPr lang="en-US" altLang="zh-TW" sz="4000">
                <a:ea typeface="PMingLiU" pitchFamily="18" charset="-120"/>
              </a:rPr>
              <a:t>Double Marginalisation Example</a:t>
            </a:r>
            <a:endParaRPr lang="en-GB" sz="4000"/>
          </a:p>
        </p:txBody>
      </p:sp>
      <p:sp>
        <p:nvSpPr>
          <p:cNvPr id="53251" name="Rectangle 3"/>
          <p:cNvSpPr>
            <a:spLocks noGrp="1" noChangeArrowheads="1"/>
          </p:cNvSpPr>
          <p:nvPr>
            <p:ph type="body" idx="1"/>
          </p:nvPr>
        </p:nvSpPr>
        <p:spPr>
          <a:xfrm>
            <a:off x="838200" y="1676400"/>
            <a:ext cx="7924800" cy="4648200"/>
          </a:xfrm>
        </p:spPr>
        <p:txBody>
          <a:bodyPr/>
          <a:lstStyle/>
          <a:p>
            <a:r>
              <a:rPr lang="en-US" altLang="zh-TW" sz="2800">
                <a:ea typeface="PMingLiU" pitchFamily="18" charset="-120"/>
              </a:rPr>
              <a:t>With retailer doing own optimisation, 1000 units produced, and total supply chain profit is $76,063 + $90,000 = $166,063</a:t>
            </a:r>
          </a:p>
          <a:p>
            <a:r>
              <a:rPr lang="en-US" altLang="zh-TW" sz="2800">
                <a:solidFill>
                  <a:srgbClr val="17178D"/>
                </a:solidFill>
                <a:ea typeface="PMingLiU" pitchFamily="18" charset="-120"/>
              </a:rPr>
              <a:t>In fact, for the supply chain (as a whole):</a:t>
            </a:r>
          </a:p>
          <a:p>
            <a:pPr lvl="1"/>
            <a:r>
              <a:rPr lang="en-US" altLang="zh-TW" sz="2400">
                <a:solidFill>
                  <a:srgbClr val="FF0066"/>
                </a:solidFill>
                <a:ea typeface="PMingLiU" pitchFamily="18" charset="-120"/>
              </a:rPr>
              <a:t>C</a:t>
            </a:r>
            <a:r>
              <a:rPr lang="en-US" altLang="zh-TW" sz="2400" baseline="-25000">
                <a:solidFill>
                  <a:srgbClr val="FF0066"/>
                </a:solidFill>
                <a:ea typeface="PMingLiU" pitchFamily="18" charset="-120"/>
              </a:rPr>
              <a:t>u </a:t>
            </a:r>
            <a:r>
              <a:rPr lang="en-US" altLang="zh-TW" sz="2400">
                <a:solidFill>
                  <a:srgbClr val="FF0066"/>
                </a:solidFill>
                <a:ea typeface="PMingLiU" pitchFamily="18" charset="-120"/>
              </a:rPr>
              <a:t>=200-10, C</a:t>
            </a:r>
            <a:r>
              <a:rPr lang="en-US" altLang="zh-TW" sz="2400" baseline="-25000">
                <a:solidFill>
                  <a:srgbClr val="FF0066"/>
                </a:solidFill>
                <a:ea typeface="PMingLiU" pitchFamily="18" charset="-120"/>
              </a:rPr>
              <a:t>o</a:t>
            </a:r>
            <a:r>
              <a:rPr lang="en-US" altLang="zh-TW" sz="2400">
                <a:solidFill>
                  <a:srgbClr val="FF0066"/>
                </a:solidFill>
                <a:ea typeface="PMingLiU" pitchFamily="18" charset="-120"/>
              </a:rPr>
              <a:t>=10</a:t>
            </a:r>
          </a:p>
          <a:p>
            <a:pPr lvl="1"/>
            <a:r>
              <a:rPr lang="en-US" altLang="zh-TW" sz="2400">
                <a:solidFill>
                  <a:srgbClr val="17178D"/>
                </a:solidFill>
                <a:ea typeface="PMingLiU" pitchFamily="18" charset="-120"/>
              </a:rPr>
              <a:t>CSL* = 190/200=0.95</a:t>
            </a:r>
          </a:p>
          <a:p>
            <a:pPr lvl="1"/>
            <a:r>
              <a:rPr lang="en-US" altLang="zh-TW" sz="2400">
                <a:solidFill>
                  <a:srgbClr val="17178D"/>
                </a:solidFill>
                <a:ea typeface="PMingLiU" pitchFamily="18" charset="-120"/>
              </a:rPr>
              <a:t>Optimal production level = 1493</a:t>
            </a:r>
          </a:p>
          <a:p>
            <a:pPr lvl="1"/>
            <a:r>
              <a:rPr lang="en-US" altLang="zh-TW" sz="2400">
                <a:solidFill>
                  <a:srgbClr val="17178D"/>
                </a:solidFill>
                <a:ea typeface="PMingLiU" pitchFamily="18" charset="-120"/>
              </a:rPr>
              <a:t>Total supply chain profit = $183,812</a:t>
            </a:r>
          </a:p>
          <a:p>
            <a:r>
              <a:rPr lang="en-US" altLang="zh-TW" sz="2800">
                <a:solidFill>
                  <a:srgbClr val="660066"/>
                </a:solidFill>
                <a:ea typeface="PMingLiU" pitchFamily="18" charset="-120"/>
              </a:rPr>
              <a:t>Considering Manufacturer and retailer TOGETHER, the supply chain profit is higher!</a:t>
            </a:r>
            <a:endParaRPr lang="en-GB" sz="2800">
              <a:solidFill>
                <a:srgbClr val="660066"/>
              </a:solidFill>
            </a:endParaRPr>
          </a:p>
        </p:txBody>
      </p:sp>
    </p:spTree>
    <p:extLst>
      <p:ext uri="{BB962C8B-B14F-4D97-AF65-F5344CB8AC3E}">
        <p14:creationId xmlns:p14="http://schemas.microsoft.com/office/powerpoint/2010/main" val="11777788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0B586852-7D77-4880-A657-4620457776CF}" type="slidenum">
              <a:rPr lang="en-GB">
                <a:solidFill>
                  <a:srgbClr val="2A3D7A"/>
                </a:solidFill>
              </a:rPr>
              <a:pPr/>
              <a:t>37</a:t>
            </a:fld>
            <a:endParaRPr lang="en-GB" sz="1400">
              <a:solidFill>
                <a:srgbClr val="2A3D7A"/>
              </a:solidFill>
            </a:endParaRPr>
          </a:p>
        </p:txBody>
      </p:sp>
      <p:sp>
        <p:nvSpPr>
          <p:cNvPr id="58370" name="Rectangle 2"/>
          <p:cNvSpPr>
            <a:spLocks noGrp="1" noChangeArrowheads="1"/>
          </p:cNvSpPr>
          <p:nvPr>
            <p:ph type="title"/>
          </p:nvPr>
        </p:nvSpPr>
        <p:spPr/>
        <p:txBody>
          <a:bodyPr/>
          <a:lstStyle/>
          <a:p>
            <a:r>
              <a:rPr lang="en-GB"/>
              <a:t>Double Marginalisation</a:t>
            </a:r>
          </a:p>
        </p:txBody>
      </p:sp>
      <p:sp>
        <p:nvSpPr>
          <p:cNvPr id="58371" name="Rectangle 3"/>
          <p:cNvSpPr>
            <a:spLocks noGrp="1" noChangeArrowheads="1"/>
          </p:cNvSpPr>
          <p:nvPr>
            <p:ph type="body" idx="1"/>
          </p:nvPr>
        </p:nvSpPr>
        <p:spPr>
          <a:xfrm>
            <a:off x="1042988" y="2060575"/>
            <a:ext cx="7796212" cy="4156075"/>
          </a:xfrm>
        </p:spPr>
        <p:txBody>
          <a:bodyPr/>
          <a:lstStyle/>
          <a:p>
            <a:pPr>
              <a:buFont typeface="Wingdings" pitchFamily="2" charset="2"/>
              <a:buNone/>
            </a:pPr>
            <a:r>
              <a:rPr lang="en-GB" i="1" dirty="0" smtClean="0">
                <a:solidFill>
                  <a:srgbClr val="800080"/>
                </a:solidFill>
                <a:effectLst>
                  <a:outerShdw blurRad="38100" dist="38100" dir="2700000" algn="tl">
                    <a:srgbClr val="C0C0C0"/>
                  </a:outerShdw>
                </a:effectLst>
              </a:rPr>
              <a:t>If </a:t>
            </a:r>
            <a:r>
              <a:rPr lang="en-GB" i="1" dirty="0">
                <a:solidFill>
                  <a:srgbClr val="800080"/>
                </a:solidFill>
                <a:effectLst>
                  <a:outerShdw blurRad="38100" dist="38100" dir="2700000" algn="tl">
                    <a:srgbClr val="C0C0C0"/>
                  </a:outerShdw>
                </a:effectLst>
              </a:rPr>
              <a:t>each party makes decisions considering only a part of the supply chain, the decisions may not maximize profits for the whole supply chain</a:t>
            </a:r>
            <a:r>
              <a:rPr lang="en-GB" i="1" dirty="0" smtClean="0">
                <a:solidFill>
                  <a:srgbClr val="800080"/>
                </a:solidFill>
                <a:effectLst>
                  <a:outerShdw blurRad="38100" dist="38100" dir="2700000" algn="tl">
                    <a:srgbClr val="C0C0C0"/>
                  </a:outerShdw>
                </a:effectLst>
              </a:rPr>
              <a:t>!</a:t>
            </a:r>
            <a:endParaRPr lang="en-GB" i="1" dirty="0">
              <a:solidFill>
                <a:srgbClr val="800080"/>
              </a:solidFill>
              <a:effectLst>
                <a:outerShdw blurRad="38100" dist="38100" dir="2700000" algn="tl">
                  <a:srgbClr val="C0C0C0"/>
                </a:outerShdw>
              </a:effectLst>
            </a:endParaRPr>
          </a:p>
          <a:p>
            <a:endParaRPr lang="en-GB" sz="2800" dirty="0" smtClean="0">
              <a:solidFill>
                <a:schemeClr val="tx2">
                  <a:lumMod val="50000"/>
                </a:schemeClr>
              </a:solidFill>
            </a:endParaRPr>
          </a:p>
          <a:p>
            <a:pPr>
              <a:spcBef>
                <a:spcPts val="0"/>
              </a:spcBef>
            </a:pPr>
            <a:r>
              <a:rPr lang="en-GB" sz="2800" dirty="0" smtClean="0">
                <a:solidFill>
                  <a:schemeClr val="tx2">
                    <a:lumMod val="50000"/>
                  </a:schemeClr>
                </a:solidFill>
              </a:rPr>
              <a:t>Could contracts be designed to encourage retailer to purchase more to increase product availability</a:t>
            </a:r>
          </a:p>
          <a:p>
            <a:pPr>
              <a:spcBef>
                <a:spcPts val="0"/>
              </a:spcBef>
            </a:pPr>
            <a:r>
              <a:rPr lang="en-GB" sz="2800" dirty="0" smtClean="0">
                <a:solidFill>
                  <a:schemeClr val="tx2">
                    <a:lumMod val="50000"/>
                  </a:schemeClr>
                </a:solidFill>
              </a:rPr>
              <a:t>Supplier must share in the retailer’s demand uncertainty</a:t>
            </a:r>
            <a:endParaRPr lang="en-GB" sz="2800" dirty="0">
              <a:solidFill>
                <a:schemeClr val="tx2">
                  <a:lumMod val="50000"/>
                </a:schemeClr>
              </a:solidFill>
            </a:endParaRPr>
          </a:p>
          <a:p>
            <a:endParaRPr lang="en-GB" sz="2000" i="1" dirty="0">
              <a:solidFill>
                <a:srgbClr val="800080"/>
              </a:solidFill>
              <a:effectLst>
                <a:outerShdw blurRad="38100" dist="38100" dir="2700000" algn="tl">
                  <a:srgbClr val="C0C0C0"/>
                </a:outerShdw>
              </a:effectLst>
            </a:endParaRPr>
          </a:p>
        </p:txBody>
      </p:sp>
    </p:spTree>
    <p:extLst>
      <p:ext uri="{BB962C8B-B14F-4D97-AF65-F5344CB8AC3E}">
        <p14:creationId xmlns:p14="http://schemas.microsoft.com/office/powerpoint/2010/main" val="13891761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a:t>Contracts for Product Availability and Supply Chain Profits</a:t>
            </a:r>
            <a:endParaRPr lang="en-US" sz="3200" dirty="0"/>
          </a:p>
        </p:txBody>
      </p:sp>
      <p:sp>
        <p:nvSpPr>
          <p:cNvPr id="41986" name="Rectangle 3"/>
          <p:cNvSpPr>
            <a:spLocks noGrp="1" noChangeArrowheads="1"/>
          </p:cNvSpPr>
          <p:nvPr>
            <p:ph type="body" idx="1"/>
          </p:nvPr>
        </p:nvSpPr>
        <p:spPr>
          <a:xfrm>
            <a:off x="457200" y="1676400"/>
            <a:ext cx="8305800" cy="4648200"/>
          </a:xfrm>
        </p:spPr>
        <p:txBody>
          <a:bodyPr/>
          <a:lstStyle/>
          <a:p>
            <a:pPr eaLnBrk="1" hangingPunct="1"/>
            <a:r>
              <a:rPr lang="en-US" sz="2800" smtClean="0"/>
              <a:t>Independent actions taken by two parties in a supply chain often result in profits that are lower than those that could be achieved if the supply chain were to coordinate its actions</a:t>
            </a:r>
          </a:p>
          <a:p>
            <a:pPr eaLnBrk="1" hangingPunct="1"/>
            <a:r>
              <a:rPr lang="en-US" sz="2800" smtClean="0"/>
              <a:t>Three contracts that increase overall profits by making the supplier share some of the buyer’s demand uncertainty are</a:t>
            </a:r>
          </a:p>
          <a:p>
            <a:pPr marL="914400" lvl="1" indent="-457200" eaLnBrk="1" hangingPunct="1">
              <a:buFont typeface="Arial" charset="0"/>
              <a:buAutoNum type="arabicPeriod"/>
            </a:pPr>
            <a:r>
              <a:rPr lang="en-US" sz="2400" smtClean="0"/>
              <a:t>Buyback or returns contracts</a:t>
            </a:r>
          </a:p>
          <a:p>
            <a:pPr marL="914400" lvl="1" indent="-457200" eaLnBrk="1" hangingPunct="1">
              <a:buFont typeface="Arial" charset="0"/>
              <a:buAutoNum type="arabicPeriod"/>
            </a:pPr>
            <a:r>
              <a:rPr lang="en-US" sz="2400" smtClean="0"/>
              <a:t>Revenue-sharing contracts</a:t>
            </a:r>
          </a:p>
          <a:p>
            <a:pPr marL="914400" lvl="1" indent="-457200" eaLnBrk="1" hangingPunct="1">
              <a:buFont typeface="Arial" charset="0"/>
              <a:buAutoNum type="arabicPeriod"/>
            </a:pPr>
            <a:r>
              <a:rPr lang="en-US" sz="2400" smtClean="0"/>
              <a:t>Quantity flexibility contracts</a:t>
            </a:r>
            <a:endParaRPr lang="en-US" sz="2400" smtClean="0">
              <a:latin typeface="Times New Roman" pitchFamily="18" charset="0"/>
            </a:endParaRPr>
          </a:p>
        </p:txBody>
      </p:sp>
    </p:spTree>
  </p:cSld>
  <p:clrMapOvr>
    <a:masterClrMapping/>
  </p:clrMapOvr>
  <p:transition spd="slow">
    <p:pull dir="l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2" name="Rectangle 2"/>
          <p:cNvSpPr>
            <a:spLocks noGrp="1" noChangeArrowheads="1"/>
          </p:cNvSpPr>
          <p:nvPr>
            <p:ph type="title"/>
          </p:nvPr>
        </p:nvSpPr>
        <p:spPr>
          <a:xfrm>
            <a:off x="228600" y="266700"/>
            <a:ext cx="8610600" cy="1104900"/>
          </a:xfrm>
        </p:spPr>
        <p:txBody>
          <a:bodyPr/>
          <a:lstStyle/>
          <a:p>
            <a:pPr eaLnBrk="1" hangingPunct="1"/>
            <a:r>
              <a:rPr lang="en-US" sz="4000" smtClean="0"/>
              <a:t>Buyback Contracts</a:t>
            </a:r>
          </a:p>
        </p:txBody>
      </p:sp>
      <p:sp>
        <p:nvSpPr>
          <p:cNvPr id="3193" name="Rectangle 3"/>
          <p:cNvSpPr>
            <a:spLocks noGrp="1" noChangeArrowheads="1"/>
          </p:cNvSpPr>
          <p:nvPr>
            <p:ph type="body" idx="1"/>
          </p:nvPr>
        </p:nvSpPr>
        <p:spPr>
          <a:xfrm>
            <a:off x="381000" y="1447800"/>
            <a:ext cx="8382000" cy="3263900"/>
          </a:xfrm>
        </p:spPr>
        <p:txBody>
          <a:bodyPr/>
          <a:lstStyle/>
          <a:p>
            <a:pPr eaLnBrk="1" hangingPunct="1">
              <a:lnSpc>
                <a:spcPct val="90000"/>
              </a:lnSpc>
            </a:pPr>
            <a:r>
              <a:rPr lang="en-US" sz="2400" dirty="0" smtClean="0"/>
              <a:t>Allows a retailer to return unsold inventory up to a specified amount at an agreed upon price</a:t>
            </a:r>
          </a:p>
          <a:p>
            <a:pPr eaLnBrk="1" hangingPunct="1">
              <a:lnSpc>
                <a:spcPct val="90000"/>
              </a:lnSpc>
            </a:pPr>
            <a:r>
              <a:rPr lang="en-US" sz="2400" dirty="0" smtClean="0"/>
              <a:t>The manufacturer specifies a wholesale price </a:t>
            </a:r>
            <a:r>
              <a:rPr lang="en-US" sz="2400" i="1" dirty="0" smtClean="0">
                <a:latin typeface="Times New Roman" pitchFamily="18" charset="0"/>
                <a:cs typeface="Times New Roman" pitchFamily="18" charset="0"/>
              </a:rPr>
              <a:t>c</a:t>
            </a:r>
            <a:r>
              <a:rPr lang="en-US" sz="2400" dirty="0" smtClean="0"/>
              <a:t> and a buyback price </a:t>
            </a:r>
            <a:r>
              <a:rPr lang="en-US" sz="2400" i="1" dirty="0" smtClean="0">
                <a:latin typeface="Times New Roman" pitchFamily="18" charset="0"/>
                <a:cs typeface="Times New Roman" pitchFamily="18" charset="0"/>
              </a:rPr>
              <a:t>b</a:t>
            </a:r>
            <a:endParaRPr lang="en-US" sz="2400" i="1" dirty="0" smtClean="0">
              <a:latin typeface="Times New Roman" pitchFamily="18" charset="0"/>
              <a:cs typeface="Times New Roman" pitchFamily="18" charset="0"/>
            </a:endParaRPr>
          </a:p>
          <a:p>
            <a:pPr eaLnBrk="1" hangingPunct="1">
              <a:lnSpc>
                <a:spcPct val="90000"/>
              </a:lnSpc>
            </a:pPr>
            <a:r>
              <a:rPr lang="en-US" sz="2400" dirty="0" smtClean="0"/>
              <a:t>The manufacturer can salvage $</a:t>
            </a:r>
            <a:r>
              <a:rPr lang="en-US" sz="2400" i="1" dirty="0" err="1" smtClean="0">
                <a:latin typeface="Times New Roman" pitchFamily="18" charset="0"/>
                <a:cs typeface="Times New Roman" pitchFamily="18" charset="0"/>
              </a:rPr>
              <a:t>s</a:t>
            </a:r>
            <a:r>
              <a:rPr lang="en-US" sz="2400" i="1" baseline="-25000" dirty="0" err="1" smtClean="0">
                <a:latin typeface="Times New Roman" pitchFamily="18" charset="0"/>
                <a:cs typeface="Times New Roman" pitchFamily="18" charset="0"/>
              </a:rPr>
              <a:t>M</a:t>
            </a:r>
            <a:r>
              <a:rPr lang="en-US" sz="2400" dirty="0" smtClean="0"/>
              <a:t> for any units that the retailer returns</a:t>
            </a:r>
          </a:p>
          <a:p>
            <a:pPr eaLnBrk="1" hangingPunct="1">
              <a:lnSpc>
                <a:spcPct val="90000"/>
              </a:lnSpc>
            </a:pPr>
            <a:r>
              <a:rPr lang="en-US" sz="2400" dirty="0" smtClean="0"/>
              <a:t>The </a:t>
            </a:r>
            <a:r>
              <a:rPr lang="en-US" sz="2400" dirty="0" smtClean="0"/>
              <a:t>manufacturer has a cost of </a:t>
            </a:r>
            <a:r>
              <a:rPr lang="en-US" sz="2400" i="1" dirty="0" smtClean="0">
                <a:latin typeface="Times New Roman" pitchFamily="18" charset="0"/>
                <a:cs typeface="Times New Roman" pitchFamily="18" charset="0"/>
              </a:rPr>
              <a:t>v</a:t>
            </a:r>
            <a:r>
              <a:rPr lang="en-US" sz="2400" i="1" dirty="0" smtClean="0"/>
              <a:t> </a:t>
            </a:r>
            <a:r>
              <a:rPr lang="en-US" sz="2400" dirty="0" smtClean="0"/>
              <a:t>per unit produced and the retail price is </a:t>
            </a:r>
            <a:r>
              <a:rPr lang="en-US" sz="2400" i="1" dirty="0" smtClean="0">
                <a:latin typeface="Times New Roman" pitchFamily="18" charset="0"/>
                <a:cs typeface="Times New Roman" pitchFamily="18" charset="0"/>
              </a:rPr>
              <a:t>p</a:t>
            </a:r>
            <a:endParaRPr lang="en-US" sz="2400" dirty="0" smtClean="0">
              <a:latin typeface="Times New Roman" pitchFamily="18" charset="0"/>
              <a:cs typeface="Times New Roman" pitchFamily="18" charset="0"/>
            </a:endParaRPr>
          </a:p>
        </p:txBody>
      </p:sp>
      <p:grpSp>
        <p:nvGrpSpPr>
          <p:cNvPr id="4" name="Group 3"/>
          <p:cNvGrpSpPr>
            <a:grpSpLocks/>
          </p:cNvGrpSpPr>
          <p:nvPr/>
        </p:nvGrpSpPr>
        <p:grpSpPr bwMode="auto">
          <a:xfrm>
            <a:off x="812800" y="4819650"/>
            <a:ext cx="7670800" cy="850900"/>
            <a:chOff x="812800" y="4819650"/>
            <a:chExt cx="7670800" cy="850900"/>
          </a:xfrm>
        </p:grpSpPr>
        <p:graphicFrame>
          <p:nvGraphicFramePr>
            <p:cNvPr id="3190" name="Object 118"/>
            <p:cNvGraphicFramePr>
              <a:graphicFrameLocks noChangeAspect="1"/>
            </p:cNvGraphicFramePr>
            <p:nvPr/>
          </p:nvGraphicFramePr>
          <p:xfrm>
            <a:off x="812800" y="4819650"/>
            <a:ext cx="6959600" cy="444500"/>
          </p:xfrm>
          <a:graphic>
            <a:graphicData uri="http://schemas.openxmlformats.org/presentationml/2006/ole">
              <mc:AlternateContent xmlns:mc="http://schemas.openxmlformats.org/markup-compatibility/2006">
                <mc:Choice xmlns:v="urn:schemas-microsoft-com:vml" Requires="v">
                  <p:oleObj spid="_x0000_s3218" name="Equation" r:id="rId3" imgW="6948360" imgH="429480" progId="Equation.3">
                    <p:embed/>
                  </p:oleObj>
                </mc:Choice>
                <mc:Fallback>
                  <p:oleObj name="Equation" r:id="rId3" imgW="6948360" imgH="429480" progId="Equation.3">
                    <p:embed/>
                    <p:pic>
                      <p:nvPicPr>
                        <p:cNvPr id="0" name="Picture 1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800" y="4819650"/>
                          <a:ext cx="695960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91" name="Object 119"/>
            <p:cNvGraphicFramePr>
              <a:graphicFrameLocks noChangeAspect="1"/>
            </p:cNvGraphicFramePr>
            <p:nvPr/>
          </p:nvGraphicFramePr>
          <p:xfrm>
            <a:off x="4216400" y="5327650"/>
            <a:ext cx="4267200" cy="342900"/>
          </p:xfrm>
          <a:graphic>
            <a:graphicData uri="http://schemas.openxmlformats.org/presentationml/2006/ole">
              <mc:AlternateContent xmlns:mc="http://schemas.openxmlformats.org/markup-compatibility/2006">
                <mc:Choice xmlns:v="urn:schemas-microsoft-com:vml" Requires="v">
                  <p:oleObj spid="_x0000_s3219" name="Equation" r:id="rId5" imgW="4251240" imgH="329040" progId="Equation.3">
                    <p:embed/>
                  </p:oleObj>
                </mc:Choice>
                <mc:Fallback>
                  <p:oleObj name="Equation" r:id="rId5" imgW="4251240" imgH="329040" progId="Equation.3">
                    <p:embed/>
                    <p:pic>
                      <p:nvPicPr>
                        <p:cNvPr id="0" name="Picture 1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6400" y="5327650"/>
                          <a:ext cx="42672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1026"/>
          <p:cNvSpPr>
            <a:spLocks noGrp="1" noChangeArrowheads="1"/>
          </p:cNvSpPr>
          <p:nvPr>
            <p:ph type="title"/>
          </p:nvPr>
        </p:nvSpPr>
        <p:spPr/>
        <p:txBody>
          <a:bodyPr rtlCol="0">
            <a:normAutofit fontScale="90000"/>
          </a:bodyPr>
          <a:lstStyle/>
          <a:p>
            <a:pPr eaLnBrk="1" fontAlgn="auto" hangingPunct="1">
              <a:spcAft>
                <a:spcPts val="0"/>
              </a:spcAft>
              <a:defRPr/>
            </a:pPr>
            <a:r>
              <a:rPr lang="en-US" dirty="0"/>
              <a:t>The Role of Sourcing</a:t>
            </a:r>
            <a:br>
              <a:rPr lang="en-US" dirty="0"/>
            </a:br>
            <a:r>
              <a:rPr lang="en-US" dirty="0"/>
              <a:t>in a Supply Chain</a:t>
            </a:r>
          </a:p>
        </p:txBody>
      </p:sp>
      <p:sp>
        <p:nvSpPr>
          <p:cNvPr id="16386" name="Rectangle 1027"/>
          <p:cNvSpPr>
            <a:spLocks noGrp="1" noChangeArrowheads="1"/>
          </p:cNvSpPr>
          <p:nvPr>
            <p:ph type="body" idx="1"/>
          </p:nvPr>
        </p:nvSpPr>
        <p:spPr>
          <a:xfrm>
            <a:off x="685800" y="1689100"/>
            <a:ext cx="7727950" cy="4114800"/>
          </a:xfrm>
        </p:spPr>
        <p:txBody>
          <a:bodyPr/>
          <a:lstStyle/>
          <a:p>
            <a:pPr eaLnBrk="1" hangingPunct="1"/>
            <a:r>
              <a:rPr lang="en-US" smtClean="0"/>
              <a:t>Outsourcing questions</a:t>
            </a:r>
          </a:p>
          <a:p>
            <a:pPr marL="971550" lvl="1" indent="-514350" eaLnBrk="1" hangingPunct="1">
              <a:buFont typeface="Arial" charset="0"/>
              <a:buAutoNum type="arabicPeriod"/>
            </a:pPr>
            <a:r>
              <a:rPr lang="en-US" smtClean="0"/>
              <a:t>Will the third party increase the supply chain surplus relative to performing the activity in-house?</a:t>
            </a:r>
          </a:p>
          <a:p>
            <a:pPr marL="971550" lvl="1" indent="-514350" eaLnBrk="1" hangingPunct="1">
              <a:buFont typeface="Arial" charset="0"/>
              <a:buAutoNum type="arabicPeriod"/>
            </a:pPr>
            <a:r>
              <a:rPr lang="en-US" smtClean="0"/>
              <a:t>How much of the increase in surplus does the firm get to keep?</a:t>
            </a:r>
          </a:p>
          <a:p>
            <a:pPr marL="971550" lvl="1" indent="-514350" eaLnBrk="1" hangingPunct="1">
              <a:buFont typeface="Arial" charset="0"/>
              <a:buAutoNum type="arabicPeriod"/>
            </a:pPr>
            <a:r>
              <a:rPr lang="en-US" smtClean="0"/>
              <a:t>To what extent do risks grow upon outsourcing?</a:t>
            </a:r>
          </a:p>
        </p:txBody>
      </p:sp>
    </p:spTree>
  </p:cSld>
  <p:clrMapOvr>
    <a:masterClrMapping/>
  </p:clrMapOvr>
  <p:transition spd="slow">
    <p:strips/>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228600" y="266700"/>
            <a:ext cx="8610600" cy="1104900"/>
          </a:xfrm>
        </p:spPr>
        <p:txBody>
          <a:bodyPr/>
          <a:lstStyle/>
          <a:p>
            <a:pPr eaLnBrk="1" hangingPunct="1"/>
            <a:r>
              <a:rPr lang="en-US" sz="4000" smtClean="0"/>
              <a:t>Buyback Contracts</a:t>
            </a:r>
          </a:p>
        </p:txBody>
      </p:sp>
      <p:graphicFrame>
        <p:nvGraphicFramePr>
          <p:cNvPr id="6" name="Table 5"/>
          <p:cNvGraphicFramePr>
            <a:graphicFrameLocks noGrp="1"/>
          </p:cNvGraphicFramePr>
          <p:nvPr/>
        </p:nvGraphicFramePr>
        <p:xfrm>
          <a:off x="774700" y="1765300"/>
          <a:ext cx="7619997" cy="4282440"/>
        </p:xfrm>
        <a:graphic>
          <a:graphicData uri="http://schemas.openxmlformats.org/drawingml/2006/table">
            <a:tbl>
              <a:tblPr firstRow="1" bandRow="1">
                <a:tableStyleId>{2D5ABB26-0587-4C30-8999-92F81FD0307C}</a:tableStyleId>
              </a:tblPr>
              <a:tblGrid>
                <a:gridCol w="1088571"/>
                <a:gridCol w="1088571"/>
                <a:gridCol w="1088571"/>
                <a:gridCol w="1088571"/>
                <a:gridCol w="1088571"/>
                <a:gridCol w="1088571"/>
                <a:gridCol w="1088571"/>
              </a:tblGrid>
              <a:tr h="370840">
                <a:tc>
                  <a:txBody>
                    <a:bodyPr/>
                    <a:lstStyle/>
                    <a:p>
                      <a:pPr algn="ctr"/>
                      <a:r>
                        <a:rPr lang="en-US" sz="1400" b="1" dirty="0" smtClean="0"/>
                        <a:t>Wholesale Price </a:t>
                      </a:r>
                      <a:r>
                        <a:rPr lang="en-US" sz="1400" b="1" i="1" dirty="0" smtClean="0">
                          <a:latin typeface="Times New Roman"/>
                          <a:cs typeface="Times New Roman"/>
                        </a:rPr>
                        <a:t>c</a:t>
                      </a:r>
                      <a:endParaRPr lang="en-US" sz="1400" b="1" i="1" dirty="0">
                        <a:latin typeface="Times New Roman"/>
                        <a:cs typeface="Times New Roman"/>
                      </a:endParaRPr>
                    </a:p>
                  </a:txBody>
                  <a:tcPr anchor="b">
                    <a:lnT w="28575"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algn="ctr"/>
                      <a:r>
                        <a:rPr lang="en-US" sz="1400" b="1" dirty="0" smtClean="0"/>
                        <a:t>Buyback Price </a:t>
                      </a:r>
                      <a:r>
                        <a:rPr lang="en-US" sz="1400" b="1" i="1" dirty="0" smtClean="0">
                          <a:latin typeface="Times New Roman"/>
                          <a:cs typeface="Times New Roman"/>
                        </a:rPr>
                        <a:t>b</a:t>
                      </a:r>
                      <a:endParaRPr lang="en-US" sz="1400" b="1" i="1" dirty="0">
                        <a:latin typeface="Times New Roman"/>
                        <a:cs typeface="Times New Roman"/>
                      </a:endParaRPr>
                    </a:p>
                  </a:txBody>
                  <a:tcPr anchor="b">
                    <a:lnT w="28575"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algn="ctr"/>
                      <a:r>
                        <a:rPr lang="en-US" sz="1400" b="1" dirty="0" smtClean="0"/>
                        <a:t>Optimal Order Size for Music Store</a:t>
                      </a:r>
                      <a:endParaRPr lang="en-US" sz="1400" b="1" dirty="0"/>
                    </a:p>
                  </a:txBody>
                  <a:tcPr anchor="b">
                    <a:lnT w="28575"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algn="ctr"/>
                      <a:r>
                        <a:rPr lang="en-US" sz="1400" b="1" dirty="0" smtClean="0"/>
                        <a:t>Expected Profit for Music Store</a:t>
                      </a:r>
                      <a:endParaRPr lang="en-US" sz="1400" b="1" dirty="0"/>
                    </a:p>
                  </a:txBody>
                  <a:tcPr anchor="b">
                    <a:lnT w="28575"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algn="ctr"/>
                      <a:r>
                        <a:rPr lang="en-US" sz="1400" b="1" dirty="0" smtClean="0"/>
                        <a:t>Expected Returns</a:t>
                      </a:r>
                      <a:r>
                        <a:rPr lang="en-US" sz="1400" b="1" baseline="0" dirty="0" smtClean="0"/>
                        <a:t> to Supplier</a:t>
                      </a:r>
                      <a:endParaRPr lang="en-US" sz="1400" b="1" dirty="0"/>
                    </a:p>
                  </a:txBody>
                  <a:tcPr anchor="b">
                    <a:lnT w="28575"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algn="ctr"/>
                      <a:r>
                        <a:rPr lang="en-US" sz="1400" b="1" dirty="0" smtClean="0"/>
                        <a:t>Expected Profit for Supplier</a:t>
                      </a:r>
                      <a:endParaRPr lang="en-US" sz="1400" b="1" dirty="0"/>
                    </a:p>
                  </a:txBody>
                  <a:tcPr anchor="b">
                    <a:lnT w="28575"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algn="ctr"/>
                      <a:r>
                        <a:rPr lang="en-US" sz="1400" b="1" dirty="0" smtClean="0"/>
                        <a:t>Expected Supply Chain Profit</a:t>
                      </a:r>
                      <a:endParaRPr lang="en-US" sz="1400" b="1" dirty="0"/>
                    </a:p>
                  </a:txBody>
                  <a:tcPr anchor="b">
                    <a:lnT w="28575"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r>
              <a:tr h="370840">
                <a:tc>
                  <a:txBody>
                    <a:bodyPr/>
                    <a:lstStyle/>
                    <a:p>
                      <a:pPr algn="ctr"/>
                      <a:r>
                        <a:rPr lang="en-US" sz="1400" dirty="0" smtClean="0"/>
                        <a:t>$5</a:t>
                      </a:r>
                      <a:endParaRPr lang="en-US" sz="1400" dirty="0"/>
                    </a:p>
                  </a:txBody>
                  <a:tcPr>
                    <a:lnT w="19050" cap="flat" cmpd="sng" algn="ctr">
                      <a:solidFill>
                        <a:scrgbClr r="0" g="0" b="0"/>
                      </a:solidFill>
                      <a:prstDash val="solid"/>
                      <a:round/>
                      <a:headEnd type="none" w="med" len="med"/>
                      <a:tailEnd type="none" w="med" len="med"/>
                    </a:lnT>
                  </a:tcPr>
                </a:tc>
                <a:tc>
                  <a:txBody>
                    <a:bodyPr/>
                    <a:lstStyle/>
                    <a:p>
                      <a:pPr algn="ctr"/>
                      <a:r>
                        <a:rPr lang="en-US" sz="1400" dirty="0" smtClean="0"/>
                        <a:t>$0</a:t>
                      </a:r>
                      <a:endParaRPr lang="en-US" sz="1400" dirty="0"/>
                    </a:p>
                  </a:txBody>
                  <a:tcPr>
                    <a:lnT w="19050" cap="flat" cmpd="sng" algn="ctr">
                      <a:solidFill>
                        <a:scrgbClr r="0" g="0" b="0"/>
                      </a:solidFill>
                      <a:prstDash val="solid"/>
                      <a:round/>
                      <a:headEnd type="none" w="med" len="med"/>
                      <a:tailEnd type="none" w="med" len="med"/>
                    </a:lnT>
                  </a:tcPr>
                </a:tc>
                <a:tc>
                  <a:txBody>
                    <a:bodyPr/>
                    <a:lstStyle/>
                    <a:p>
                      <a:pPr>
                        <a:tabLst>
                          <a:tab pos="622300" algn="r"/>
                        </a:tabLst>
                      </a:pPr>
                      <a:r>
                        <a:rPr lang="en-US" sz="1400" dirty="0" smtClean="0"/>
                        <a:t>	1,000</a:t>
                      </a:r>
                      <a:endParaRPr lang="en-US" sz="1400" dirty="0"/>
                    </a:p>
                  </a:txBody>
                  <a:tcPr>
                    <a:lnT w="19050" cap="flat" cmpd="sng" algn="ctr">
                      <a:solidFill>
                        <a:scrgbClr r="0" g="0" b="0"/>
                      </a:solidFill>
                      <a:prstDash val="solid"/>
                      <a:round/>
                      <a:headEnd type="none" w="med" len="med"/>
                      <a:tailEnd type="none" w="med" len="med"/>
                    </a:lnT>
                  </a:tcPr>
                </a:tc>
                <a:tc>
                  <a:txBody>
                    <a:bodyPr/>
                    <a:lstStyle/>
                    <a:p>
                      <a:pPr algn="ctr"/>
                      <a:r>
                        <a:rPr lang="en-US" sz="1400" dirty="0" smtClean="0"/>
                        <a:t>$3,803</a:t>
                      </a:r>
                      <a:endParaRPr lang="en-US" sz="1400" dirty="0"/>
                    </a:p>
                  </a:txBody>
                  <a:tcPr>
                    <a:lnT w="19050" cap="flat" cmpd="sng" algn="ctr">
                      <a:solidFill>
                        <a:scrgbClr r="0" g="0" b="0"/>
                      </a:solidFill>
                      <a:prstDash val="solid"/>
                      <a:round/>
                      <a:headEnd type="none" w="med" len="med"/>
                      <a:tailEnd type="none" w="med" len="med"/>
                    </a:lnT>
                  </a:tcPr>
                </a:tc>
                <a:tc>
                  <a:txBody>
                    <a:bodyPr/>
                    <a:lstStyle/>
                    <a:p>
                      <a:pPr>
                        <a:tabLst>
                          <a:tab pos="622300" algn="r"/>
                        </a:tabLst>
                      </a:pPr>
                      <a:r>
                        <a:rPr lang="en-US" sz="1400" dirty="0" smtClean="0"/>
                        <a:t>	120</a:t>
                      </a:r>
                      <a:endParaRPr lang="en-US" sz="1400" dirty="0"/>
                    </a:p>
                  </a:txBody>
                  <a:tcPr>
                    <a:lnT w="19050" cap="flat" cmpd="sng" algn="ctr">
                      <a:solidFill>
                        <a:scrgbClr r="0" g="0" b="0"/>
                      </a:solidFill>
                      <a:prstDash val="solid"/>
                      <a:round/>
                      <a:headEnd type="none" w="med" len="med"/>
                      <a:tailEnd type="none" w="med" len="med"/>
                    </a:lnT>
                  </a:tcPr>
                </a:tc>
                <a:tc>
                  <a:txBody>
                    <a:bodyPr/>
                    <a:lstStyle/>
                    <a:p>
                      <a:pPr algn="ctr"/>
                      <a:r>
                        <a:rPr lang="en-US" sz="1400" dirty="0" smtClean="0"/>
                        <a:t>$4,000</a:t>
                      </a:r>
                      <a:endParaRPr lang="en-US" sz="1400" dirty="0"/>
                    </a:p>
                  </a:txBody>
                  <a:tcPr>
                    <a:lnT w="19050" cap="flat" cmpd="sng" algn="ctr">
                      <a:solidFill>
                        <a:scrgbClr r="0" g="0" b="0"/>
                      </a:solidFill>
                      <a:prstDash val="solid"/>
                      <a:round/>
                      <a:headEnd type="none" w="med" len="med"/>
                      <a:tailEnd type="none" w="med" len="med"/>
                    </a:lnT>
                  </a:tcPr>
                </a:tc>
                <a:tc>
                  <a:txBody>
                    <a:bodyPr/>
                    <a:lstStyle/>
                    <a:p>
                      <a:pPr algn="ctr"/>
                      <a:r>
                        <a:rPr lang="en-US" sz="1400" dirty="0" smtClean="0"/>
                        <a:t>$7,803</a:t>
                      </a:r>
                      <a:endParaRPr lang="en-US" sz="1400" dirty="0"/>
                    </a:p>
                  </a:txBody>
                  <a:tcPr>
                    <a:lnT w="19050" cap="flat" cmpd="sng" algn="ctr">
                      <a:solidFill>
                        <a:scrgbClr r="0" g="0" b="0"/>
                      </a:solidFill>
                      <a:prstDash val="solid"/>
                      <a:round/>
                      <a:headEnd type="none" w="med" len="med"/>
                      <a:tailEnd type="none" w="med" len="med"/>
                    </a:lnT>
                  </a:tcPr>
                </a:tc>
              </a:tr>
              <a:tr h="370840">
                <a:tc>
                  <a:txBody>
                    <a:bodyPr/>
                    <a:lstStyle/>
                    <a:p>
                      <a:pPr algn="ctr"/>
                      <a:r>
                        <a:rPr lang="en-US" sz="1400" dirty="0" smtClean="0"/>
                        <a:t>$5</a:t>
                      </a:r>
                      <a:endParaRPr lang="en-US" sz="1400" dirty="0"/>
                    </a:p>
                  </a:txBody>
                  <a:tcPr/>
                </a:tc>
                <a:tc>
                  <a:txBody>
                    <a:bodyPr/>
                    <a:lstStyle/>
                    <a:p>
                      <a:pPr algn="ctr"/>
                      <a:r>
                        <a:rPr lang="en-US" sz="1400" dirty="0" smtClean="0"/>
                        <a:t>$2</a:t>
                      </a:r>
                      <a:endParaRPr lang="en-US" sz="1400" dirty="0"/>
                    </a:p>
                  </a:txBody>
                  <a:tcPr/>
                </a:tc>
                <a:tc>
                  <a:txBody>
                    <a:bodyPr/>
                    <a:lstStyle/>
                    <a:p>
                      <a:pPr>
                        <a:tabLst>
                          <a:tab pos="622300" algn="r"/>
                        </a:tabLst>
                      </a:pPr>
                      <a:r>
                        <a:rPr lang="en-US" sz="1400" dirty="0" smtClean="0"/>
                        <a:t>	1,096</a:t>
                      </a:r>
                      <a:endParaRPr lang="en-US" sz="1400" dirty="0"/>
                    </a:p>
                  </a:txBody>
                  <a:tcPr/>
                </a:tc>
                <a:tc>
                  <a:txBody>
                    <a:bodyPr/>
                    <a:lstStyle/>
                    <a:p>
                      <a:pPr algn="ctr"/>
                      <a:r>
                        <a:rPr lang="en-US" sz="1400" dirty="0" smtClean="0"/>
                        <a:t>$4,090</a:t>
                      </a:r>
                      <a:endParaRPr lang="en-US" sz="1400" dirty="0"/>
                    </a:p>
                  </a:txBody>
                  <a:tcPr/>
                </a:tc>
                <a:tc>
                  <a:txBody>
                    <a:bodyPr/>
                    <a:lstStyle/>
                    <a:p>
                      <a:pPr>
                        <a:tabLst>
                          <a:tab pos="622300" algn="r"/>
                        </a:tabLst>
                      </a:pPr>
                      <a:r>
                        <a:rPr lang="en-US" sz="1400" dirty="0" smtClean="0"/>
                        <a:t>	174</a:t>
                      </a:r>
                      <a:endParaRPr lang="en-US" sz="1400" dirty="0"/>
                    </a:p>
                  </a:txBody>
                  <a:tcPr/>
                </a:tc>
                <a:tc>
                  <a:txBody>
                    <a:bodyPr/>
                    <a:lstStyle/>
                    <a:p>
                      <a:pPr algn="ctr"/>
                      <a:r>
                        <a:rPr lang="en-US" sz="1400" dirty="0" smtClean="0"/>
                        <a:t>$4,035</a:t>
                      </a:r>
                      <a:endParaRPr lang="en-US" sz="1400" dirty="0"/>
                    </a:p>
                  </a:txBody>
                  <a:tcPr/>
                </a:tc>
                <a:tc>
                  <a:txBody>
                    <a:bodyPr/>
                    <a:lstStyle/>
                    <a:p>
                      <a:pPr algn="ctr"/>
                      <a:r>
                        <a:rPr lang="en-US" sz="1400" dirty="0" smtClean="0"/>
                        <a:t>$8,125</a:t>
                      </a:r>
                      <a:endParaRPr lang="en-US" sz="1400" dirty="0"/>
                    </a:p>
                  </a:txBody>
                  <a:tcPr/>
                </a:tc>
              </a:tr>
              <a:tr h="370840">
                <a:tc>
                  <a:txBody>
                    <a:bodyPr/>
                    <a:lstStyle/>
                    <a:p>
                      <a:pPr algn="ctr"/>
                      <a:r>
                        <a:rPr lang="en-US" sz="1400" dirty="0" smtClean="0"/>
                        <a:t>$5</a:t>
                      </a:r>
                      <a:endParaRPr lang="en-US" sz="1400" dirty="0"/>
                    </a:p>
                  </a:txBody>
                  <a:tcPr/>
                </a:tc>
                <a:tc>
                  <a:txBody>
                    <a:bodyPr/>
                    <a:lstStyle/>
                    <a:p>
                      <a:pPr algn="ctr"/>
                      <a:r>
                        <a:rPr lang="en-US" sz="1400" dirty="0" smtClean="0"/>
                        <a:t>$3</a:t>
                      </a:r>
                      <a:endParaRPr lang="en-US" sz="1400" dirty="0"/>
                    </a:p>
                  </a:txBody>
                  <a:tcPr/>
                </a:tc>
                <a:tc>
                  <a:txBody>
                    <a:bodyPr/>
                    <a:lstStyle/>
                    <a:p>
                      <a:pPr>
                        <a:tabLst>
                          <a:tab pos="622300" algn="r"/>
                        </a:tabLst>
                      </a:pPr>
                      <a:r>
                        <a:rPr lang="en-US" sz="1400" dirty="0" smtClean="0"/>
                        <a:t>	1,170</a:t>
                      </a:r>
                      <a:endParaRPr lang="en-US" sz="1400" dirty="0"/>
                    </a:p>
                  </a:txBody>
                  <a:tcPr/>
                </a:tc>
                <a:tc>
                  <a:txBody>
                    <a:bodyPr/>
                    <a:lstStyle/>
                    <a:p>
                      <a:pPr algn="ctr"/>
                      <a:r>
                        <a:rPr lang="en-US" sz="1400" dirty="0" smtClean="0"/>
                        <a:t>$4,286</a:t>
                      </a:r>
                      <a:endParaRPr lang="en-US" sz="1400" dirty="0"/>
                    </a:p>
                  </a:txBody>
                  <a:tcPr/>
                </a:tc>
                <a:tc>
                  <a:txBody>
                    <a:bodyPr/>
                    <a:lstStyle/>
                    <a:p>
                      <a:pPr>
                        <a:tabLst>
                          <a:tab pos="622300" algn="r"/>
                        </a:tabLst>
                      </a:pPr>
                      <a:r>
                        <a:rPr lang="en-US" sz="1400" dirty="0" smtClean="0"/>
                        <a:t>	223</a:t>
                      </a:r>
                      <a:endParaRPr lang="en-US" sz="1400" dirty="0"/>
                    </a:p>
                  </a:txBody>
                  <a:tcPr/>
                </a:tc>
                <a:tc>
                  <a:txBody>
                    <a:bodyPr/>
                    <a:lstStyle/>
                    <a:p>
                      <a:pPr algn="ctr"/>
                      <a:r>
                        <a:rPr lang="en-US" sz="1400" dirty="0" smtClean="0"/>
                        <a:t>$4,009</a:t>
                      </a:r>
                      <a:endParaRPr lang="en-US" sz="1400" dirty="0"/>
                    </a:p>
                  </a:txBody>
                  <a:tcPr/>
                </a:tc>
                <a:tc>
                  <a:txBody>
                    <a:bodyPr/>
                    <a:lstStyle/>
                    <a:p>
                      <a:pPr algn="ctr"/>
                      <a:r>
                        <a:rPr lang="en-US" sz="1400" dirty="0" smtClean="0"/>
                        <a:t>$8,295</a:t>
                      </a:r>
                      <a:endParaRPr lang="en-US" sz="1400" dirty="0"/>
                    </a:p>
                  </a:txBody>
                  <a:tcPr/>
                </a:tc>
              </a:tr>
              <a:tr h="370840">
                <a:tc>
                  <a:txBody>
                    <a:bodyPr/>
                    <a:lstStyle/>
                    <a:p>
                      <a:pPr algn="ctr"/>
                      <a:r>
                        <a:rPr lang="en-US" sz="1400" dirty="0" smtClean="0"/>
                        <a:t>$6</a:t>
                      </a:r>
                      <a:endParaRPr lang="en-US" sz="1400" dirty="0"/>
                    </a:p>
                  </a:txBody>
                  <a:tcPr/>
                </a:tc>
                <a:tc>
                  <a:txBody>
                    <a:bodyPr/>
                    <a:lstStyle/>
                    <a:p>
                      <a:pPr algn="ctr"/>
                      <a:r>
                        <a:rPr lang="en-US" sz="1400" dirty="0" smtClean="0"/>
                        <a:t>$0</a:t>
                      </a:r>
                      <a:endParaRPr lang="en-US" sz="1400" dirty="0"/>
                    </a:p>
                  </a:txBody>
                  <a:tcPr/>
                </a:tc>
                <a:tc>
                  <a:txBody>
                    <a:bodyPr/>
                    <a:lstStyle/>
                    <a:p>
                      <a:pPr>
                        <a:tabLst>
                          <a:tab pos="622300" algn="r"/>
                        </a:tabLst>
                      </a:pPr>
                      <a:r>
                        <a:rPr lang="en-US" sz="1400" dirty="0" smtClean="0"/>
                        <a:t>	924</a:t>
                      </a:r>
                      <a:endParaRPr lang="en-US" sz="1400" dirty="0"/>
                    </a:p>
                  </a:txBody>
                  <a:tcPr/>
                </a:tc>
                <a:tc>
                  <a:txBody>
                    <a:bodyPr/>
                    <a:lstStyle/>
                    <a:p>
                      <a:pPr algn="ctr"/>
                      <a:r>
                        <a:rPr lang="en-US" sz="1400" dirty="0" smtClean="0"/>
                        <a:t>$2,841</a:t>
                      </a:r>
                      <a:endParaRPr lang="en-US" sz="1400" dirty="0"/>
                    </a:p>
                  </a:txBody>
                  <a:tcPr/>
                </a:tc>
                <a:tc>
                  <a:txBody>
                    <a:bodyPr/>
                    <a:lstStyle/>
                    <a:p>
                      <a:pPr>
                        <a:tabLst>
                          <a:tab pos="622300" algn="r"/>
                        </a:tabLst>
                      </a:pPr>
                      <a:r>
                        <a:rPr lang="en-US" sz="1400" dirty="0" smtClean="0"/>
                        <a:t>	86</a:t>
                      </a:r>
                      <a:endParaRPr lang="en-US" sz="1400" dirty="0"/>
                    </a:p>
                  </a:txBody>
                  <a:tcPr/>
                </a:tc>
                <a:tc>
                  <a:txBody>
                    <a:bodyPr/>
                    <a:lstStyle/>
                    <a:p>
                      <a:pPr algn="ctr"/>
                      <a:r>
                        <a:rPr lang="en-US" sz="1400" dirty="0" smtClean="0"/>
                        <a:t>$4,620</a:t>
                      </a:r>
                      <a:endParaRPr lang="en-US" sz="1400" dirty="0"/>
                    </a:p>
                  </a:txBody>
                  <a:tcPr/>
                </a:tc>
                <a:tc>
                  <a:txBody>
                    <a:bodyPr/>
                    <a:lstStyle/>
                    <a:p>
                      <a:pPr algn="ctr"/>
                      <a:r>
                        <a:rPr lang="en-US" sz="1400" dirty="0" smtClean="0"/>
                        <a:t>$7,461</a:t>
                      </a:r>
                      <a:endParaRPr lang="en-US" sz="1400" dirty="0"/>
                    </a:p>
                  </a:txBody>
                  <a:tcPr/>
                </a:tc>
              </a:tr>
              <a:tr h="370840">
                <a:tc>
                  <a:txBody>
                    <a:bodyPr/>
                    <a:lstStyle/>
                    <a:p>
                      <a:pPr algn="ctr"/>
                      <a:r>
                        <a:rPr lang="en-US" sz="1400" dirty="0" smtClean="0"/>
                        <a:t>$6</a:t>
                      </a:r>
                      <a:endParaRPr lang="en-US" sz="1400" dirty="0"/>
                    </a:p>
                  </a:txBody>
                  <a:tcPr/>
                </a:tc>
                <a:tc>
                  <a:txBody>
                    <a:bodyPr/>
                    <a:lstStyle/>
                    <a:p>
                      <a:pPr algn="ctr"/>
                      <a:r>
                        <a:rPr lang="en-US" sz="1400" dirty="0" smtClean="0"/>
                        <a:t>$2</a:t>
                      </a:r>
                      <a:endParaRPr lang="en-US" sz="1400" dirty="0"/>
                    </a:p>
                  </a:txBody>
                  <a:tcPr/>
                </a:tc>
                <a:tc>
                  <a:txBody>
                    <a:bodyPr/>
                    <a:lstStyle/>
                    <a:p>
                      <a:pPr>
                        <a:tabLst>
                          <a:tab pos="622300" algn="r"/>
                        </a:tabLst>
                      </a:pPr>
                      <a:r>
                        <a:rPr lang="en-US" sz="1400" dirty="0" smtClean="0"/>
                        <a:t>	1,000</a:t>
                      </a:r>
                      <a:endParaRPr lang="en-US" sz="1400" dirty="0"/>
                    </a:p>
                  </a:txBody>
                  <a:tcPr/>
                </a:tc>
                <a:tc>
                  <a:txBody>
                    <a:bodyPr/>
                    <a:lstStyle/>
                    <a:p>
                      <a:pPr algn="ctr"/>
                      <a:r>
                        <a:rPr lang="en-US" sz="1400" dirty="0" smtClean="0"/>
                        <a:t>$3,043</a:t>
                      </a:r>
                      <a:endParaRPr lang="en-US" sz="1400" dirty="0"/>
                    </a:p>
                  </a:txBody>
                  <a:tcPr/>
                </a:tc>
                <a:tc>
                  <a:txBody>
                    <a:bodyPr/>
                    <a:lstStyle/>
                    <a:p>
                      <a:pPr>
                        <a:tabLst>
                          <a:tab pos="622300" algn="r"/>
                        </a:tabLst>
                      </a:pPr>
                      <a:r>
                        <a:rPr lang="en-US" sz="1400" dirty="0" smtClean="0"/>
                        <a:t>	120</a:t>
                      </a:r>
                      <a:endParaRPr lang="en-US" sz="1400" dirty="0"/>
                    </a:p>
                  </a:txBody>
                  <a:tcPr/>
                </a:tc>
                <a:tc>
                  <a:txBody>
                    <a:bodyPr/>
                    <a:lstStyle/>
                    <a:p>
                      <a:pPr algn="ctr"/>
                      <a:r>
                        <a:rPr lang="en-US" sz="1400" dirty="0" smtClean="0"/>
                        <a:t>$4,761</a:t>
                      </a:r>
                      <a:endParaRPr lang="en-US" sz="1400" dirty="0"/>
                    </a:p>
                  </a:txBody>
                  <a:tcPr/>
                </a:tc>
                <a:tc>
                  <a:txBody>
                    <a:bodyPr/>
                    <a:lstStyle/>
                    <a:p>
                      <a:pPr algn="ctr"/>
                      <a:r>
                        <a:rPr lang="en-US" sz="1400" dirty="0" smtClean="0"/>
                        <a:t>$7,804</a:t>
                      </a:r>
                      <a:endParaRPr lang="en-US" sz="1400" dirty="0"/>
                    </a:p>
                  </a:txBody>
                  <a:tcPr/>
                </a:tc>
              </a:tr>
              <a:tr h="370840">
                <a:tc>
                  <a:txBody>
                    <a:bodyPr/>
                    <a:lstStyle/>
                    <a:p>
                      <a:pPr algn="ctr"/>
                      <a:r>
                        <a:rPr lang="en-US" sz="1400" dirty="0" smtClean="0"/>
                        <a:t>$6</a:t>
                      </a:r>
                      <a:endParaRPr lang="en-US" sz="1400" dirty="0"/>
                    </a:p>
                  </a:txBody>
                  <a:tcPr/>
                </a:tc>
                <a:tc>
                  <a:txBody>
                    <a:bodyPr/>
                    <a:lstStyle/>
                    <a:p>
                      <a:pPr algn="ctr"/>
                      <a:r>
                        <a:rPr lang="en-US" sz="1400" dirty="0" smtClean="0"/>
                        <a:t>$4</a:t>
                      </a:r>
                      <a:endParaRPr lang="en-US" sz="1400" dirty="0"/>
                    </a:p>
                  </a:txBody>
                  <a:tcPr/>
                </a:tc>
                <a:tc>
                  <a:txBody>
                    <a:bodyPr/>
                    <a:lstStyle/>
                    <a:p>
                      <a:pPr>
                        <a:tabLst>
                          <a:tab pos="622300" algn="r"/>
                        </a:tabLst>
                      </a:pPr>
                      <a:r>
                        <a:rPr lang="en-US" sz="1400" dirty="0" smtClean="0"/>
                        <a:t>	1,129</a:t>
                      </a:r>
                      <a:endParaRPr lang="en-US" sz="1400" dirty="0"/>
                    </a:p>
                  </a:txBody>
                  <a:tcPr/>
                </a:tc>
                <a:tc>
                  <a:txBody>
                    <a:bodyPr/>
                    <a:lstStyle/>
                    <a:p>
                      <a:pPr algn="ctr"/>
                      <a:r>
                        <a:rPr lang="en-US" sz="1400" dirty="0" smtClean="0"/>
                        <a:t>$3,346</a:t>
                      </a:r>
                      <a:endParaRPr lang="en-US" sz="1400" dirty="0"/>
                    </a:p>
                  </a:txBody>
                  <a:tcPr/>
                </a:tc>
                <a:tc>
                  <a:txBody>
                    <a:bodyPr/>
                    <a:lstStyle/>
                    <a:p>
                      <a:pPr>
                        <a:tabLst>
                          <a:tab pos="622300" algn="r"/>
                        </a:tabLst>
                      </a:pPr>
                      <a:r>
                        <a:rPr lang="en-US" sz="1400" dirty="0" smtClean="0"/>
                        <a:t>	195</a:t>
                      </a:r>
                      <a:endParaRPr lang="en-US" sz="1400" dirty="0"/>
                    </a:p>
                  </a:txBody>
                  <a:tcPr/>
                </a:tc>
                <a:tc>
                  <a:txBody>
                    <a:bodyPr/>
                    <a:lstStyle/>
                    <a:p>
                      <a:pPr algn="ctr"/>
                      <a:r>
                        <a:rPr lang="en-US" sz="1400" dirty="0" smtClean="0"/>
                        <a:t>$4,865</a:t>
                      </a:r>
                      <a:endParaRPr lang="en-US" sz="1400" dirty="0"/>
                    </a:p>
                  </a:txBody>
                  <a:tcPr/>
                </a:tc>
                <a:tc>
                  <a:txBody>
                    <a:bodyPr/>
                    <a:lstStyle/>
                    <a:p>
                      <a:pPr algn="ctr"/>
                      <a:r>
                        <a:rPr lang="en-US" sz="1400" dirty="0" smtClean="0"/>
                        <a:t>$8,211</a:t>
                      </a:r>
                      <a:endParaRPr lang="en-US" sz="1400" dirty="0"/>
                    </a:p>
                  </a:txBody>
                  <a:tcPr/>
                </a:tc>
              </a:tr>
              <a:tr h="370840">
                <a:tc>
                  <a:txBody>
                    <a:bodyPr/>
                    <a:lstStyle/>
                    <a:p>
                      <a:pPr algn="ctr"/>
                      <a:r>
                        <a:rPr lang="en-US" sz="1400" dirty="0" smtClean="0"/>
                        <a:t>$7</a:t>
                      </a:r>
                      <a:endParaRPr lang="en-US" sz="1400" dirty="0"/>
                    </a:p>
                  </a:txBody>
                  <a:tcPr/>
                </a:tc>
                <a:tc>
                  <a:txBody>
                    <a:bodyPr/>
                    <a:lstStyle/>
                    <a:p>
                      <a:pPr algn="ctr"/>
                      <a:r>
                        <a:rPr lang="en-US" sz="1400" dirty="0" smtClean="0"/>
                        <a:t>$0</a:t>
                      </a:r>
                      <a:endParaRPr lang="en-US" sz="1400" dirty="0"/>
                    </a:p>
                  </a:txBody>
                  <a:tcPr/>
                </a:tc>
                <a:tc>
                  <a:txBody>
                    <a:bodyPr/>
                    <a:lstStyle/>
                    <a:p>
                      <a:pPr>
                        <a:tabLst>
                          <a:tab pos="622300" algn="r"/>
                        </a:tabLst>
                      </a:pPr>
                      <a:r>
                        <a:rPr lang="en-US" sz="1400" dirty="0" smtClean="0"/>
                        <a:t>	843</a:t>
                      </a:r>
                      <a:endParaRPr lang="en-US" sz="1400" dirty="0"/>
                    </a:p>
                  </a:txBody>
                  <a:tcPr/>
                </a:tc>
                <a:tc>
                  <a:txBody>
                    <a:bodyPr/>
                    <a:lstStyle/>
                    <a:p>
                      <a:pPr algn="ctr"/>
                      <a:r>
                        <a:rPr lang="en-US" sz="1400" dirty="0" smtClean="0"/>
                        <a:t>$1,957</a:t>
                      </a:r>
                      <a:endParaRPr lang="en-US" sz="1400" dirty="0"/>
                    </a:p>
                  </a:txBody>
                  <a:tcPr/>
                </a:tc>
                <a:tc>
                  <a:txBody>
                    <a:bodyPr/>
                    <a:lstStyle/>
                    <a:p>
                      <a:pPr>
                        <a:tabLst>
                          <a:tab pos="622300" algn="r"/>
                        </a:tabLst>
                      </a:pPr>
                      <a:r>
                        <a:rPr lang="en-US" sz="1400" dirty="0" smtClean="0"/>
                        <a:t>	57</a:t>
                      </a:r>
                      <a:endParaRPr lang="en-US" sz="1400" dirty="0"/>
                    </a:p>
                  </a:txBody>
                  <a:tcPr/>
                </a:tc>
                <a:tc>
                  <a:txBody>
                    <a:bodyPr/>
                    <a:lstStyle/>
                    <a:p>
                      <a:pPr algn="ctr"/>
                      <a:r>
                        <a:rPr lang="en-US" sz="1400" dirty="0" smtClean="0"/>
                        <a:t>$5,056</a:t>
                      </a:r>
                      <a:endParaRPr lang="en-US" sz="1400" dirty="0"/>
                    </a:p>
                  </a:txBody>
                  <a:tcPr/>
                </a:tc>
                <a:tc>
                  <a:txBody>
                    <a:bodyPr/>
                    <a:lstStyle/>
                    <a:p>
                      <a:pPr algn="ctr"/>
                      <a:r>
                        <a:rPr lang="en-US" sz="1400" dirty="0" smtClean="0"/>
                        <a:t>$7,013</a:t>
                      </a:r>
                      <a:endParaRPr lang="en-US" sz="1400" dirty="0"/>
                    </a:p>
                  </a:txBody>
                  <a:tcPr/>
                </a:tc>
              </a:tr>
              <a:tr h="370840">
                <a:tc>
                  <a:txBody>
                    <a:bodyPr/>
                    <a:lstStyle/>
                    <a:p>
                      <a:pPr algn="ctr"/>
                      <a:r>
                        <a:rPr lang="en-US" sz="1400" dirty="0" smtClean="0"/>
                        <a:t>$7</a:t>
                      </a:r>
                      <a:endParaRPr lang="en-US" sz="1400" dirty="0"/>
                    </a:p>
                  </a:txBody>
                  <a:tcPr/>
                </a:tc>
                <a:tc>
                  <a:txBody>
                    <a:bodyPr/>
                    <a:lstStyle/>
                    <a:p>
                      <a:pPr algn="ctr"/>
                      <a:r>
                        <a:rPr lang="en-US" sz="1400" dirty="0" smtClean="0"/>
                        <a:t>$4</a:t>
                      </a:r>
                      <a:endParaRPr lang="en-US" sz="1400" dirty="0"/>
                    </a:p>
                  </a:txBody>
                  <a:tcPr/>
                </a:tc>
                <a:tc>
                  <a:txBody>
                    <a:bodyPr/>
                    <a:lstStyle/>
                    <a:p>
                      <a:pPr>
                        <a:tabLst>
                          <a:tab pos="622300" algn="r"/>
                        </a:tabLst>
                      </a:pPr>
                      <a:r>
                        <a:rPr lang="en-US" sz="1400" dirty="0" smtClean="0"/>
                        <a:t>	1,000</a:t>
                      </a:r>
                      <a:endParaRPr lang="en-US" sz="1400" dirty="0"/>
                    </a:p>
                  </a:txBody>
                  <a:tcPr/>
                </a:tc>
                <a:tc>
                  <a:txBody>
                    <a:bodyPr/>
                    <a:lstStyle/>
                    <a:p>
                      <a:pPr algn="ctr"/>
                      <a:r>
                        <a:rPr lang="en-US" sz="1400" dirty="0" smtClean="0"/>
                        <a:t>$2,282</a:t>
                      </a:r>
                      <a:endParaRPr lang="en-US" sz="1400" dirty="0"/>
                    </a:p>
                  </a:txBody>
                  <a:tcPr/>
                </a:tc>
                <a:tc>
                  <a:txBody>
                    <a:bodyPr/>
                    <a:lstStyle/>
                    <a:p>
                      <a:pPr>
                        <a:tabLst>
                          <a:tab pos="622300" algn="r"/>
                        </a:tabLst>
                      </a:pPr>
                      <a:r>
                        <a:rPr lang="en-US" sz="1400" dirty="0" smtClean="0"/>
                        <a:t>	120</a:t>
                      </a:r>
                      <a:endParaRPr lang="en-US" sz="1400" dirty="0"/>
                    </a:p>
                  </a:txBody>
                  <a:tcPr/>
                </a:tc>
                <a:tc>
                  <a:txBody>
                    <a:bodyPr/>
                    <a:lstStyle/>
                    <a:p>
                      <a:pPr algn="ctr"/>
                      <a:r>
                        <a:rPr lang="en-US" sz="1400" dirty="0" smtClean="0"/>
                        <a:t>$5,521</a:t>
                      </a:r>
                      <a:endParaRPr lang="en-US" sz="1400" dirty="0"/>
                    </a:p>
                  </a:txBody>
                  <a:tcPr/>
                </a:tc>
                <a:tc>
                  <a:txBody>
                    <a:bodyPr/>
                    <a:lstStyle/>
                    <a:p>
                      <a:pPr algn="ctr"/>
                      <a:r>
                        <a:rPr lang="en-US" sz="1400" dirty="0" smtClean="0"/>
                        <a:t>$7,803</a:t>
                      </a:r>
                      <a:endParaRPr lang="en-US" sz="1400" dirty="0"/>
                    </a:p>
                  </a:txBody>
                  <a:tcPr/>
                </a:tc>
              </a:tr>
              <a:tr h="370840">
                <a:tc>
                  <a:txBody>
                    <a:bodyPr/>
                    <a:lstStyle/>
                    <a:p>
                      <a:pPr algn="ctr"/>
                      <a:r>
                        <a:rPr lang="en-US" sz="1400" dirty="0" smtClean="0"/>
                        <a:t>$7</a:t>
                      </a:r>
                      <a:endParaRPr lang="en-US" sz="1400" dirty="0"/>
                    </a:p>
                  </a:txBody>
                  <a:tcPr>
                    <a:lnB w="28575" cap="flat" cmpd="sng" algn="ctr">
                      <a:solidFill>
                        <a:scrgbClr r="0" g="0" b="0"/>
                      </a:solidFill>
                      <a:prstDash val="solid"/>
                      <a:round/>
                      <a:headEnd type="none" w="med" len="med"/>
                      <a:tailEnd type="none" w="med" len="med"/>
                    </a:lnB>
                  </a:tcPr>
                </a:tc>
                <a:tc>
                  <a:txBody>
                    <a:bodyPr/>
                    <a:lstStyle/>
                    <a:p>
                      <a:pPr algn="ctr"/>
                      <a:r>
                        <a:rPr lang="en-US" sz="1400" dirty="0" smtClean="0"/>
                        <a:t>$6</a:t>
                      </a:r>
                      <a:endParaRPr lang="en-US" sz="1400" dirty="0"/>
                    </a:p>
                  </a:txBody>
                  <a:tcPr>
                    <a:lnB w="28575" cap="flat" cmpd="sng" algn="ctr">
                      <a:solidFill>
                        <a:scrgbClr r="0" g="0" b="0"/>
                      </a:solidFill>
                      <a:prstDash val="solid"/>
                      <a:round/>
                      <a:headEnd type="none" w="med" len="med"/>
                      <a:tailEnd type="none" w="med" len="med"/>
                    </a:lnB>
                  </a:tcPr>
                </a:tc>
                <a:tc>
                  <a:txBody>
                    <a:bodyPr/>
                    <a:lstStyle/>
                    <a:p>
                      <a:pPr>
                        <a:tabLst>
                          <a:tab pos="622300" algn="r"/>
                        </a:tabLst>
                      </a:pPr>
                      <a:r>
                        <a:rPr lang="en-US" sz="1400" dirty="0" smtClean="0"/>
                        <a:t>	1,202</a:t>
                      </a:r>
                      <a:endParaRPr lang="en-US" sz="1400" dirty="0"/>
                    </a:p>
                  </a:txBody>
                  <a:tcPr>
                    <a:lnB w="28575" cap="flat" cmpd="sng" algn="ctr">
                      <a:solidFill>
                        <a:scrgbClr r="0" g="0" b="0"/>
                      </a:solidFill>
                      <a:prstDash val="solid"/>
                      <a:round/>
                      <a:headEnd type="none" w="med" len="med"/>
                      <a:tailEnd type="none" w="med" len="med"/>
                    </a:lnB>
                  </a:tcPr>
                </a:tc>
                <a:tc>
                  <a:txBody>
                    <a:bodyPr/>
                    <a:lstStyle/>
                    <a:p>
                      <a:pPr algn="ctr"/>
                      <a:r>
                        <a:rPr lang="en-US" sz="1400" dirty="0" smtClean="0"/>
                        <a:t>$2,619</a:t>
                      </a:r>
                      <a:endParaRPr lang="en-US" sz="1400" dirty="0"/>
                    </a:p>
                  </a:txBody>
                  <a:tcPr>
                    <a:lnB w="28575" cap="flat" cmpd="sng" algn="ctr">
                      <a:solidFill>
                        <a:scrgbClr r="0" g="0" b="0"/>
                      </a:solidFill>
                      <a:prstDash val="solid"/>
                      <a:round/>
                      <a:headEnd type="none" w="med" len="med"/>
                      <a:tailEnd type="none" w="med" len="med"/>
                    </a:lnB>
                  </a:tcPr>
                </a:tc>
                <a:tc>
                  <a:txBody>
                    <a:bodyPr/>
                    <a:lstStyle/>
                    <a:p>
                      <a:pPr>
                        <a:tabLst>
                          <a:tab pos="622300" algn="r"/>
                        </a:tabLst>
                      </a:pPr>
                      <a:r>
                        <a:rPr lang="en-US" sz="1400" dirty="0" smtClean="0"/>
                        <a:t>	247</a:t>
                      </a:r>
                      <a:endParaRPr lang="en-US" sz="1400" dirty="0"/>
                    </a:p>
                  </a:txBody>
                  <a:tcPr>
                    <a:lnB w="28575" cap="flat" cmpd="sng" algn="ctr">
                      <a:solidFill>
                        <a:scrgbClr r="0" g="0" b="0"/>
                      </a:solidFill>
                      <a:prstDash val="solid"/>
                      <a:round/>
                      <a:headEnd type="none" w="med" len="med"/>
                      <a:tailEnd type="none" w="med" len="med"/>
                    </a:lnB>
                  </a:tcPr>
                </a:tc>
                <a:tc>
                  <a:txBody>
                    <a:bodyPr/>
                    <a:lstStyle/>
                    <a:p>
                      <a:pPr algn="ctr"/>
                      <a:r>
                        <a:rPr lang="en-US" sz="1400" dirty="0" smtClean="0"/>
                        <a:t>$5,732</a:t>
                      </a:r>
                      <a:endParaRPr lang="en-US" sz="1400" dirty="0"/>
                    </a:p>
                  </a:txBody>
                  <a:tcPr>
                    <a:lnB w="28575" cap="flat" cmpd="sng" algn="ctr">
                      <a:solidFill>
                        <a:scrgbClr r="0" g="0" b="0"/>
                      </a:solidFill>
                      <a:prstDash val="solid"/>
                      <a:round/>
                      <a:headEnd type="none" w="med" len="med"/>
                      <a:tailEnd type="none" w="med" len="med"/>
                    </a:lnB>
                  </a:tcPr>
                </a:tc>
                <a:tc>
                  <a:txBody>
                    <a:bodyPr/>
                    <a:lstStyle/>
                    <a:p>
                      <a:pPr algn="ctr"/>
                      <a:r>
                        <a:rPr lang="en-US" sz="1400" dirty="0" smtClean="0"/>
                        <a:t>$8,351</a:t>
                      </a:r>
                      <a:endParaRPr lang="en-US" sz="1400" dirty="0"/>
                    </a:p>
                  </a:txBody>
                  <a:tcPr>
                    <a:lnB w="28575" cap="flat" cmpd="sng" algn="ctr">
                      <a:solidFill>
                        <a:scrgbClr r="0" g="0" b="0"/>
                      </a:solidFill>
                      <a:prstDash val="solid"/>
                      <a:round/>
                      <a:headEnd type="none" w="med" len="med"/>
                      <a:tailEnd type="none" w="med" len="med"/>
                    </a:lnB>
                  </a:tcPr>
                </a:tc>
              </a:tr>
            </a:tbl>
          </a:graphicData>
        </a:graphic>
      </p:graphicFrame>
      <p:sp>
        <p:nvSpPr>
          <p:cNvPr id="9" name="TextBox 8"/>
          <p:cNvSpPr txBox="1">
            <a:spLocks noChangeArrowheads="1"/>
          </p:cNvSpPr>
          <p:nvPr/>
        </p:nvSpPr>
        <p:spPr bwMode="auto">
          <a:xfrm>
            <a:off x="7353300" y="6146800"/>
            <a:ext cx="1030288" cy="304800"/>
          </a:xfrm>
          <a:prstGeom prst="rect">
            <a:avLst/>
          </a:prstGeom>
          <a:noFill/>
          <a:ln w="9525">
            <a:noFill/>
            <a:miter lim="800000"/>
            <a:headEnd/>
            <a:tailEnd/>
          </a:ln>
        </p:spPr>
        <p:txBody>
          <a:bodyPr wrap="none">
            <a:spAutoFit/>
          </a:bodyPr>
          <a:lstStyle/>
          <a:p>
            <a:r>
              <a:rPr lang="en-US" sz="1400"/>
              <a:t>Table 15-4</a:t>
            </a:r>
          </a:p>
        </p:txBody>
      </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1000"/>
                                        <p:tgtEl>
                                          <p:spTgt spid="6"/>
                                        </p:tgtEl>
                                      </p:cBhvr>
                                    </p:animEffect>
                                  </p:childTnLst>
                                </p:cTn>
                              </p:par>
                            </p:childTnLst>
                          </p:cTn>
                        </p:par>
                        <p:par>
                          <p:cTn id="8" fill="hold">
                            <p:stCondLst>
                              <p:cond delay="2000"/>
                            </p:stCondLst>
                            <p:childTnLst>
                              <p:par>
                                <p:cTn id="9" presetID="22" presetClass="entr" presetSubtype="8"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228600" y="266700"/>
            <a:ext cx="8610600" cy="1104900"/>
          </a:xfrm>
        </p:spPr>
        <p:txBody>
          <a:bodyPr/>
          <a:lstStyle/>
          <a:p>
            <a:pPr eaLnBrk="1" hangingPunct="1"/>
            <a:r>
              <a:rPr lang="en-US" sz="4000" smtClean="0"/>
              <a:t>Buyback Contracts</a:t>
            </a:r>
          </a:p>
        </p:txBody>
      </p:sp>
      <p:sp>
        <p:nvSpPr>
          <p:cNvPr id="46082" name="Rectangle 3"/>
          <p:cNvSpPr>
            <a:spLocks noGrp="1" noChangeArrowheads="1"/>
          </p:cNvSpPr>
          <p:nvPr>
            <p:ph type="body" idx="1"/>
          </p:nvPr>
        </p:nvSpPr>
        <p:spPr>
          <a:xfrm>
            <a:off x="626071" y="1307220"/>
            <a:ext cx="8101469" cy="5156954"/>
          </a:xfrm>
        </p:spPr>
        <p:txBody>
          <a:bodyPr/>
          <a:lstStyle/>
          <a:p>
            <a:pPr eaLnBrk="1" hangingPunct="1"/>
            <a:r>
              <a:rPr lang="en-US" sz="2400" i="1" dirty="0" smtClean="0"/>
              <a:t>Holding-cost subsidies</a:t>
            </a:r>
          </a:p>
          <a:p>
            <a:pPr lvl="1" eaLnBrk="1" hangingPunct="1"/>
            <a:r>
              <a:rPr lang="en-US" sz="2000" dirty="0" smtClean="0"/>
              <a:t>Manufacturers pay retailers a certain amount for every unit held in inventory over a given period</a:t>
            </a:r>
          </a:p>
          <a:p>
            <a:pPr lvl="1" eaLnBrk="1" hangingPunct="1"/>
            <a:r>
              <a:rPr lang="en-US" sz="2000" dirty="0" smtClean="0"/>
              <a:t>Encourage retailers to order more</a:t>
            </a:r>
          </a:p>
          <a:p>
            <a:pPr eaLnBrk="1" hangingPunct="1"/>
            <a:r>
              <a:rPr lang="en-US" sz="2400" i="1" dirty="0" smtClean="0"/>
              <a:t>Price support </a:t>
            </a:r>
          </a:p>
          <a:p>
            <a:pPr lvl="1" eaLnBrk="1" hangingPunct="1"/>
            <a:r>
              <a:rPr lang="en-US" sz="2000" dirty="0" smtClean="0"/>
              <a:t>Manufacturers share the risk of product becoming obsolete</a:t>
            </a:r>
          </a:p>
          <a:p>
            <a:pPr lvl="1" eaLnBrk="1" hangingPunct="1"/>
            <a:r>
              <a:rPr lang="en-US" sz="2000" dirty="0" smtClean="0"/>
              <a:t>Guarantee that in the event they drop prices they will lower prices for all current </a:t>
            </a:r>
            <a:r>
              <a:rPr lang="en-US" sz="2000" dirty="0" smtClean="0"/>
              <a:t>inventories</a:t>
            </a:r>
          </a:p>
          <a:p>
            <a:pPr>
              <a:lnSpc>
                <a:spcPct val="90000"/>
              </a:lnSpc>
            </a:pPr>
            <a:endParaRPr lang="en-US" altLang="zh-TW" sz="2400" dirty="0" smtClean="0">
              <a:solidFill>
                <a:schemeClr val="accent1">
                  <a:lumMod val="75000"/>
                </a:schemeClr>
              </a:solidFill>
              <a:ea typeface="PMingLiU" pitchFamily="18" charset="-120"/>
            </a:endParaRPr>
          </a:p>
          <a:p>
            <a:pPr>
              <a:lnSpc>
                <a:spcPct val="90000"/>
              </a:lnSpc>
            </a:pPr>
            <a:r>
              <a:rPr lang="en-US" altLang="zh-TW" sz="2400" dirty="0" smtClean="0">
                <a:solidFill>
                  <a:schemeClr val="accent1">
                    <a:lumMod val="75000"/>
                  </a:schemeClr>
                </a:solidFill>
                <a:ea typeface="PMingLiU" pitchFamily="18" charset="-120"/>
              </a:rPr>
              <a:t>Increasing </a:t>
            </a:r>
            <a:r>
              <a:rPr lang="en-US" altLang="zh-TW" sz="2400" dirty="0">
                <a:solidFill>
                  <a:schemeClr val="accent1">
                    <a:lumMod val="75000"/>
                  </a:schemeClr>
                </a:solidFill>
                <a:ea typeface="PMingLiU" pitchFamily="18" charset="-120"/>
              </a:rPr>
              <a:t>wholesale price (and buyback price by a </a:t>
            </a:r>
            <a:r>
              <a:rPr lang="en-US" altLang="zh-TW" sz="2400" i="1" dirty="0">
                <a:solidFill>
                  <a:schemeClr val="accent1">
                    <a:lumMod val="75000"/>
                  </a:schemeClr>
                </a:solidFill>
                <a:ea typeface="PMingLiU" pitchFamily="18" charset="-120"/>
              </a:rPr>
              <a:t>larger</a:t>
            </a:r>
            <a:r>
              <a:rPr lang="en-US" altLang="zh-TW" sz="2400" dirty="0">
                <a:solidFill>
                  <a:schemeClr val="accent1">
                    <a:lumMod val="75000"/>
                  </a:schemeClr>
                </a:solidFill>
                <a:ea typeface="PMingLiU" pitchFamily="18" charset="-120"/>
              </a:rPr>
              <a:t> amount) can increase manufacturer’s profit</a:t>
            </a:r>
          </a:p>
          <a:p>
            <a:pPr>
              <a:lnSpc>
                <a:spcPct val="90000"/>
              </a:lnSpc>
            </a:pPr>
            <a:r>
              <a:rPr lang="en-US" altLang="zh-TW" sz="2400" dirty="0">
                <a:solidFill>
                  <a:schemeClr val="accent1">
                    <a:lumMod val="75000"/>
                  </a:schemeClr>
                </a:solidFill>
                <a:ea typeface="PMingLiU" pitchFamily="18" charset="-120"/>
              </a:rPr>
              <a:t>Cost of returning goods?</a:t>
            </a:r>
            <a:endParaRPr lang="en-GB" sz="2400" dirty="0">
              <a:solidFill>
                <a:schemeClr val="accent1">
                  <a:lumMod val="75000"/>
                </a:schemeClr>
              </a:solidFill>
            </a:endParaRPr>
          </a:p>
          <a:p>
            <a:pPr eaLnBrk="1" hangingPunct="1"/>
            <a:endParaRPr lang="en-US" dirty="0" smtClean="0">
              <a:latin typeface="Times New Roman" pitchFamily="18" charset="0"/>
              <a:cs typeface="Times New Roman" pitchFamily="18" charset="0"/>
            </a:endParaRPr>
          </a:p>
        </p:txBody>
      </p:sp>
    </p:spTree>
  </p:cSld>
  <p:clrMapOvr>
    <a:masterClrMapping/>
  </p:clrMapOvr>
  <p:transition spd="slow">
    <p:pull dir="l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solidFill>
                  <a:srgbClr val="0000CC"/>
                </a:solidFill>
              </a:rPr>
              <a:t>14-</a:t>
            </a:r>
            <a:fld id="{1E1BD771-820E-4060-B3D7-0FAEC2B19551}" type="slidenum">
              <a:rPr lang="en-US" sz="1400">
                <a:solidFill>
                  <a:srgbClr val="0000CC"/>
                </a:solidFill>
              </a:rPr>
              <a:pPr/>
              <a:t>42</a:t>
            </a:fld>
            <a:endParaRPr lang="en-US" sz="1400">
              <a:solidFill>
                <a:srgbClr val="0000CC"/>
              </a:solidFill>
            </a:endParaRPr>
          </a:p>
        </p:txBody>
      </p:sp>
      <p:sp>
        <p:nvSpPr>
          <p:cNvPr id="22531" name="Rectangle 2"/>
          <p:cNvSpPr>
            <a:spLocks noGrp="1" noChangeArrowheads="1"/>
          </p:cNvSpPr>
          <p:nvPr>
            <p:ph type="title"/>
          </p:nvPr>
        </p:nvSpPr>
        <p:spPr>
          <a:xfrm>
            <a:off x="228600" y="266700"/>
            <a:ext cx="8610600" cy="1104900"/>
          </a:xfrm>
        </p:spPr>
        <p:txBody>
          <a:bodyPr/>
          <a:lstStyle/>
          <a:p>
            <a:r>
              <a:rPr lang="en-US" sz="3300" smtClean="0"/>
              <a:t>Contracts for Product Availability and Supply Chain Profits: Buyback Contracts</a:t>
            </a:r>
            <a:endParaRPr lang="en-US" sz="3200" smtClean="0"/>
          </a:p>
        </p:txBody>
      </p:sp>
      <p:sp>
        <p:nvSpPr>
          <p:cNvPr id="22532" name="Rectangle 3"/>
          <p:cNvSpPr>
            <a:spLocks noGrp="1" noChangeArrowheads="1"/>
          </p:cNvSpPr>
          <p:nvPr>
            <p:ph type="body" idx="1"/>
          </p:nvPr>
        </p:nvSpPr>
        <p:spPr>
          <a:xfrm>
            <a:off x="381000" y="1447800"/>
            <a:ext cx="8382000" cy="4724400"/>
          </a:xfrm>
        </p:spPr>
        <p:txBody>
          <a:bodyPr/>
          <a:lstStyle/>
          <a:p>
            <a:pPr>
              <a:lnSpc>
                <a:spcPct val="90000"/>
              </a:lnSpc>
            </a:pPr>
            <a:r>
              <a:rPr lang="en-US" sz="2600" smtClean="0"/>
              <a:t>Allows a retailer to return unsold inventory up to a specified amount at an agreed upon price</a:t>
            </a:r>
          </a:p>
          <a:p>
            <a:pPr>
              <a:lnSpc>
                <a:spcPct val="90000"/>
              </a:lnSpc>
            </a:pPr>
            <a:r>
              <a:rPr lang="en-US" sz="2600" smtClean="0"/>
              <a:t>Increases the optimal order quantity for the retailer, resulting in higher product availability and higher profits for both the retailer and the supplier</a:t>
            </a:r>
          </a:p>
          <a:p>
            <a:pPr>
              <a:lnSpc>
                <a:spcPct val="90000"/>
              </a:lnSpc>
            </a:pPr>
            <a:r>
              <a:rPr lang="en-US" sz="2600" smtClean="0"/>
              <a:t>Most effective for products with low variable cost, such as music, software, books, magazines, and newspapers</a:t>
            </a:r>
          </a:p>
          <a:p>
            <a:pPr>
              <a:lnSpc>
                <a:spcPct val="90000"/>
              </a:lnSpc>
            </a:pPr>
            <a:r>
              <a:rPr lang="en-US" sz="2600" smtClean="0"/>
              <a:t>Downside is that buyback contract results in surplus inventory that must be disposed of, which increases supply chain costs</a:t>
            </a:r>
          </a:p>
          <a:p>
            <a:pPr>
              <a:lnSpc>
                <a:spcPct val="90000"/>
              </a:lnSpc>
            </a:pPr>
            <a:r>
              <a:rPr lang="en-US" sz="2600" smtClean="0"/>
              <a:t>Can also increase information distortion through the supply chain because the supply chain reacts to retail orders, not actual customer demand</a:t>
            </a:r>
            <a:endParaRPr lang="en-US" sz="2400" smtClean="0"/>
          </a:p>
        </p:txBody>
      </p:sp>
    </p:spTree>
    <p:extLst>
      <p:ext uri="{BB962C8B-B14F-4D97-AF65-F5344CB8AC3E}">
        <p14:creationId xmlns:p14="http://schemas.microsoft.com/office/powerpoint/2010/main" val="92726958"/>
      </p:ext>
    </p:extLst>
  </p:cSld>
  <p:clrMapOvr>
    <a:masterClrMapping/>
  </p:clrMapOvr>
  <p:transition>
    <p:cove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228600" y="228600"/>
            <a:ext cx="8534400" cy="1104900"/>
          </a:xfrm>
        </p:spPr>
        <p:txBody>
          <a:bodyPr/>
          <a:lstStyle/>
          <a:p>
            <a:pPr eaLnBrk="1" hangingPunct="1"/>
            <a:r>
              <a:rPr lang="en-US" sz="4000" smtClean="0"/>
              <a:t>Revenue-Sharing Contracts</a:t>
            </a:r>
          </a:p>
        </p:txBody>
      </p:sp>
      <p:sp>
        <p:nvSpPr>
          <p:cNvPr id="47106" name="Rectangle 3"/>
          <p:cNvSpPr>
            <a:spLocks noGrp="1" noChangeArrowheads="1"/>
          </p:cNvSpPr>
          <p:nvPr>
            <p:ph type="body" idx="1"/>
          </p:nvPr>
        </p:nvSpPr>
        <p:spPr>
          <a:xfrm>
            <a:off x="457200" y="1241832"/>
            <a:ext cx="8305800" cy="5086539"/>
          </a:xfrm>
        </p:spPr>
        <p:txBody>
          <a:bodyPr/>
          <a:lstStyle/>
          <a:p>
            <a:pPr eaLnBrk="1" hangingPunct="1"/>
            <a:r>
              <a:rPr lang="en-US" sz="2800" dirty="0" smtClean="0"/>
              <a:t>Manufacturer charges the retailer a low wholesale price </a:t>
            </a:r>
            <a:r>
              <a:rPr lang="en-US" sz="2800" i="1" dirty="0" smtClean="0">
                <a:latin typeface="Times New Roman" pitchFamily="18" charset="0"/>
                <a:cs typeface="Times New Roman" pitchFamily="18" charset="0"/>
              </a:rPr>
              <a:t>c</a:t>
            </a:r>
            <a:r>
              <a:rPr lang="en-US" sz="2800" dirty="0" smtClean="0"/>
              <a:t> and shares a fraction </a:t>
            </a:r>
            <a:r>
              <a:rPr lang="en-US" sz="2800" i="1" dirty="0" smtClean="0">
                <a:latin typeface="Times New Roman" pitchFamily="18" charset="0"/>
                <a:cs typeface="Times New Roman" pitchFamily="18" charset="0"/>
              </a:rPr>
              <a:t>f</a:t>
            </a:r>
            <a:r>
              <a:rPr lang="en-US" sz="2800" i="1" dirty="0" smtClean="0"/>
              <a:t> </a:t>
            </a:r>
            <a:r>
              <a:rPr lang="en-US" sz="2800" dirty="0" smtClean="0"/>
              <a:t>of the retailer’s revenue</a:t>
            </a:r>
          </a:p>
          <a:p>
            <a:pPr lvl="1" eaLnBrk="1" hangingPunct="1"/>
            <a:r>
              <a:rPr lang="en-US" sz="2400" dirty="0" smtClean="0"/>
              <a:t>Allows both the manufacturer and retailer to increase their profits</a:t>
            </a:r>
          </a:p>
          <a:p>
            <a:pPr lvl="1" eaLnBrk="1" hangingPunct="1"/>
            <a:r>
              <a:rPr lang="en-US" sz="2400" dirty="0" smtClean="0"/>
              <a:t>Results in lower retailer </a:t>
            </a:r>
            <a:r>
              <a:rPr lang="en-US" sz="2400" dirty="0" smtClean="0"/>
              <a:t>effort</a:t>
            </a:r>
          </a:p>
          <a:p>
            <a:pPr lvl="1"/>
            <a:r>
              <a:rPr lang="en-US" sz="2400" dirty="0"/>
              <a:t>Decreases the cost per unit charged to the retailer, which effectively decreases the cost of overstocking</a:t>
            </a:r>
          </a:p>
          <a:p>
            <a:pPr lvl="1" eaLnBrk="1" hangingPunct="1"/>
            <a:r>
              <a:rPr lang="en-US" sz="2400" dirty="0" smtClean="0"/>
              <a:t>Requires </a:t>
            </a:r>
            <a:r>
              <a:rPr lang="en-US" sz="2400" dirty="0" smtClean="0"/>
              <a:t>an information infrastructure </a:t>
            </a:r>
          </a:p>
          <a:p>
            <a:pPr lvl="1" eaLnBrk="1" hangingPunct="1"/>
            <a:r>
              <a:rPr lang="en-US" sz="2400" dirty="0" smtClean="0"/>
              <a:t>Information distortion results in excess inventory in the supply chain and a greater mismatch of supply and demand</a:t>
            </a:r>
            <a:endParaRPr lang="en-US" sz="2400" dirty="0" smtClean="0">
              <a:latin typeface="Times New Roman" pitchFamily="18" charset="0"/>
            </a:endParaRPr>
          </a:p>
        </p:txBody>
      </p:sp>
    </p:spTree>
  </p:cSld>
  <p:clrMapOvr>
    <a:masterClrMapping/>
  </p:clrMapOvr>
  <p:transition spd="slow">
    <p:pull dir="l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645D01F-DADB-451F-8D42-7D31949DDD8B}" type="slidenum">
              <a:rPr lang="en-GB">
                <a:solidFill>
                  <a:srgbClr val="2A3D7A"/>
                </a:solidFill>
              </a:rPr>
              <a:pPr/>
              <a:t>44</a:t>
            </a:fld>
            <a:endParaRPr lang="en-GB" sz="1400">
              <a:solidFill>
                <a:srgbClr val="2A3D7A"/>
              </a:solidFill>
            </a:endParaRPr>
          </a:p>
        </p:txBody>
      </p:sp>
      <p:sp>
        <p:nvSpPr>
          <p:cNvPr id="66562" name="Rectangle 2"/>
          <p:cNvSpPr>
            <a:spLocks noGrp="1" noChangeArrowheads="1"/>
          </p:cNvSpPr>
          <p:nvPr>
            <p:ph type="title"/>
          </p:nvPr>
        </p:nvSpPr>
        <p:spPr/>
        <p:txBody>
          <a:bodyPr/>
          <a:lstStyle/>
          <a:p>
            <a:r>
              <a:rPr lang="en-US"/>
              <a:t>Revenue Sharing Contracts</a:t>
            </a:r>
          </a:p>
        </p:txBody>
      </p:sp>
      <p:sp>
        <p:nvSpPr>
          <p:cNvPr id="66563" name="Rectangle 3"/>
          <p:cNvSpPr>
            <a:spLocks noGrp="1" noChangeArrowheads="1"/>
          </p:cNvSpPr>
          <p:nvPr>
            <p:ph type="body" idx="1"/>
          </p:nvPr>
        </p:nvSpPr>
        <p:spPr/>
        <p:txBody>
          <a:bodyPr/>
          <a:lstStyle/>
          <a:p>
            <a:r>
              <a:rPr lang="en-US"/>
              <a:t>Retailer:</a:t>
            </a:r>
          </a:p>
          <a:p>
            <a:pPr lvl="1"/>
            <a:r>
              <a:rPr lang="en-US" altLang="zh-TW" i="1">
                <a:solidFill>
                  <a:srgbClr val="FF0066"/>
                </a:solidFill>
                <a:ea typeface="PMingLiU" pitchFamily="18" charset="-120"/>
              </a:rPr>
              <a:t>C</a:t>
            </a:r>
            <a:r>
              <a:rPr lang="en-US" altLang="zh-TW" i="1" baseline="-25000">
                <a:solidFill>
                  <a:srgbClr val="FF0066"/>
                </a:solidFill>
                <a:ea typeface="PMingLiU" pitchFamily="18" charset="-120"/>
              </a:rPr>
              <a:t>u </a:t>
            </a:r>
            <a:r>
              <a:rPr lang="en-US" altLang="zh-TW" i="1">
                <a:solidFill>
                  <a:srgbClr val="FF0066"/>
                </a:solidFill>
                <a:ea typeface="PMingLiU" pitchFamily="18" charset="-120"/>
              </a:rPr>
              <a:t>= (1-f)p - c, C</a:t>
            </a:r>
            <a:r>
              <a:rPr lang="en-US" altLang="zh-TW" i="1" baseline="-25000">
                <a:solidFill>
                  <a:srgbClr val="FF0066"/>
                </a:solidFill>
                <a:ea typeface="PMingLiU" pitchFamily="18" charset="-120"/>
              </a:rPr>
              <a:t>o</a:t>
            </a:r>
            <a:r>
              <a:rPr lang="en-US" altLang="zh-TW" i="1">
                <a:solidFill>
                  <a:srgbClr val="FF0066"/>
                </a:solidFill>
                <a:ea typeface="PMingLiU" pitchFamily="18" charset="-120"/>
              </a:rPr>
              <a:t>= c - s</a:t>
            </a:r>
            <a:r>
              <a:rPr lang="en-US" altLang="zh-TW" i="1" baseline="-25000">
                <a:solidFill>
                  <a:srgbClr val="FF0066"/>
                </a:solidFill>
                <a:ea typeface="PMingLiU" pitchFamily="18" charset="-120"/>
              </a:rPr>
              <a:t>R</a:t>
            </a:r>
            <a:endParaRPr lang="en-US" altLang="zh-TW" i="1">
              <a:solidFill>
                <a:srgbClr val="FF0066"/>
              </a:solidFill>
              <a:ea typeface="PMingLiU" pitchFamily="18" charset="-120"/>
            </a:endParaRPr>
          </a:p>
          <a:p>
            <a:pPr lvl="1"/>
            <a:r>
              <a:rPr lang="en-US" altLang="zh-TW">
                <a:solidFill>
                  <a:srgbClr val="17178D"/>
                </a:solidFill>
                <a:ea typeface="PMingLiU" pitchFamily="18" charset="-120"/>
              </a:rPr>
              <a:t>CSL* = </a:t>
            </a:r>
            <a:r>
              <a:rPr lang="en-US" altLang="zh-TW" i="1">
                <a:solidFill>
                  <a:srgbClr val="17178D"/>
                </a:solidFill>
                <a:ea typeface="PMingLiU" pitchFamily="18" charset="-120"/>
              </a:rPr>
              <a:t>[(1-f)p-c ]/[(1-f)p-</a:t>
            </a:r>
            <a:r>
              <a:rPr lang="en-US" altLang="zh-TW" i="1">
                <a:solidFill>
                  <a:schemeClr val="tx2"/>
                </a:solidFill>
                <a:ea typeface="PMingLiU" pitchFamily="18" charset="-120"/>
              </a:rPr>
              <a:t>s</a:t>
            </a:r>
            <a:r>
              <a:rPr lang="en-US" altLang="zh-TW" i="1" baseline="-25000">
                <a:solidFill>
                  <a:schemeClr val="tx2"/>
                </a:solidFill>
                <a:ea typeface="PMingLiU" pitchFamily="18" charset="-120"/>
              </a:rPr>
              <a:t>R</a:t>
            </a:r>
            <a:r>
              <a:rPr lang="en-US" altLang="zh-TW" i="1">
                <a:solidFill>
                  <a:schemeClr val="tx2"/>
                </a:solidFill>
                <a:ea typeface="PMingLiU" pitchFamily="18" charset="-120"/>
              </a:rPr>
              <a:t>]</a:t>
            </a:r>
          </a:p>
          <a:p>
            <a:pPr lvl="1"/>
            <a:r>
              <a:rPr lang="en-US" altLang="zh-TW" i="1">
                <a:solidFill>
                  <a:schemeClr val="tx2"/>
                </a:solidFill>
                <a:ea typeface="PMingLiU" pitchFamily="18" charset="-120"/>
              </a:rPr>
              <a:t>Let ES = </a:t>
            </a:r>
            <a:r>
              <a:rPr lang="en-US" altLang="zh-TW" sz="2400" i="1">
                <a:solidFill>
                  <a:schemeClr val="tx2"/>
                </a:solidFill>
                <a:ea typeface="PMingLiU" pitchFamily="18" charset="-120"/>
              </a:rPr>
              <a:t>Expected Overstock at retailer</a:t>
            </a:r>
            <a:endParaRPr lang="en-US" altLang="zh-TW" i="1">
              <a:solidFill>
                <a:schemeClr val="tx2"/>
              </a:solidFill>
              <a:ea typeface="PMingLiU" pitchFamily="18" charset="-120"/>
            </a:endParaRPr>
          </a:p>
          <a:p>
            <a:pPr lvl="1"/>
            <a:r>
              <a:rPr lang="en-US" altLang="zh-TW" i="1">
                <a:solidFill>
                  <a:schemeClr val="tx2"/>
                </a:solidFill>
                <a:ea typeface="PMingLiU" pitchFamily="18" charset="-120"/>
              </a:rPr>
              <a:t>Expected profit = (1-f)p(Q-</a:t>
            </a:r>
            <a:r>
              <a:rPr lang="en-US" altLang="zh-TW" sz="2400" i="1">
                <a:solidFill>
                  <a:schemeClr val="tx2"/>
                </a:solidFill>
                <a:ea typeface="PMingLiU" pitchFamily="18" charset="-120"/>
              </a:rPr>
              <a:t>ES</a:t>
            </a:r>
            <a:r>
              <a:rPr lang="en-US" altLang="zh-TW" i="1">
                <a:solidFill>
                  <a:schemeClr val="tx2"/>
                </a:solidFill>
                <a:ea typeface="PMingLiU" pitchFamily="18" charset="-120"/>
              </a:rPr>
              <a:t>) + s</a:t>
            </a:r>
            <a:r>
              <a:rPr lang="en-US" altLang="zh-TW" i="1" baseline="-25000">
                <a:solidFill>
                  <a:schemeClr val="tx2"/>
                </a:solidFill>
                <a:ea typeface="PMingLiU" pitchFamily="18" charset="-120"/>
              </a:rPr>
              <a:t>R</a:t>
            </a:r>
            <a:r>
              <a:rPr lang="en-US" altLang="zh-TW" i="1">
                <a:solidFill>
                  <a:schemeClr val="tx2"/>
                </a:solidFill>
                <a:ea typeface="PMingLiU" pitchFamily="18" charset="-120"/>
              </a:rPr>
              <a:t>(ES</a:t>
            </a:r>
            <a:r>
              <a:rPr lang="en-US" altLang="zh-TW" sz="2400" i="1">
                <a:solidFill>
                  <a:schemeClr val="tx2"/>
                </a:solidFill>
                <a:ea typeface="PMingLiU" pitchFamily="18" charset="-120"/>
              </a:rPr>
              <a:t>) </a:t>
            </a:r>
            <a:r>
              <a:rPr lang="en-US" altLang="zh-TW" i="1">
                <a:solidFill>
                  <a:schemeClr val="tx2"/>
                </a:solidFill>
                <a:ea typeface="PMingLiU" pitchFamily="18" charset="-120"/>
              </a:rPr>
              <a:t> - cQ</a:t>
            </a:r>
          </a:p>
          <a:p>
            <a:r>
              <a:rPr lang="en-US" altLang="zh-TW">
                <a:solidFill>
                  <a:srgbClr val="660066"/>
                </a:solidFill>
                <a:ea typeface="PMingLiU" pitchFamily="18" charset="-120"/>
              </a:rPr>
              <a:t>Manufacturer:</a:t>
            </a:r>
          </a:p>
          <a:p>
            <a:pPr lvl="1"/>
            <a:r>
              <a:rPr lang="en-US" altLang="zh-TW" i="1">
                <a:solidFill>
                  <a:srgbClr val="660066"/>
                </a:solidFill>
                <a:ea typeface="PMingLiU" pitchFamily="18" charset="-120"/>
              </a:rPr>
              <a:t>Expected profit = (c-v)Q + fp(Q-ES)</a:t>
            </a:r>
            <a:endParaRPr lang="en-US"/>
          </a:p>
        </p:txBody>
      </p:sp>
    </p:spTree>
    <p:extLst>
      <p:ext uri="{BB962C8B-B14F-4D97-AF65-F5344CB8AC3E}">
        <p14:creationId xmlns:p14="http://schemas.microsoft.com/office/powerpoint/2010/main" val="24587502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228600" y="228600"/>
            <a:ext cx="8534400" cy="1104900"/>
          </a:xfrm>
        </p:spPr>
        <p:txBody>
          <a:bodyPr/>
          <a:lstStyle/>
          <a:p>
            <a:pPr eaLnBrk="1" hangingPunct="1"/>
            <a:r>
              <a:rPr lang="en-US" sz="4000" smtClean="0"/>
              <a:t>Revenue-Sharing Contracts</a:t>
            </a:r>
          </a:p>
        </p:txBody>
      </p:sp>
      <p:graphicFrame>
        <p:nvGraphicFramePr>
          <p:cNvPr id="5" name="Table 4"/>
          <p:cNvGraphicFramePr>
            <a:graphicFrameLocks noGrp="1"/>
          </p:cNvGraphicFramePr>
          <p:nvPr/>
        </p:nvGraphicFramePr>
        <p:xfrm>
          <a:off x="774700" y="1981200"/>
          <a:ext cx="7619997" cy="3169920"/>
        </p:xfrm>
        <a:graphic>
          <a:graphicData uri="http://schemas.openxmlformats.org/drawingml/2006/table">
            <a:tbl>
              <a:tblPr firstRow="1" bandRow="1">
                <a:tableStyleId>{2D5ABB26-0587-4C30-8999-92F81FD0307C}</a:tableStyleId>
              </a:tblPr>
              <a:tblGrid>
                <a:gridCol w="1088571"/>
                <a:gridCol w="1088571"/>
                <a:gridCol w="1088571"/>
                <a:gridCol w="1088571"/>
                <a:gridCol w="1088571"/>
                <a:gridCol w="1088571"/>
                <a:gridCol w="1088571"/>
              </a:tblGrid>
              <a:tr h="370840">
                <a:tc>
                  <a:txBody>
                    <a:bodyPr/>
                    <a:lstStyle/>
                    <a:p>
                      <a:pPr algn="ctr"/>
                      <a:r>
                        <a:rPr lang="en-US" sz="1400" b="1" dirty="0" smtClean="0"/>
                        <a:t>Wholesale </a:t>
                      </a:r>
                      <a:r>
                        <a:rPr lang="en-US" sz="1400" b="1" dirty="0" smtClean="0">
                          <a:solidFill>
                            <a:srgbClr val="000000"/>
                          </a:solidFill>
                        </a:rPr>
                        <a:t>Price </a:t>
                      </a:r>
                      <a:r>
                        <a:rPr lang="en-US" sz="1400" b="1" i="1" dirty="0" smtClean="0">
                          <a:solidFill>
                            <a:srgbClr val="000000"/>
                          </a:solidFill>
                          <a:latin typeface="Times New Roman"/>
                          <a:cs typeface="Times New Roman"/>
                        </a:rPr>
                        <a:t>c</a:t>
                      </a:r>
                      <a:endParaRPr lang="en-US" sz="1400" b="1" i="1" dirty="0">
                        <a:solidFill>
                          <a:srgbClr val="000000"/>
                        </a:solidFill>
                        <a:latin typeface="Times New Roman"/>
                        <a:cs typeface="Times New Roman"/>
                      </a:endParaRPr>
                    </a:p>
                  </a:txBody>
                  <a:tcPr anchor="b">
                    <a:lnT w="28575"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algn="ctr"/>
                      <a:r>
                        <a:rPr lang="en-US" sz="1400" b="1" dirty="0" smtClean="0"/>
                        <a:t>Revenue-Sharing Fraction </a:t>
                      </a:r>
                      <a:r>
                        <a:rPr lang="en-US" sz="1400" b="1" i="1" dirty="0" smtClean="0">
                          <a:latin typeface="Times New Roman"/>
                          <a:cs typeface="Times New Roman"/>
                        </a:rPr>
                        <a:t>f</a:t>
                      </a:r>
                      <a:endParaRPr lang="en-US" sz="1400" b="1" i="1" dirty="0">
                        <a:latin typeface="Times New Roman"/>
                        <a:cs typeface="Times New Roman"/>
                      </a:endParaRPr>
                    </a:p>
                  </a:txBody>
                  <a:tcPr anchor="b">
                    <a:lnT w="28575"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algn="ctr"/>
                      <a:r>
                        <a:rPr lang="en-US" sz="1400" b="1" dirty="0" smtClean="0"/>
                        <a:t>Optimal Order Size for Music Store</a:t>
                      </a:r>
                      <a:endParaRPr lang="en-US" sz="1400" b="1" dirty="0"/>
                    </a:p>
                  </a:txBody>
                  <a:tcPr anchor="b">
                    <a:lnT w="28575"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algn="ctr"/>
                      <a:r>
                        <a:rPr lang="en-US" sz="1400" b="1" dirty="0" smtClean="0"/>
                        <a:t>Expected Overstock at Music Store</a:t>
                      </a:r>
                      <a:endParaRPr lang="en-US" sz="1400" b="1" dirty="0"/>
                    </a:p>
                  </a:txBody>
                  <a:tcPr anchor="b">
                    <a:lnT w="28575"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algn="ctr"/>
                      <a:r>
                        <a:rPr lang="en-US" sz="1400" b="1" dirty="0" smtClean="0"/>
                        <a:t>Expected Profit for Music Store</a:t>
                      </a:r>
                      <a:endParaRPr lang="en-US" sz="1400" b="1" dirty="0"/>
                    </a:p>
                  </a:txBody>
                  <a:tcPr anchor="b">
                    <a:lnT w="28575"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algn="ctr"/>
                      <a:r>
                        <a:rPr lang="en-US" sz="1400" b="1" dirty="0" smtClean="0"/>
                        <a:t>Expected Profit for Supplier</a:t>
                      </a:r>
                      <a:endParaRPr lang="en-US" sz="1400" b="1" dirty="0"/>
                    </a:p>
                  </a:txBody>
                  <a:tcPr anchor="b">
                    <a:lnT w="28575"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algn="ctr"/>
                      <a:r>
                        <a:rPr lang="en-US" sz="1400" b="1" dirty="0" smtClean="0"/>
                        <a:t>Expected Supply Chain Profit</a:t>
                      </a:r>
                      <a:endParaRPr lang="en-US" sz="1400" b="1" dirty="0"/>
                    </a:p>
                  </a:txBody>
                  <a:tcPr anchor="b">
                    <a:lnT w="28575"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r>
              <a:tr h="370840">
                <a:tc>
                  <a:txBody>
                    <a:bodyPr/>
                    <a:lstStyle/>
                    <a:p>
                      <a:pPr algn="ctr"/>
                      <a:r>
                        <a:rPr lang="en-US" sz="1400" dirty="0" smtClean="0"/>
                        <a:t>$1</a:t>
                      </a:r>
                      <a:endParaRPr lang="en-US" sz="1400" dirty="0"/>
                    </a:p>
                  </a:txBody>
                  <a:tcPr>
                    <a:lnT w="19050" cap="flat" cmpd="sng" algn="ctr">
                      <a:solidFill>
                        <a:scrgbClr r="0" g="0" b="0"/>
                      </a:solidFill>
                      <a:prstDash val="solid"/>
                      <a:round/>
                      <a:headEnd type="none" w="med" len="med"/>
                      <a:tailEnd type="none" w="med" len="med"/>
                    </a:lnT>
                  </a:tcPr>
                </a:tc>
                <a:tc>
                  <a:txBody>
                    <a:bodyPr/>
                    <a:lstStyle/>
                    <a:p>
                      <a:pPr algn="ctr"/>
                      <a:r>
                        <a:rPr lang="en-US" sz="1400" dirty="0" smtClean="0"/>
                        <a:t>0.30</a:t>
                      </a:r>
                      <a:endParaRPr lang="en-US" sz="1400" dirty="0"/>
                    </a:p>
                  </a:txBody>
                  <a:tcPr>
                    <a:lnT w="19050" cap="flat" cmpd="sng" algn="ctr">
                      <a:solidFill>
                        <a:scrgbClr r="0" g="0" b="0"/>
                      </a:solidFill>
                      <a:prstDash val="solid"/>
                      <a:round/>
                      <a:headEnd type="none" w="med" len="med"/>
                      <a:tailEnd type="none" w="med" len="med"/>
                    </a:lnT>
                  </a:tcPr>
                </a:tc>
                <a:tc>
                  <a:txBody>
                    <a:bodyPr/>
                    <a:lstStyle/>
                    <a:p>
                      <a:pPr>
                        <a:tabLst>
                          <a:tab pos="622300" algn="r"/>
                        </a:tabLst>
                      </a:pPr>
                      <a:r>
                        <a:rPr lang="en-US" sz="1400" dirty="0" smtClean="0"/>
                        <a:t>	1,320</a:t>
                      </a:r>
                      <a:endParaRPr lang="en-US" sz="1400" dirty="0"/>
                    </a:p>
                  </a:txBody>
                  <a:tcPr>
                    <a:lnT w="19050" cap="flat" cmpd="sng" algn="ctr">
                      <a:solidFill>
                        <a:scrgbClr r="0" g="0" b="0"/>
                      </a:solidFill>
                      <a:prstDash val="solid"/>
                      <a:round/>
                      <a:headEnd type="none" w="med" len="med"/>
                      <a:tailEnd type="none" w="med" len="med"/>
                    </a:lnT>
                  </a:tcPr>
                </a:tc>
                <a:tc>
                  <a:txBody>
                    <a:bodyPr/>
                    <a:lstStyle/>
                    <a:p>
                      <a:pPr algn="ctr"/>
                      <a:r>
                        <a:rPr lang="en-US" sz="1400" dirty="0" smtClean="0"/>
                        <a:t>342</a:t>
                      </a:r>
                      <a:endParaRPr lang="en-US" sz="1400" dirty="0"/>
                    </a:p>
                  </a:txBody>
                  <a:tcPr>
                    <a:lnT w="19050" cap="flat" cmpd="sng" algn="ctr">
                      <a:solidFill>
                        <a:scrgbClr r="0" g="0" b="0"/>
                      </a:solidFill>
                      <a:prstDash val="solid"/>
                      <a:round/>
                      <a:headEnd type="none" w="med" len="med"/>
                      <a:tailEnd type="none" w="med" len="med"/>
                    </a:lnT>
                  </a:tcPr>
                </a:tc>
                <a:tc>
                  <a:txBody>
                    <a:bodyPr/>
                    <a:lstStyle/>
                    <a:p>
                      <a:pPr algn="ctr">
                        <a:tabLst>
                          <a:tab pos="622300" algn="r"/>
                        </a:tabLst>
                      </a:pPr>
                      <a:r>
                        <a:rPr lang="en-US" sz="1400" dirty="0" smtClean="0"/>
                        <a:t>$5,526</a:t>
                      </a:r>
                      <a:endParaRPr lang="en-US" sz="1400" dirty="0"/>
                    </a:p>
                  </a:txBody>
                  <a:tcPr>
                    <a:lnT w="19050" cap="flat" cmpd="sng" algn="ctr">
                      <a:solidFill>
                        <a:scrgbClr r="0" g="0" b="0"/>
                      </a:solidFill>
                      <a:prstDash val="solid"/>
                      <a:round/>
                      <a:headEnd type="none" w="med" len="med"/>
                      <a:tailEnd type="none" w="med" len="med"/>
                    </a:lnT>
                  </a:tcPr>
                </a:tc>
                <a:tc>
                  <a:txBody>
                    <a:bodyPr/>
                    <a:lstStyle/>
                    <a:p>
                      <a:pPr algn="ctr"/>
                      <a:r>
                        <a:rPr lang="en-US" sz="1400" dirty="0" smtClean="0"/>
                        <a:t>$2,934</a:t>
                      </a:r>
                      <a:endParaRPr lang="en-US" sz="1400" dirty="0"/>
                    </a:p>
                  </a:txBody>
                  <a:tcPr>
                    <a:lnT w="19050" cap="flat" cmpd="sng" algn="ctr">
                      <a:solidFill>
                        <a:scrgbClr r="0" g="0" b="0"/>
                      </a:solidFill>
                      <a:prstDash val="solid"/>
                      <a:round/>
                      <a:headEnd type="none" w="med" len="med"/>
                      <a:tailEnd type="none" w="med" len="med"/>
                    </a:lnT>
                  </a:tcPr>
                </a:tc>
                <a:tc>
                  <a:txBody>
                    <a:bodyPr/>
                    <a:lstStyle/>
                    <a:p>
                      <a:pPr algn="ctr"/>
                      <a:r>
                        <a:rPr lang="en-US" sz="1400" dirty="0" smtClean="0"/>
                        <a:t>$8,460</a:t>
                      </a:r>
                      <a:endParaRPr lang="en-US" sz="1400" dirty="0"/>
                    </a:p>
                  </a:txBody>
                  <a:tcPr>
                    <a:lnT w="19050" cap="flat" cmpd="sng" algn="ctr">
                      <a:solidFill>
                        <a:scrgbClr r="0" g="0" b="0"/>
                      </a:solidFill>
                      <a:prstDash val="solid"/>
                      <a:round/>
                      <a:headEnd type="none" w="med" len="med"/>
                      <a:tailEnd type="none" w="med" len="med"/>
                    </a:lnT>
                  </a:tcPr>
                </a:tc>
              </a:tr>
              <a:tr h="370840">
                <a:tc>
                  <a:txBody>
                    <a:bodyPr/>
                    <a:lstStyle/>
                    <a:p>
                      <a:pPr algn="ctr"/>
                      <a:r>
                        <a:rPr lang="en-US" sz="1400" dirty="0" smtClean="0"/>
                        <a:t>$1</a:t>
                      </a:r>
                      <a:endParaRPr lang="en-US" sz="1400" dirty="0"/>
                    </a:p>
                  </a:txBody>
                  <a:tcPr/>
                </a:tc>
                <a:tc>
                  <a:txBody>
                    <a:bodyPr/>
                    <a:lstStyle/>
                    <a:p>
                      <a:pPr algn="ctr"/>
                      <a:r>
                        <a:rPr lang="en-US" sz="1400" dirty="0" smtClean="0"/>
                        <a:t>0.45</a:t>
                      </a:r>
                      <a:endParaRPr lang="en-US" sz="1400" dirty="0"/>
                    </a:p>
                  </a:txBody>
                  <a:tcPr/>
                </a:tc>
                <a:tc>
                  <a:txBody>
                    <a:bodyPr/>
                    <a:lstStyle/>
                    <a:p>
                      <a:pPr>
                        <a:tabLst>
                          <a:tab pos="622300" algn="r"/>
                        </a:tabLst>
                      </a:pPr>
                      <a:r>
                        <a:rPr lang="en-US" sz="1400" dirty="0" smtClean="0"/>
                        <a:t>	1,273</a:t>
                      </a:r>
                      <a:endParaRPr lang="en-US" sz="1400" dirty="0"/>
                    </a:p>
                  </a:txBody>
                  <a:tcPr/>
                </a:tc>
                <a:tc>
                  <a:txBody>
                    <a:bodyPr/>
                    <a:lstStyle/>
                    <a:p>
                      <a:pPr algn="ctr"/>
                      <a:r>
                        <a:rPr lang="en-US" sz="1400" dirty="0" smtClean="0"/>
                        <a:t>302</a:t>
                      </a:r>
                      <a:endParaRPr lang="en-US" sz="1400" dirty="0"/>
                    </a:p>
                  </a:txBody>
                  <a:tcPr/>
                </a:tc>
                <a:tc>
                  <a:txBody>
                    <a:bodyPr/>
                    <a:lstStyle/>
                    <a:p>
                      <a:pPr algn="ctr">
                        <a:tabLst>
                          <a:tab pos="622300" algn="r"/>
                        </a:tabLst>
                      </a:pPr>
                      <a:r>
                        <a:rPr lang="en-US" sz="1400" dirty="0" smtClean="0"/>
                        <a:t>$4,064</a:t>
                      </a:r>
                      <a:endParaRPr lang="en-US" sz="1400" dirty="0"/>
                    </a:p>
                  </a:txBody>
                  <a:tcPr/>
                </a:tc>
                <a:tc>
                  <a:txBody>
                    <a:bodyPr/>
                    <a:lstStyle/>
                    <a:p>
                      <a:pPr algn="ctr"/>
                      <a:r>
                        <a:rPr lang="en-US" sz="1400" dirty="0" smtClean="0"/>
                        <a:t>$4,367</a:t>
                      </a:r>
                      <a:endParaRPr lang="en-US" sz="1400" dirty="0"/>
                    </a:p>
                  </a:txBody>
                  <a:tcPr/>
                </a:tc>
                <a:tc>
                  <a:txBody>
                    <a:bodyPr/>
                    <a:lstStyle/>
                    <a:p>
                      <a:pPr algn="ctr"/>
                      <a:r>
                        <a:rPr lang="en-US" sz="1400" dirty="0" smtClean="0"/>
                        <a:t>$8,431</a:t>
                      </a:r>
                      <a:endParaRPr lang="en-US" sz="1400" dirty="0"/>
                    </a:p>
                  </a:txBody>
                  <a:tcPr/>
                </a:tc>
              </a:tr>
              <a:tr h="370840">
                <a:tc>
                  <a:txBody>
                    <a:bodyPr/>
                    <a:lstStyle/>
                    <a:p>
                      <a:pPr algn="ctr"/>
                      <a:r>
                        <a:rPr lang="en-US" sz="1400" dirty="0" smtClean="0"/>
                        <a:t>$1</a:t>
                      </a:r>
                      <a:endParaRPr lang="en-US" sz="1400" dirty="0"/>
                    </a:p>
                  </a:txBody>
                  <a:tcPr/>
                </a:tc>
                <a:tc>
                  <a:txBody>
                    <a:bodyPr/>
                    <a:lstStyle/>
                    <a:p>
                      <a:pPr algn="ctr"/>
                      <a:r>
                        <a:rPr lang="en-US" sz="1400" dirty="0" smtClean="0"/>
                        <a:t>0.60</a:t>
                      </a:r>
                      <a:endParaRPr lang="en-US" sz="1400" dirty="0"/>
                    </a:p>
                  </a:txBody>
                  <a:tcPr/>
                </a:tc>
                <a:tc>
                  <a:txBody>
                    <a:bodyPr/>
                    <a:lstStyle/>
                    <a:p>
                      <a:pPr>
                        <a:tabLst>
                          <a:tab pos="622300" algn="r"/>
                        </a:tabLst>
                      </a:pPr>
                      <a:r>
                        <a:rPr lang="en-US" sz="1400" dirty="0" smtClean="0"/>
                        <a:t>	1,202</a:t>
                      </a:r>
                      <a:endParaRPr lang="en-US" sz="1400" dirty="0"/>
                    </a:p>
                  </a:txBody>
                  <a:tcPr/>
                </a:tc>
                <a:tc>
                  <a:txBody>
                    <a:bodyPr/>
                    <a:lstStyle/>
                    <a:p>
                      <a:pPr algn="ctr"/>
                      <a:r>
                        <a:rPr lang="en-US" sz="1400" dirty="0" smtClean="0"/>
                        <a:t>247</a:t>
                      </a:r>
                      <a:endParaRPr lang="en-US" sz="1400" dirty="0"/>
                    </a:p>
                  </a:txBody>
                  <a:tcPr/>
                </a:tc>
                <a:tc>
                  <a:txBody>
                    <a:bodyPr/>
                    <a:lstStyle/>
                    <a:p>
                      <a:pPr algn="ctr">
                        <a:tabLst>
                          <a:tab pos="622300" algn="r"/>
                        </a:tabLst>
                      </a:pPr>
                      <a:r>
                        <a:rPr lang="en-US" sz="1400" dirty="0" smtClean="0"/>
                        <a:t>$2,619</a:t>
                      </a:r>
                      <a:endParaRPr lang="en-US" sz="1400" dirty="0"/>
                    </a:p>
                  </a:txBody>
                  <a:tcPr/>
                </a:tc>
                <a:tc>
                  <a:txBody>
                    <a:bodyPr/>
                    <a:lstStyle/>
                    <a:p>
                      <a:pPr algn="ctr"/>
                      <a:r>
                        <a:rPr lang="en-US" sz="1400" dirty="0" smtClean="0"/>
                        <a:t>$5,732</a:t>
                      </a:r>
                      <a:endParaRPr lang="en-US" sz="1400" dirty="0"/>
                    </a:p>
                  </a:txBody>
                  <a:tcPr/>
                </a:tc>
                <a:tc>
                  <a:txBody>
                    <a:bodyPr/>
                    <a:lstStyle/>
                    <a:p>
                      <a:pPr algn="ctr"/>
                      <a:r>
                        <a:rPr lang="en-US" sz="1400" dirty="0" smtClean="0"/>
                        <a:t>$8,350</a:t>
                      </a:r>
                      <a:endParaRPr lang="en-US" sz="1400" dirty="0"/>
                    </a:p>
                  </a:txBody>
                  <a:tcPr/>
                </a:tc>
              </a:tr>
              <a:tr h="370840">
                <a:tc>
                  <a:txBody>
                    <a:bodyPr/>
                    <a:lstStyle/>
                    <a:p>
                      <a:pPr algn="ctr"/>
                      <a:r>
                        <a:rPr lang="en-US" sz="1400" dirty="0" smtClean="0"/>
                        <a:t>$2</a:t>
                      </a:r>
                      <a:endParaRPr lang="en-US" sz="1400" dirty="0"/>
                    </a:p>
                  </a:txBody>
                  <a:tcPr/>
                </a:tc>
                <a:tc>
                  <a:txBody>
                    <a:bodyPr/>
                    <a:lstStyle/>
                    <a:p>
                      <a:pPr algn="ctr"/>
                      <a:r>
                        <a:rPr lang="en-US" sz="1400" dirty="0" smtClean="0"/>
                        <a:t>0.30</a:t>
                      </a:r>
                      <a:endParaRPr lang="en-US" sz="1400" dirty="0"/>
                    </a:p>
                  </a:txBody>
                  <a:tcPr/>
                </a:tc>
                <a:tc>
                  <a:txBody>
                    <a:bodyPr/>
                    <a:lstStyle/>
                    <a:p>
                      <a:pPr>
                        <a:tabLst>
                          <a:tab pos="622300" algn="r"/>
                        </a:tabLst>
                      </a:pPr>
                      <a:r>
                        <a:rPr lang="en-US" sz="1400" dirty="0" smtClean="0"/>
                        <a:t>	1,170</a:t>
                      </a:r>
                      <a:endParaRPr lang="en-US" sz="1400" dirty="0"/>
                    </a:p>
                  </a:txBody>
                  <a:tcPr/>
                </a:tc>
                <a:tc>
                  <a:txBody>
                    <a:bodyPr/>
                    <a:lstStyle/>
                    <a:p>
                      <a:pPr algn="ctr"/>
                      <a:r>
                        <a:rPr lang="en-US" sz="1400" dirty="0" smtClean="0"/>
                        <a:t>223</a:t>
                      </a:r>
                      <a:endParaRPr lang="en-US" sz="1400" dirty="0"/>
                    </a:p>
                  </a:txBody>
                  <a:tcPr/>
                </a:tc>
                <a:tc>
                  <a:txBody>
                    <a:bodyPr/>
                    <a:lstStyle/>
                    <a:p>
                      <a:pPr algn="ctr">
                        <a:tabLst>
                          <a:tab pos="622300" algn="r"/>
                        </a:tabLst>
                      </a:pPr>
                      <a:r>
                        <a:rPr lang="en-US" sz="1400" dirty="0" smtClean="0"/>
                        <a:t>$4,286</a:t>
                      </a:r>
                      <a:endParaRPr lang="en-US" sz="1400" dirty="0"/>
                    </a:p>
                  </a:txBody>
                  <a:tcPr/>
                </a:tc>
                <a:tc>
                  <a:txBody>
                    <a:bodyPr/>
                    <a:lstStyle/>
                    <a:p>
                      <a:pPr algn="ctr"/>
                      <a:r>
                        <a:rPr lang="en-US" sz="1400" dirty="0" smtClean="0"/>
                        <a:t>$4,009</a:t>
                      </a:r>
                      <a:endParaRPr lang="en-US" sz="1400" dirty="0"/>
                    </a:p>
                  </a:txBody>
                  <a:tcPr/>
                </a:tc>
                <a:tc>
                  <a:txBody>
                    <a:bodyPr/>
                    <a:lstStyle/>
                    <a:p>
                      <a:pPr algn="ctr"/>
                      <a:r>
                        <a:rPr lang="en-US" sz="1400" dirty="0" smtClean="0"/>
                        <a:t>$8,295</a:t>
                      </a:r>
                      <a:endParaRPr lang="en-US" sz="1400" dirty="0"/>
                    </a:p>
                  </a:txBody>
                  <a:tcPr/>
                </a:tc>
              </a:tr>
              <a:tr h="370840">
                <a:tc>
                  <a:txBody>
                    <a:bodyPr/>
                    <a:lstStyle/>
                    <a:p>
                      <a:pPr algn="ctr"/>
                      <a:r>
                        <a:rPr lang="en-US" sz="1400" dirty="0" smtClean="0"/>
                        <a:t>$2</a:t>
                      </a:r>
                      <a:endParaRPr lang="en-US" sz="1400" dirty="0"/>
                    </a:p>
                  </a:txBody>
                  <a:tcPr/>
                </a:tc>
                <a:tc>
                  <a:txBody>
                    <a:bodyPr/>
                    <a:lstStyle/>
                    <a:p>
                      <a:pPr algn="ctr"/>
                      <a:r>
                        <a:rPr lang="en-US" sz="1400" dirty="0" smtClean="0"/>
                        <a:t>0.45</a:t>
                      </a:r>
                      <a:endParaRPr lang="en-US" sz="1400" dirty="0"/>
                    </a:p>
                  </a:txBody>
                  <a:tcPr/>
                </a:tc>
                <a:tc>
                  <a:txBody>
                    <a:bodyPr/>
                    <a:lstStyle/>
                    <a:p>
                      <a:pPr>
                        <a:tabLst>
                          <a:tab pos="622300" algn="r"/>
                        </a:tabLst>
                      </a:pPr>
                      <a:r>
                        <a:rPr lang="en-US" sz="1400" dirty="0" smtClean="0"/>
                        <a:t>	1,105</a:t>
                      </a:r>
                      <a:endParaRPr lang="en-US" sz="1400" dirty="0"/>
                    </a:p>
                  </a:txBody>
                  <a:tcPr/>
                </a:tc>
                <a:tc>
                  <a:txBody>
                    <a:bodyPr/>
                    <a:lstStyle/>
                    <a:p>
                      <a:pPr algn="ctr"/>
                      <a:r>
                        <a:rPr lang="en-US" sz="1400" dirty="0" smtClean="0"/>
                        <a:t>179</a:t>
                      </a:r>
                      <a:endParaRPr lang="en-US" sz="1400" dirty="0"/>
                    </a:p>
                  </a:txBody>
                  <a:tcPr/>
                </a:tc>
                <a:tc>
                  <a:txBody>
                    <a:bodyPr/>
                    <a:lstStyle/>
                    <a:p>
                      <a:pPr algn="ctr">
                        <a:tabLst>
                          <a:tab pos="622300" algn="r"/>
                        </a:tabLst>
                      </a:pPr>
                      <a:r>
                        <a:rPr lang="en-US" sz="1400" dirty="0" smtClean="0"/>
                        <a:t>$2,881</a:t>
                      </a:r>
                      <a:endParaRPr lang="en-US" sz="1400" dirty="0"/>
                    </a:p>
                  </a:txBody>
                  <a:tcPr/>
                </a:tc>
                <a:tc>
                  <a:txBody>
                    <a:bodyPr/>
                    <a:lstStyle/>
                    <a:p>
                      <a:pPr algn="ctr"/>
                      <a:r>
                        <a:rPr lang="en-US" sz="1400" dirty="0" smtClean="0"/>
                        <a:t>$5,269</a:t>
                      </a:r>
                      <a:endParaRPr lang="en-US" sz="1400" dirty="0"/>
                    </a:p>
                  </a:txBody>
                  <a:tcPr/>
                </a:tc>
                <a:tc>
                  <a:txBody>
                    <a:bodyPr/>
                    <a:lstStyle/>
                    <a:p>
                      <a:pPr algn="ctr"/>
                      <a:r>
                        <a:rPr lang="en-US" sz="1400" dirty="0" smtClean="0"/>
                        <a:t>$8,150</a:t>
                      </a:r>
                      <a:endParaRPr lang="en-US" sz="1400" dirty="0"/>
                    </a:p>
                  </a:txBody>
                  <a:tcPr/>
                </a:tc>
              </a:tr>
              <a:tr h="370840">
                <a:tc>
                  <a:txBody>
                    <a:bodyPr/>
                    <a:lstStyle/>
                    <a:p>
                      <a:pPr algn="ctr"/>
                      <a:r>
                        <a:rPr lang="en-US" sz="1400" dirty="0" smtClean="0"/>
                        <a:t>$2</a:t>
                      </a:r>
                      <a:endParaRPr lang="en-US" sz="1400" dirty="0"/>
                    </a:p>
                  </a:txBody>
                  <a:tcPr>
                    <a:lnB w="28575" cap="flat" cmpd="sng" algn="ctr">
                      <a:solidFill>
                        <a:scrgbClr r="0" g="0" b="0"/>
                      </a:solidFill>
                      <a:prstDash val="solid"/>
                      <a:round/>
                      <a:headEnd type="none" w="med" len="med"/>
                      <a:tailEnd type="none" w="med" len="med"/>
                    </a:lnB>
                  </a:tcPr>
                </a:tc>
                <a:tc>
                  <a:txBody>
                    <a:bodyPr/>
                    <a:lstStyle/>
                    <a:p>
                      <a:pPr algn="ctr"/>
                      <a:r>
                        <a:rPr lang="en-US" sz="1400" dirty="0" smtClean="0"/>
                        <a:t>0.60</a:t>
                      </a:r>
                      <a:endParaRPr lang="en-US" sz="1400" dirty="0"/>
                    </a:p>
                  </a:txBody>
                  <a:tcPr>
                    <a:lnB w="28575" cap="flat" cmpd="sng" algn="ctr">
                      <a:solidFill>
                        <a:scrgbClr r="0" g="0" b="0"/>
                      </a:solidFill>
                      <a:prstDash val="solid"/>
                      <a:round/>
                      <a:headEnd type="none" w="med" len="med"/>
                      <a:tailEnd type="none" w="med" len="med"/>
                    </a:lnB>
                  </a:tcPr>
                </a:tc>
                <a:tc>
                  <a:txBody>
                    <a:bodyPr/>
                    <a:lstStyle/>
                    <a:p>
                      <a:pPr>
                        <a:tabLst>
                          <a:tab pos="622300" algn="r"/>
                        </a:tabLst>
                      </a:pPr>
                      <a:r>
                        <a:rPr lang="en-US" sz="1400" dirty="0" smtClean="0"/>
                        <a:t>	1,000</a:t>
                      </a:r>
                      <a:endParaRPr lang="en-US" sz="1400" dirty="0"/>
                    </a:p>
                  </a:txBody>
                  <a:tcPr>
                    <a:lnB w="28575" cap="flat" cmpd="sng" algn="ctr">
                      <a:solidFill>
                        <a:scrgbClr r="0" g="0" b="0"/>
                      </a:solidFill>
                      <a:prstDash val="solid"/>
                      <a:round/>
                      <a:headEnd type="none" w="med" len="med"/>
                      <a:tailEnd type="none" w="med" len="med"/>
                    </a:lnB>
                  </a:tcPr>
                </a:tc>
                <a:tc>
                  <a:txBody>
                    <a:bodyPr/>
                    <a:lstStyle/>
                    <a:p>
                      <a:pPr algn="ctr"/>
                      <a:r>
                        <a:rPr lang="en-US" sz="1400" dirty="0" smtClean="0"/>
                        <a:t>120</a:t>
                      </a:r>
                      <a:endParaRPr lang="en-US" sz="1400" dirty="0"/>
                    </a:p>
                  </a:txBody>
                  <a:tcPr>
                    <a:lnB w="28575" cap="flat" cmpd="sng" algn="ctr">
                      <a:solidFill>
                        <a:scrgbClr r="0" g="0" b="0"/>
                      </a:solidFill>
                      <a:prstDash val="solid"/>
                      <a:round/>
                      <a:headEnd type="none" w="med" len="med"/>
                      <a:tailEnd type="none" w="med" len="med"/>
                    </a:lnB>
                  </a:tcPr>
                </a:tc>
                <a:tc>
                  <a:txBody>
                    <a:bodyPr/>
                    <a:lstStyle/>
                    <a:p>
                      <a:pPr algn="ctr">
                        <a:tabLst>
                          <a:tab pos="622300" algn="r"/>
                        </a:tabLst>
                      </a:pPr>
                      <a:r>
                        <a:rPr lang="en-US" sz="1400" dirty="0" smtClean="0"/>
                        <a:t>$1,521</a:t>
                      </a:r>
                      <a:endParaRPr lang="en-US" sz="1400" dirty="0"/>
                    </a:p>
                  </a:txBody>
                  <a:tcPr>
                    <a:lnB w="28575" cap="flat" cmpd="sng" algn="ctr">
                      <a:solidFill>
                        <a:scrgbClr r="0" g="0" b="0"/>
                      </a:solidFill>
                      <a:prstDash val="solid"/>
                      <a:round/>
                      <a:headEnd type="none" w="med" len="med"/>
                      <a:tailEnd type="none" w="med" len="med"/>
                    </a:lnB>
                  </a:tcPr>
                </a:tc>
                <a:tc>
                  <a:txBody>
                    <a:bodyPr/>
                    <a:lstStyle/>
                    <a:p>
                      <a:pPr algn="ctr"/>
                      <a:r>
                        <a:rPr lang="en-US" sz="1400" dirty="0" smtClean="0"/>
                        <a:t>$6,282</a:t>
                      </a:r>
                      <a:endParaRPr lang="en-US" sz="1400" dirty="0"/>
                    </a:p>
                  </a:txBody>
                  <a:tcPr>
                    <a:lnB w="28575" cap="flat" cmpd="sng" algn="ctr">
                      <a:solidFill>
                        <a:scrgbClr r="0" g="0" b="0"/>
                      </a:solidFill>
                      <a:prstDash val="solid"/>
                      <a:round/>
                      <a:headEnd type="none" w="med" len="med"/>
                      <a:tailEnd type="none" w="med" len="med"/>
                    </a:lnB>
                  </a:tcPr>
                </a:tc>
                <a:tc>
                  <a:txBody>
                    <a:bodyPr/>
                    <a:lstStyle/>
                    <a:p>
                      <a:pPr algn="ctr"/>
                      <a:r>
                        <a:rPr lang="en-US" sz="1400" dirty="0" smtClean="0"/>
                        <a:t>$7,803</a:t>
                      </a:r>
                      <a:endParaRPr lang="en-US" sz="1400" dirty="0"/>
                    </a:p>
                  </a:txBody>
                  <a:tcPr>
                    <a:lnB w="28575" cap="flat" cmpd="sng" algn="ctr">
                      <a:solidFill>
                        <a:scrgbClr r="0" g="0" b="0"/>
                      </a:solidFill>
                      <a:prstDash val="solid"/>
                      <a:round/>
                      <a:headEnd type="none" w="med" len="med"/>
                      <a:tailEnd type="none" w="med" len="med"/>
                    </a:lnB>
                  </a:tcPr>
                </a:tc>
              </a:tr>
            </a:tbl>
          </a:graphicData>
        </a:graphic>
      </p:graphicFrame>
      <p:sp>
        <p:nvSpPr>
          <p:cNvPr id="6" name="TextBox 5"/>
          <p:cNvSpPr txBox="1">
            <a:spLocks noChangeArrowheads="1"/>
          </p:cNvSpPr>
          <p:nvPr/>
        </p:nvSpPr>
        <p:spPr bwMode="auto">
          <a:xfrm>
            <a:off x="7353300" y="5372100"/>
            <a:ext cx="1030288" cy="304800"/>
          </a:xfrm>
          <a:prstGeom prst="rect">
            <a:avLst/>
          </a:prstGeom>
          <a:noFill/>
          <a:ln w="9525">
            <a:noFill/>
            <a:miter lim="800000"/>
            <a:headEnd/>
            <a:tailEnd/>
          </a:ln>
        </p:spPr>
        <p:txBody>
          <a:bodyPr wrap="none">
            <a:spAutoFit/>
          </a:bodyPr>
          <a:lstStyle/>
          <a:p>
            <a:r>
              <a:rPr lang="en-US" sz="1400"/>
              <a:t>Table 15-5</a:t>
            </a: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par>
                          <p:cTn id="8" fill="hold">
                            <p:stCondLst>
                              <p:cond delay="2000"/>
                            </p:stCondLst>
                            <p:childTnLst>
                              <p:par>
                                <p:cTn id="9" presetID="22" presetClass="entr" presetSubtype="8" fill="hold" grpId="0"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152400" y="266700"/>
            <a:ext cx="8763000" cy="1104900"/>
          </a:xfrm>
        </p:spPr>
        <p:txBody>
          <a:bodyPr/>
          <a:lstStyle/>
          <a:p>
            <a:pPr eaLnBrk="1" hangingPunct="1"/>
            <a:r>
              <a:rPr lang="en-US" sz="4000" smtClean="0"/>
              <a:t>Quantity Flexibility Contracts</a:t>
            </a:r>
          </a:p>
        </p:txBody>
      </p:sp>
      <p:sp>
        <p:nvSpPr>
          <p:cNvPr id="51202" name="Rectangle 3"/>
          <p:cNvSpPr>
            <a:spLocks noGrp="1" noChangeArrowheads="1"/>
          </p:cNvSpPr>
          <p:nvPr>
            <p:ph type="body" idx="1"/>
          </p:nvPr>
        </p:nvSpPr>
        <p:spPr>
          <a:xfrm>
            <a:off x="457200" y="1676400"/>
            <a:ext cx="8305800" cy="4114800"/>
          </a:xfrm>
        </p:spPr>
        <p:txBody>
          <a:bodyPr/>
          <a:lstStyle/>
          <a:p>
            <a:pPr eaLnBrk="1" hangingPunct="1"/>
            <a:r>
              <a:rPr lang="en-US" sz="2800" smtClean="0"/>
              <a:t>Allows the buyer to modify the order (within limits) after observing demand</a:t>
            </a:r>
          </a:p>
          <a:p>
            <a:pPr eaLnBrk="1" hangingPunct="1"/>
            <a:r>
              <a:rPr lang="en-US" sz="2800" smtClean="0"/>
              <a:t>Better matching of supply and demand</a:t>
            </a:r>
          </a:p>
          <a:p>
            <a:pPr eaLnBrk="1" hangingPunct="1"/>
            <a:r>
              <a:rPr lang="en-US" sz="2800" smtClean="0"/>
              <a:t>Increased overall supply chain profits if the supplier has flexible capacity</a:t>
            </a:r>
          </a:p>
          <a:p>
            <a:pPr eaLnBrk="1" hangingPunct="1"/>
            <a:r>
              <a:rPr lang="en-US" sz="2800" smtClean="0"/>
              <a:t>Lower levels of information distortion than either buyback contracts or revenue sharing contracts</a:t>
            </a:r>
          </a:p>
        </p:txBody>
      </p:sp>
    </p:spTree>
  </p:cSld>
  <p:clrMapOvr>
    <a:masterClrMapping/>
  </p:clrMapOvr>
  <p:transition spd="slow">
    <p:pull dir="l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FE9C821-3E87-4D2A-B2A8-CE735DA17155}" type="slidenum">
              <a:rPr lang="en-GB">
                <a:solidFill>
                  <a:srgbClr val="2A3D7A"/>
                </a:solidFill>
              </a:rPr>
              <a:pPr/>
              <a:t>47</a:t>
            </a:fld>
            <a:endParaRPr lang="en-GB" sz="1400">
              <a:solidFill>
                <a:srgbClr val="2A3D7A"/>
              </a:solidFill>
            </a:endParaRPr>
          </a:p>
        </p:txBody>
      </p:sp>
      <p:sp>
        <p:nvSpPr>
          <p:cNvPr id="25602" name="Rectangle 2"/>
          <p:cNvSpPr>
            <a:spLocks noGrp="1" noChangeArrowheads="1"/>
          </p:cNvSpPr>
          <p:nvPr>
            <p:ph type="title"/>
          </p:nvPr>
        </p:nvSpPr>
        <p:spPr/>
        <p:txBody>
          <a:bodyPr/>
          <a:lstStyle/>
          <a:p>
            <a:r>
              <a:rPr lang="en-US" altLang="zh-TW">
                <a:ea typeface="PMingLiU" pitchFamily="18" charset="-120"/>
              </a:rPr>
              <a:t>Quantity Flexibility contracts</a:t>
            </a:r>
            <a:endParaRPr lang="en-GB"/>
          </a:p>
        </p:txBody>
      </p:sp>
      <p:sp>
        <p:nvSpPr>
          <p:cNvPr id="25603" name="Rectangle 3"/>
          <p:cNvSpPr>
            <a:spLocks noGrp="1" noChangeArrowheads="1"/>
          </p:cNvSpPr>
          <p:nvPr>
            <p:ph type="body" idx="1"/>
          </p:nvPr>
        </p:nvSpPr>
        <p:spPr/>
        <p:txBody>
          <a:bodyPr/>
          <a:lstStyle/>
          <a:p>
            <a:pPr>
              <a:lnSpc>
                <a:spcPct val="90000"/>
              </a:lnSpc>
              <a:buFont typeface="Wingdings" pitchFamily="2" charset="2"/>
              <a:buNone/>
            </a:pPr>
            <a:r>
              <a:rPr lang="en-US" altLang="zh-TW" i="1">
                <a:solidFill>
                  <a:schemeClr val="tx2"/>
                </a:solidFill>
                <a:ea typeface="PMingLiU" pitchFamily="18" charset="-120"/>
              </a:rPr>
              <a:t>Manufacturer allows retailer to adjust quantity ordered </a:t>
            </a:r>
            <a:r>
              <a:rPr lang="en-US" altLang="zh-TW" i="1">
                <a:solidFill>
                  <a:srgbClr val="FF0066"/>
                </a:solidFill>
                <a:ea typeface="PMingLiU" pitchFamily="18" charset="-120"/>
              </a:rPr>
              <a:t>after </a:t>
            </a:r>
            <a:r>
              <a:rPr lang="en-US" altLang="zh-TW" i="1">
                <a:solidFill>
                  <a:schemeClr val="tx2"/>
                </a:solidFill>
                <a:ea typeface="PMingLiU" pitchFamily="18" charset="-120"/>
              </a:rPr>
              <a:t>observing demand</a:t>
            </a:r>
            <a:r>
              <a:rPr lang="en-US" altLang="zh-TW" i="1">
                <a:ea typeface="PMingLiU" pitchFamily="18" charset="-120"/>
              </a:rPr>
              <a:t> </a:t>
            </a:r>
          </a:p>
          <a:p>
            <a:pPr lvl="1">
              <a:lnSpc>
                <a:spcPct val="90000"/>
              </a:lnSpc>
            </a:pPr>
            <a:r>
              <a:rPr lang="en-US" altLang="zh-TW">
                <a:ea typeface="PMingLiU" pitchFamily="18" charset="-120"/>
              </a:rPr>
              <a:t>Retail orders </a:t>
            </a:r>
            <a:r>
              <a:rPr lang="en-US" altLang="zh-TW" i="1">
                <a:ea typeface="PMingLiU" pitchFamily="18" charset="-120"/>
              </a:rPr>
              <a:t>O</a:t>
            </a:r>
          </a:p>
          <a:p>
            <a:pPr lvl="1">
              <a:lnSpc>
                <a:spcPct val="90000"/>
              </a:lnSpc>
            </a:pPr>
            <a:r>
              <a:rPr lang="en-US" altLang="zh-TW">
                <a:ea typeface="PMingLiU" pitchFamily="18" charset="-120"/>
              </a:rPr>
              <a:t>Manufacturer commits to deliver </a:t>
            </a:r>
            <a:r>
              <a:rPr lang="en-US" altLang="zh-TW" i="1">
                <a:ea typeface="PMingLiU" pitchFamily="18" charset="-120"/>
              </a:rPr>
              <a:t>Q=(1+</a:t>
            </a:r>
            <a:r>
              <a:rPr lang="en-US" altLang="zh-TW" i="1">
                <a:latin typeface="Symbol" pitchFamily="18" charset="2"/>
                <a:ea typeface="PMingLiU" pitchFamily="18" charset="-120"/>
              </a:rPr>
              <a:t>a</a:t>
            </a:r>
            <a:r>
              <a:rPr lang="en-US" altLang="zh-TW" i="1">
                <a:ea typeface="PMingLiU" pitchFamily="18" charset="-120"/>
              </a:rPr>
              <a:t>)O,       0</a:t>
            </a:r>
            <a:r>
              <a:rPr lang="en-US" altLang="zh-TW" i="1" u="sng">
                <a:ea typeface="PMingLiU" pitchFamily="18" charset="-120"/>
              </a:rPr>
              <a:t>&lt;</a:t>
            </a:r>
            <a:r>
              <a:rPr lang="en-US" altLang="zh-TW" i="1">
                <a:ea typeface="PMingLiU" pitchFamily="18" charset="-120"/>
              </a:rPr>
              <a:t> </a:t>
            </a:r>
            <a:r>
              <a:rPr lang="en-US" altLang="zh-TW" i="1">
                <a:latin typeface="Symbol" pitchFamily="18" charset="2"/>
                <a:ea typeface="PMingLiU" pitchFamily="18" charset="-120"/>
              </a:rPr>
              <a:t>a </a:t>
            </a:r>
            <a:r>
              <a:rPr lang="en-US" altLang="zh-TW" i="1" u="sng">
                <a:latin typeface="Symbol" pitchFamily="18" charset="2"/>
                <a:ea typeface="PMingLiU" pitchFamily="18" charset="-120"/>
              </a:rPr>
              <a:t>&lt; </a:t>
            </a:r>
            <a:r>
              <a:rPr lang="en-US" altLang="zh-TW" i="1">
                <a:latin typeface="Symbol" pitchFamily="18" charset="2"/>
                <a:ea typeface="PMingLiU" pitchFamily="18" charset="-120"/>
              </a:rPr>
              <a:t>1</a:t>
            </a:r>
            <a:endParaRPr lang="en-US" altLang="zh-TW" i="1">
              <a:ea typeface="PMingLiU" pitchFamily="18" charset="-120"/>
            </a:endParaRPr>
          </a:p>
          <a:p>
            <a:pPr lvl="1">
              <a:lnSpc>
                <a:spcPct val="90000"/>
              </a:lnSpc>
            </a:pPr>
            <a:r>
              <a:rPr lang="en-US" altLang="zh-TW">
                <a:ea typeface="PMingLiU" pitchFamily="18" charset="-120"/>
              </a:rPr>
              <a:t>Retailer commits to buying at least </a:t>
            </a:r>
            <a:r>
              <a:rPr lang="en-US" altLang="zh-TW" i="1">
                <a:ea typeface="PMingLiU" pitchFamily="18" charset="-120"/>
              </a:rPr>
              <a:t>q=(1-</a:t>
            </a:r>
            <a:r>
              <a:rPr lang="en-US" altLang="zh-TW" i="1">
                <a:latin typeface="Symbol" pitchFamily="18" charset="2"/>
                <a:ea typeface="PMingLiU" pitchFamily="18" charset="-120"/>
              </a:rPr>
              <a:t>b</a:t>
            </a:r>
            <a:r>
              <a:rPr lang="en-US" altLang="zh-TW" i="1">
                <a:ea typeface="PMingLiU" pitchFamily="18" charset="-120"/>
              </a:rPr>
              <a:t>)O, 0</a:t>
            </a:r>
            <a:r>
              <a:rPr lang="en-US" altLang="zh-TW" i="1" u="sng">
                <a:ea typeface="PMingLiU" pitchFamily="18" charset="-120"/>
              </a:rPr>
              <a:t>&lt;</a:t>
            </a:r>
            <a:r>
              <a:rPr lang="en-US" altLang="zh-TW" i="1">
                <a:ea typeface="PMingLiU" pitchFamily="18" charset="-120"/>
              </a:rPr>
              <a:t> </a:t>
            </a:r>
            <a:r>
              <a:rPr lang="en-US" altLang="zh-TW" i="1">
                <a:latin typeface="Symbol" pitchFamily="18" charset="2"/>
                <a:ea typeface="PMingLiU" pitchFamily="18" charset="-120"/>
              </a:rPr>
              <a:t>b </a:t>
            </a:r>
            <a:r>
              <a:rPr lang="en-US" altLang="zh-TW" i="1" u="sng">
                <a:latin typeface="Symbol" pitchFamily="18" charset="2"/>
                <a:ea typeface="PMingLiU" pitchFamily="18" charset="-120"/>
              </a:rPr>
              <a:t>&lt; </a:t>
            </a:r>
            <a:r>
              <a:rPr lang="en-US" altLang="zh-TW" i="1">
                <a:latin typeface="Symbol" pitchFamily="18" charset="2"/>
                <a:ea typeface="PMingLiU" pitchFamily="18" charset="-120"/>
              </a:rPr>
              <a:t>1</a:t>
            </a:r>
          </a:p>
          <a:p>
            <a:pPr lvl="1">
              <a:lnSpc>
                <a:spcPct val="90000"/>
              </a:lnSpc>
              <a:buFont typeface="Wingdings" pitchFamily="2" charset="2"/>
              <a:buNone/>
            </a:pPr>
            <a:r>
              <a:rPr lang="en-US" altLang="zh-TW" i="1">
                <a:solidFill>
                  <a:schemeClr val="tx2"/>
                </a:solidFill>
                <a:ea typeface="PMingLiU" pitchFamily="18" charset="-120"/>
              </a:rPr>
              <a:t>Manufacturers share risk with retailers</a:t>
            </a:r>
          </a:p>
          <a:p>
            <a:pPr lvl="1">
              <a:lnSpc>
                <a:spcPct val="90000"/>
              </a:lnSpc>
              <a:buFont typeface="Wingdings" pitchFamily="2" charset="2"/>
              <a:buNone/>
            </a:pPr>
            <a:r>
              <a:rPr lang="en-US" altLang="zh-TW" i="1">
                <a:solidFill>
                  <a:schemeClr val="tx2"/>
                </a:solidFill>
                <a:ea typeface="PMingLiU" pitchFamily="18" charset="-120"/>
              </a:rPr>
              <a:t>No returns required </a:t>
            </a:r>
            <a:endParaRPr lang="en-GB" i="1">
              <a:solidFill>
                <a:schemeClr val="tx2"/>
              </a:solidFill>
            </a:endParaRPr>
          </a:p>
        </p:txBody>
      </p:sp>
    </p:spTree>
    <p:extLst>
      <p:ext uri="{BB962C8B-B14F-4D97-AF65-F5344CB8AC3E}">
        <p14:creationId xmlns:p14="http://schemas.microsoft.com/office/powerpoint/2010/main" val="17122283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5" name="Rectangle 2"/>
          <p:cNvSpPr>
            <a:spLocks noGrp="1" noChangeArrowheads="1"/>
          </p:cNvSpPr>
          <p:nvPr>
            <p:ph type="title"/>
          </p:nvPr>
        </p:nvSpPr>
        <p:spPr>
          <a:xfrm>
            <a:off x="152400" y="266700"/>
            <a:ext cx="8763000" cy="1104900"/>
          </a:xfrm>
        </p:spPr>
        <p:txBody>
          <a:bodyPr/>
          <a:lstStyle/>
          <a:p>
            <a:pPr eaLnBrk="1" hangingPunct="1"/>
            <a:r>
              <a:rPr lang="en-US" sz="4000" smtClean="0"/>
              <a:t>Quantity Flexibility Contracts</a:t>
            </a:r>
          </a:p>
        </p:txBody>
      </p:sp>
      <p:grpSp>
        <p:nvGrpSpPr>
          <p:cNvPr id="12" name="Group 11"/>
          <p:cNvGrpSpPr>
            <a:grpSpLocks/>
          </p:cNvGrpSpPr>
          <p:nvPr/>
        </p:nvGrpSpPr>
        <p:grpSpPr bwMode="auto">
          <a:xfrm>
            <a:off x="730250" y="1555750"/>
            <a:ext cx="7804150" cy="2908300"/>
            <a:chOff x="730250" y="1466850"/>
            <a:chExt cx="7804150" cy="2908300"/>
          </a:xfrm>
        </p:grpSpPr>
        <p:graphicFrame>
          <p:nvGraphicFramePr>
            <p:cNvPr id="8458" name="Object 266"/>
            <p:cNvGraphicFramePr>
              <a:graphicFrameLocks noChangeAspect="1"/>
            </p:cNvGraphicFramePr>
            <p:nvPr/>
          </p:nvGraphicFramePr>
          <p:xfrm>
            <a:off x="730250" y="1466850"/>
            <a:ext cx="5854700" cy="444500"/>
          </p:xfrm>
          <a:graphic>
            <a:graphicData uri="http://schemas.openxmlformats.org/presentationml/2006/ole">
              <mc:AlternateContent xmlns:mc="http://schemas.openxmlformats.org/markup-compatibility/2006">
                <mc:Choice xmlns:v="urn:schemas-microsoft-com:vml" Requires="v">
                  <p:oleObj spid="_x0000_s8556" name="Equation" r:id="rId3" imgW="5842080" imgH="429480" progId="Equation.3">
                    <p:embed/>
                  </p:oleObj>
                </mc:Choice>
                <mc:Fallback>
                  <p:oleObj name="Equation" r:id="rId3" imgW="5842080" imgH="429480" progId="Equation.3">
                    <p:embed/>
                    <p:pic>
                      <p:nvPicPr>
                        <p:cNvPr id="0" name="Picture 2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250" y="1466850"/>
                          <a:ext cx="585470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459" name="Object 267"/>
            <p:cNvGraphicFramePr>
              <a:graphicFrameLocks noChangeAspect="1"/>
            </p:cNvGraphicFramePr>
            <p:nvPr/>
          </p:nvGraphicFramePr>
          <p:xfrm>
            <a:off x="4743450" y="1940983"/>
            <a:ext cx="2768600" cy="520700"/>
          </p:xfrm>
          <a:graphic>
            <a:graphicData uri="http://schemas.openxmlformats.org/presentationml/2006/ole">
              <mc:AlternateContent xmlns:mc="http://schemas.openxmlformats.org/markup-compatibility/2006">
                <mc:Choice xmlns:v="urn:schemas-microsoft-com:vml" Requires="v">
                  <p:oleObj spid="_x0000_s8557" name="Equation" r:id="rId5" imgW="2760840" imgH="511920" progId="Equation.3">
                    <p:embed/>
                  </p:oleObj>
                </mc:Choice>
                <mc:Fallback>
                  <p:oleObj name="Equation" r:id="rId5" imgW="2760840" imgH="511920" progId="Equation.3">
                    <p:embed/>
                    <p:pic>
                      <p:nvPicPr>
                        <p:cNvPr id="0" name="Picture 26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43450" y="1940983"/>
                          <a:ext cx="27686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460" name="Object 268"/>
            <p:cNvGraphicFramePr>
              <a:graphicFrameLocks noChangeAspect="1"/>
            </p:cNvGraphicFramePr>
            <p:nvPr/>
          </p:nvGraphicFramePr>
          <p:xfrm>
            <a:off x="5054600" y="2491316"/>
            <a:ext cx="3479800" cy="927100"/>
          </p:xfrm>
          <a:graphic>
            <a:graphicData uri="http://schemas.openxmlformats.org/presentationml/2006/ole">
              <mc:AlternateContent xmlns:mc="http://schemas.openxmlformats.org/markup-compatibility/2006">
                <mc:Choice xmlns:v="urn:schemas-microsoft-com:vml" Requires="v">
                  <p:oleObj spid="_x0000_s8558" name="Equation" r:id="rId7" imgW="3465000" imgH="914040" progId="Equation.3">
                    <p:embed/>
                  </p:oleObj>
                </mc:Choice>
                <mc:Fallback>
                  <p:oleObj name="Equation" r:id="rId7" imgW="3465000" imgH="914040" progId="Equation.3">
                    <p:embed/>
                    <p:pic>
                      <p:nvPicPr>
                        <p:cNvPr id="0" name="Picture 26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54600" y="2491316"/>
                          <a:ext cx="3479800"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461" name="Object 269"/>
            <p:cNvGraphicFramePr>
              <a:graphicFrameLocks noChangeAspect="1"/>
            </p:cNvGraphicFramePr>
            <p:nvPr/>
          </p:nvGraphicFramePr>
          <p:xfrm>
            <a:off x="4781550" y="3448050"/>
            <a:ext cx="3746500" cy="927100"/>
          </p:xfrm>
          <a:graphic>
            <a:graphicData uri="http://schemas.openxmlformats.org/presentationml/2006/ole">
              <mc:AlternateContent xmlns:mc="http://schemas.openxmlformats.org/markup-compatibility/2006">
                <mc:Choice xmlns:v="urn:schemas-microsoft-com:vml" Requires="v">
                  <p:oleObj spid="_x0000_s8559" name="Equation" r:id="rId9" imgW="3729960" imgH="914040" progId="Equation.3">
                    <p:embed/>
                  </p:oleObj>
                </mc:Choice>
                <mc:Fallback>
                  <p:oleObj name="Equation" r:id="rId9" imgW="3729960" imgH="914040" progId="Equation.3">
                    <p:embed/>
                    <p:pic>
                      <p:nvPicPr>
                        <p:cNvPr id="0" name="Picture 26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81550" y="3448050"/>
                          <a:ext cx="3746500"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0" name="Group 9"/>
          <p:cNvGrpSpPr>
            <a:grpSpLocks/>
          </p:cNvGrpSpPr>
          <p:nvPr/>
        </p:nvGrpSpPr>
        <p:grpSpPr bwMode="auto">
          <a:xfrm>
            <a:off x="730250" y="4527550"/>
            <a:ext cx="7740650" cy="1943100"/>
            <a:chOff x="730250" y="4451350"/>
            <a:chExt cx="7740650" cy="1943100"/>
          </a:xfrm>
        </p:grpSpPr>
        <p:graphicFrame>
          <p:nvGraphicFramePr>
            <p:cNvPr id="8462" name="Object 270"/>
            <p:cNvGraphicFramePr>
              <a:graphicFrameLocks noChangeAspect="1"/>
            </p:cNvGraphicFramePr>
            <p:nvPr/>
          </p:nvGraphicFramePr>
          <p:xfrm>
            <a:off x="730250" y="4451350"/>
            <a:ext cx="4991100" cy="444500"/>
          </p:xfrm>
          <a:graphic>
            <a:graphicData uri="http://schemas.openxmlformats.org/presentationml/2006/ole">
              <mc:AlternateContent xmlns:mc="http://schemas.openxmlformats.org/markup-compatibility/2006">
                <mc:Choice xmlns:v="urn:schemas-microsoft-com:vml" Requires="v">
                  <p:oleObj spid="_x0000_s8560" name="Equation" r:id="rId11" imgW="4982760" imgH="429480" progId="Equation.3">
                    <p:embed/>
                  </p:oleObj>
                </mc:Choice>
                <mc:Fallback>
                  <p:oleObj name="Equation" r:id="rId11" imgW="4982760" imgH="429480" progId="Equation.3">
                    <p:embed/>
                    <p:pic>
                      <p:nvPicPr>
                        <p:cNvPr id="0" name="Picture 27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0250" y="4451350"/>
                          <a:ext cx="499110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463" name="Object 271"/>
            <p:cNvGraphicFramePr>
              <a:graphicFrameLocks noChangeAspect="1"/>
            </p:cNvGraphicFramePr>
            <p:nvPr/>
          </p:nvGraphicFramePr>
          <p:xfrm>
            <a:off x="4781550" y="4933950"/>
            <a:ext cx="1778000" cy="520700"/>
          </p:xfrm>
          <a:graphic>
            <a:graphicData uri="http://schemas.openxmlformats.org/presentationml/2006/ole">
              <mc:AlternateContent xmlns:mc="http://schemas.openxmlformats.org/markup-compatibility/2006">
                <mc:Choice xmlns:v="urn:schemas-microsoft-com:vml" Requires="v">
                  <p:oleObj spid="_x0000_s8561" name="Equation" r:id="rId13" imgW="1764360" imgH="511920" progId="Equation.3">
                    <p:embed/>
                  </p:oleObj>
                </mc:Choice>
                <mc:Fallback>
                  <p:oleObj name="Equation" r:id="rId13" imgW="1764360" imgH="511920" progId="Equation.3">
                    <p:embed/>
                    <p:pic>
                      <p:nvPicPr>
                        <p:cNvPr id="0" name="Picture 27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81550" y="4933950"/>
                          <a:ext cx="17780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464" name="Object 272"/>
            <p:cNvGraphicFramePr>
              <a:graphicFrameLocks noChangeAspect="1"/>
            </p:cNvGraphicFramePr>
            <p:nvPr/>
          </p:nvGraphicFramePr>
          <p:xfrm>
            <a:off x="5029200" y="5492750"/>
            <a:ext cx="3441700" cy="901700"/>
          </p:xfrm>
          <a:graphic>
            <a:graphicData uri="http://schemas.openxmlformats.org/presentationml/2006/ole">
              <mc:AlternateContent xmlns:mc="http://schemas.openxmlformats.org/markup-compatibility/2006">
                <mc:Choice xmlns:v="urn:schemas-microsoft-com:vml" Requires="v">
                  <p:oleObj spid="_x0000_s8562" name="Equation" r:id="rId15" imgW="3428280" imgH="886680" progId="Equation.3">
                    <p:embed/>
                  </p:oleObj>
                </mc:Choice>
                <mc:Fallback>
                  <p:oleObj name="Equation" r:id="rId15" imgW="3428280" imgH="886680" progId="Equation.3">
                    <p:embed/>
                    <p:pic>
                      <p:nvPicPr>
                        <p:cNvPr id="0" name="Picture 27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29200" y="5492750"/>
                          <a:ext cx="34417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strips(downRight)">
                                      <p:cBhvr>
                                        <p:cTn id="7" dur="1000"/>
                                        <p:tgtEl>
                                          <p:spTgt spid="12"/>
                                        </p:tgtEl>
                                      </p:cBhvr>
                                    </p:animEffect>
                                  </p:childTnLst>
                                </p:cTn>
                              </p:par>
                            </p:childTnLst>
                          </p:cTn>
                        </p:par>
                        <p:par>
                          <p:cTn id="8" fill="hold">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strips(downRight)">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9" name="Rectangle 2"/>
          <p:cNvSpPr>
            <a:spLocks noGrp="1" noChangeArrowheads="1"/>
          </p:cNvSpPr>
          <p:nvPr>
            <p:ph type="title"/>
          </p:nvPr>
        </p:nvSpPr>
        <p:spPr>
          <a:xfrm>
            <a:off x="152400" y="266700"/>
            <a:ext cx="8763000" cy="1104900"/>
          </a:xfrm>
        </p:spPr>
        <p:txBody>
          <a:bodyPr/>
          <a:lstStyle/>
          <a:p>
            <a:pPr eaLnBrk="1" hangingPunct="1"/>
            <a:r>
              <a:rPr lang="en-US" sz="4000" smtClean="0"/>
              <a:t>Quantity Flexibility Contracts</a:t>
            </a:r>
          </a:p>
        </p:txBody>
      </p:sp>
      <p:grpSp>
        <p:nvGrpSpPr>
          <p:cNvPr id="2" name="Group 1"/>
          <p:cNvGrpSpPr>
            <a:grpSpLocks/>
          </p:cNvGrpSpPr>
          <p:nvPr/>
        </p:nvGrpSpPr>
        <p:grpSpPr bwMode="auto">
          <a:xfrm>
            <a:off x="673100" y="2216150"/>
            <a:ext cx="8001000" cy="2717800"/>
            <a:chOff x="673100" y="2216150"/>
            <a:chExt cx="8001000" cy="2717800"/>
          </a:xfrm>
        </p:grpSpPr>
        <p:graphicFrame>
          <p:nvGraphicFramePr>
            <p:cNvPr id="9365" name="Object 149"/>
            <p:cNvGraphicFramePr>
              <a:graphicFrameLocks noChangeAspect="1"/>
            </p:cNvGraphicFramePr>
            <p:nvPr/>
          </p:nvGraphicFramePr>
          <p:xfrm>
            <a:off x="787400" y="2216150"/>
            <a:ext cx="3911600" cy="749300"/>
          </p:xfrm>
          <a:graphic>
            <a:graphicData uri="http://schemas.openxmlformats.org/presentationml/2006/ole">
              <mc:AlternateContent xmlns:mc="http://schemas.openxmlformats.org/markup-compatibility/2006">
                <mc:Choice xmlns:v="urn:schemas-microsoft-com:vml" Requires="v">
                  <p:oleObj spid="_x0000_s9421" name="Equation" r:id="rId3" imgW="3903840" imgH="740520" progId="Equation.3">
                    <p:embed/>
                  </p:oleObj>
                </mc:Choice>
                <mc:Fallback>
                  <p:oleObj name="Equation" r:id="rId3" imgW="3903840" imgH="740520" progId="Equation.3">
                    <p:embed/>
                    <p:pic>
                      <p:nvPicPr>
                        <p:cNvPr id="0" name="Picture 1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400" y="2216150"/>
                          <a:ext cx="3911600" cy="749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366" name="Object 150"/>
            <p:cNvGraphicFramePr>
              <a:graphicFrameLocks noChangeAspect="1"/>
            </p:cNvGraphicFramePr>
            <p:nvPr/>
          </p:nvGraphicFramePr>
          <p:xfrm>
            <a:off x="1625600" y="3479800"/>
            <a:ext cx="7048500" cy="520700"/>
          </p:xfrm>
          <a:graphic>
            <a:graphicData uri="http://schemas.openxmlformats.org/presentationml/2006/ole">
              <mc:AlternateContent xmlns:mc="http://schemas.openxmlformats.org/markup-compatibility/2006">
                <mc:Choice xmlns:v="urn:schemas-microsoft-com:vml" Requires="v">
                  <p:oleObj spid="_x0000_s9422" name="Equation" r:id="rId5" imgW="7039800" imgH="511920" progId="Equation.3">
                    <p:embed/>
                  </p:oleObj>
                </mc:Choice>
                <mc:Fallback>
                  <p:oleObj name="Equation" r:id="rId5" imgW="7039800" imgH="511920" progId="Equation.3">
                    <p:embed/>
                    <p:pic>
                      <p:nvPicPr>
                        <p:cNvPr id="0" name="Picture 15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5600" y="3479800"/>
                          <a:ext cx="70485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367" name="Object 151"/>
            <p:cNvGraphicFramePr>
              <a:graphicFrameLocks noChangeAspect="1"/>
            </p:cNvGraphicFramePr>
            <p:nvPr/>
          </p:nvGraphicFramePr>
          <p:xfrm>
            <a:off x="673100" y="4413250"/>
            <a:ext cx="7721600" cy="520700"/>
          </p:xfrm>
          <a:graphic>
            <a:graphicData uri="http://schemas.openxmlformats.org/presentationml/2006/ole">
              <mc:AlternateContent xmlns:mc="http://schemas.openxmlformats.org/markup-compatibility/2006">
                <mc:Choice xmlns:v="urn:schemas-microsoft-com:vml" Requires="v">
                  <p:oleObj spid="_x0000_s9423" name="Equation" r:id="rId7" imgW="7707240" imgH="511920" progId="Equation.3">
                    <p:embed/>
                  </p:oleObj>
                </mc:Choice>
                <mc:Fallback>
                  <p:oleObj name="Equation" r:id="rId7" imgW="7707240" imgH="511920" progId="Equation.3">
                    <p:embed/>
                    <p:pic>
                      <p:nvPicPr>
                        <p:cNvPr id="0" name="Picture 15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3100" y="4413250"/>
                          <a:ext cx="77216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368" name="Object 152"/>
            <p:cNvGraphicFramePr>
              <a:graphicFrameLocks noChangeAspect="1"/>
            </p:cNvGraphicFramePr>
            <p:nvPr/>
          </p:nvGraphicFramePr>
          <p:xfrm>
            <a:off x="4711700" y="2622550"/>
            <a:ext cx="1270000" cy="444500"/>
          </p:xfrm>
          <a:graphic>
            <a:graphicData uri="http://schemas.openxmlformats.org/presentationml/2006/ole">
              <mc:AlternateContent xmlns:mc="http://schemas.openxmlformats.org/markup-compatibility/2006">
                <mc:Choice xmlns:v="urn:schemas-microsoft-com:vml" Requires="v">
                  <p:oleObj spid="_x0000_s9424" name="Equation" r:id="rId9" imgW="1261440" imgH="429480" progId="Equation.3">
                    <p:embed/>
                  </p:oleObj>
                </mc:Choice>
                <mc:Fallback>
                  <p:oleObj name="Equation" r:id="rId9" imgW="1261440" imgH="429480" progId="Equation.3">
                    <p:embed/>
                    <p:pic>
                      <p:nvPicPr>
                        <p:cNvPr id="0" name="Picture 15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11700" y="2622550"/>
                          <a:ext cx="127000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1026"/>
          <p:cNvSpPr>
            <a:spLocks noGrp="1" noChangeArrowheads="1"/>
          </p:cNvSpPr>
          <p:nvPr>
            <p:ph type="title"/>
          </p:nvPr>
        </p:nvSpPr>
        <p:spPr/>
        <p:txBody>
          <a:bodyPr rtlCol="0">
            <a:normAutofit fontScale="90000"/>
          </a:bodyPr>
          <a:lstStyle/>
          <a:p>
            <a:pPr eaLnBrk="1" fontAlgn="auto" hangingPunct="1">
              <a:spcAft>
                <a:spcPts val="0"/>
              </a:spcAft>
              <a:defRPr/>
            </a:pPr>
            <a:r>
              <a:rPr lang="en-US" dirty="0"/>
              <a:t>The Role of Sourcing</a:t>
            </a:r>
            <a:br>
              <a:rPr lang="en-US" dirty="0"/>
            </a:br>
            <a:r>
              <a:rPr lang="en-US" dirty="0"/>
              <a:t>in a Supply Chain</a:t>
            </a:r>
          </a:p>
        </p:txBody>
      </p:sp>
      <p:sp>
        <p:nvSpPr>
          <p:cNvPr id="4" name="TextBox 3"/>
          <p:cNvSpPr txBox="1">
            <a:spLocks noChangeArrowheads="1"/>
          </p:cNvSpPr>
          <p:nvPr/>
        </p:nvSpPr>
        <p:spPr bwMode="auto">
          <a:xfrm>
            <a:off x="7175500" y="4762500"/>
            <a:ext cx="1103313" cy="307975"/>
          </a:xfrm>
          <a:prstGeom prst="rect">
            <a:avLst/>
          </a:prstGeom>
          <a:noFill/>
          <a:ln w="9525">
            <a:noFill/>
            <a:miter lim="800000"/>
            <a:headEnd/>
            <a:tailEnd/>
          </a:ln>
        </p:spPr>
        <p:txBody>
          <a:bodyPr wrap="none">
            <a:spAutoFit/>
          </a:bodyPr>
          <a:lstStyle/>
          <a:p>
            <a:r>
              <a:rPr lang="en-US" sz="1400"/>
              <a:t>Figure 15-1</a:t>
            </a:r>
          </a:p>
        </p:txBody>
      </p:sp>
      <p:pic>
        <p:nvPicPr>
          <p:cNvPr id="17411" name="Picture 5" descr="FG_15_001"/>
          <p:cNvPicPr>
            <a:picLocks noChangeAspect="1" noChangeArrowheads="1"/>
          </p:cNvPicPr>
          <p:nvPr/>
        </p:nvPicPr>
        <p:blipFill>
          <a:blip r:embed="rId2"/>
          <a:srcRect/>
          <a:stretch>
            <a:fillRect/>
          </a:stretch>
        </p:blipFill>
        <p:spPr bwMode="auto">
          <a:xfrm>
            <a:off x="620163" y="3429000"/>
            <a:ext cx="8229600" cy="1752600"/>
          </a:xfrm>
          <a:prstGeom prst="rect">
            <a:avLst/>
          </a:prstGeom>
          <a:noFill/>
          <a:ln w="9525">
            <a:noFill/>
            <a:miter lim="800000"/>
            <a:headEnd/>
            <a:tailEnd/>
          </a:ln>
        </p:spPr>
      </p:pic>
      <p:sp>
        <p:nvSpPr>
          <p:cNvPr id="2" name="TextBox 1"/>
          <p:cNvSpPr txBox="1"/>
          <p:nvPr/>
        </p:nvSpPr>
        <p:spPr>
          <a:xfrm>
            <a:off x="941561" y="2314927"/>
            <a:ext cx="7125077" cy="646331"/>
          </a:xfrm>
          <a:prstGeom prst="rect">
            <a:avLst/>
          </a:prstGeom>
          <a:noFill/>
        </p:spPr>
        <p:txBody>
          <a:bodyPr wrap="square" rtlCol="0">
            <a:spAutoFit/>
          </a:bodyPr>
          <a:lstStyle/>
          <a:p>
            <a:r>
              <a:rPr lang="en-GB" dirty="0" smtClean="0"/>
              <a:t>Sourcing is the set of business processes required to purchase goods and services</a:t>
            </a:r>
            <a:endParaRPr lang="en-GB" dirty="0"/>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52400" y="266700"/>
            <a:ext cx="8763000" cy="1104900"/>
          </a:xfrm>
        </p:spPr>
        <p:txBody>
          <a:bodyPr/>
          <a:lstStyle/>
          <a:p>
            <a:pPr eaLnBrk="1" hangingPunct="1"/>
            <a:r>
              <a:rPr lang="en-US" sz="4000" smtClean="0"/>
              <a:t>Quantity Flexibility Contracts</a:t>
            </a:r>
          </a:p>
        </p:txBody>
      </p:sp>
      <p:graphicFrame>
        <p:nvGraphicFramePr>
          <p:cNvPr id="3" name="Table 2"/>
          <p:cNvGraphicFramePr>
            <a:graphicFrameLocks noGrp="1"/>
          </p:cNvGraphicFramePr>
          <p:nvPr/>
        </p:nvGraphicFramePr>
        <p:xfrm>
          <a:off x="368300" y="1765300"/>
          <a:ext cx="8394700" cy="4282440"/>
        </p:xfrm>
        <a:graphic>
          <a:graphicData uri="http://schemas.openxmlformats.org/drawingml/2006/table">
            <a:tbl>
              <a:tblPr firstRow="1" bandRow="1">
                <a:tableStyleId>{2D5ABB26-0587-4C30-8999-92F81FD0307C}</a:tableStyleId>
              </a:tblPr>
              <a:tblGrid>
                <a:gridCol w="689612"/>
                <a:gridCol w="669288"/>
                <a:gridCol w="1079500"/>
                <a:gridCol w="698500"/>
                <a:gridCol w="1051560"/>
                <a:gridCol w="1051560"/>
                <a:gridCol w="1051560"/>
                <a:gridCol w="1051560"/>
                <a:gridCol w="1051560"/>
              </a:tblGrid>
              <a:tr h="370840">
                <a:tc>
                  <a:txBody>
                    <a:bodyPr/>
                    <a:lstStyle/>
                    <a:p>
                      <a:pPr algn="ctr"/>
                      <a:r>
                        <a:rPr lang="en-US" sz="1400" b="1" i="1" dirty="0" smtClean="0">
                          <a:latin typeface="Symbol" charset="2"/>
                          <a:cs typeface="Symbol" charset="2"/>
                        </a:rPr>
                        <a:t>a</a:t>
                      </a:r>
                      <a:endParaRPr lang="en-US" sz="1400" b="1" i="1" dirty="0">
                        <a:latin typeface="Symbol" charset="2"/>
                        <a:cs typeface="Symbol" charset="2"/>
                      </a:endParaRPr>
                    </a:p>
                  </a:txBody>
                  <a:tcPr anchor="b">
                    <a:lnT w="28575"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algn="ctr"/>
                      <a:r>
                        <a:rPr lang="en-US" sz="1400" b="1" i="1" dirty="0" smtClean="0">
                          <a:latin typeface="Symbol" charset="2"/>
                          <a:cs typeface="Symbol" charset="2"/>
                        </a:rPr>
                        <a:t>b</a:t>
                      </a:r>
                      <a:endParaRPr lang="en-US" sz="1400" b="1" i="1" dirty="0">
                        <a:latin typeface="Symbol" charset="2"/>
                        <a:cs typeface="Symbol" charset="2"/>
                      </a:endParaRPr>
                    </a:p>
                  </a:txBody>
                  <a:tcPr anchor="b">
                    <a:lnT w="28575"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algn="ctr"/>
                      <a:r>
                        <a:rPr lang="en-US" sz="1400" b="1" dirty="0" smtClean="0"/>
                        <a:t>Wholesale Price </a:t>
                      </a:r>
                      <a:r>
                        <a:rPr lang="en-US" sz="1400" b="1" i="1" dirty="0" smtClean="0">
                          <a:latin typeface="Times New Roman"/>
                          <a:cs typeface="Times New Roman"/>
                        </a:rPr>
                        <a:t>c</a:t>
                      </a:r>
                      <a:endParaRPr lang="en-US" sz="1400" b="1" i="1" dirty="0">
                        <a:latin typeface="Times New Roman"/>
                        <a:cs typeface="Times New Roman"/>
                      </a:endParaRPr>
                    </a:p>
                  </a:txBody>
                  <a:tcPr anchor="b">
                    <a:lnT w="28575"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algn="ctr"/>
                      <a:r>
                        <a:rPr lang="en-US" sz="1400" b="1" dirty="0" smtClean="0"/>
                        <a:t>Order Size </a:t>
                      </a:r>
                      <a:r>
                        <a:rPr lang="en-US" sz="1400" b="1" i="1" dirty="0" smtClean="0">
                          <a:latin typeface="Times New Roman"/>
                          <a:cs typeface="Times New Roman"/>
                        </a:rPr>
                        <a:t>O</a:t>
                      </a:r>
                      <a:endParaRPr lang="en-US" sz="1400" b="1" i="1" dirty="0">
                        <a:latin typeface="Times New Roman"/>
                        <a:cs typeface="Times New Roman"/>
                      </a:endParaRPr>
                    </a:p>
                  </a:txBody>
                  <a:tcPr anchor="b">
                    <a:lnT w="28575"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algn="ctr"/>
                      <a:r>
                        <a:rPr lang="en-US" sz="1400" b="1" dirty="0" smtClean="0"/>
                        <a:t>Expected Purchase by Retailer</a:t>
                      </a:r>
                      <a:endParaRPr lang="en-US" sz="1400" b="1" dirty="0"/>
                    </a:p>
                  </a:txBody>
                  <a:tcPr anchor="b">
                    <a:lnT w="28575"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algn="ctr"/>
                      <a:r>
                        <a:rPr lang="en-US" sz="1400" b="1" dirty="0" smtClean="0"/>
                        <a:t>Expected Sale by Retailer</a:t>
                      </a:r>
                      <a:endParaRPr lang="en-US" sz="1400" b="1" dirty="0"/>
                    </a:p>
                  </a:txBody>
                  <a:tcPr anchor="b">
                    <a:lnT w="28575"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algn="ctr"/>
                      <a:r>
                        <a:rPr lang="en-US" sz="1400" b="1" dirty="0" smtClean="0"/>
                        <a:t>Expected Profits for Retailer</a:t>
                      </a:r>
                      <a:endParaRPr lang="en-US" sz="1400" b="1" dirty="0"/>
                    </a:p>
                  </a:txBody>
                  <a:tcPr anchor="b">
                    <a:lnT w="28575"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algn="ctr"/>
                      <a:r>
                        <a:rPr lang="en-US" sz="1400" b="1" dirty="0" smtClean="0"/>
                        <a:t>Expected Profits for Supplier</a:t>
                      </a:r>
                      <a:endParaRPr lang="en-US" sz="1400" b="1" dirty="0"/>
                    </a:p>
                  </a:txBody>
                  <a:tcPr anchor="b">
                    <a:lnT w="28575"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algn="ctr"/>
                      <a:r>
                        <a:rPr lang="en-US" sz="1400" b="1" dirty="0" smtClean="0"/>
                        <a:t>Expected Supply Chain Profit</a:t>
                      </a:r>
                      <a:endParaRPr lang="en-US" sz="1400" b="1" dirty="0"/>
                    </a:p>
                  </a:txBody>
                  <a:tcPr anchor="b">
                    <a:lnT w="28575"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r>
              <a:tr h="370840">
                <a:tc>
                  <a:txBody>
                    <a:bodyPr/>
                    <a:lstStyle/>
                    <a:p>
                      <a:pPr algn="ctr"/>
                      <a:r>
                        <a:rPr lang="en-US" sz="1400" dirty="0" smtClean="0"/>
                        <a:t>0.00</a:t>
                      </a:r>
                      <a:endParaRPr lang="en-US" sz="1400" dirty="0"/>
                    </a:p>
                  </a:txBody>
                  <a:tcPr>
                    <a:lnT w="19050" cap="flat" cmpd="sng" algn="ctr">
                      <a:solidFill>
                        <a:scrgbClr r="0" g="0" b="0"/>
                      </a:solidFill>
                      <a:prstDash val="solid"/>
                      <a:round/>
                      <a:headEnd type="none" w="med" len="med"/>
                      <a:tailEnd type="none" w="med" len="med"/>
                    </a:lnT>
                  </a:tcPr>
                </a:tc>
                <a:tc>
                  <a:txBody>
                    <a:bodyPr/>
                    <a:lstStyle/>
                    <a:p>
                      <a:pPr algn="ctr"/>
                      <a:r>
                        <a:rPr lang="en-US" sz="1400" dirty="0" smtClean="0"/>
                        <a:t>0.00</a:t>
                      </a:r>
                      <a:endParaRPr lang="en-US" sz="1400" dirty="0"/>
                    </a:p>
                  </a:txBody>
                  <a:tcPr>
                    <a:lnT w="19050" cap="flat" cmpd="sng" algn="ctr">
                      <a:solidFill>
                        <a:scrgbClr r="0" g="0" b="0"/>
                      </a:solidFill>
                      <a:prstDash val="solid"/>
                      <a:round/>
                      <a:headEnd type="none" w="med" len="med"/>
                      <a:tailEnd type="none" w="med" len="med"/>
                    </a:lnT>
                  </a:tcPr>
                </a:tc>
                <a:tc>
                  <a:txBody>
                    <a:bodyPr/>
                    <a:lstStyle/>
                    <a:p>
                      <a:pPr algn="ctr"/>
                      <a:r>
                        <a:rPr lang="en-US" sz="1400" dirty="0" smtClean="0"/>
                        <a:t>$5</a:t>
                      </a:r>
                      <a:endParaRPr lang="en-US" sz="1400" dirty="0"/>
                    </a:p>
                  </a:txBody>
                  <a:tcPr>
                    <a:lnT w="19050" cap="flat" cmpd="sng" algn="ctr">
                      <a:solidFill>
                        <a:scrgbClr r="0" g="0" b="0"/>
                      </a:solidFill>
                      <a:prstDash val="solid"/>
                      <a:round/>
                      <a:headEnd type="none" w="med" len="med"/>
                      <a:tailEnd type="none" w="med" len="med"/>
                    </a:lnT>
                  </a:tcPr>
                </a:tc>
                <a:tc>
                  <a:txBody>
                    <a:bodyPr/>
                    <a:lstStyle/>
                    <a:p>
                      <a:pPr algn="r"/>
                      <a:r>
                        <a:rPr lang="en-US" sz="1400" dirty="0" smtClean="0"/>
                        <a:t>1,000</a:t>
                      </a:r>
                      <a:endParaRPr lang="en-US" sz="1400" dirty="0"/>
                    </a:p>
                  </a:txBody>
                  <a:tcPr>
                    <a:lnT w="19050" cap="flat" cmpd="sng" algn="ctr">
                      <a:solidFill>
                        <a:scrgbClr r="0" g="0" b="0"/>
                      </a:solidFill>
                      <a:prstDash val="solid"/>
                      <a:round/>
                      <a:headEnd type="none" w="med" len="med"/>
                      <a:tailEnd type="none" w="med" len="med"/>
                    </a:lnT>
                  </a:tcPr>
                </a:tc>
                <a:tc>
                  <a:txBody>
                    <a:bodyPr/>
                    <a:lstStyle/>
                    <a:p>
                      <a:pPr>
                        <a:tabLst>
                          <a:tab pos="622300" algn="r"/>
                        </a:tabLst>
                      </a:pPr>
                      <a:r>
                        <a:rPr lang="en-US" sz="1400" dirty="0" smtClean="0"/>
                        <a:t>	1,000</a:t>
                      </a:r>
                      <a:endParaRPr lang="en-US" sz="1400" dirty="0"/>
                    </a:p>
                  </a:txBody>
                  <a:tcPr>
                    <a:lnT w="19050" cap="flat" cmpd="sng" algn="ctr">
                      <a:solidFill>
                        <a:scrgbClr r="0" g="0" b="0"/>
                      </a:solidFill>
                      <a:prstDash val="solid"/>
                      <a:round/>
                      <a:headEnd type="none" w="med" len="med"/>
                      <a:tailEnd type="none" w="med" len="med"/>
                    </a:lnT>
                  </a:tcPr>
                </a:tc>
                <a:tc>
                  <a:txBody>
                    <a:bodyPr/>
                    <a:lstStyle/>
                    <a:p>
                      <a:pPr algn="ctr"/>
                      <a:r>
                        <a:rPr lang="en-US" sz="1400" dirty="0" smtClean="0"/>
                        <a:t>880</a:t>
                      </a:r>
                      <a:endParaRPr lang="en-US" sz="1400" dirty="0"/>
                    </a:p>
                  </a:txBody>
                  <a:tcPr>
                    <a:lnT w="19050" cap="flat" cmpd="sng" algn="ctr">
                      <a:solidFill>
                        <a:scrgbClr r="0" g="0" b="0"/>
                      </a:solidFill>
                      <a:prstDash val="solid"/>
                      <a:round/>
                      <a:headEnd type="none" w="med" len="med"/>
                      <a:tailEnd type="none" w="med" len="med"/>
                    </a:lnT>
                  </a:tcPr>
                </a:tc>
                <a:tc>
                  <a:txBody>
                    <a:bodyPr/>
                    <a:lstStyle/>
                    <a:p>
                      <a:pPr algn="ctr"/>
                      <a:r>
                        <a:rPr lang="en-US" sz="1400" dirty="0" smtClean="0"/>
                        <a:t>$3,803</a:t>
                      </a:r>
                      <a:endParaRPr lang="en-US" sz="1400" dirty="0"/>
                    </a:p>
                  </a:txBody>
                  <a:tcPr>
                    <a:lnT w="19050" cap="flat" cmpd="sng" algn="ctr">
                      <a:solidFill>
                        <a:scrgbClr r="0" g="0" b="0"/>
                      </a:solidFill>
                      <a:prstDash val="solid"/>
                      <a:round/>
                      <a:headEnd type="none" w="med" len="med"/>
                      <a:tailEnd type="none" w="med" len="med"/>
                    </a:lnT>
                  </a:tcPr>
                </a:tc>
                <a:tc>
                  <a:txBody>
                    <a:bodyPr/>
                    <a:lstStyle/>
                    <a:p>
                      <a:pPr algn="ctr"/>
                      <a:r>
                        <a:rPr lang="en-US" sz="1400" dirty="0" smtClean="0"/>
                        <a:t>$4,000</a:t>
                      </a:r>
                      <a:endParaRPr lang="en-US" sz="1400" dirty="0"/>
                    </a:p>
                  </a:txBody>
                  <a:tcPr>
                    <a:lnT w="19050" cap="flat" cmpd="sng" algn="ctr">
                      <a:solidFill>
                        <a:scrgbClr r="0" g="0" b="0"/>
                      </a:solidFill>
                      <a:prstDash val="solid"/>
                      <a:round/>
                      <a:headEnd type="none" w="med" len="med"/>
                      <a:tailEnd type="none" w="med" len="med"/>
                    </a:lnT>
                  </a:tcPr>
                </a:tc>
                <a:tc>
                  <a:txBody>
                    <a:bodyPr/>
                    <a:lstStyle/>
                    <a:p>
                      <a:pPr algn="ctr"/>
                      <a:r>
                        <a:rPr lang="en-US" sz="1400" dirty="0" smtClean="0"/>
                        <a:t>$7,803</a:t>
                      </a:r>
                      <a:endParaRPr lang="en-US" sz="1400" dirty="0"/>
                    </a:p>
                  </a:txBody>
                  <a:tcPr>
                    <a:lnT w="19050" cap="flat" cmpd="sng" algn="ctr">
                      <a:solidFill>
                        <a:scrgbClr r="0" g="0" b="0"/>
                      </a:solidFill>
                      <a:prstDash val="solid"/>
                      <a:round/>
                      <a:headEnd type="none" w="med" len="med"/>
                      <a:tailEnd type="none" w="med" len="med"/>
                    </a:lnT>
                  </a:tcPr>
                </a:tc>
              </a:tr>
              <a:tr h="370840">
                <a:tc>
                  <a:txBody>
                    <a:bodyPr/>
                    <a:lstStyle/>
                    <a:p>
                      <a:pPr algn="ctr"/>
                      <a:r>
                        <a:rPr lang="en-US" sz="1400" dirty="0" smtClean="0"/>
                        <a:t>0.05</a:t>
                      </a:r>
                      <a:endParaRPr lang="en-US" sz="1400" dirty="0"/>
                    </a:p>
                  </a:txBody>
                  <a:tcPr/>
                </a:tc>
                <a:tc>
                  <a:txBody>
                    <a:bodyPr/>
                    <a:lstStyle/>
                    <a:p>
                      <a:pPr algn="ctr"/>
                      <a:r>
                        <a:rPr lang="en-US" sz="1400" dirty="0" smtClean="0"/>
                        <a:t>0.05</a:t>
                      </a:r>
                      <a:endParaRPr lang="en-US" sz="1400" dirty="0"/>
                    </a:p>
                  </a:txBody>
                  <a:tcPr/>
                </a:tc>
                <a:tc>
                  <a:txBody>
                    <a:bodyPr/>
                    <a:lstStyle/>
                    <a:p>
                      <a:pPr algn="ctr"/>
                      <a:r>
                        <a:rPr lang="en-US" sz="1400" dirty="0" smtClean="0"/>
                        <a:t>$5</a:t>
                      </a:r>
                      <a:endParaRPr lang="en-US" sz="1400" dirty="0"/>
                    </a:p>
                  </a:txBody>
                  <a:tcPr/>
                </a:tc>
                <a:tc>
                  <a:txBody>
                    <a:bodyPr/>
                    <a:lstStyle/>
                    <a:p>
                      <a:pPr algn="r"/>
                      <a:r>
                        <a:rPr lang="en-US" sz="1400" dirty="0" smtClean="0"/>
                        <a:t>1,017</a:t>
                      </a:r>
                      <a:endParaRPr lang="en-US" sz="1400" dirty="0"/>
                    </a:p>
                  </a:txBody>
                  <a:tcPr/>
                </a:tc>
                <a:tc>
                  <a:txBody>
                    <a:bodyPr/>
                    <a:lstStyle/>
                    <a:p>
                      <a:pPr>
                        <a:tabLst>
                          <a:tab pos="622300" algn="r"/>
                        </a:tabLst>
                      </a:pPr>
                      <a:r>
                        <a:rPr lang="en-US" sz="1400" dirty="0" smtClean="0"/>
                        <a:t>	1,014</a:t>
                      </a:r>
                      <a:endParaRPr lang="en-US" sz="1400" dirty="0"/>
                    </a:p>
                  </a:txBody>
                  <a:tcPr/>
                </a:tc>
                <a:tc>
                  <a:txBody>
                    <a:bodyPr/>
                    <a:lstStyle/>
                    <a:p>
                      <a:pPr algn="ctr"/>
                      <a:r>
                        <a:rPr lang="en-US" sz="1400" dirty="0" smtClean="0"/>
                        <a:t>966</a:t>
                      </a:r>
                      <a:endParaRPr lang="en-US" sz="1400" dirty="0"/>
                    </a:p>
                  </a:txBody>
                  <a:tcPr/>
                </a:tc>
                <a:tc>
                  <a:txBody>
                    <a:bodyPr/>
                    <a:lstStyle/>
                    <a:p>
                      <a:pPr algn="ctr"/>
                      <a:r>
                        <a:rPr lang="en-US" sz="1400" dirty="0" smtClean="0"/>
                        <a:t>$4,038</a:t>
                      </a:r>
                      <a:endParaRPr lang="en-US" sz="1400" dirty="0"/>
                    </a:p>
                  </a:txBody>
                  <a:tcPr/>
                </a:tc>
                <a:tc>
                  <a:txBody>
                    <a:bodyPr/>
                    <a:lstStyle/>
                    <a:p>
                      <a:pPr algn="ctr"/>
                      <a:r>
                        <a:rPr lang="en-US" sz="1400" dirty="0" smtClean="0"/>
                        <a:t>$4,004</a:t>
                      </a:r>
                      <a:endParaRPr lang="en-US" sz="1400" dirty="0"/>
                    </a:p>
                  </a:txBody>
                  <a:tcPr/>
                </a:tc>
                <a:tc>
                  <a:txBody>
                    <a:bodyPr/>
                    <a:lstStyle/>
                    <a:p>
                      <a:pPr algn="ctr"/>
                      <a:r>
                        <a:rPr lang="en-US" sz="1400" dirty="0" smtClean="0"/>
                        <a:t>$8,416</a:t>
                      </a:r>
                      <a:endParaRPr lang="en-US" sz="1400" dirty="0"/>
                    </a:p>
                  </a:txBody>
                  <a:tcPr/>
                </a:tc>
              </a:tr>
              <a:tr h="370840">
                <a:tc>
                  <a:txBody>
                    <a:bodyPr/>
                    <a:lstStyle/>
                    <a:p>
                      <a:pPr algn="ctr"/>
                      <a:r>
                        <a:rPr lang="en-US" sz="1400" dirty="0" smtClean="0"/>
                        <a:t>0.20</a:t>
                      </a:r>
                      <a:endParaRPr lang="en-US" sz="1400" dirty="0"/>
                    </a:p>
                  </a:txBody>
                  <a:tcPr/>
                </a:tc>
                <a:tc>
                  <a:txBody>
                    <a:bodyPr/>
                    <a:lstStyle/>
                    <a:p>
                      <a:pPr algn="ctr"/>
                      <a:r>
                        <a:rPr lang="en-US" sz="1400" dirty="0" smtClean="0"/>
                        <a:t>0.20</a:t>
                      </a:r>
                      <a:endParaRPr lang="en-US" sz="1400" dirty="0"/>
                    </a:p>
                  </a:txBody>
                  <a:tcPr/>
                </a:tc>
                <a:tc>
                  <a:txBody>
                    <a:bodyPr/>
                    <a:lstStyle/>
                    <a:p>
                      <a:pPr algn="ctr"/>
                      <a:r>
                        <a:rPr lang="en-US" sz="1400" dirty="0" smtClean="0"/>
                        <a:t>$5</a:t>
                      </a:r>
                      <a:endParaRPr lang="en-US" sz="1400" dirty="0"/>
                    </a:p>
                  </a:txBody>
                  <a:tcPr/>
                </a:tc>
                <a:tc>
                  <a:txBody>
                    <a:bodyPr/>
                    <a:lstStyle/>
                    <a:p>
                      <a:pPr algn="r"/>
                      <a:r>
                        <a:rPr lang="en-US" sz="1400" dirty="0" smtClean="0"/>
                        <a:t>1,047</a:t>
                      </a:r>
                      <a:endParaRPr lang="en-US" sz="1400" dirty="0"/>
                    </a:p>
                  </a:txBody>
                  <a:tcPr/>
                </a:tc>
                <a:tc>
                  <a:txBody>
                    <a:bodyPr/>
                    <a:lstStyle/>
                    <a:p>
                      <a:pPr>
                        <a:tabLst>
                          <a:tab pos="622300" algn="r"/>
                        </a:tabLst>
                      </a:pPr>
                      <a:r>
                        <a:rPr lang="en-US" sz="1400" dirty="0" smtClean="0"/>
                        <a:t>	1,023</a:t>
                      </a:r>
                      <a:endParaRPr lang="en-US" sz="1400" dirty="0"/>
                    </a:p>
                  </a:txBody>
                  <a:tcPr/>
                </a:tc>
                <a:tc>
                  <a:txBody>
                    <a:bodyPr/>
                    <a:lstStyle/>
                    <a:p>
                      <a:pPr algn="ctr"/>
                      <a:r>
                        <a:rPr lang="en-US" sz="1400" dirty="0" smtClean="0"/>
                        <a:t>967</a:t>
                      </a:r>
                      <a:endParaRPr lang="en-US" sz="1400" dirty="0"/>
                    </a:p>
                  </a:txBody>
                  <a:tcPr/>
                </a:tc>
                <a:tc>
                  <a:txBody>
                    <a:bodyPr/>
                    <a:lstStyle/>
                    <a:p>
                      <a:pPr algn="ctr"/>
                      <a:r>
                        <a:rPr lang="en-US" sz="1400" dirty="0" smtClean="0"/>
                        <a:t>$4,558</a:t>
                      </a:r>
                      <a:endParaRPr lang="en-US" sz="1400" dirty="0"/>
                    </a:p>
                  </a:txBody>
                  <a:tcPr/>
                </a:tc>
                <a:tc>
                  <a:txBody>
                    <a:bodyPr/>
                    <a:lstStyle/>
                    <a:p>
                      <a:pPr algn="ctr"/>
                      <a:r>
                        <a:rPr lang="en-US" sz="1400" dirty="0" smtClean="0"/>
                        <a:t>$3,858</a:t>
                      </a:r>
                      <a:endParaRPr lang="en-US" sz="1400" dirty="0"/>
                    </a:p>
                  </a:txBody>
                  <a:tcPr/>
                </a:tc>
                <a:tc>
                  <a:txBody>
                    <a:bodyPr/>
                    <a:lstStyle/>
                    <a:p>
                      <a:pPr algn="ctr"/>
                      <a:r>
                        <a:rPr lang="en-US" sz="1400" dirty="0" smtClean="0"/>
                        <a:t>$8,416</a:t>
                      </a:r>
                      <a:endParaRPr lang="en-US" sz="1400" dirty="0"/>
                    </a:p>
                  </a:txBody>
                  <a:tcPr/>
                </a:tc>
              </a:tr>
              <a:tr h="370840">
                <a:tc>
                  <a:txBody>
                    <a:bodyPr/>
                    <a:lstStyle/>
                    <a:p>
                      <a:pPr algn="ctr"/>
                      <a:r>
                        <a:rPr lang="en-US" sz="1400" dirty="0" smtClean="0"/>
                        <a:t>0.00</a:t>
                      </a:r>
                      <a:endParaRPr lang="en-US" sz="1400" dirty="0"/>
                    </a:p>
                  </a:txBody>
                  <a:tcPr/>
                </a:tc>
                <a:tc>
                  <a:txBody>
                    <a:bodyPr/>
                    <a:lstStyle/>
                    <a:p>
                      <a:pPr algn="ctr"/>
                      <a:r>
                        <a:rPr lang="en-US" sz="1400" dirty="0" smtClean="0"/>
                        <a:t>0.00</a:t>
                      </a:r>
                      <a:endParaRPr lang="en-US" sz="1400" dirty="0"/>
                    </a:p>
                  </a:txBody>
                  <a:tcPr/>
                </a:tc>
                <a:tc>
                  <a:txBody>
                    <a:bodyPr/>
                    <a:lstStyle/>
                    <a:p>
                      <a:pPr algn="ctr"/>
                      <a:r>
                        <a:rPr lang="en-US" sz="1400" dirty="0" smtClean="0"/>
                        <a:t>$6</a:t>
                      </a:r>
                      <a:endParaRPr lang="en-US" sz="1400" dirty="0"/>
                    </a:p>
                  </a:txBody>
                  <a:tcPr/>
                </a:tc>
                <a:tc>
                  <a:txBody>
                    <a:bodyPr/>
                    <a:lstStyle/>
                    <a:p>
                      <a:pPr algn="r"/>
                      <a:r>
                        <a:rPr lang="en-US" sz="1400" dirty="0" smtClean="0"/>
                        <a:t>924</a:t>
                      </a:r>
                      <a:endParaRPr lang="en-US" sz="1400" dirty="0"/>
                    </a:p>
                  </a:txBody>
                  <a:tcPr/>
                </a:tc>
                <a:tc>
                  <a:txBody>
                    <a:bodyPr/>
                    <a:lstStyle/>
                    <a:p>
                      <a:pPr>
                        <a:tabLst>
                          <a:tab pos="622300" algn="r"/>
                        </a:tabLst>
                      </a:pPr>
                      <a:r>
                        <a:rPr lang="en-US" sz="1400" dirty="0" smtClean="0"/>
                        <a:t>	924</a:t>
                      </a:r>
                      <a:endParaRPr lang="en-US" sz="1400" dirty="0"/>
                    </a:p>
                  </a:txBody>
                  <a:tcPr/>
                </a:tc>
                <a:tc>
                  <a:txBody>
                    <a:bodyPr/>
                    <a:lstStyle/>
                    <a:p>
                      <a:pPr algn="ctr"/>
                      <a:r>
                        <a:rPr lang="en-US" sz="1400" dirty="0" smtClean="0"/>
                        <a:t>838</a:t>
                      </a:r>
                      <a:endParaRPr lang="en-US" sz="1400" dirty="0"/>
                    </a:p>
                  </a:txBody>
                  <a:tcPr/>
                </a:tc>
                <a:tc>
                  <a:txBody>
                    <a:bodyPr/>
                    <a:lstStyle/>
                    <a:p>
                      <a:pPr algn="ctr"/>
                      <a:r>
                        <a:rPr lang="en-US" sz="1400" dirty="0" smtClean="0"/>
                        <a:t>$2,841</a:t>
                      </a:r>
                      <a:endParaRPr lang="en-US" sz="1400" dirty="0"/>
                    </a:p>
                  </a:txBody>
                  <a:tcPr/>
                </a:tc>
                <a:tc>
                  <a:txBody>
                    <a:bodyPr/>
                    <a:lstStyle/>
                    <a:p>
                      <a:pPr algn="ctr"/>
                      <a:r>
                        <a:rPr lang="en-US" sz="1400" dirty="0" smtClean="0"/>
                        <a:t>$4,620</a:t>
                      </a:r>
                      <a:endParaRPr lang="en-US" sz="1400" dirty="0"/>
                    </a:p>
                  </a:txBody>
                  <a:tcPr/>
                </a:tc>
                <a:tc>
                  <a:txBody>
                    <a:bodyPr/>
                    <a:lstStyle/>
                    <a:p>
                      <a:pPr algn="ctr"/>
                      <a:r>
                        <a:rPr lang="en-US" sz="1400" dirty="0" smtClean="0"/>
                        <a:t>$7,461</a:t>
                      </a:r>
                      <a:endParaRPr lang="en-US" sz="1400" dirty="0"/>
                    </a:p>
                  </a:txBody>
                  <a:tcPr/>
                </a:tc>
              </a:tr>
              <a:tr h="370840">
                <a:tc>
                  <a:txBody>
                    <a:bodyPr/>
                    <a:lstStyle/>
                    <a:p>
                      <a:pPr algn="ctr"/>
                      <a:r>
                        <a:rPr lang="en-US" sz="1400" dirty="0" smtClean="0"/>
                        <a:t>0.20</a:t>
                      </a:r>
                      <a:endParaRPr lang="en-US" sz="1400" dirty="0"/>
                    </a:p>
                  </a:txBody>
                  <a:tcPr/>
                </a:tc>
                <a:tc>
                  <a:txBody>
                    <a:bodyPr/>
                    <a:lstStyle/>
                    <a:p>
                      <a:pPr algn="ctr"/>
                      <a:r>
                        <a:rPr lang="en-US" sz="1400" dirty="0" smtClean="0"/>
                        <a:t>0.20</a:t>
                      </a:r>
                      <a:endParaRPr lang="en-US" sz="1400" dirty="0"/>
                    </a:p>
                  </a:txBody>
                  <a:tcPr/>
                </a:tc>
                <a:tc>
                  <a:txBody>
                    <a:bodyPr/>
                    <a:lstStyle/>
                    <a:p>
                      <a:pPr algn="ctr"/>
                      <a:r>
                        <a:rPr lang="en-US" sz="1400" dirty="0" smtClean="0"/>
                        <a:t>$6</a:t>
                      </a:r>
                      <a:endParaRPr lang="en-US" sz="1400" dirty="0"/>
                    </a:p>
                  </a:txBody>
                  <a:tcPr/>
                </a:tc>
                <a:tc>
                  <a:txBody>
                    <a:bodyPr/>
                    <a:lstStyle/>
                    <a:p>
                      <a:pPr algn="r"/>
                      <a:r>
                        <a:rPr lang="en-US" sz="1400" dirty="0" smtClean="0"/>
                        <a:t>1,000</a:t>
                      </a:r>
                      <a:endParaRPr lang="en-US" sz="1400" dirty="0"/>
                    </a:p>
                  </a:txBody>
                  <a:tcPr/>
                </a:tc>
                <a:tc>
                  <a:txBody>
                    <a:bodyPr/>
                    <a:lstStyle/>
                    <a:p>
                      <a:pPr>
                        <a:tabLst>
                          <a:tab pos="622300" algn="r"/>
                        </a:tabLst>
                      </a:pPr>
                      <a:r>
                        <a:rPr lang="en-US" sz="1400" dirty="0" smtClean="0"/>
                        <a:t>	1,000</a:t>
                      </a:r>
                      <a:endParaRPr lang="en-US" sz="1400" dirty="0"/>
                    </a:p>
                  </a:txBody>
                  <a:tcPr/>
                </a:tc>
                <a:tc>
                  <a:txBody>
                    <a:bodyPr/>
                    <a:lstStyle/>
                    <a:p>
                      <a:pPr algn="ctr"/>
                      <a:r>
                        <a:rPr lang="en-US" sz="1400" dirty="0" smtClean="0"/>
                        <a:t>955</a:t>
                      </a:r>
                      <a:endParaRPr lang="en-US" sz="1400" dirty="0"/>
                    </a:p>
                  </a:txBody>
                  <a:tcPr/>
                </a:tc>
                <a:tc>
                  <a:txBody>
                    <a:bodyPr/>
                    <a:lstStyle/>
                    <a:p>
                      <a:pPr algn="ctr"/>
                      <a:r>
                        <a:rPr lang="en-US" sz="1400" dirty="0" smtClean="0"/>
                        <a:t>$3,547</a:t>
                      </a:r>
                      <a:endParaRPr lang="en-US" sz="1400" dirty="0"/>
                    </a:p>
                  </a:txBody>
                  <a:tcPr/>
                </a:tc>
                <a:tc>
                  <a:txBody>
                    <a:bodyPr/>
                    <a:lstStyle/>
                    <a:p>
                      <a:pPr algn="ctr"/>
                      <a:r>
                        <a:rPr lang="en-US" sz="1400" dirty="0" smtClean="0"/>
                        <a:t>$4,800</a:t>
                      </a:r>
                      <a:endParaRPr lang="en-US" sz="1400" dirty="0"/>
                    </a:p>
                  </a:txBody>
                  <a:tcPr/>
                </a:tc>
                <a:tc>
                  <a:txBody>
                    <a:bodyPr/>
                    <a:lstStyle/>
                    <a:p>
                      <a:pPr algn="ctr"/>
                      <a:r>
                        <a:rPr lang="en-US" sz="1400" dirty="0" smtClean="0"/>
                        <a:t>$8,347</a:t>
                      </a:r>
                      <a:endParaRPr lang="en-US" sz="1400" dirty="0"/>
                    </a:p>
                  </a:txBody>
                  <a:tcPr/>
                </a:tc>
              </a:tr>
              <a:tr h="370840">
                <a:tc>
                  <a:txBody>
                    <a:bodyPr/>
                    <a:lstStyle/>
                    <a:p>
                      <a:pPr algn="ctr"/>
                      <a:r>
                        <a:rPr lang="en-US" sz="1400" dirty="0" smtClean="0"/>
                        <a:t>0.30</a:t>
                      </a:r>
                      <a:endParaRPr lang="en-US" sz="1400" dirty="0"/>
                    </a:p>
                  </a:txBody>
                  <a:tcPr/>
                </a:tc>
                <a:tc>
                  <a:txBody>
                    <a:bodyPr/>
                    <a:lstStyle/>
                    <a:p>
                      <a:pPr algn="ctr"/>
                      <a:r>
                        <a:rPr lang="en-US" sz="1400" dirty="0" smtClean="0"/>
                        <a:t>0.30</a:t>
                      </a:r>
                      <a:endParaRPr lang="en-US" sz="1400" dirty="0"/>
                    </a:p>
                  </a:txBody>
                  <a:tcPr/>
                </a:tc>
                <a:tc>
                  <a:txBody>
                    <a:bodyPr/>
                    <a:lstStyle/>
                    <a:p>
                      <a:pPr algn="ctr"/>
                      <a:r>
                        <a:rPr lang="en-US" sz="1400" dirty="0" smtClean="0"/>
                        <a:t>$6</a:t>
                      </a:r>
                      <a:endParaRPr lang="en-US" sz="1400" dirty="0"/>
                    </a:p>
                  </a:txBody>
                  <a:tcPr/>
                </a:tc>
                <a:tc>
                  <a:txBody>
                    <a:bodyPr/>
                    <a:lstStyle/>
                    <a:p>
                      <a:pPr algn="r"/>
                      <a:r>
                        <a:rPr lang="en-US" sz="1400" dirty="0" smtClean="0"/>
                        <a:t>1,021</a:t>
                      </a:r>
                      <a:endParaRPr lang="en-US" sz="1400" dirty="0"/>
                    </a:p>
                  </a:txBody>
                  <a:tcPr/>
                </a:tc>
                <a:tc>
                  <a:txBody>
                    <a:bodyPr/>
                    <a:lstStyle/>
                    <a:p>
                      <a:pPr>
                        <a:tabLst>
                          <a:tab pos="622300" algn="r"/>
                        </a:tabLst>
                      </a:pPr>
                      <a:r>
                        <a:rPr lang="en-US" sz="1400" dirty="0" smtClean="0"/>
                        <a:t>	1,006</a:t>
                      </a:r>
                      <a:endParaRPr lang="en-US" sz="1400" dirty="0"/>
                    </a:p>
                  </a:txBody>
                  <a:tcPr/>
                </a:tc>
                <a:tc>
                  <a:txBody>
                    <a:bodyPr/>
                    <a:lstStyle/>
                    <a:p>
                      <a:pPr algn="ctr"/>
                      <a:r>
                        <a:rPr lang="en-US" sz="1400" dirty="0" smtClean="0"/>
                        <a:t>979</a:t>
                      </a:r>
                      <a:endParaRPr lang="en-US" sz="1400" dirty="0"/>
                    </a:p>
                  </a:txBody>
                  <a:tcPr/>
                </a:tc>
                <a:tc>
                  <a:txBody>
                    <a:bodyPr/>
                    <a:lstStyle/>
                    <a:p>
                      <a:pPr algn="ctr"/>
                      <a:r>
                        <a:rPr lang="en-US" sz="1400" dirty="0" smtClean="0"/>
                        <a:t>$3,752</a:t>
                      </a:r>
                      <a:endParaRPr lang="en-US" sz="1400" dirty="0"/>
                    </a:p>
                  </a:txBody>
                  <a:tcPr/>
                </a:tc>
                <a:tc>
                  <a:txBody>
                    <a:bodyPr/>
                    <a:lstStyle/>
                    <a:p>
                      <a:pPr algn="ctr"/>
                      <a:r>
                        <a:rPr lang="en-US" sz="1400" dirty="0" smtClean="0"/>
                        <a:t>$4,711</a:t>
                      </a:r>
                      <a:endParaRPr lang="en-US" sz="1400" dirty="0"/>
                    </a:p>
                  </a:txBody>
                  <a:tcPr/>
                </a:tc>
                <a:tc>
                  <a:txBody>
                    <a:bodyPr/>
                    <a:lstStyle/>
                    <a:p>
                      <a:pPr algn="ctr"/>
                      <a:r>
                        <a:rPr lang="en-US" sz="1400" dirty="0" smtClean="0"/>
                        <a:t>$8,463</a:t>
                      </a:r>
                      <a:endParaRPr lang="en-US" sz="1400" dirty="0"/>
                    </a:p>
                  </a:txBody>
                  <a:tcPr/>
                </a:tc>
              </a:tr>
              <a:tr h="370840">
                <a:tc>
                  <a:txBody>
                    <a:bodyPr/>
                    <a:lstStyle/>
                    <a:p>
                      <a:pPr algn="ctr"/>
                      <a:r>
                        <a:rPr lang="en-US" sz="1400" dirty="0" smtClean="0"/>
                        <a:t>0.00</a:t>
                      </a:r>
                      <a:endParaRPr lang="en-US" sz="1400" dirty="0"/>
                    </a:p>
                  </a:txBody>
                  <a:tcPr/>
                </a:tc>
                <a:tc>
                  <a:txBody>
                    <a:bodyPr/>
                    <a:lstStyle/>
                    <a:p>
                      <a:pPr algn="ctr"/>
                      <a:r>
                        <a:rPr lang="en-US" sz="1400" dirty="0" smtClean="0"/>
                        <a:t>0.00</a:t>
                      </a:r>
                      <a:endParaRPr lang="en-US" sz="1400" dirty="0"/>
                    </a:p>
                  </a:txBody>
                  <a:tcPr/>
                </a:tc>
                <a:tc>
                  <a:txBody>
                    <a:bodyPr/>
                    <a:lstStyle/>
                    <a:p>
                      <a:pPr algn="ctr"/>
                      <a:r>
                        <a:rPr lang="en-US" sz="1400" dirty="0" smtClean="0"/>
                        <a:t>$7</a:t>
                      </a:r>
                      <a:endParaRPr lang="en-US" sz="1400" dirty="0"/>
                    </a:p>
                  </a:txBody>
                  <a:tcPr/>
                </a:tc>
                <a:tc>
                  <a:txBody>
                    <a:bodyPr/>
                    <a:lstStyle/>
                    <a:p>
                      <a:pPr algn="r"/>
                      <a:r>
                        <a:rPr lang="en-US" sz="1400" dirty="0" smtClean="0"/>
                        <a:t>843</a:t>
                      </a:r>
                      <a:endParaRPr lang="en-US" sz="1400" dirty="0"/>
                    </a:p>
                  </a:txBody>
                  <a:tcPr/>
                </a:tc>
                <a:tc>
                  <a:txBody>
                    <a:bodyPr/>
                    <a:lstStyle/>
                    <a:p>
                      <a:pPr>
                        <a:tabLst>
                          <a:tab pos="622300" algn="r"/>
                        </a:tabLst>
                      </a:pPr>
                      <a:r>
                        <a:rPr lang="en-US" sz="1400" dirty="0" smtClean="0"/>
                        <a:t>	843</a:t>
                      </a:r>
                      <a:endParaRPr lang="en-US" sz="1400" dirty="0"/>
                    </a:p>
                  </a:txBody>
                  <a:tcPr/>
                </a:tc>
                <a:tc>
                  <a:txBody>
                    <a:bodyPr/>
                    <a:lstStyle/>
                    <a:p>
                      <a:pPr algn="ctr"/>
                      <a:r>
                        <a:rPr lang="en-US" sz="1400" dirty="0" smtClean="0"/>
                        <a:t>786</a:t>
                      </a:r>
                      <a:endParaRPr lang="en-US" sz="1400" dirty="0"/>
                    </a:p>
                  </a:txBody>
                  <a:tcPr/>
                </a:tc>
                <a:tc>
                  <a:txBody>
                    <a:bodyPr/>
                    <a:lstStyle/>
                    <a:p>
                      <a:pPr algn="ctr"/>
                      <a:r>
                        <a:rPr lang="en-US" sz="1400" dirty="0" smtClean="0"/>
                        <a:t>$1,957</a:t>
                      </a:r>
                      <a:endParaRPr lang="en-US" sz="1400" dirty="0"/>
                    </a:p>
                  </a:txBody>
                  <a:tcPr/>
                </a:tc>
                <a:tc>
                  <a:txBody>
                    <a:bodyPr/>
                    <a:lstStyle/>
                    <a:p>
                      <a:pPr algn="ctr"/>
                      <a:r>
                        <a:rPr lang="en-US" sz="1400" dirty="0" smtClean="0"/>
                        <a:t>$5,056</a:t>
                      </a:r>
                      <a:endParaRPr lang="en-US" sz="1400" dirty="0"/>
                    </a:p>
                  </a:txBody>
                  <a:tcPr/>
                </a:tc>
                <a:tc>
                  <a:txBody>
                    <a:bodyPr/>
                    <a:lstStyle/>
                    <a:p>
                      <a:pPr algn="ctr"/>
                      <a:r>
                        <a:rPr lang="en-US" sz="1400" dirty="0" smtClean="0"/>
                        <a:t>$7,013</a:t>
                      </a:r>
                      <a:endParaRPr lang="en-US" sz="1400" dirty="0"/>
                    </a:p>
                  </a:txBody>
                  <a:tcPr/>
                </a:tc>
              </a:tr>
              <a:tr h="370840">
                <a:tc>
                  <a:txBody>
                    <a:bodyPr/>
                    <a:lstStyle/>
                    <a:p>
                      <a:pPr algn="ctr"/>
                      <a:r>
                        <a:rPr lang="en-US" sz="1400" dirty="0" smtClean="0"/>
                        <a:t>0.20</a:t>
                      </a:r>
                      <a:endParaRPr lang="en-US" sz="1400" dirty="0"/>
                    </a:p>
                  </a:txBody>
                  <a:tcPr/>
                </a:tc>
                <a:tc>
                  <a:txBody>
                    <a:bodyPr/>
                    <a:lstStyle/>
                    <a:p>
                      <a:pPr algn="ctr"/>
                      <a:r>
                        <a:rPr lang="en-US" sz="1400" dirty="0" smtClean="0"/>
                        <a:t>0.20</a:t>
                      </a:r>
                      <a:endParaRPr lang="en-US" sz="1400" dirty="0"/>
                    </a:p>
                  </a:txBody>
                  <a:tcPr/>
                </a:tc>
                <a:tc>
                  <a:txBody>
                    <a:bodyPr/>
                    <a:lstStyle/>
                    <a:p>
                      <a:pPr algn="ctr"/>
                      <a:r>
                        <a:rPr lang="en-US" sz="1400" dirty="0" smtClean="0"/>
                        <a:t>$7</a:t>
                      </a:r>
                      <a:endParaRPr lang="en-US" sz="1400" dirty="0"/>
                    </a:p>
                  </a:txBody>
                  <a:tcPr/>
                </a:tc>
                <a:tc>
                  <a:txBody>
                    <a:bodyPr/>
                    <a:lstStyle/>
                    <a:p>
                      <a:pPr algn="r"/>
                      <a:r>
                        <a:rPr lang="en-US" sz="1400" dirty="0" smtClean="0"/>
                        <a:t>947</a:t>
                      </a:r>
                      <a:endParaRPr lang="en-US" sz="1400" dirty="0"/>
                    </a:p>
                  </a:txBody>
                  <a:tcPr/>
                </a:tc>
                <a:tc>
                  <a:txBody>
                    <a:bodyPr/>
                    <a:lstStyle/>
                    <a:p>
                      <a:pPr>
                        <a:tabLst>
                          <a:tab pos="622300" algn="r"/>
                        </a:tabLst>
                      </a:pPr>
                      <a:r>
                        <a:rPr lang="en-US" sz="1400" dirty="0" smtClean="0"/>
                        <a:t>	972</a:t>
                      </a:r>
                      <a:endParaRPr lang="en-US" sz="1400" dirty="0"/>
                    </a:p>
                  </a:txBody>
                  <a:tcPr/>
                </a:tc>
                <a:tc>
                  <a:txBody>
                    <a:bodyPr/>
                    <a:lstStyle/>
                    <a:p>
                      <a:pPr algn="ctr"/>
                      <a:r>
                        <a:rPr lang="en-US" sz="1400" dirty="0" smtClean="0"/>
                        <a:t>936</a:t>
                      </a:r>
                      <a:endParaRPr lang="en-US" sz="1400" dirty="0"/>
                    </a:p>
                  </a:txBody>
                  <a:tcPr/>
                </a:tc>
                <a:tc>
                  <a:txBody>
                    <a:bodyPr/>
                    <a:lstStyle/>
                    <a:p>
                      <a:pPr algn="ctr"/>
                      <a:r>
                        <a:rPr lang="en-US" sz="1400" dirty="0" smtClean="0"/>
                        <a:t>$2,560</a:t>
                      </a:r>
                      <a:endParaRPr lang="en-US" sz="1400" dirty="0"/>
                    </a:p>
                  </a:txBody>
                  <a:tcPr/>
                </a:tc>
                <a:tc>
                  <a:txBody>
                    <a:bodyPr/>
                    <a:lstStyle/>
                    <a:p>
                      <a:pPr algn="ctr"/>
                      <a:r>
                        <a:rPr lang="en-US" sz="1400" dirty="0" smtClean="0"/>
                        <a:t>$5,666</a:t>
                      </a:r>
                      <a:endParaRPr lang="en-US" sz="1400" dirty="0"/>
                    </a:p>
                  </a:txBody>
                  <a:tcPr/>
                </a:tc>
                <a:tc>
                  <a:txBody>
                    <a:bodyPr/>
                    <a:lstStyle/>
                    <a:p>
                      <a:pPr algn="ctr"/>
                      <a:r>
                        <a:rPr lang="en-US" sz="1400" dirty="0" smtClean="0"/>
                        <a:t>$8,226</a:t>
                      </a:r>
                      <a:endParaRPr lang="en-US" sz="1400" dirty="0"/>
                    </a:p>
                  </a:txBody>
                  <a:tcPr/>
                </a:tc>
              </a:tr>
              <a:tr h="370840">
                <a:tc>
                  <a:txBody>
                    <a:bodyPr/>
                    <a:lstStyle/>
                    <a:p>
                      <a:pPr algn="ctr"/>
                      <a:r>
                        <a:rPr lang="en-US" sz="1400" dirty="0" smtClean="0"/>
                        <a:t>0.40</a:t>
                      </a:r>
                      <a:endParaRPr lang="en-US" sz="1400" dirty="0"/>
                    </a:p>
                  </a:txBody>
                  <a:tcPr>
                    <a:lnB w="28575" cap="flat" cmpd="sng" algn="ctr">
                      <a:solidFill>
                        <a:scrgbClr r="0" g="0" b="0"/>
                      </a:solidFill>
                      <a:prstDash val="solid"/>
                      <a:round/>
                      <a:headEnd type="none" w="med" len="med"/>
                      <a:tailEnd type="none" w="med" len="med"/>
                    </a:lnB>
                  </a:tcPr>
                </a:tc>
                <a:tc>
                  <a:txBody>
                    <a:bodyPr/>
                    <a:lstStyle/>
                    <a:p>
                      <a:pPr algn="ctr"/>
                      <a:r>
                        <a:rPr lang="en-US" sz="1400" dirty="0" smtClean="0"/>
                        <a:t>0.40</a:t>
                      </a:r>
                      <a:endParaRPr lang="en-US" sz="1400" dirty="0"/>
                    </a:p>
                  </a:txBody>
                  <a:tcPr>
                    <a:lnB w="28575" cap="flat" cmpd="sng" algn="ctr">
                      <a:solidFill>
                        <a:scrgbClr r="0" g="0" b="0"/>
                      </a:solidFill>
                      <a:prstDash val="solid"/>
                      <a:round/>
                      <a:headEnd type="none" w="med" len="med"/>
                      <a:tailEnd type="none" w="med" len="med"/>
                    </a:lnB>
                  </a:tcPr>
                </a:tc>
                <a:tc>
                  <a:txBody>
                    <a:bodyPr/>
                    <a:lstStyle/>
                    <a:p>
                      <a:pPr algn="ctr"/>
                      <a:r>
                        <a:rPr lang="en-US" sz="1400" dirty="0" smtClean="0"/>
                        <a:t>$7</a:t>
                      </a:r>
                      <a:endParaRPr lang="en-US" sz="1400" dirty="0"/>
                    </a:p>
                  </a:txBody>
                  <a:tcPr>
                    <a:lnB w="28575" cap="flat" cmpd="sng" algn="ctr">
                      <a:solidFill>
                        <a:scrgbClr r="0" g="0" b="0"/>
                      </a:solidFill>
                      <a:prstDash val="solid"/>
                      <a:round/>
                      <a:headEnd type="none" w="med" len="med"/>
                      <a:tailEnd type="none" w="med" len="med"/>
                    </a:lnB>
                  </a:tcPr>
                </a:tc>
                <a:tc>
                  <a:txBody>
                    <a:bodyPr/>
                    <a:lstStyle/>
                    <a:p>
                      <a:pPr algn="r"/>
                      <a:r>
                        <a:rPr lang="en-US" sz="1400" dirty="0" smtClean="0"/>
                        <a:t>1,000</a:t>
                      </a:r>
                      <a:endParaRPr lang="en-US" sz="1400" dirty="0"/>
                    </a:p>
                  </a:txBody>
                  <a:tcPr>
                    <a:lnB w="28575" cap="flat" cmpd="sng" algn="ctr">
                      <a:solidFill>
                        <a:scrgbClr r="0" g="0" b="0"/>
                      </a:solidFill>
                      <a:prstDash val="solid"/>
                      <a:round/>
                      <a:headEnd type="none" w="med" len="med"/>
                      <a:tailEnd type="none" w="med" len="med"/>
                    </a:lnB>
                  </a:tcPr>
                </a:tc>
                <a:tc>
                  <a:txBody>
                    <a:bodyPr/>
                    <a:lstStyle/>
                    <a:p>
                      <a:pPr>
                        <a:tabLst>
                          <a:tab pos="622300" algn="r"/>
                        </a:tabLst>
                      </a:pPr>
                      <a:r>
                        <a:rPr lang="en-US" sz="1400" dirty="0" smtClean="0"/>
                        <a:t>	1,000</a:t>
                      </a:r>
                      <a:endParaRPr lang="en-US" sz="1400" dirty="0"/>
                    </a:p>
                  </a:txBody>
                  <a:tcPr>
                    <a:lnB w="28575" cap="flat" cmpd="sng" algn="ctr">
                      <a:solidFill>
                        <a:scrgbClr r="0" g="0" b="0"/>
                      </a:solidFill>
                      <a:prstDash val="solid"/>
                      <a:round/>
                      <a:headEnd type="none" w="med" len="med"/>
                      <a:tailEnd type="none" w="med" len="med"/>
                    </a:lnB>
                  </a:tcPr>
                </a:tc>
                <a:tc>
                  <a:txBody>
                    <a:bodyPr/>
                    <a:lstStyle/>
                    <a:p>
                      <a:pPr algn="ctr"/>
                      <a:r>
                        <a:rPr lang="en-US" sz="1400" dirty="0" smtClean="0"/>
                        <a:t>987</a:t>
                      </a:r>
                      <a:endParaRPr lang="en-US" sz="1400" dirty="0"/>
                    </a:p>
                  </a:txBody>
                  <a:tcPr>
                    <a:lnB w="28575" cap="flat" cmpd="sng" algn="ctr">
                      <a:solidFill>
                        <a:scrgbClr r="0" g="0" b="0"/>
                      </a:solidFill>
                      <a:prstDash val="solid"/>
                      <a:round/>
                      <a:headEnd type="none" w="med" len="med"/>
                      <a:tailEnd type="none" w="med" len="med"/>
                    </a:lnB>
                  </a:tcPr>
                </a:tc>
                <a:tc>
                  <a:txBody>
                    <a:bodyPr/>
                    <a:lstStyle/>
                    <a:p>
                      <a:pPr algn="ctr"/>
                      <a:r>
                        <a:rPr lang="en-US" sz="1400" dirty="0" smtClean="0"/>
                        <a:t>$2,873</a:t>
                      </a:r>
                      <a:endParaRPr lang="en-US" sz="1400" dirty="0"/>
                    </a:p>
                  </a:txBody>
                  <a:tcPr>
                    <a:lnB w="28575" cap="flat" cmpd="sng" algn="ctr">
                      <a:solidFill>
                        <a:scrgbClr r="0" g="0" b="0"/>
                      </a:solidFill>
                      <a:prstDash val="solid"/>
                      <a:round/>
                      <a:headEnd type="none" w="med" len="med"/>
                      <a:tailEnd type="none" w="med" len="med"/>
                    </a:lnB>
                  </a:tcPr>
                </a:tc>
                <a:tc>
                  <a:txBody>
                    <a:bodyPr/>
                    <a:lstStyle/>
                    <a:p>
                      <a:pPr algn="ctr"/>
                      <a:r>
                        <a:rPr lang="en-US" sz="1400" dirty="0" smtClean="0"/>
                        <a:t>$5,600</a:t>
                      </a:r>
                      <a:endParaRPr lang="en-US" sz="1400" dirty="0"/>
                    </a:p>
                  </a:txBody>
                  <a:tcPr>
                    <a:lnB w="28575" cap="flat" cmpd="sng" algn="ctr">
                      <a:solidFill>
                        <a:scrgbClr r="0" g="0" b="0"/>
                      </a:solidFill>
                      <a:prstDash val="solid"/>
                      <a:round/>
                      <a:headEnd type="none" w="med" len="med"/>
                      <a:tailEnd type="none" w="med" len="med"/>
                    </a:lnB>
                  </a:tcPr>
                </a:tc>
                <a:tc>
                  <a:txBody>
                    <a:bodyPr/>
                    <a:lstStyle/>
                    <a:p>
                      <a:pPr algn="ctr"/>
                      <a:r>
                        <a:rPr lang="en-US" sz="1400" dirty="0" smtClean="0"/>
                        <a:t>$8,473</a:t>
                      </a:r>
                      <a:endParaRPr lang="en-US" sz="1400" dirty="0"/>
                    </a:p>
                  </a:txBody>
                  <a:tcPr>
                    <a:lnB w="28575" cap="flat" cmpd="sng" algn="ctr">
                      <a:solidFill>
                        <a:scrgbClr r="0" g="0" b="0"/>
                      </a:solidFill>
                      <a:prstDash val="solid"/>
                      <a:round/>
                      <a:headEnd type="none" w="med" len="med"/>
                      <a:tailEnd type="none" w="med" len="med"/>
                    </a:lnB>
                  </a:tcPr>
                </a:tc>
              </a:tr>
            </a:tbl>
          </a:graphicData>
        </a:graphic>
      </p:graphicFrame>
      <p:sp>
        <p:nvSpPr>
          <p:cNvPr id="6" name="TextBox 5"/>
          <p:cNvSpPr txBox="1">
            <a:spLocks noChangeArrowheads="1"/>
          </p:cNvSpPr>
          <p:nvPr/>
        </p:nvSpPr>
        <p:spPr bwMode="auto">
          <a:xfrm>
            <a:off x="7734300" y="6057900"/>
            <a:ext cx="1030288" cy="304800"/>
          </a:xfrm>
          <a:prstGeom prst="rect">
            <a:avLst/>
          </a:prstGeom>
          <a:noFill/>
          <a:ln w="9525">
            <a:noFill/>
            <a:miter lim="800000"/>
            <a:headEnd/>
            <a:tailEnd/>
          </a:ln>
        </p:spPr>
        <p:txBody>
          <a:bodyPr wrap="none">
            <a:spAutoFit/>
          </a:bodyPr>
          <a:lstStyle/>
          <a:p>
            <a:r>
              <a:rPr lang="en-US" sz="1400"/>
              <a:t>Table 15-6</a:t>
            </a: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1000"/>
                                        <p:tgtEl>
                                          <p:spTgt spid="3"/>
                                        </p:tgtEl>
                                      </p:cBhvr>
                                    </p:animEffect>
                                  </p:childTnLst>
                                </p:cTn>
                              </p:par>
                            </p:childTnLst>
                          </p:cTn>
                        </p:par>
                        <p:par>
                          <p:cTn id="8" fill="hold">
                            <p:stCondLst>
                              <p:cond delay="2000"/>
                            </p:stCondLst>
                            <p:childTnLst>
                              <p:par>
                                <p:cTn id="9" presetID="22" presetClass="entr" presetSubtype="8" fill="hold" grpId="0"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solidFill>
                  <a:srgbClr val="0000CC"/>
                </a:solidFill>
              </a:rPr>
              <a:t>14-</a:t>
            </a:r>
            <a:fld id="{07EE8297-A36E-4F0C-B5C1-C371380BF129}" type="slidenum">
              <a:rPr lang="en-US" sz="1400">
                <a:solidFill>
                  <a:srgbClr val="0000CC"/>
                </a:solidFill>
              </a:rPr>
              <a:pPr/>
              <a:t>51</a:t>
            </a:fld>
            <a:endParaRPr lang="en-US" sz="1400">
              <a:solidFill>
                <a:srgbClr val="0000CC"/>
              </a:solidFill>
            </a:endParaRPr>
          </a:p>
        </p:txBody>
      </p:sp>
      <p:sp>
        <p:nvSpPr>
          <p:cNvPr id="24579" name="Rectangle 2"/>
          <p:cNvSpPr>
            <a:spLocks noGrp="1" noChangeArrowheads="1"/>
          </p:cNvSpPr>
          <p:nvPr>
            <p:ph type="title"/>
          </p:nvPr>
        </p:nvSpPr>
        <p:spPr>
          <a:xfrm>
            <a:off x="152400" y="266700"/>
            <a:ext cx="8763000" cy="1104900"/>
          </a:xfrm>
        </p:spPr>
        <p:txBody>
          <a:bodyPr/>
          <a:lstStyle/>
          <a:p>
            <a:r>
              <a:rPr lang="en-US" sz="3100" smtClean="0"/>
              <a:t>Contracts for Product Availability and Supply Chain Profits:  Quantity Flexibility Contracts</a:t>
            </a:r>
            <a:endParaRPr lang="en-US" sz="3200" smtClean="0"/>
          </a:p>
        </p:txBody>
      </p:sp>
      <p:sp>
        <p:nvSpPr>
          <p:cNvPr id="24580" name="Rectangle 3"/>
          <p:cNvSpPr>
            <a:spLocks noGrp="1" noChangeArrowheads="1"/>
          </p:cNvSpPr>
          <p:nvPr>
            <p:ph type="body" idx="1"/>
          </p:nvPr>
        </p:nvSpPr>
        <p:spPr>
          <a:xfrm>
            <a:off x="457200" y="1676400"/>
            <a:ext cx="8305800" cy="4114800"/>
          </a:xfrm>
        </p:spPr>
        <p:txBody>
          <a:bodyPr/>
          <a:lstStyle/>
          <a:p>
            <a:r>
              <a:rPr lang="en-US" smtClean="0"/>
              <a:t>Allows the buyer to modify the order (within limits) as demand visibility increases closer to the point of sale</a:t>
            </a:r>
          </a:p>
          <a:p>
            <a:r>
              <a:rPr lang="en-US" smtClean="0"/>
              <a:t>Better matching of supply and demand</a:t>
            </a:r>
          </a:p>
          <a:p>
            <a:r>
              <a:rPr lang="en-US" smtClean="0"/>
              <a:t>Increased overall supply chain profits if the supplier has flexible capacity</a:t>
            </a:r>
          </a:p>
          <a:p>
            <a:r>
              <a:rPr lang="en-US" smtClean="0"/>
              <a:t>Lower levels of information distortion than either buyback contracts or revenue sharing contracts</a:t>
            </a:r>
          </a:p>
        </p:txBody>
      </p:sp>
    </p:spTree>
    <p:extLst>
      <p:ext uri="{BB962C8B-B14F-4D97-AF65-F5344CB8AC3E}">
        <p14:creationId xmlns:p14="http://schemas.microsoft.com/office/powerpoint/2010/main" val="22595078"/>
      </p:ext>
    </p:extLst>
  </p:cSld>
  <p:clrMapOvr>
    <a:masterClrMapping/>
  </p:clrMapOvr>
  <p:transition>
    <p:cove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solidFill>
                  <a:srgbClr val="0000CC"/>
                </a:solidFill>
              </a:rPr>
              <a:t>14-</a:t>
            </a:r>
            <a:fld id="{65B4C8A7-97E0-490F-A08B-DDBA7C168D44}" type="slidenum">
              <a:rPr lang="en-US" sz="1400">
                <a:solidFill>
                  <a:srgbClr val="0000CC"/>
                </a:solidFill>
              </a:rPr>
              <a:pPr/>
              <a:t>52</a:t>
            </a:fld>
            <a:endParaRPr lang="en-US" sz="1400">
              <a:solidFill>
                <a:srgbClr val="0000CC"/>
              </a:solidFill>
            </a:endParaRPr>
          </a:p>
        </p:txBody>
      </p:sp>
      <p:sp>
        <p:nvSpPr>
          <p:cNvPr id="25603" name="Rectangle 2"/>
          <p:cNvSpPr>
            <a:spLocks noGrp="1" noChangeArrowheads="1"/>
          </p:cNvSpPr>
          <p:nvPr>
            <p:ph type="title"/>
          </p:nvPr>
        </p:nvSpPr>
        <p:spPr>
          <a:xfrm>
            <a:off x="381000" y="266700"/>
            <a:ext cx="8305800" cy="1104900"/>
          </a:xfrm>
        </p:spPr>
        <p:txBody>
          <a:bodyPr/>
          <a:lstStyle/>
          <a:p>
            <a:r>
              <a:rPr lang="en-US" smtClean="0"/>
              <a:t>Contracts to Coordinate</a:t>
            </a:r>
            <a:br>
              <a:rPr lang="en-US" smtClean="0"/>
            </a:br>
            <a:r>
              <a:rPr lang="en-US" smtClean="0"/>
              <a:t>Supply Chain Costs</a:t>
            </a:r>
          </a:p>
        </p:txBody>
      </p:sp>
      <p:sp>
        <p:nvSpPr>
          <p:cNvPr id="25604" name="Rectangle 3"/>
          <p:cNvSpPr>
            <a:spLocks noGrp="1" noChangeArrowheads="1"/>
          </p:cNvSpPr>
          <p:nvPr>
            <p:ph type="body" idx="1"/>
          </p:nvPr>
        </p:nvSpPr>
        <p:spPr>
          <a:xfrm>
            <a:off x="457200" y="1600200"/>
            <a:ext cx="8305800" cy="4648200"/>
          </a:xfrm>
        </p:spPr>
        <p:txBody>
          <a:bodyPr/>
          <a:lstStyle/>
          <a:p>
            <a:pPr>
              <a:lnSpc>
                <a:spcPct val="90000"/>
              </a:lnSpc>
            </a:pPr>
            <a:r>
              <a:rPr lang="en-US" smtClean="0"/>
              <a:t>Differences in costs at the buyer and supplier can lead to decisions that increase total supply chain costs</a:t>
            </a:r>
          </a:p>
          <a:p>
            <a:pPr>
              <a:lnSpc>
                <a:spcPct val="90000"/>
              </a:lnSpc>
            </a:pPr>
            <a:r>
              <a:rPr lang="en-US" smtClean="0"/>
              <a:t>Example: Replenishment order size placed by the buyer.  The buyer’s EOQ does not take into account the supplier’s costs.</a:t>
            </a:r>
          </a:p>
          <a:p>
            <a:pPr>
              <a:lnSpc>
                <a:spcPct val="90000"/>
              </a:lnSpc>
            </a:pPr>
            <a:r>
              <a:rPr lang="en-US" smtClean="0"/>
              <a:t>A quantity discount contract may encourage the buyer to purchase a larger quantity (which would be lower costs for the supplier), which would result in lower total supply chain costs </a:t>
            </a:r>
            <a:r>
              <a:rPr lang="en-US" smtClean="0">
                <a:solidFill>
                  <a:srgbClr val="666699"/>
                </a:solidFill>
              </a:rPr>
              <a:t>[but higher inventory levels]</a:t>
            </a:r>
            <a:endParaRPr lang="en-US" smtClean="0"/>
          </a:p>
          <a:p>
            <a:pPr>
              <a:lnSpc>
                <a:spcPct val="90000"/>
              </a:lnSpc>
            </a:pPr>
            <a:r>
              <a:rPr lang="en-US" smtClean="0"/>
              <a:t>Quantity discounts lead to information distortion because of order batching</a:t>
            </a:r>
          </a:p>
        </p:txBody>
      </p:sp>
    </p:spTree>
    <p:extLst>
      <p:ext uri="{BB962C8B-B14F-4D97-AF65-F5344CB8AC3E}">
        <p14:creationId xmlns:p14="http://schemas.microsoft.com/office/powerpoint/2010/main" val="3093318498"/>
      </p:ext>
    </p:extLst>
  </p:cSld>
  <p:clrMapOvr>
    <a:masterClrMapping/>
  </p:clrMapOvr>
  <p:transition>
    <p:cove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solidFill>
                  <a:srgbClr val="0000CC"/>
                </a:solidFill>
              </a:rPr>
              <a:t>14-</a:t>
            </a:r>
            <a:fld id="{932F59D3-E7BB-4990-BF3F-C28C3676C792}" type="slidenum">
              <a:rPr lang="en-US" sz="1400">
                <a:solidFill>
                  <a:srgbClr val="0000CC"/>
                </a:solidFill>
              </a:rPr>
              <a:pPr/>
              <a:t>53</a:t>
            </a:fld>
            <a:endParaRPr lang="en-US" sz="1400">
              <a:solidFill>
                <a:srgbClr val="0000CC"/>
              </a:solidFill>
            </a:endParaRPr>
          </a:p>
        </p:txBody>
      </p:sp>
      <p:sp>
        <p:nvSpPr>
          <p:cNvPr id="26627" name="Rectangle 2"/>
          <p:cNvSpPr>
            <a:spLocks noGrp="1" noChangeArrowheads="1"/>
          </p:cNvSpPr>
          <p:nvPr>
            <p:ph type="title"/>
          </p:nvPr>
        </p:nvSpPr>
        <p:spPr/>
        <p:txBody>
          <a:bodyPr/>
          <a:lstStyle/>
          <a:p>
            <a:r>
              <a:rPr lang="en-US" smtClean="0"/>
              <a:t>Contracts to Increase Agent Effort</a:t>
            </a:r>
          </a:p>
        </p:txBody>
      </p:sp>
      <p:sp>
        <p:nvSpPr>
          <p:cNvPr id="26628" name="Rectangle 3"/>
          <p:cNvSpPr>
            <a:spLocks noGrp="1" noChangeArrowheads="1"/>
          </p:cNvSpPr>
          <p:nvPr>
            <p:ph type="body" idx="1"/>
          </p:nvPr>
        </p:nvSpPr>
        <p:spPr>
          <a:xfrm>
            <a:off x="457200" y="1676400"/>
            <a:ext cx="8305800" cy="4495800"/>
          </a:xfrm>
        </p:spPr>
        <p:txBody>
          <a:bodyPr/>
          <a:lstStyle/>
          <a:p>
            <a:r>
              <a:rPr lang="en-US" sz="2400" dirty="0" smtClean="0"/>
              <a:t>There are many instances in a supply chain where an agent acts on the behalf of a principal and the agent’s actions affect the reward for the principal</a:t>
            </a:r>
          </a:p>
          <a:p>
            <a:r>
              <a:rPr lang="en-US" sz="2400" dirty="0" smtClean="0"/>
              <a:t>Example: A car dealer who sells the cars of a manufacturer, as well as those of other manufacturers</a:t>
            </a:r>
          </a:p>
          <a:p>
            <a:r>
              <a:rPr lang="en-US" sz="2400" dirty="0" smtClean="0"/>
              <a:t>Examples of contracts to increase agent effort:</a:t>
            </a:r>
          </a:p>
          <a:p>
            <a:pPr lvl="1"/>
            <a:r>
              <a:rPr lang="en-US" sz="2000" dirty="0" smtClean="0"/>
              <a:t>two-part tariffs: </a:t>
            </a:r>
            <a:r>
              <a:rPr lang="en-US" sz="2000" dirty="0" smtClean="0">
                <a:solidFill>
                  <a:srgbClr val="666699"/>
                </a:solidFill>
              </a:rPr>
              <a:t>franchise fee and then fixed margin per unit sales</a:t>
            </a:r>
          </a:p>
          <a:p>
            <a:pPr lvl="1"/>
            <a:r>
              <a:rPr lang="en-US" sz="2000" dirty="0" smtClean="0"/>
              <a:t>threshold contracts: </a:t>
            </a:r>
            <a:r>
              <a:rPr lang="en-US" sz="2000" dirty="0" smtClean="0">
                <a:solidFill>
                  <a:srgbClr val="666699"/>
                </a:solidFill>
              </a:rPr>
              <a:t>margin increases when a sales quota reached</a:t>
            </a:r>
          </a:p>
          <a:p>
            <a:r>
              <a:rPr lang="en-US" sz="2400" dirty="0" smtClean="0"/>
              <a:t>Threshold contracts increase information distortion, however </a:t>
            </a:r>
            <a:r>
              <a:rPr lang="en-US" sz="2400" dirty="0" smtClean="0">
                <a:solidFill>
                  <a:srgbClr val="666699"/>
                </a:solidFill>
              </a:rPr>
              <a:t>[e.g. forward selling</a:t>
            </a:r>
            <a:r>
              <a:rPr lang="en-US" sz="2400" dirty="0" smtClean="0">
                <a:solidFill>
                  <a:srgbClr val="666699"/>
                </a:solidFill>
              </a:rPr>
              <a:t>]</a:t>
            </a:r>
          </a:p>
          <a:p>
            <a:r>
              <a:rPr lang="en-US" sz="2400" dirty="0" smtClean="0"/>
              <a:t>Offer threshold incentives over a rolling horizon</a:t>
            </a:r>
          </a:p>
          <a:p>
            <a:pPr marL="0" indent="0">
              <a:buNone/>
            </a:pPr>
            <a:endParaRPr lang="en-US" sz="2400" dirty="0" smtClean="0"/>
          </a:p>
          <a:p>
            <a:endParaRPr lang="en-US" sz="2400" dirty="0" smtClean="0"/>
          </a:p>
        </p:txBody>
      </p:sp>
    </p:spTree>
    <p:extLst>
      <p:ext uri="{BB962C8B-B14F-4D97-AF65-F5344CB8AC3E}">
        <p14:creationId xmlns:p14="http://schemas.microsoft.com/office/powerpoint/2010/main" val="752801348"/>
      </p:ext>
    </p:extLst>
  </p:cSld>
  <p:clrMapOvr>
    <a:masterClrMapping/>
  </p:clrMapOvr>
  <p:transition>
    <p:cove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381000" y="266700"/>
            <a:ext cx="8382000" cy="1104900"/>
          </a:xfrm>
        </p:spPr>
        <p:txBody>
          <a:bodyPr rtlCol="0">
            <a:normAutofit fontScale="90000"/>
          </a:bodyPr>
          <a:lstStyle/>
          <a:p>
            <a:pPr eaLnBrk="1" fontAlgn="auto" hangingPunct="1">
              <a:spcAft>
                <a:spcPts val="0"/>
              </a:spcAft>
              <a:defRPr/>
            </a:pPr>
            <a:r>
              <a:rPr lang="en-US" dirty="0"/>
              <a:t>Contracts to Induce</a:t>
            </a:r>
            <a:br>
              <a:rPr lang="en-US" dirty="0"/>
            </a:br>
            <a:r>
              <a:rPr lang="en-US" dirty="0"/>
              <a:t>Performance Improvement</a:t>
            </a:r>
            <a:endParaRPr lang="en-US" sz="3200" dirty="0"/>
          </a:p>
        </p:txBody>
      </p:sp>
      <p:sp>
        <p:nvSpPr>
          <p:cNvPr id="59394" name="Rectangle 3"/>
          <p:cNvSpPr>
            <a:spLocks noGrp="1" noChangeArrowheads="1"/>
          </p:cNvSpPr>
          <p:nvPr>
            <p:ph type="body" idx="1"/>
          </p:nvPr>
        </p:nvSpPr>
        <p:spPr>
          <a:xfrm>
            <a:off x="457200" y="1676400"/>
            <a:ext cx="8305800" cy="4648200"/>
          </a:xfrm>
        </p:spPr>
        <p:txBody>
          <a:bodyPr/>
          <a:lstStyle/>
          <a:p>
            <a:pPr eaLnBrk="1" hangingPunct="1"/>
            <a:r>
              <a:rPr lang="en-US" sz="2800" smtClean="0"/>
              <a:t>A buyer may want performance improvement from a supplier who otherwise would have little incentive to do so</a:t>
            </a:r>
          </a:p>
          <a:p>
            <a:pPr eaLnBrk="1" hangingPunct="1"/>
            <a:r>
              <a:rPr lang="en-US" sz="2800" i="1" smtClean="0"/>
              <a:t>A shared-savings contract </a:t>
            </a:r>
            <a:r>
              <a:rPr lang="en-US" sz="2800" smtClean="0"/>
              <a:t>provides the supplier with a fraction of the savings that result from performance improvement</a:t>
            </a:r>
          </a:p>
          <a:p>
            <a:pPr eaLnBrk="1" hangingPunct="1"/>
            <a:r>
              <a:rPr lang="en-US" sz="2800" smtClean="0"/>
              <a:t>Effective in aligning supplier and buyer incentives when the supplier is required to improve performance and most of the benefits of improvement accrue to the buyer</a:t>
            </a:r>
          </a:p>
        </p:txBody>
      </p:sp>
    </p:spTree>
  </p:cSld>
  <p:clrMapOvr>
    <a:masterClrMapping/>
  </p:clrMapOvr>
  <p:transition spd="slow">
    <p:pull dir="l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pPr eaLnBrk="1" hangingPunct="1"/>
            <a:r>
              <a:rPr lang="en-US" smtClean="0"/>
              <a:t>Design Collaboration</a:t>
            </a:r>
          </a:p>
        </p:txBody>
      </p:sp>
      <p:sp>
        <p:nvSpPr>
          <p:cNvPr id="60418" name="Rectangle 3"/>
          <p:cNvSpPr>
            <a:spLocks noGrp="1" noChangeArrowheads="1"/>
          </p:cNvSpPr>
          <p:nvPr>
            <p:ph type="body" idx="1"/>
          </p:nvPr>
        </p:nvSpPr>
        <p:spPr>
          <a:xfrm>
            <a:off x="457200" y="1600200"/>
            <a:ext cx="8305800" cy="4876800"/>
          </a:xfrm>
        </p:spPr>
        <p:txBody>
          <a:bodyPr/>
          <a:lstStyle/>
          <a:p>
            <a:pPr eaLnBrk="1" hangingPunct="1"/>
            <a:r>
              <a:rPr lang="en-US" sz="2800" smtClean="0"/>
              <a:t>50-70% of spending at a manufacturer comes from procurement</a:t>
            </a:r>
          </a:p>
          <a:p>
            <a:pPr eaLnBrk="1" hangingPunct="1"/>
            <a:r>
              <a:rPr lang="en-US" sz="2800" smtClean="0"/>
              <a:t>80% of the cost of a purchased part is fixed in the design phase</a:t>
            </a:r>
          </a:p>
          <a:p>
            <a:pPr eaLnBrk="1" hangingPunct="1"/>
            <a:r>
              <a:rPr lang="en-US" sz="2800" smtClean="0"/>
              <a:t>Design collaboration with suppliers can result in reduced cost, improved quality, and decreased time to market</a:t>
            </a:r>
          </a:p>
          <a:p>
            <a:pPr eaLnBrk="1" hangingPunct="1"/>
            <a:r>
              <a:rPr lang="en-US" sz="2800" smtClean="0"/>
              <a:t>Design for logistics, design for manufacturability</a:t>
            </a:r>
          </a:p>
          <a:p>
            <a:pPr eaLnBrk="1" hangingPunct="1"/>
            <a:r>
              <a:rPr lang="en-US" sz="2800" i="1" smtClean="0"/>
              <a:t>Modular</a:t>
            </a:r>
            <a:r>
              <a:rPr lang="en-US" sz="2800" smtClean="0"/>
              <a:t>, </a:t>
            </a:r>
            <a:r>
              <a:rPr lang="en-US" sz="2800" i="1" smtClean="0"/>
              <a:t>adjustable</a:t>
            </a:r>
            <a:r>
              <a:rPr lang="en-US" sz="2800" smtClean="0"/>
              <a:t>, </a:t>
            </a:r>
            <a:r>
              <a:rPr lang="en-US" sz="2800" i="1" smtClean="0"/>
              <a:t>dimensional customization</a:t>
            </a:r>
            <a:endParaRPr lang="en-US" sz="2800" smtClean="0"/>
          </a:p>
        </p:txBody>
      </p:sp>
    </p:spTree>
  </p:cSld>
  <p:clrMapOvr>
    <a:masterClrMapping/>
  </p:clrMapOvr>
  <p:transition spd="slow">
    <p:pull dir="l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3"/>
          <p:cNvSpPr txBox="1">
            <a:spLocks noGrp="1"/>
          </p:cNvSpPr>
          <p:nvPr/>
        </p:nvSpPr>
        <p:spPr bwMode="auto">
          <a:xfrm>
            <a:off x="7162800" y="65532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defTabSz="914400" eaLnBrk="0" hangingPunct="0"/>
            <a:r>
              <a:rPr lang="en-US" sz="1400" smtClean="0">
                <a:solidFill>
                  <a:srgbClr val="0000CC"/>
                </a:solidFill>
                <a:cs typeface="+mn-cs"/>
              </a:rPr>
              <a:t>14-</a:t>
            </a:r>
            <a:fld id="{A1101D41-8F06-440C-B764-8176A1579851}" type="slidenum">
              <a:rPr lang="en-US" sz="1400" smtClean="0">
                <a:solidFill>
                  <a:srgbClr val="0000CC"/>
                </a:solidFill>
                <a:cs typeface="+mn-cs"/>
              </a:rPr>
              <a:pPr algn="r" defTabSz="914400" eaLnBrk="0" hangingPunct="0"/>
              <a:t>56</a:t>
            </a:fld>
            <a:endParaRPr lang="en-US" sz="1400" smtClean="0">
              <a:solidFill>
                <a:srgbClr val="0000CC"/>
              </a:solidFill>
              <a:cs typeface="+mn-cs"/>
            </a:endParaRPr>
          </a:p>
        </p:txBody>
      </p:sp>
      <p:sp>
        <p:nvSpPr>
          <p:cNvPr id="56323" name="Rectangle 2"/>
          <p:cNvSpPr>
            <a:spLocks noGrp="1" noChangeArrowheads="1"/>
          </p:cNvSpPr>
          <p:nvPr>
            <p:ph type="title" idx="4294967295"/>
          </p:nvPr>
        </p:nvSpPr>
        <p:spPr/>
        <p:txBody>
          <a:bodyPr/>
          <a:lstStyle/>
          <a:p>
            <a:r>
              <a:rPr lang="en-US" smtClean="0"/>
              <a:t>The Procurement Process</a:t>
            </a:r>
          </a:p>
        </p:txBody>
      </p:sp>
      <p:sp>
        <p:nvSpPr>
          <p:cNvPr id="56324" name="Rectangle 3"/>
          <p:cNvSpPr>
            <a:spLocks noGrp="1" noChangeArrowheads="1"/>
          </p:cNvSpPr>
          <p:nvPr>
            <p:ph type="body" sz="half" idx="4294967295"/>
          </p:nvPr>
        </p:nvSpPr>
        <p:spPr>
          <a:xfrm>
            <a:off x="381000" y="1600200"/>
            <a:ext cx="8077200" cy="1676400"/>
          </a:xfrm>
        </p:spPr>
        <p:txBody>
          <a:bodyPr/>
          <a:lstStyle/>
          <a:p>
            <a:r>
              <a:rPr lang="en-US" sz="2400" smtClean="0"/>
              <a:t>Two main categories of purchased goods:</a:t>
            </a:r>
          </a:p>
          <a:p>
            <a:pPr lvl="1"/>
            <a:r>
              <a:rPr lang="en-US" sz="2000" smtClean="0"/>
              <a:t>Direct materials: components used to make finished goods</a:t>
            </a:r>
          </a:p>
          <a:p>
            <a:pPr lvl="1"/>
            <a:r>
              <a:rPr lang="en-US" sz="2000" smtClean="0"/>
              <a:t>Indirect materials: goods used to support the operations of a firm</a:t>
            </a:r>
          </a:p>
        </p:txBody>
      </p:sp>
      <p:graphicFrame>
        <p:nvGraphicFramePr>
          <p:cNvPr id="56389" name="Group 69"/>
          <p:cNvGraphicFramePr>
            <a:graphicFrameLocks noGrp="1"/>
          </p:cNvGraphicFramePr>
          <p:nvPr>
            <p:ph sz="half" idx="4294967295"/>
          </p:nvPr>
        </p:nvGraphicFramePr>
        <p:xfrm>
          <a:off x="685800" y="3352800"/>
          <a:ext cx="7696200" cy="2508840"/>
        </p:xfrm>
        <a:graphic>
          <a:graphicData uri="http://schemas.openxmlformats.org/drawingml/2006/table">
            <a:tbl>
              <a:tblPr/>
              <a:tblGrid>
                <a:gridCol w="2057400"/>
                <a:gridCol w="2362200"/>
                <a:gridCol w="3276600"/>
              </a:tblGrid>
              <a:tr h="180975">
                <a:tc>
                  <a:txBody>
                    <a:bodyPr/>
                    <a:lstStyle/>
                    <a:p>
                      <a:pPr marL="0" marR="0" lvl="0" indent="0" algn="l" defTabSz="914400" rtl="0" eaLnBrk="0" fontAlgn="base" latinLnBrk="0" hangingPunct="0">
                        <a:lnSpc>
                          <a:spcPct val="100000"/>
                        </a:lnSpc>
                        <a:spcBef>
                          <a:spcPct val="20000"/>
                        </a:spcBef>
                        <a:spcAft>
                          <a:spcPct val="0"/>
                        </a:spcAft>
                        <a:buClr>
                          <a:srgbClr val="339966"/>
                        </a:buClr>
                        <a:buSzTx/>
                        <a:buFont typeface="Monotype Sorts" pitchFamily="2" charset="2"/>
                        <a:buNone/>
                        <a:tabLst/>
                      </a:pPr>
                      <a:endParaRPr kumimoji="0" lang="en-US" sz="2400" b="0" i="0" u="none" strike="noStrike" cap="none" normalizeH="0" baseline="0" smtClean="0">
                        <a:ln>
                          <a:noFill/>
                        </a:ln>
                        <a:solidFill>
                          <a:srgbClr val="000000"/>
                        </a:solidFill>
                        <a:effectLst/>
                        <a:latin typeface="Times New Roman" pitchFamily="18" charset="0"/>
                      </a:endParaRPr>
                    </a:p>
                  </a:txBody>
                  <a:tcPr marL="90000" marR="90000" marT="36000" marB="360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en-US" sz="1800" b="1" i="0" u="none" strike="noStrike" cap="none" normalizeH="0" baseline="0" smtClean="0">
                          <a:ln>
                            <a:noFill/>
                          </a:ln>
                          <a:solidFill>
                            <a:srgbClr val="000000"/>
                          </a:solidFill>
                          <a:effectLst/>
                          <a:latin typeface="Times New Roman" pitchFamily="18" charset="0"/>
                        </a:rPr>
                        <a:t>Direct Materials</a:t>
                      </a:r>
                    </a:p>
                  </a:txBody>
                  <a:tcPr marL="90000" marR="90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en-US" sz="1800" b="1" i="0" u="none" strike="noStrike" cap="none" normalizeH="0" baseline="0" smtClean="0">
                          <a:ln>
                            <a:noFill/>
                          </a:ln>
                          <a:solidFill>
                            <a:srgbClr val="000000"/>
                          </a:solidFill>
                          <a:effectLst/>
                          <a:latin typeface="Times New Roman" pitchFamily="18" charset="0"/>
                        </a:rPr>
                        <a:t>Indirect Materials</a:t>
                      </a:r>
                    </a:p>
                  </a:txBody>
                  <a:tcPr marL="90000" marR="90000" marT="36000" marB="360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71463">
                <a:tc>
                  <a:txBody>
                    <a:bodyPr/>
                    <a:lstStyle/>
                    <a:p>
                      <a:pPr marL="0" marR="0" lvl="0" indent="0" algn="l"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en-US" sz="1600" b="0" i="0" u="none" strike="noStrike" cap="none" normalizeH="0" baseline="0" smtClean="0">
                          <a:ln>
                            <a:noFill/>
                          </a:ln>
                          <a:solidFill>
                            <a:srgbClr val="000000"/>
                          </a:solidFill>
                          <a:effectLst/>
                          <a:latin typeface="Times New Roman" pitchFamily="18" charset="0"/>
                        </a:rPr>
                        <a:t>Use</a:t>
                      </a:r>
                    </a:p>
                  </a:txBody>
                  <a:tcPr marL="90000" marR="90000" marT="36000" marB="360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en-US" sz="1600" b="0" i="0" u="none" strike="noStrike" cap="none" normalizeH="0" baseline="0" smtClean="0">
                          <a:ln>
                            <a:noFill/>
                          </a:ln>
                          <a:solidFill>
                            <a:srgbClr val="000000"/>
                          </a:solidFill>
                          <a:effectLst/>
                          <a:latin typeface="Times New Roman" pitchFamily="18" charset="0"/>
                        </a:rPr>
                        <a:t>Production</a:t>
                      </a:r>
                    </a:p>
                  </a:txBody>
                  <a:tcPr marL="90000" marR="90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en-US" sz="1600" b="0" i="0" u="none" strike="noStrike" cap="none" normalizeH="0" baseline="0" smtClean="0">
                          <a:ln>
                            <a:noFill/>
                          </a:ln>
                          <a:solidFill>
                            <a:srgbClr val="000000"/>
                          </a:solidFill>
                          <a:effectLst/>
                          <a:latin typeface="Times New Roman" pitchFamily="18" charset="0"/>
                        </a:rPr>
                        <a:t>Maintenance, repair, support operations</a:t>
                      </a:r>
                    </a:p>
                  </a:txBody>
                  <a:tcPr marL="90000" marR="90000" marT="36000" marB="360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69875">
                <a:tc>
                  <a:txBody>
                    <a:bodyPr/>
                    <a:lstStyle/>
                    <a:p>
                      <a:pPr marL="0" marR="0" lvl="0" indent="0" algn="l"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en-US" sz="1600" b="0" i="0" u="none" strike="noStrike" cap="none" normalizeH="0" baseline="0" smtClean="0">
                          <a:ln>
                            <a:noFill/>
                          </a:ln>
                          <a:solidFill>
                            <a:srgbClr val="000000"/>
                          </a:solidFill>
                          <a:effectLst/>
                          <a:latin typeface="Times New Roman" pitchFamily="18" charset="0"/>
                        </a:rPr>
                        <a:t>Accounting</a:t>
                      </a:r>
                    </a:p>
                  </a:txBody>
                  <a:tcPr marL="90000" marR="90000" marT="36000" marB="360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en-US" sz="1600" b="0" i="0" u="none" strike="noStrike" cap="none" normalizeH="0" baseline="0" smtClean="0">
                          <a:ln>
                            <a:noFill/>
                          </a:ln>
                          <a:solidFill>
                            <a:srgbClr val="000000"/>
                          </a:solidFill>
                          <a:effectLst/>
                          <a:latin typeface="Times New Roman" pitchFamily="18" charset="0"/>
                        </a:rPr>
                        <a:t>Cost of goods sold</a:t>
                      </a:r>
                    </a:p>
                  </a:txBody>
                  <a:tcPr marL="90000" marR="90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en-US" sz="1600" b="0" i="0" u="none" strike="noStrike" cap="none" normalizeH="0" baseline="0" smtClean="0">
                          <a:ln>
                            <a:noFill/>
                          </a:ln>
                          <a:solidFill>
                            <a:srgbClr val="000000"/>
                          </a:solidFill>
                          <a:effectLst/>
                          <a:latin typeface="Times New Roman" pitchFamily="18" charset="0"/>
                        </a:rPr>
                        <a:t>General administrative expense</a:t>
                      </a:r>
                    </a:p>
                  </a:txBody>
                  <a:tcPr marL="90000" marR="90000" marT="36000" marB="360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81000">
                <a:tc>
                  <a:txBody>
                    <a:bodyPr/>
                    <a:lstStyle/>
                    <a:p>
                      <a:pPr marL="0" marR="0" lvl="0" indent="0" algn="l"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en-US" sz="1600" b="0" i="0" u="none" strike="noStrike" cap="none" normalizeH="0" baseline="0" smtClean="0">
                          <a:ln>
                            <a:noFill/>
                          </a:ln>
                          <a:solidFill>
                            <a:srgbClr val="000000"/>
                          </a:solidFill>
                          <a:effectLst/>
                          <a:latin typeface="Times New Roman" pitchFamily="18" charset="0"/>
                        </a:rPr>
                        <a:t>Impact on production</a:t>
                      </a:r>
                    </a:p>
                  </a:txBody>
                  <a:tcPr marL="90000" marR="90000" marT="36000" marB="360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en-US" sz="1600" b="0" i="0" u="none" strike="noStrike" cap="none" normalizeH="0" baseline="0" smtClean="0">
                          <a:ln>
                            <a:noFill/>
                          </a:ln>
                          <a:solidFill>
                            <a:srgbClr val="000000"/>
                          </a:solidFill>
                          <a:effectLst/>
                          <a:latin typeface="Times New Roman" pitchFamily="18" charset="0"/>
                        </a:rPr>
                        <a:t>High, delays production</a:t>
                      </a:r>
                    </a:p>
                  </a:txBody>
                  <a:tcPr marL="90000" marR="90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en-US" sz="1600" b="0" i="0" u="none" strike="noStrike" cap="none" normalizeH="0" baseline="0" smtClean="0">
                          <a:ln>
                            <a:noFill/>
                          </a:ln>
                          <a:solidFill>
                            <a:srgbClr val="000000"/>
                          </a:solidFill>
                          <a:effectLst/>
                          <a:latin typeface="Times New Roman" pitchFamily="18" charset="0"/>
                        </a:rPr>
                        <a:t>Less direct impact</a:t>
                      </a:r>
                    </a:p>
                  </a:txBody>
                  <a:tcPr marL="90000" marR="90000" marT="36000" marB="360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71463">
                <a:tc>
                  <a:txBody>
                    <a:bodyPr/>
                    <a:lstStyle/>
                    <a:p>
                      <a:pPr marL="0" marR="0" lvl="0" indent="0" algn="l"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en-US" sz="1400" b="0" i="0" u="none" strike="noStrike" cap="none" normalizeH="0" baseline="0" smtClean="0">
                          <a:ln>
                            <a:noFill/>
                          </a:ln>
                          <a:solidFill>
                            <a:srgbClr val="000000"/>
                          </a:solidFill>
                          <a:effectLst/>
                          <a:latin typeface="Times New Roman" pitchFamily="18" charset="0"/>
                        </a:rPr>
                        <a:t>Order/Transaction Cost vs. Value of item</a:t>
                      </a:r>
                    </a:p>
                  </a:txBody>
                  <a:tcPr marL="90000" marR="90000" marT="36000" marB="360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en-US" sz="1600" b="0" i="0" u="none" strike="noStrike" cap="none" normalizeH="0" baseline="0" smtClean="0">
                          <a:ln>
                            <a:noFill/>
                          </a:ln>
                          <a:solidFill>
                            <a:srgbClr val="000000"/>
                          </a:solidFill>
                          <a:effectLst/>
                          <a:latin typeface="Times New Roman" pitchFamily="18" charset="0"/>
                        </a:rPr>
                        <a:t>Low</a:t>
                      </a:r>
                    </a:p>
                  </a:txBody>
                  <a:tcPr marL="90000" marR="90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en-US" sz="1600" b="0" i="0" u="none" strike="noStrike" cap="none" normalizeH="0" baseline="0" smtClean="0">
                          <a:ln>
                            <a:noFill/>
                          </a:ln>
                          <a:solidFill>
                            <a:srgbClr val="000000"/>
                          </a:solidFill>
                          <a:effectLst/>
                          <a:latin typeface="Times New Roman" pitchFamily="18" charset="0"/>
                        </a:rPr>
                        <a:t>High</a:t>
                      </a:r>
                    </a:p>
                  </a:txBody>
                  <a:tcPr marL="90000" marR="90000" marT="36000" marB="360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77800">
                <a:tc>
                  <a:txBody>
                    <a:bodyPr/>
                    <a:lstStyle/>
                    <a:p>
                      <a:pPr marL="0" marR="0" lvl="0" indent="0" algn="l"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en-US" sz="1400" b="0" i="0" u="none" strike="noStrike" cap="none" normalizeH="0" baseline="0" smtClean="0">
                          <a:ln>
                            <a:noFill/>
                          </a:ln>
                          <a:solidFill>
                            <a:srgbClr val="000000"/>
                          </a:solidFill>
                          <a:effectLst/>
                          <a:latin typeface="Times New Roman" pitchFamily="18" charset="0"/>
                        </a:rPr>
                        <a:t>Number of</a:t>
                      </a:r>
                      <a:r>
                        <a:rPr kumimoji="0" lang="en-US" sz="1600" b="0" i="0" u="none" strike="noStrike" cap="none" normalizeH="0" baseline="0" smtClean="0">
                          <a:ln>
                            <a:noFill/>
                          </a:ln>
                          <a:solidFill>
                            <a:srgbClr val="000000"/>
                          </a:solidFill>
                          <a:effectLst/>
                          <a:latin typeface="Times New Roman" pitchFamily="18" charset="0"/>
                        </a:rPr>
                        <a:t> </a:t>
                      </a:r>
                      <a:r>
                        <a:rPr kumimoji="0" lang="en-US" sz="1400" b="0" i="0" u="none" strike="noStrike" cap="none" normalizeH="0" baseline="0" smtClean="0">
                          <a:ln>
                            <a:noFill/>
                          </a:ln>
                          <a:solidFill>
                            <a:srgbClr val="000000"/>
                          </a:solidFill>
                          <a:effectLst/>
                          <a:latin typeface="Times New Roman" pitchFamily="18" charset="0"/>
                        </a:rPr>
                        <a:t>Transactions</a:t>
                      </a:r>
                    </a:p>
                  </a:txBody>
                  <a:tcPr marL="90000" marR="90000" marT="36000" marB="360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en-US" sz="1600" b="0" i="0" u="none" strike="noStrike" cap="none" normalizeH="0" baseline="0" smtClean="0">
                          <a:ln>
                            <a:noFill/>
                          </a:ln>
                          <a:solidFill>
                            <a:srgbClr val="000000"/>
                          </a:solidFill>
                          <a:effectLst/>
                          <a:latin typeface="Times New Roman" pitchFamily="18" charset="0"/>
                        </a:rPr>
                        <a:t>High</a:t>
                      </a:r>
                    </a:p>
                  </a:txBody>
                  <a:tcPr marL="90000" marR="90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339966"/>
                        </a:buClr>
                        <a:buSzTx/>
                        <a:buFont typeface="Monotype Sorts" pitchFamily="2" charset="2"/>
                        <a:buNone/>
                        <a:tabLst/>
                      </a:pPr>
                      <a:r>
                        <a:rPr kumimoji="0" lang="en-US" sz="1600" b="0" i="0" u="none" strike="noStrike" cap="none" normalizeH="0" baseline="0" smtClean="0">
                          <a:ln>
                            <a:noFill/>
                          </a:ln>
                          <a:solidFill>
                            <a:srgbClr val="000000"/>
                          </a:solidFill>
                          <a:effectLst/>
                          <a:latin typeface="Times New Roman" pitchFamily="18" charset="0"/>
                        </a:rPr>
                        <a:t>Low</a:t>
                      </a:r>
                    </a:p>
                  </a:txBody>
                  <a:tcPr marL="90000" marR="90000" marT="36000" marB="360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507424877"/>
      </p:ext>
    </p:extLst>
  </p:cSld>
  <p:clrMapOvr>
    <a:masterClrMapping/>
  </p:clrMapOvr>
  <p:transition>
    <p:cove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14-</a:t>
            </a:r>
            <a:fld id="{4AF6E23B-BC28-4C28-B427-6D3528365AC1}" type="slidenum">
              <a:rPr lang="en-US" sz="1400"/>
              <a:pPr/>
              <a:t>57</a:t>
            </a:fld>
            <a:endParaRPr lang="en-US" sz="1400"/>
          </a:p>
        </p:txBody>
      </p:sp>
      <p:sp>
        <p:nvSpPr>
          <p:cNvPr id="29699" name="Rectangle 2"/>
          <p:cNvSpPr>
            <a:spLocks noGrp="1" noChangeArrowheads="1"/>
          </p:cNvSpPr>
          <p:nvPr>
            <p:ph type="title"/>
          </p:nvPr>
        </p:nvSpPr>
        <p:spPr/>
        <p:txBody>
          <a:bodyPr/>
          <a:lstStyle/>
          <a:p>
            <a:r>
              <a:rPr lang="en-US" smtClean="0"/>
              <a:t>The Procurement Process</a:t>
            </a:r>
          </a:p>
        </p:txBody>
      </p:sp>
      <p:sp>
        <p:nvSpPr>
          <p:cNvPr id="29700" name="Rectangle 3"/>
          <p:cNvSpPr>
            <a:spLocks noGrp="1" noChangeArrowheads="1"/>
          </p:cNvSpPr>
          <p:nvPr>
            <p:ph type="body" idx="1"/>
          </p:nvPr>
        </p:nvSpPr>
        <p:spPr>
          <a:xfrm>
            <a:off x="457200" y="1676400"/>
            <a:ext cx="8305800" cy="4724400"/>
          </a:xfrm>
        </p:spPr>
        <p:txBody>
          <a:bodyPr/>
          <a:lstStyle/>
          <a:p>
            <a:pPr>
              <a:lnSpc>
                <a:spcPct val="90000"/>
              </a:lnSpc>
            </a:pPr>
            <a:r>
              <a:rPr lang="en-US" sz="2400" dirty="0" smtClean="0"/>
              <a:t>The process in which the supplier sends product in response to orders placed by the buyer</a:t>
            </a:r>
          </a:p>
          <a:p>
            <a:pPr>
              <a:lnSpc>
                <a:spcPct val="90000"/>
              </a:lnSpc>
            </a:pPr>
            <a:r>
              <a:rPr lang="en-US" sz="2400" dirty="0"/>
              <a:t>Procurement process for direct materials should be designed to ensure that components are available in the right place, in the right quantity, and at the right time</a:t>
            </a:r>
          </a:p>
          <a:p>
            <a:pPr>
              <a:lnSpc>
                <a:spcPct val="90000"/>
              </a:lnSpc>
            </a:pPr>
            <a:r>
              <a:rPr lang="en-US" sz="2400" dirty="0" smtClean="0"/>
              <a:t>Goal </a:t>
            </a:r>
            <a:r>
              <a:rPr lang="en-US" sz="2400" dirty="0" smtClean="0"/>
              <a:t>is to enable orders to be placed and delivered on schedule at the lowest possible overall cost</a:t>
            </a:r>
          </a:p>
          <a:p>
            <a:pPr>
              <a:lnSpc>
                <a:spcPct val="90000"/>
              </a:lnSpc>
            </a:pPr>
            <a:r>
              <a:rPr lang="en-US" sz="2400" dirty="0" smtClean="0"/>
              <a:t>Focus for direct materials should be on improving coordination and visibility with supplier</a:t>
            </a:r>
          </a:p>
          <a:p>
            <a:pPr>
              <a:lnSpc>
                <a:spcPct val="90000"/>
              </a:lnSpc>
            </a:pPr>
            <a:r>
              <a:rPr lang="en-US" sz="2400" dirty="0" smtClean="0"/>
              <a:t>Focus for indirect materials should be on decreasing the transaction cost for each order</a:t>
            </a:r>
          </a:p>
          <a:p>
            <a:pPr>
              <a:lnSpc>
                <a:spcPct val="90000"/>
              </a:lnSpc>
            </a:pPr>
            <a:r>
              <a:rPr lang="en-US" sz="2400" dirty="0" smtClean="0"/>
              <a:t>Procurement for both should consolidate orders where possible to take advantage of economies of scale and quantity discounts</a:t>
            </a:r>
          </a:p>
        </p:txBody>
      </p:sp>
    </p:spTree>
    <p:extLst>
      <p:ext uri="{BB962C8B-B14F-4D97-AF65-F5344CB8AC3E}">
        <p14:creationId xmlns:p14="http://schemas.microsoft.com/office/powerpoint/2010/main" val="2057956841"/>
      </p:ext>
    </p:extLst>
  </p:cSld>
  <p:clrMapOvr>
    <a:masterClrMapping/>
  </p:clrMapOvr>
  <p:transition>
    <p:cove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pPr eaLnBrk="1" hangingPunct="1"/>
            <a:r>
              <a:rPr lang="en-US" smtClean="0"/>
              <a:t>Product Categorization</a:t>
            </a:r>
          </a:p>
        </p:txBody>
      </p:sp>
      <p:sp>
        <p:nvSpPr>
          <p:cNvPr id="4" name="TextBox 3"/>
          <p:cNvSpPr txBox="1">
            <a:spLocks noChangeArrowheads="1"/>
          </p:cNvSpPr>
          <p:nvPr/>
        </p:nvSpPr>
        <p:spPr bwMode="auto">
          <a:xfrm>
            <a:off x="6778625" y="5818188"/>
            <a:ext cx="1089025" cy="304800"/>
          </a:xfrm>
          <a:prstGeom prst="rect">
            <a:avLst/>
          </a:prstGeom>
          <a:noFill/>
          <a:ln w="9525">
            <a:noFill/>
            <a:miter lim="800000"/>
            <a:headEnd/>
            <a:tailEnd/>
          </a:ln>
        </p:spPr>
        <p:txBody>
          <a:bodyPr wrap="none">
            <a:spAutoFit/>
          </a:bodyPr>
          <a:lstStyle/>
          <a:p>
            <a:r>
              <a:rPr lang="en-US" sz="1400"/>
              <a:t>Figure 15-2</a:t>
            </a:r>
          </a:p>
        </p:txBody>
      </p:sp>
      <p:pic>
        <p:nvPicPr>
          <p:cNvPr id="63491" name="Picture 5" descr="FG_15_002"/>
          <p:cNvPicPr>
            <a:picLocks noChangeAspect="1" noChangeArrowheads="1"/>
          </p:cNvPicPr>
          <p:nvPr/>
        </p:nvPicPr>
        <p:blipFill>
          <a:blip r:embed="rId2"/>
          <a:srcRect/>
          <a:stretch>
            <a:fillRect/>
          </a:stretch>
        </p:blipFill>
        <p:spPr bwMode="auto">
          <a:xfrm>
            <a:off x="1936750" y="1968500"/>
            <a:ext cx="5118100" cy="3849688"/>
          </a:xfrm>
          <a:prstGeom prst="rect">
            <a:avLst/>
          </a:prstGeom>
          <a:noFill/>
          <a:ln w="9525">
            <a:noFill/>
            <a:miter lim="800000"/>
            <a:headEnd/>
            <a:tailEnd/>
          </a:ln>
        </p:spPr>
      </p:pic>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solidFill>
                  <a:srgbClr val="0000CC"/>
                </a:solidFill>
              </a:rPr>
              <a:t>14-</a:t>
            </a:r>
            <a:fld id="{B9DC4933-05CD-4967-B8F2-CCF374E93C5E}" type="slidenum">
              <a:rPr lang="en-US" sz="1400">
                <a:solidFill>
                  <a:srgbClr val="0000CC"/>
                </a:solidFill>
              </a:rPr>
              <a:pPr/>
              <a:t>59</a:t>
            </a:fld>
            <a:endParaRPr lang="en-US" sz="1400">
              <a:solidFill>
                <a:srgbClr val="0000CC"/>
              </a:solidFill>
            </a:endParaRPr>
          </a:p>
        </p:txBody>
      </p:sp>
      <p:sp>
        <p:nvSpPr>
          <p:cNvPr id="31747" name="Rectangle 2"/>
          <p:cNvSpPr>
            <a:spLocks noGrp="1" noChangeArrowheads="1"/>
          </p:cNvSpPr>
          <p:nvPr>
            <p:ph type="title"/>
          </p:nvPr>
        </p:nvSpPr>
        <p:spPr/>
        <p:txBody>
          <a:bodyPr/>
          <a:lstStyle/>
          <a:p>
            <a:r>
              <a:rPr lang="en-US" smtClean="0"/>
              <a:t>Sourcing Planning and Analysis</a:t>
            </a:r>
          </a:p>
        </p:txBody>
      </p:sp>
      <p:sp>
        <p:nvSpPr>
          <p:cNvPr id="31748" name="Rectangle 3"/>
          <p:cNvSpPr>
            <a:spLocks noGrp="1" noChangeArrowheads="1"/>
          </p:cNvSpPr>
          <p:nvPr>
            <p:ph type="body" idx="1"/>
          </p:nvPr>
        </p:nvSpPr>
        <p:spPr>
          <a:xfrm>
            <a:off x="457200" y="1600200"/>
            <a:ext cx="8305800" cy="4800600"/>
          </a:xfrm>
        </p:spPr>
        <p:txBody>
          <a:bodyPr/>
          <a:lstStyle/>
          <a:p>
            <a:pPr>
              <a:lnSpc>
                <a:spcPct val="90000"/>
              </a:lnSpc>
            </a:pPr>
            <a:r>
              <a:rPr lang="en-US" smtClean="0"/>
              <a:t>A firm should periodically analyze its procurement spending and supplier performance and use this analysis as an input for future sourcing decisions</a:t>
            </a:r>
          </a:p>
          <a:p>
            <a:pPr>
              <a:lnSpc>
                <a:spcPct val="90000"/>
              </a:lnSpc>
            </a:pPr>
            <a:r>
              <a:rPr lang="en-US" smtClean="0"/>
              <a:t>Procurement spending should be analyzed by part and supplier to ensure appropriate economies of scale</a:t>
            </a:r>
          </a:p>
          <a:p>
            <a:pPr>
              <a:lnSpc>
                <a:spcPct val="90000"/>
              </a:lnSpc>
            </a:pPr>
            <a:r>
              <a:rPr lang="en-US" smtClean="0"/>
              <a:t>Supplier performance analysis should be used to build a portfolio of suppliers with complementary strengths</a:t>
            </a:r>
          </a:p>
          <a:p>
            <a:pPr lvl="1">
              <a:lnSpc>
                <a:spcPct val="90000"/>
              </a:lnSpc>
            </a:pPr>
            <a:r>
              <a:rPr lang="en-US" smtClean="0"/>
              <a:t>Cheaper but lower performing suppliers should be used to supply base demand</a:t>
            </a:r>
          </a:p>
          <a:p>
            <a:pPr lvl="1">
              <a:lnSpc>
                <a:spcPct val="90000"/>
              </a:lnSpc>
            </a:pPr>
            <a:r>
              <a:rPr lang="en-US" smtClean="0"/>
              <a:t>Higher performing but more expensive suppliers should be used to buffer against variation in demand and supply from the other source</a:t>
            </a:r>
          </a:p>
        </p:txBody>
      </p:sp>
    </p:spTree>
    <p:extLst>
      <p:ext uri="{BB962C8B-B14F-4D97-AF65-F5344CB8AC3E}">
        <p14:creationId xmlns:p14="http://schemas.microsoft.com/office/powerpoint/2010/main" val="1884740483"/>
      </p:ext>
    </p:extLst>
  </p:cSld>
  <p:clrMapOvr>
    <a:masterClrMapping/>
  </p:clrMapOvr>
  <p:transition>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a:t>Supplier Scoring and Assessment</a:t>
            </a:r>
          </a:p>
        </p:txBody>
      </p:sp>
      <p:sp>
        <p:nvSpPr>
          <p:cNvPr id="18434" name="Rectangle 3"/>
          <p:cNvSpPr>
            <a:spLocks noGrp="1" noChangeArrowheads="1"/>
          </p:cNvSpPr>
          <p:nvPr>
            <p:ph idx="1"/>
          </p:nvPr>
        </p:nvSpPr>
        <p:spPr>
          <a:xfrm>
            <a:off x="660400" y="1739900"/>
            <a:ext cx="7759700" cy="4525963"/>
          </a:xfrm>
        </p:spPr>
        <p:txBody>
          <a:bodyPr/>
          <a:lstStyle/>
          <a:p>
            <a:pPr eaLnBrk="1" hangingPunct="1"/>
            <a:r>
              <a:rPr lang="en-US" smtClean="0"/>
              <a:t>Supplier performance should be compared on the basis of the supplier</a:t>
            </a:r>
            <a:r>
              <a:rPr lang="ja-JP" altLang="en-US" smtClean="0">
                <a:cs typeface="ＭＳ Ｐゴシック"/>
              </a:rPr>
              <a:t>’</a:t>
            </a:r>
            <a:r>
              <a:rPr lang="en-US" smtClean="0"/>
              <a:t>s impact on total cost</a:t>
            </a:r>
          </a:p>
          <a:p>
            <a:pPr eaLnBrk="1" hangingPunct="1"/>
            <a:r>
              <a:rPr lang="en-US" smtClean="0"/>
              <a:t>There are several other factors besides purchase price that influence total cost</a:t>
            </a:r>
          </a:p>
        </p:txBody>
      </p:sp>
    </p:spTree>
  </p:cSld>
  <p:clrMapOvr>
    <a:masterClrMapping/>
  </p:clrMapOvr>
  <p:transition spd="slow">
    <p:pull dir="l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smtClean="0"/>
              <a:t>Designing a Sourcing Portfolio: Tailored Sourcing</a:t>
            </a:r>
            <a:endParaRPr lang="en-US" dirty="0"/>
          </a:p>
        </p:txBody>
      </p:sp>
      <p:sp>
        <p:nvSpPr>
          <p:cNvPr id="64514" name="Rectangle 3"/>
          <p:cNvSpPr>
            <a:spLocks noGrp="1" noChangeArrowheads="1"/>
          </p:cNvSpPr>
          <p:nvPr>
            <p:ph type="body" idx="1"/>
          </p:nvPr>
        </p:nvSpPr>
        <p:spPr>
          <a:xfrm>
            <a:off x="457200" y="1600200"/>
            <a:ext cx="8305800" cy="4800600"/>
          </a:xfrm>
        </p:spPr>
        <p:txBody>
          <a:bodyPr/>
          <a:lstStyle/>
          <a:p>
            <a:pPr eaLnBrk="1" hangingPunct="1"/>
            <a:r>
              <a:rPr lang="en-US" smtClean="0"/>
              <a:t>Options with regard to whom and where to source from</a:t>
            </a:r>
          </a:p>
          <a:p>
            <a:pPr lvl="1" eaLnBrk="1" hangingPunct="1"/>
            <a:r>
              <a:rPr lang="en-US" smtClean="0"/>
              <a:t>Produce in-house or outsource to a third party</a:t>
            </a:r>
          </a:p>
          <a:p>
            <a:pPr lvl="1" eaLnBrk="1" hangingPunct="1"/>
            <a:r>
              <a:rPr lang="en-US" smtClean="0"/>
              <a:t>Will the source be cost efficient or responsive</a:t>
            </a:r>
          </a:p>
          <a:p>
            <a:pPr lvl="1" eaLnBrk="1" hangingPunct="1"/>
            <a:r>
              <a:rPr lang="en-US" smtClean="0"/>
              <a:t>Onshoring, near-shoring, and offshoring</a:t>
            </a:r>
          </a:p>
          <a:p>
            <a:pPr eaLnBrk="1" hangingPunct="1"/>
            <a:r>
              <a:rPr lang="en-US" smtClean="0"/>
              <a:t>Tailor supplier portfolio based on a variety of product and market characteristics</a:t>
            </a:r>
            <a:endParaRPr lang="en-US" smtClean="0">
              <a:latin typeface="Times New Roman" pitchFamily="18" charset="0"/>
            </a:endParaRPr>
          </a:p>
        </p:txBody>
      </p:sp>
    </p:spTree>
  </p:cSld>
  <p:clrMapOvr>
    <a:masterClrMapping/>
  </p:clrMapOvr>
  <p:transition spd="slow">
    <p:pull dir="l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smtClean="0"/>
              <a:t>Designing a Sourcing Portfolio: Tailored Sourcing</a:t>
            </a:r>
            <a:endParaRPr lang="en-US" dirty="0"/>
          </a:p>
        </p:txBody>
      </p:sp>
      <p:graphicFrame>
        <p:nvGraphicFramePr>
          <p:cNvPr id="3" name="Table 2"/>
          <p:cNvGraphicFramePr>
            <a:graphicFrameLocks noGrp="1"/>
          </p:cNvGraphicFramePr>
          <p:nvPr/>
        </p:nvGraphicFramePr>
        <p:xfrm>
          <a:off x="990600" y="2095500"/>
          <a:ext cx="7162800" cy="3505200"/>
        </p:xfrm>
        <a:graphic>
          <a:graphicData uri="http://schemas.openxmlformats.org/drawingml/2006/table">
            <a:tbl>
              <a:tblPr firstRow="1" bandRow="1">
                <a:tableStyleId>{2D5ABB26-0587-4C30-8999-92F81FD0307C}</a:tableStyleId>
              </a:tblPr>
              <a:tblGrid>
                <a:gridCol w="2387600"/>
                <a:gridCol w="2387600"/>
                <a:gridCol w="2387600"/>
              </a:tblGrid>
              <a:tr h="370840">
                <a:tc>
                  <a:txBody>
                    <a:bodyPr/>
                    <a:lstStyle/>
                    <a:p>
                      <a:endParaRPr lang="en-US" dirty="0"/>
                    </a:p>
                  </a:txBody>
                  <a:tcPr>
                    <a:lnT w="28575"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r>
                        <a:rPr lang="en-US" sz="1800" b="1" kern="1200" dirty="0" smtClean="0">
                          <a:solidFill>
                            <a:schemeClr val="tx1"/>
                          </a:solidFill>
                          <a:latin typeface="+mn-lt"/>
                          <a:ea typeface="+mn-ea"/>
                          <a:cs typeface="+mn-cs"/>
                        </a:rPr>
                        <a:t>Responsive Source</a:t>
                      </a:r>
                    </a:p>
                  </a:txBody>
                  <a:tcPr>
                    <a:lnT w="28575"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r>
                        <a:rPr lang="en-US" sz="1800" b="1" kern="1200" dirty="0" smtClean="0">
                          <a:solidFill>
                            <a:schemeClr val="tx1"/>
                          </a:solidFill>
                          <a:latin typeface="+mn-lt"/>
                          <a:ea typeface="+mn-ea"/>
                          <a:cs typeface="+mn-cs"/>
                        </a:rPr>
                        <a:t>Low-Cost Source</a:t>
                      </a:r>
                    </a:p>
                  </a:txBody>
                  <a:tcPr>
                    <a:lnT w="28575"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r>
              <a:tr h="370840">
                <a:tc>
                  <a:txBody>
                    <a:bodyPr/>
                    <a:lstStyle/>
                    <a:p>
                      <a:r>
                        <a:rPr lang="en-US" sz="1800" kern="1200" dirty="0" smtClean="0">
                          <a:solidFill>
                            <a:schemeClr val="tx1"/>
                          </a:solidFill>
                          <a:latin typeface="+mn-lt"/>
                          <a:ea typeface="+mn-ea"/>
                          <a:cs typeface="+mn-cs"/>
                        </a:rPr>
                        <a:t>Product life cycle</a:t>
                      </a:r>
                    </a:p>
                  </a:txBody>
                  <a:tcPr>
                    <a:lnT w="19050" cap="flat" cmpd="sng" algn="ctr">
                      <a:solidFill>
                        <a:scrgbClr r="0" g="0" b="0"/>
                      </a:solidFill>
                      <a:prstDash val="solid"/>
                      <a:round/>
                      <a:headEnd type="none" w="med" len="med"/>
                      <a:tailEnd type="none" w="med" len="med"/>
                    </a:lnT>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Early phase</a:t>
                      </a:r>
                    </a:p>
                  </a:txBody>
                  <a:tcPr>
                    <a:lnT w="19050" cap="flat" cmpd="sng" algn="ctr">
                      <a:solidFill>
                        <a:scrgbClr r="0" g="0" b="0"/>
                      </a:solidFill>
                      <a:prstDash val="solid"/>
                      <a:round/>
                      <a:headEnd type="none" w="med" len="med"/>
                      <a:tailEnd type="none" w="med" len="med"/>
                    </a:lnT>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Mature phase</a:t>
                      </a:r>
                    </a:p>
                  </a:txBody>
                  <a:tcPr>
                    <a:lnT w="19050" cap="flat" cmpd="sng" algn="ctr">
                      <a:solidFill>
                        <a:scrgbClr r="0" g="0" b="0"/>
                      </a:solidFill>
                      <a:prstDash val="solid"/>
                      <a:round/>
                      <a:headEnd type="none" w="med" len="med"/>
                      <a:tailEnd type="none" w="med" len="med"/>
                    </a:lnT>
                  </a:tcPr>
                </a:tc>
              </a:tr>
              <a:tr h="370840">
                <a:tc>
                  <a:txBody>
                    <a:bodyPr/>
                    <a:lstStyle/>
                    <a:p>
                      <a:r>
                        <a:rPr lang="en-US" sz="1800" kern="1200" dirty="0" smtClean="0">
                          <a:solidFill>
                            <a:schemeClr val="tx1"/>
                          </a:solidFill>
                          <a:latin typeface="+mn-lt"/>
                          <a:ea typeface="+mn-ea"/>
                          <a:cs typeface="+mn-cs"/>
                        </a:rPr>
                        <a:t>Demand volatility</a:t>
                      </a:r>
                      <a:endParaRPr lang="en-US" dirty="0"/>
                    </a:p>
                  </a:txBody>
                  <a:tcPr/>
                </a:tc>
                <a:tc>
                  <a:txBody>
                    <a:bodyPr/>
                    <a:lstStyle/>
                    <a:p>
                      <a:r>
                        <a:rPr lang="en-US" sz="1800" kern="1200" dirty="0" smtClean="0">
                          <a:solidFill>
                            <a:schemeClr val="tx1"/>
                          </a:solidFill>
                          <a:latin typeface="+mn-lt"/>
                          <a:ea typeface="+mn-ea"/>
                          <a:cs typeface="+mn-cs"/>
                        </a:rPr>
                        <a:t>High</a:t>
                      </a:r>
                      <a:endParaRPr lang="en-US" dirty="0"/>
                    </a:p>
                  </a:txBody>
                  <a:tcPr/>
                </a:tc>
                <a:tc>
                  <a:txBody>
                    <a:bodyPr/>
                    <a:lstStyle/>
                    <a:p>
                      <a:r>
                        <a:rPr lang="en-US" sz="1800" kern="1200" dirty="0" smtClean="0">
                          <a:solidFill>
                            <a:schemeClr val="tx1"/>
                          </a:solidFill>
                          <a:latin typeface="+mn-lt"/>
                          <a:ea typeface="+mn-ea"/>
                          <a:cs typeface="+mn-cs"/>
                        </a:rPr>
                        <a:t>Low</a:t>
                      </a:r>
                      <a:endParaRPr lang="en-US" dirty="0"/>
                    </a:p>
                  </a:txBody>
                  <a:tcPr/>
                </a:tc>
              </a:tr>
              <a:tr h="370840">
                <a:tc>
                  <a:txBody>
                    <a:bodyPr/>
                    <a:lstStyle/>
                    <a:p>
                      <a:r>
                        <a:rPr lang="en-US" sz="1800" kern="1200" dirty="0" smtClean="0">
                          <a:solidFill>
                            <a:schemeClr val="tx1"/>
                          </a:solidFill>
                          <a:latin typeface="+mn-lt"/>
                          <a:ea typeface="+mn-ea"/>
                          <a:cs typeface="+mn-cs"/>
                        </a:rPr>
                        <a:t>Demand volume</a:t>
                      </a:r>
                      <a:endParaRPr lang="en-US" dirty="0"/>
                    </a:p>
                  </a:txBody>
                  <a:tcPr/>
                </a:tc>
                <a:tc>
                  <a:txBody>
                    <a:bodyPr/>
                    <a:lstStyle/>
                    <a:p>
                      <a:r>
                        <a:rPr lang="en-US" sz="1800" kern="1200" dirty="0" smtClean="0">
                          <a:solidFill>
                            <a:schemeClr val="tx1"/>
                          </a:solidFill>
                          <a:latin typeface="+mn-lt"/>
                          <a:ea typeface="+mn-ea"/>
                          <a:cs typeface="+mn-cs"/>
                        </a:rPr>
                        <a:t>Low</a:t>
                      </a:r>
                      <a:endParaRPr lang="en-US" dirty="0"/>
                    </a:p>
                  </a:txBody>
                  <a:tcPr/>
                </a:tc>
                <a:tc>
                  <a:txBody>
                    <a:bodyPr/>
                    <a:lstStyle/>
                    <a:p>
                      <a:r>
                        <a:rPr lang="en-US" sz="1800" kern="1200" dirty="0" smtClean="0">
                          <a:solidFill>
                            <a:schemeClr val="tx1"/>
                          </a:solidFill>
                          <a:latin typeface="+mn-lt"/>
                          <a:ea typeface="+mn-ea"/>
                          <a:cs typeface="+mn-cs"/>
                        </a:rPr>
                        <a:t>High</a:t>
                      </a:r>
                      <a:endParaRPr lang="en-US" dirty="0"/>
                    </a:p>
                  </a:txBody>
                  <a:tcPr/>
                </a:tc>
              </a:tr>
              <a:tr h="370840">
                <a:tc>
                  <a:txBody>
                    <a:bodyPr/>
                    <a:lstStyle/>
                    <a:p>
                      <a:r>
                        <a:rPr lang="en-US" sz="1800" kern="1200" dirty="0" smtClean="0">
                          <a:solidFill>
                            <a:schemeClr val="tx1"/>
                          </a:solidFill>
                          <a:latin typeface="+mn-lt"/>
                          <a:ea typeface="+mn-ea"/>
                          <a:cs typeface="+mn-cs"/>
                        </a:rPr>
                        <a:t>Product value</a:t>
                      </a:r>
                      <a:endParaRPr lang="en-US" dirty="0"/>
                    </a:p>
                  </a:txBody>
                  <a:tcPr/>
                </a:tc>
                <a:tc>
                  <a:txBody>
                    <a:bodyPr/>
                    <a:lstStyle/>
                    <a:p>
                      <a:r>
                        <a:rPr lang="en-US" sz="1800" kern="1200" dirty="0" smtClean="0">
                          <a:solidFill>
                            <a:schemeClr val="tx1"/>
                          </a:solidFill>
                          <a:latin typeface="+mn-lt"/>
                          <a:ea typeface="+mn-ea"/>
                          <a:cs typeface="+mn-cs"/>
                        </a:rPr>
                        <a:t>High</a:t>
                      </a:r>
                      <a:endParaRPr lang="en-US" dirty="0"/>
                    </a:p>
                  </a:txBody>
                  <a:tcPr/>
                </a:tc>
                <a:tc>
                  <a:txBody>
                    <a:bodyPr/>
                    <a:lstStyle/>
                    <a:p>
                      <a:r>
                        <a:rPr lang="en-US" sz="1800" kern="1200" dirty="0" smtClean="0">
                          <a:solidFill>
                            <a:schemeClr val="tx1"/>
                          </a:solidFill>
                          <a:latin typeface="+mn-lt"/>
                          <a:ea typeface="+mn-ea"/>
                          <a:cs typeface="+mn-cs"/>
                        </a:rPr>
                        <a:t>Low</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Rate of product obsolescence</a:t>
                      </a:r>
                    </a:p>
                  </a:txBody>
                  <a:tcPr/>
                </a:tc>
                <a:tc>
                  <a:txBody>
                    <a:bodyPr/>
                    <a:lstStyle/>
                    <a:p>
                      <a:r>
                        <a:rPr lang="en-US" sz="1800" kern="1200" dirty="0" smtClean="0">
                          <a:solidFill>
                            <a:schemeClr val="tx1"/>
                          </a:solidFill>
                          <a:latin typeface="+mn-lt"/>
                          <a:ea typeface="+mn-ea"/>
                          <a:cs typeface="+mn-cs"/>
                        </a:rPr>
                        <a:t>High</a:t>
                      </a:r>
                      <a:endParaRPr lang="en-US" dirty="0"/>
                    </a:p>
                  </a:txBody>
                  <a:tcPr/>
                </a:tc>
                <a:tc>
                  <a:txBody>
                    <a:bodyPr/>
                    <a:lstStyle/>
                    <a:p>
                      <a:r>
                        <a:rPr lang="en-US" sz="1800" kern="1200" dirty="0" smtClean="0">
                          <a:solidFill>
                            <a:schemeClr val="tx1"/>
                          </a:solidFill>
                          <a:latin typeface="+mn-lt"/>
                          <a:ea typeface="+mn-ea"/>
                          <a:cs typeface="+mn-cs"/>
                        </a:rPr>
                        <a:t>Low</a:t>
                      </a:r>
                      <a:endParaRPr lang="en-US" dirty="0"/>
                    </a:p>
                  </a:txBody>
                  <a:tcPr/>
                </a:tc>
              </a:tr>
              <a:tr h="370840">
                <a:tc>
                  <a:txBody>
                    <a:bodyPr/>
                    <a:lstStyle/>
                    <a:p>
                      <a:r>
                        <a:rPr lang="en-US" sz="1800" kern="1200" dirty="0" smtClean="0">
                          <a:solidFill>
                            <a:schemeClr val="tx1"/>
                          </a:solidFill>
                          <a:latin typeface="+mn-lt"/>
                          <a:ea typeface="+mn-ea"/>
                          <a:cs typeface="+mn-cs"/>
                        </a:rPr>
                        <a:t>Desired quality</a:t>
                      </a:r>
                      <a:endParaRPr lang="en-US" dirty="0"/>
                    </a:p>
                  </a:txBody>
                  <a:tcPr/>
                </a:tc>
                <a:tc>
                  <a:txBody>
                    <a:bodyPr/>
                    <a:lstStyle/>
                    <a:p>
                      <a:r>
                        <a:rPr lang="en-US" sz="1800" kern="1200" dirty="0" smtClean="0">
                          <a:solidFill>
                            <a:schemeClr val="tx1"/>
                          </a:solidFill>
                          <a:latin typeface="+mn-lt"/>
                          <a:ea typeface="+mn-ea"/>
                          <a:cs typeface="+mn-cs"/>
                        </a:rPr>
                        <a:t>High</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Low to medium</a:t>
                      </a: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Engineering/design support</a:t>
                      </a:r>
                      <a:endParaRPr lang="en-US" dirty="0" smtClean="0"/>
                    </a:p>
                  </a:txBody>
                  <a:tcPr>
                    <a:lnB w="28575" cap="flat" cmpd="sng" algn="ctr">
                      <a:solidFill>
                        <a:scrgbClr r="0" g="0" b="0"/>
                      </a:solidFill>
                      <a:prstDash val="solid"/>
                      <a:round/>
                      <a:headEnd type="none" w="med" len="med"/>
                      <a:tailEnd type="none" w="med" len="med"/>
                    </a:lnB>
                  </a:tcPr>
                </a:tc>
                <a:tc>
                  <a:txBody>
                    <a:bodyPr/>
                    <a:lstStyle/>
                    <a:p>
                      <a:r>
                        <a:rPr lang="en-US" sz="1800" kern="1200" dirty="0" smtClean="0">
                          <a:solidFill>
                            <a:schemeClr val="tx1"/>
                          </a:solidFill>
                          <a:latin typeface="+mn-lt"/>
                          <a:ea typeface="+mn-ea"/>
                          <a:cs typeface="+mn-cs"/>
                        </a:rPr>
                        <a:t>High</a:t>
                      </a:r>
                      <a:endParaRPr lang="en-US" dirty="0"/>
                    </a:p>
                  </a:txBody>
                  <a:tcPr>
                    <a:lnB w="28575" cap="flat" cmpd="sng" algn="ctr">
                      <a:solidFill>
                        <a:scrgbClr r="0" g="0" b="0"/>
                      </a:solidFill>
                      <a:prstDash val="solid"/>
                      <a:round/>
                      <a:headEnd type="none" w="med" len="med"/>
                      <a:tailEnd type="none" w="med" len="med"/>
                    </a:lnB>
                  </a:tcPr>
                </a:tc>
                <a:tc>
                  <a:txBody>
                    <a:bodyPr/>
                    <a:lstStyle/>
                    <a:p>
                      <a:r>
                        <a:rPr lang="en-US" sz="1800" kern="1200" dirty="0" smtClean="0">
                          <a:solidFill>
                            <a:schemeClr val="tx1"/>
                          </a:solidFill>
                          <a:latin typeface="+mn-lt"/>
                          <a:ea typeface="+mn-ea"/>
                          <a:cs typeface="+mn-cs"/>
                        </a:rPr>
                        <a:t>Low</a:t>
                      </a:r>
                      <a:endParaRPr lang="en-US" dirty="0"/>
                    </a:p>
                  </a:txBody>
                  <a:tcPr>
                    <a:lnB w="28575" cap="flat" cmpd="sng" algn="ctr">
                      <a:solidFill>
                        <a:scrgbClr r="0" g="0" b="0"/>
                      </a:solidFill>
                      <a:prstDash val="solid"/>
                      <a:round/>
                      <a:headEnd type="none" w="med" len="med"/>
                      <a:tailEnd type="none" w="med" len="med"/>
                    </a:lnB>
                  </a:tcPr>
                </a:tc>
              </a:tr>
            </a:tbl>
          </a:graphicData>
        </a:graphic>
      </p:graphicFrame>
      <p:sp>
        <p:nvSpPr>
          <p:cNvPr id="7" name="TextBox 6"/>
          <p:cNvSpPr txBox="1">
            <a:spLocks noChangeArrowheads="1"/>
          </p:cNvSpPr>
          <p:nvPr/>
        </p:nvSpPr>
        <p:spPr bwMode="auto">
          <a:xfrm>
            <a:off x="7226300" y="5803900"/>
            <a:ext cx="1030288" cy="304800"/>
          </a:xfrm>
          <a:prstGeom prst="rect">
            <a:avLst/>
          </a:prstGeom>
          <a:noFill/>
          <a:ln w="9525">
            <a:noFill/>
            <a:miter lim="800000"/>
            <a:headEnd/>
            <a:tailEnd/>
          </a:ln>
        </p:spPr>
        <p:txBody>
          <a:bodyPr wrap="none">
            <a:spAutoFit/>
          </a:bodyPr>
          <a:lstStyle/>
          <a:p>
            <a:r>
              <a:rPr lang="en-US" sz="1400"/>
              <a:t>Table 15-8</a:t>
            </a: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1000"/>
                                        <p:tgtEl>
                                          <p:spTgt spid="3"/>
                                        </p:tgtEl>
                                      </p:cBhvr>
                                    </p:animEffect>
                                  </p:childTnLst>
                                </p:cTn>
                              </p:par>
                            </p:childTnLst>
                          </p:cTn>
                        </p:par>
                        <p:par>
                          <p:cTn id="8" fill="hold">
                            <p:stCondLst>
                              <p:cond delay="2000"/>
                            </p:stCondLst>
                            <p:childTnLst>
                              <p:par>
                                <p:cTn id="9" presetID="22" presetClass="entr" presetSubtype="8"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smtClean="0"/>
              <a:t>Designing a Sourcing Portfolio: Tailored Sourcing</a:t>
            </a:r>
            <a:endParaRPr lang="en-US" dirty="0"/>
          </a:p>
        </p:txBody>
      </p:sp>
      <p:graphicFrame>
        <p:nvGraphicFramePr>
          <p:cNvPr id="3" name="Table 2"/>
          <p:cNvGraphicFramePr>
            <a:graphicFrameLocks noGrp="1"/>
          </p:cNvGraphicFramePr>
          <p:nvPr/>
        </p:nvGraphicFramePr>
        <p:xfrm>
          <a:off x="647700" y="1930400"/>
          <a:ext cx="7848600" cy="3799840"/>
        </p:xfrm>
        <a:graphic>
          <a:graphicData uri="http://schemas.openxmlformats.org/drawingml/2006/table">
            <a:tbl>
              <a:tblPr firstRow="1" bandRow="1">
                <a:tableStyleId>{2D5ABB26-0587-4C30-8999-92F81FD0307C}</a:tableStyleId>
              </a:tblPr>
              <a:tblGrid>
                <a:gridCol w="2692400"/>
                <a:gridCol w="1511300"/>
                <a:gridCol w="2197100"/>
                <a:gridCol w="1447800"/>
              </a:tblGrid>
              <a:tr h="370840">
                <a:tc>
                  <a:txBody>
                    <a:bodyPr/>
                    <a:lstStyle/>
                    <a:p>
                      <a:endParaRPr lang="en-US" sz="1600" dirty="0"/>
                    </a:p>
                  </a:txBody>
                  <a:tcPr>
                    <a:lnT w="28575"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r>
                        <a:rPr lang="en-US" sz="1600" b="1" kern="1200" dirty="0" smtClean="0">
                          <a:solidFill>
                            <a:schemeClr val="tx1"/>
                          </a:solidFill>
                          <a:latin typeface="+mn-lt"/>
                          <a:ea typeface="+mn-ea"/>
                          <a:cs typeface="+mn-cs"/>
                        </a:rPr>
                        <a:t>Onshore </a:t>
                      </a:r>
                    </a:p>
                  </a:txBody>
                  <a:tcPr>
                    <a:lnT w="28575"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r>
                        <a:rPr lang="en-US" sz="1600" b="1" kern="1200" dirty="0" smtClean="0">
                          <a:solidFill>
                            <a:schemeClr val="tx1"/>
                          </a:solidFill>
                          <a:latin typeface="+mn-lt"/>
                          <a:ea typeface="+mn-ea"/>
                          <a:cs typeface="+mn-cs"/>
                        </a:rPr>
                        <a:t>Near-shore</a:t>
                      </a:r>
                    </a:p>
                  </a:txBody>
                  <a:tcPr>
                    <a:lnT w="28575"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r>
                        <a:rPr lang="en-US" sz="1600" b="1" kern="1200" dirty="0" smtClean="0">
                          <a:solidFill>
                            <a:schemeClr val="tx1"/>
                          </a:solidFill>
                          <a:latin typeface="+mn-lt"/>
                          <a:ea typeface="+mn-ea"/>
                          <a:cs typeface="+mn-cs"/>
                        </a:rPr>
                        <a:t>Offshore</a:t>
                      </a:r>
                    </a:p>
                  </a:txBody>
                  <a:tcPr>
                    <a:lnT w="28575"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r>
              <a:tr h="370840">
                <a:tc>
                  <a:txBody>
                    <a:bodyPr/>
                    <a:lstStyle/>
                    <a:p>
                      <a:r>
                        <a:rPr lang="en-US" sz="1600" kern="1200" dirty="0" smtClean="0">
                          <a:solidFill>
                            <a:schemeClr val="tx1"/>
                          </a:solidFill>
                          <a:latin typeface="+mn-lt"/>
                          <a:ea typeface="+mn-ea"/>
                          <a:cs typeface="+mn-cs"/>
                        </a:rPr>
                        <a:t>Rate of innovation/product variety</a:t>
                      </a:r>
                    </a:p>
                  </a:txBody>
                  <a:tcPr>
                    <a:lnT w="19050" cap="flat" cmpd="sng" algn="ctr">
                      <a:solidFill>
                        <a:scrgbClr r="0" g="0" b="0"/>
                      </a:solidFill>
                      <a:prstDash val="solid"/>
                      <a:round/>
                      <a:headEnd type="none" w="med" len="med"/>
                      <a:tailEnd type="none" w="med" len="med"/>
                    </a:lnT>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High</a:t>
                      </a:r>
                    </a:p>
                  </a:txBody>
                  <a:tcPr>
                    <a:lnT w="19050" cap="flat" cmpd="sng" algn="ctr">
                      <a:solidFill>
                        <a:scrgbClr r="0" g="0" b="0"/>
                      </a:solidFill>
                      <a:prstDash val="solid"/>
                      <a:round/>
                      <a:headEnd type="none" w="med" len="med"/>
                      <a:tailEnd type="none" w="med" len="med"/>
                    </a:lnT>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Medium to High</a:t>
                      </a:r>
                    </a:p>
                  </a:txBody>
                  <a:tcPr>
                    <a:lnT w="19050" cap="flat" cmpd="sng" algn="ctr">
                      <a:solidFill>
                        <a:scrgbClr r="0" g="0" b="0"/>
                      </a:solidFill>
                      <a:prstDash val="solid"/>
                      <a:round/>
                      <a:headEnd type="none" w="med" len="med"/>
                      <a:tailEnd type="none" w="med" len="med"/>
                    </a:lnT>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Low</a:t>
                      </a:r>
                      <a:endParaRPr lang="en-US" sz="1600" kern="1200" dirty="0" smtClean="0">
                        <a:solidFill>
                          <a:schemeClr val="tx1"/>
                        </a:solidFill>
                        <a:latin typeface="+mn-lt"/>
                        <a:ea typeface="+mn-ea"/>
                        <a:cs typeface="+mn-cs"/>
                      </a:endParaRPr>
                    </a:p>
                  </a:txBody>
                  <a:tcPr>
                    <a:lnT w="19050" cap="flat" cmpd="sng" algn="ctr">
                      <a:solidFill>
                        <a:scrgbClr r="0" g="0" b="0"/>
                      </a:solidFill>
                      <a:prstDash val="solid"/>
                      <a:round/>
                      <a:headEnd type="none" w="med" len="med"/>
                      <a:tailEnd type="none" w="med" len="med"/>
                    </a:lnT>
                  </a:tcPr>
                </a:tc>
              </a:tr>
              <a:tr h="370840">
                <a:tc>
                  <a:txBody>
                    <a:bodyPr/>
                    <a:lstStyle/>
                    <a:p>
                      <a:r>
                        <a:rPr lang="en-US" sz="1600" kern="1200" dirty="0" smtClean="0">
                          <a:solidFill>
                            <a:schemeClr val="tx1"/>
                          </a:solidFill>
                          <a:latin typeface="+mn-lt"/>
                          <a:ea typeface="+mn-ea"/>
                          <a:cs typeface="+mn-cs"/>
                        </a:rPr>
                        <a:t>Demand volatility</a:t>
                      </a:r>
                      <a:endParaRPr lang="en-US" sz="1600" dirty="0"/>
                    </a:p>
                  </a:txBody>
                  <a:tcPr/>
                </a:tc>
                <a:tc>
                  <a:txBody>
                    <a:bodyPr/>
                    <a:lstStyle/>
                    <a:p>
                      <a:r>
                        <a:rPr lang="en-US" sz="1600" kern="1200" dirty="0" smtClean="0">
                          <a:solidFill>
                            <a:schemeClr val="tx1"/>
                          </a:solidFill>
                          <a:latin typeface="+mn-lt"/>
                          <a:ea typeface="+mn-ea"/>
                          <a:cs typeface="+mn-cs"/>
                        </a:rPr>
                        <a:t>High</a:t>
                      </a:r>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Medium to High</a:t>
                      </a:r>
                    </a:p>
                  </a:txBody>
                  <a:tcPr/>
                </a:tc>
                <a:tc>
                  <a:txBody>
                    <a:bodyPr/>
                    <a:lstStyle/>
                    <a:p>
                      <a:r>
                        <a:rPr lang="en-US" sz="1600" dirty="0" smtClean="0"/>
                        <a:t>Low</a:t>
                      </a:r>
                      <a:endParaRPr lang="en-US" sz="16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Labor content</a:t>
                      </a:r>
                      <a:endParaRPr lang="en-US" sz="1600" dirty="0" smtClean="0"/>
                    </a:p>
                  </a:txBody>
                  <a:tcPr/>
                </a:tc>
                <a:tc>
                  <a:txBody>
                    <a:bodyPr/>
                    <a:lstStyle/>
                    <a:p>
                      <a:r>
                        <a:rPr lang="en-US" sz="1600" dirty="0" smtClean="0"/>
                        <a:t>Low</a:t>
                      </a:r>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Medium to High</a:t>
                      </a:r>
                    </a:p>
                  </a:txBody>
                  <a:tcPr/>
                </a:tc>
                <a:tc>
                  <a:txBody>
                    <a:bodyPr/>
                    <a:lstStyle/>
                    <a:p>
                      <a:r>
                        <a:rPr lang="en-US" sz="1600" kern="1200" dirty="0" smtClean="0">
                          <a:solidFill>
                            <a:schemeClr val="tx1"/>
                          </a:solidFill>
                          <a:latin typeface="+mn-lt"/>
                          <a:ea typeface="+mn-ea"/>
                          <a:cs typeface="+mn-cs"/>
                        </a:rPr>
                        <a:t>High</a:t>
                      </a:r>
                      <a:endParaRPr lang="en-US" sz="16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Volume or weight-to-value ratio</a:t>
                      </a:r>
                    </a:p>
                  </a:txBody>
                  <a:tcPr/>
                </a:tc>
                <a:tc>
                  <a:txBody>
                    <a:bodyPr/>
                    <a:lstStyle/>
                    <a:p>
                      <a:r>
                        <a:rPr lang="en-US" sz="1600" kern="1200" dirty="0" smtClean="0">
                          <a:solidFill>
                            <a:schemeClr val="tx1"/>
                          </a:solidFill>
                          <a:latin typeface="+mn-lt"/>
                          <a:ea typeface="+mn-ea"/>
                          <a:cs typeface="+mn-cs"/>
                        </a:rPr>
                        <a:t>High</a:t>
                      </a:r>
                      <a:endParaRPr lang="en-US" sz="1600" dirty="0"/>
                    </a:p>
                  </a:txBody>
                  <a:tcPr/>
                </a:tc>
                <a:tc>
                  <a:txBody>
                    <a:bodyPr/>
                    <a:lstStyle/>
                    <a:p>
                      <a:r>
                        <a:rPr lang="en-US" sz="1600" kern="1200" dirty="0" smtClean="0">
                          <a:solidFill>
                            <a:schemeClr val="tx1"/>
                          </a:solidFill>
                          <a:latin typeface="+mn-lt"/>
                          <a:ea typeface="+mn-ea"/>
                          <a:cs typeface="+mn-cs"/>
                        </a:rPr>
                        <a:t>High</a:t>
                      </a:r>
                      <a:endParaRPr lang="en-US" sz="1600" dirty="0"/>
                    </a:p>
                  </a:txBody>
                  <a:tcPr/>
                </a:tc>
                <a:tc>
                  <a:txBody>
                    <a:bodyPr/>
                    <a:lstStyle/>
                    <a:p>
                      <a:r>
                        <a:rPr lang="en-US" sz="1600" dirty="0" smtClean="0"/>
                        <a:t>Low</a:t>
                      </a:r>
                      <a:endParaRPr lang="en-US" sz="16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Impact of supply chain disruption</a:t>
                      </a:r>
                      <a:endParaRPr lang="en-US" sz="1600" dirty="0" smtClean="0"/>
                    </a:p>
                  </a:txBody>
                  <a:tcPr/>
                </a:tc>
                <a:tc>
                  <a:txBody>
                    <a:bodyPr/>
                    <a:lstStyle/>
                    <a:p>
                      <a:r>
                        <a:rPr lang="en-US" sz="1600" kern="1200" dirty="0" smtClean="0">
                          <a:solidFill>
                            <a:schemeClr val="tx1"/>
                          </a:solidFill>
                          <a:latin typeface="+mn-lt"/>
                          <a:ea typeface="+mn-ea"/>
                          <a:cs typeface="+mn-cs"/>
                        </a:rPr>
                        <a:t>High</a:t>
                      </a:r>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Medium to High</a:t>
                      </a:r>
                    </a:p>
                  </a:txBody>
                  <a:tcPr/>
                </a:tc>
                <a:tc>
                  <a:txBody>
                    <a:bodyPr/>
                    <a:lstStyle/>
                    <a:p>
                      <a:r>
                        <a:rPr lang="en-US" sz="1600" dirty="0" smtClean="0"/>
                        <a:t>Low</a:t>
                      </a:r>
                      <a:endParaRPr lang="en-US" sz="16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Inventory costs</a:t>
                      </a:r>
                    </a:p>
                  </a:txBody>
                  <a:tcPr/>
                </a:tc>
                <a:tc>
                  <a:txBody>
                    <a:bodyPr/>
                    <a:lstStyle/>
                    <a:p>
                      <a:r>
                        <a:rPr lang="en-US" sz="1600" kern="1200" dirty="0" smtClean="0">
                          <a:solidFill>
                            <a:schemeClr val="tx1"/>
                          </a:solidFill>
                          <a:latin typeface="+mn-lt"/>
                          <a:ea typeface="+mn-ea"/>
                          <a:cs typeface="+mn-cs"/>
                        </a:rPr>
                        <a:t>High</a:t>
                      </a:r>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Medium to High</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Low</a:t>
                      </a:r>
                      <a:endParaRPr lang="en-US" sz="1600" kern="1200" dirty="0" smtClean="0">
                        <a:solidFill>
                          <a:schemeClr val="tx1"/>
                        </a:solidFill>
                        <a:latin typeface="+mn-lt"/>
                        <a:ea typeface="+mn-ea"/>
                        <a:cs typeface="+mn-cs"/>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Engineering/management support</a:t>
                      </a:r>
                    </a:p>
                  </a:txBody>
                  <a:tcPr>
                    <a:lnB w="28575" cap="flat" cmpd="sng" algn="ctr">
                      <a:solidFill>
                        <a:scrgbClr r="0" g="0" b="0"/>
                      </a:solidFill>
                      <a:prstDash val="solid"/>
                      <a:round/>
                      <a:headEnd type="none" w="med" len="med"/>
                      <a:tailEnd type="none" w="med" len="med"/>
                    </a:lnB>
                  </a:tcPr>
                </a:tc>
                <a:tc>
                  <a:txBody>
                    <a:bodyPr/>
                    <a:lstStyle/>
                    <a:p>
                      <a:r>
                        <a:rPr lang="en-US" sz="1600" kern="1200" dirty="0" smtClean="0">
                          <a:solidFill>
                            <a:schemeClr val="tx1"/>
                          </a:solidFill>
                          <a:latin typeface="+mn-lt"/>
                          <a:ea typeface="+mn-ea"/>
                          <a:cs typeface="+mn-cs"/>
                        </a:rPr>
                        <a:t>High</a:t>
                      </a:r>
                      <a:endParaRPr lang="en-US" sz="1600" dirty="0"/>
                    </a:p>
                  </a:txBody>
                  <a:tcPr>
                    <a:lnB w="28575" cap="flat" cmpd="sng" algn="ctr">
                      <a:solidFill>
                        <a:scrgbClr r="0" g="0" b="0"/>
                      </a:solidFill>
                      <a:prstDash val="solid"/>
                      <a:round/>
                      <a:headEnd type="none" w="med" len="med"/>
                      <a:tailEnd type="none" w="med" len="med"/>
                    </a:lnB>
                  </a:tcPr>
                </a:tc>
                <a:tc>
                  <a:txBody>
                    <a:bodyPr/>
                    <a:lstStyle/>
                    <a:p>
                      <a:r>
                        <a:rPr lang="en-US" sz="1600" kern="1200" dirty="0" smtClean="0">
                          <a:solidFill>
                            <a:schemeClr val="tx1"/>
                          </a:solidFill>
                          <a:latin typeface="+mn-lt"/>
                          <a:ea typeface="+mn-ea"/>
                          <a:cs typeface="+mn-cs"/>
                        </a:rPr>
                        <a:t>High</a:t>
                      </a:r>
                      <a:endParaRPr lang="en-US" sz="1600" dirty="0"/>
                    </a:p>
                  </a:txBody>
                  <a:tcPr>
                    <a:lnB w="28575" cap="flat" cmpd="sng" algn="ctr">
                      <a:solidFill>
                        <a:scrgbClr r="0" g="0" b="0"/>
                      </a:solidFill>
                      <a:prstDash val="solid"/>
                      <a:round/>
                      <a:headEnd type="none" w="med" len="med"/>
                      <a:tailEnd type="none" w="med" len="med"/>
                    </a:lnB>
                  </a:tcPr>
                </a:tc>
                <a:tc>
                  <a:txBody>
                    <a:bodyPr/>
                    <a:lstStyle/>
                    <a:p>
                      <a:r>
                        <a:rPr lang="en-US" sz="1600" dirty="0" smtClean="0"/>
                        <a:t>Low</a:t>
                      </a:r>
                      <a:endParaRPr lang="en-US" sz="1600" dirty="0"/>
                    </a:p>
                  </a:txBody>
                  <a:tcPr>
                    <a:lnB w="28575" cap="flat" cmpd="sng" algn="ctr">
                      <a:solidFill>
                        <a:scrgbClr r="0" g="0" b="0"/>
                      </a:solidFill>
                      <a:prstDash val="solid"/>
                      <a:round/>
                      <a:headEnd type="none" w="med" len="med"/>
                      <a:tailEnd type="none" w="med" len="med"/>
                    </a:lnB>
                  </a:tcPr>
                </a:tc>
              </a:tr>
            </a:tbl>
          </a:graphicData>
        </a:graphic>
      </p:graphicFrame>
      <p:sp>
        <p:nvSpPr>
          <p:cNvPr id="7" name="TextBox 6"/>
          <p:cNvSpPr txBox="1">
            <a:spLocks noChangeArrowheads="1"/>
          </p:cNvSpPr>
          <p:nvPr/>
        </p:nvSpPr>
        <p:spPr bwMode="auto">
          <a:xfrm>
            <a:off x="7429500" y="5803900"/>
            <a:ext cx="1030288" cy="304800"/>
          </a:xfrm>
          <a:prstGeom prst="rect">
            <a:avLst/>
          </a:prstGeom>
          <a:noFill/>
          <a:ln w="9525">
            <a:noFill/>
            <a:miter lim="800000"/>
            <a:headEnd/>
            <a:tailEnd/>
          </a:ln>
        </p:spPr>
        <p:txBody>
          <a:bodyPr wrap="none">
            <a:spAutoFit/>
          </a:bodyPr>
          <a:lstStyle/>
          <a:p>
            <a:r>
              <a:rPr lang="en-US" sz="1400"/>
              <a:t>Table 15-9</a:t>
            </a: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1000"/>
                                        <p:tgtEl>
                                          <p:spTgt spid="3"/>
                                        </p:tgtEl>
                                      </p:cBhvr>
                                    </p:animEffect>
                                  </p:childTnLst>
                                </p:cTn>
                              </p:par>
                            </p:childTnLst>
                          </p:cTn>
                        </p:par>
                        <p:par>
                          <p:cTn id="8" fill="hold">
                            <p:stCondLst>
                              <p:cond delay="2000"/>
                            </p:stCondLst>
                            <p:childTnLst>
                              <p:par>
                                <p:cTn id="9" presetID="22" presetClass="entr" presetSubtype="8"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pPr eaLnBrk="1" hangingPunct="1"/>
            <a:r>
              <a:rPr lang="en-US" smtClean="0"/>
              <a:t>Risk Management in Sourcing</a:t>
            </a:r>
          </a:p>
        </p:txBody>
      </p:sp>
      <p:sp>
        <p:nvSpPr>
          <p:cNvPr id="67586" name="Content Placeholder 2"/>
          <p:cNvSpPr>
            <a:spLocks noGrp="1"/>
          </p:cNvSpPr>
          <p:nvPr>
            <p:ph idx="1"/>
          </p:nvPr>
        </p:nvSpPr>
        <p:spPr>
          <a:xfrm>
            <a:off x="952500" y="1892300"/>
            <a:ext cx="7442200" cy="2844800"/>
          </a:xfrm>
        </p:spPr>
        <p:txBody>
          <a:bodyPr/>
          <a:lstStyle/>
          <a:p>
            <a:pPr eaLnBrk="1" hangingPunct="1"/>
            <a:r>
              <a:rPr lang="en-US" dirty="0" smtClean="0"/>
              <a:t>Supply disruption</a:t>
            </a:r>
          </a:p>
          <a:p>
            <a:pPr eaLnBrk="1" hangingPunct="1"/>
            <a:r>
              <a:rPr lang="en-US" dirty="0" smtClean="0"/>
              <a:t>Inability </a:t>
            </a:r>
            <a:r>
              <a:rPr lang="en-US" dirty="0" smtClean="0"/>
              <a:t>to meet demand on time</a:t>
            </a:r>
          </a:p>
          <a:p>
            <a:pPr eaLnBrk="1" hangingPunct="1"/>
            <a:r>
              <a:rPr lang="en-US" dirty="0" smtClean="0"/>
              <a:t>An increase in procurement costs</a:t>
            </a:r>
          </a:p>
          <a:p>
            <a:pPr eaLnBrk="1" hangingPunct="1"/>
            <a:r>
              <a:rPr lang="en-US" dirty="0" smtClean="0"/>
              <a:t>Loss of intellectual property</a:t>
            </a:r>
            <a:endParaRPr lang="en-US" dirty="0" smtClean="0">
              <a:latin typeface="Times New Roman" pitchFamily="18" charset="0"/>
            </a:endParaRPr>
          </a:p>
        </p:txBody>
      </p:sp>
    </p:spTree>
  </p:cSld>
  <p:clrMapOvr>
    <a:masterClrMapping/>
  </p:clrMapOvr>
  <p:transition spd="slow">
    <p:pull dir="lu"/>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a:t>Making Sourcing</a:t>
            </a:r>
            <a:br>
              <a:rPr lang="en-US" dirty="0"/>
            </a:br>
            <a:r>
              <a:rPr lang="en-US" dirty="0"/>
              <a:t>Decisions in Practice</a:t>
            </a:r>
          </a:p>
        </p:txBody>
      </p:sp>
      <p:sp>
        <p:nvSpPr>
          <p:cNvPr id="68610" name="Rectangle 3"/>
          <p:cNvSpPr>
            <a:spLocks noGrp="1" noChangeArrowheads="1"/>
          </p:cNvSpPr>
          <p:nvPr>
            <p:ph type="body" idx="1"/>
          </p:nvPr>
        </p:nvSpPr>
        <p:spPr>
          <a:xfrm>
            <a:off x="762000" y="1866900"/>
            <a:ext cx="7727950" cy="4114800"/>
          </a:xfrm>
        </p:spPr>
        <p:txBody>
          <a:bodyPr/>
          <a:lstStyle/>
          <a:p>
            <a:pPr marL="514350" indent="-514350" eaLnBrk="1" hangingPunct="1">
              <a:buSzPct val="100000"/>
              <a:buFont typeface="Arial" charset="0"/>
              <a:buAutoNum type="arabicPeriod"/>
            </a:pPr>
            <a:r>
              <a:rPr lang="en-US" smtClean="0"/>
              <a:t>Use multifunction teams</a:t>
            </a:r>
          </a:p>
          <a:p>
            <a:pPr marL="514350" indent="-514350" eaLnBrk="1" hangingPunct="1">
              <a:buSzPct val="100000"/>
              <a:buFont typeface="Arial" charset="0"/>
              <a:buAutoNum type="arabicPeriod"/>
            </a:pPr>
            <a:r>
              <a:rPr lang="en-US" smtClean="0"/>
              <a:t>Ensure appropriate coordination across regions and business units</a:t>
            </a:r>
          </a:p>
          <a:p>
            <a:pPr marL="514350" indent="-514350" eaLnBrk="1" hangingPunct="1">
              <a:buSzPct val="100000"/>
              <a:buFont typeface="Arial" charset="0"/>
              <a:buAutoNum type="arabicPeriod"/>
            </a:pPr>
            <a:r>
              <a:rPr lang="en-US" smtClean="0"/>
              <a:t>Always evaluate the total cost of ownership</a:t>
            </a:r>
          </a:p>
          <a:p>
            <a:pPr marL="514350" indent="-514350" eaLnBrk="1" hangingPunct="1">
              <a:buSzPct val="100000"/>
              <a:buFont typeface="Arial" charset="0"/>
              <a:buAutoNum type="arabicPeriod"/>
            </a:pPr>
            <a:r>
              <a:rPr lang="en-US" smtClean="0"/>
              <a:t>Build long-term relationships with key suppliers</a:t>
            </a:r>
          </a:p>
        </p:txBody>
      </p:sp>
    </p:spTree>
  </p:cSld>
  <p:clrMapOvr>
    <a:masterClrMapping/>
  </p:clrMapOvr>
  <p:transition spd="slow">
    <p:pull dir="lu"/>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a:t>Summary of Learning Objectives</a:t>
            </a:r>
          </a:p>
        </p:txBody>
      </p:sp>
      <p:sp>
        <p:nvSpPr>
          <p:cNvPr id="69634" name="Rectangle 3"/>
          <p:cNvSpPr>
            <a:spLocks noGrp="1" noChangeArrowheads="1"/>
          </p:cNvSpPr>
          <p:nvPr>
            <p:ph type="body" idx="1"/>
          </p:nvPr>
        </p:nvSpPr>
        <p:spPr>
          <a:xfrm>
            <a:off x="787400" y="1841500"/>
            <a:ext cx="7727950" cy="4749800"/>
          </a:xfrm>
        </p:spPr>
        <p:txBody>
          <a:bodyPr/>
          <a:lstStyle/>
          <a:p>
            <a:pPr marL="457200" indent="-457200" eaLnBrk="1" hangingPunct="1">
              <a:buSzPct val="100000"/>
              <a:buFont typeface="Arial" charset="0"/>
              <a:buAutoNum type="arabicPeriod"/>
            </a:pPr>
            <a:r>
              <a:rPr lang="en-US" sz="2400" smtClean="0"/>
              <a:t>Understand the role of sourcing in a supply chain</a:t>
            </a:r>
          </a:p>
          <a:p>
            <a:pPr marL="457200" indent="-457200" eaLnBrk="1" hangingPunct="1">
              <a:buSzPct val="100000"/>
              <a:buFont typeface="Arial" charset="0"/>
              <a:buAutoNum type="arabicPeriod"/>
            </a:pPr>
            <a:r>
              <a:rPr lang="en-US" sz="2400" smtClean="0"/>
              <a:t>Discuss factors that affect the decision to outsource a supply chain function</a:t>
            </a:r>
          </a:p>
          <a:p>
            <a:pPr marL="457200" indent="-457200" eaLnBrk="1" hangingPunct="1">
              <a:buSzPct val="100000"/>
              <a:buFont typeface="Arial" charset="0"/>
              <a:buAutoNum type="arabicPeriod"/>
            </a:pPr>
            <a:r>
              <a:rPr lang="en-US" sz="2400" smtClean="0"/>
              <a:t>Identify dimensions of supplier performance that affect total cost</a:t>
            </a:r>
          </a:p>
          <a:p>
            <a:pPr marL="457200" indent="-457200" eaLnBrk="1" hangingPunct="1">
              <a:buSzPct val="100000"/>
              <a:buFont typeface="Arial" charset="0"/>
              <a:buAutoNum type="arabicPeriod"/>
            </a:pPr>
            <a:r>
              <a:rPr lang="en-US" sz="2400" smtClean="0"/>
              <a:t>Structure successful auctions and negotiations</a:t>
            </a:r>
          </a:p>
          <a:p>
            <a:pPr marL="457200" indent="-457200" eaLnBrk="1" hangingPunct="1">
              <a:buSzPct val="100000"/>
              <a:buFont typeface="Arial" charset="0"/>
              <a:buAutoNum type="arabicPeriod"/>
            </a:pPr>
            <a:r>
              <a:rPr lang="en-US" sz="2400" smtClean="0"/>
              <a:t>Describe the impact of risk sharing on supplier performance and information distortion</a:t>
            </a:r>
          </a:p>
          <a:p>
            <a:pPr marL="457200" indent="-457200" eaLnBrk="1" hangingPunct="1">
              <a:buSzPct val="100000"/>
              <a:buFont typeface="Arial" charset="0"/>
              <a:buAutoNum type="arabicPeriod"/>
            </a:pPr>
            <a:r>
              <a:rPr lang="en-US" sz="2400" smtClean="0"/>
              <a:t>Design a tailored supplier portfolio</a:t>
            </a:r>
            <a:endParaRPr lang="en-US" sz="2400" smtClean="0">
              <a:latin typeface="Times New Roman" pitchFamily="18" charset="0"/>
            </a:endParaRPr>
          </a:p>
        </p:txBody>
      </p:sp>
    </p:spTree>
  </p:cSld>
  <p:clrMapOvr>
    <a:masterClrMapping/>
  </p:clrMapOvr>
  <p:transition spd="slow">
    <p:pull dir="l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4" descr="copyright"/>
          <p:cNvPicPr>
            <a:picLocks noChangeAspect="1" noChangeArrowheads="1"/>
          </p:cNvPicPr>
          <p:nvPr/>
        </p:nvPicPr>
        <p:blipFill>
          <a:blip r:embed="rId2"/>
          <a:srcRect/>
          <a:stretch>
            <a:fillRect/>
          </a:stretch>
        </p:blipFill>
        <p:spPr bwMode="auto">
          <a:xfrm>
            <a:off x="0" y="1673225"/>
            <a:ext cx="9144000" cy="2857500"/>
          </a:xfrm>
          <a:prstGeom prst="rect">
            <a:avLst/>
          </a:prstGeom>
          <a:noFill/>
          <a:ln w="9525">
            <a:noFill/>
            <a:miter lim="800000"/>
            <a:headEnd/>
            <a:tailEnd/>
          </a:ln>
        </p:spPr>
      </p:pic>
      <p:sp>
        <p:nvSpPr>
          <p:cNvPr id="70658" name="Rectangle 5"/>
          <p:cNvSpPr>
            <a:spLocks noChangeArrowheads="1"/>
          </p:cNvSpPr>
          <p:nvPr/>
        </p:nvSpPr>
        <p:spPr bwMode="auto">
          <a:xfrm>
            <a:off x="762000" y="4492625"/>
            <a:ext cx="8382000" cy="1069975"/>
          </a:xfrm>
          <a:prstGeom prst="rect">
            <a:avLst/>
          </a:prstGeom>
          <a:noFill/>
          <a:ln w="25400">
            <a:noFill/>
            <a:miter lim="800000"/>
            <a:headEnd/>
            <a:tailEnd/>
          </a:ln>
        </p:spPr>
        <p:txBody>
          <a:bodyPr anchor="ctr">
            <a:spAutoFit/>
          </a:bodyPr>
          <a:lstStyle/>
          <a:p>
            <a:pPr algn="ctr"/>
            <a:r>
              <a:rPr lang="en-US" sz="1600">
                <a:solidFill>
                  <a:srgbClr val="000000"/>
                </a:solidFill>
                <a:cs typeface="Times New Roman" pitchFamily="18" charset="0"/>
              </a:rPr>
              <a:t>All rights reserved. No part of this publication may be reproduced, stored in a retrieval system, or transmitted, in any form or by any means, electronic, mechanical, photocopying, recording, or otherwise, without the prior written permission of the publisher. </a:t>
            </a:r>
          </a:p>
          <a:p>
            <a:pPr algn="ctr"/>
            <a:r>
              <a:rPr lang="en-US" sz="1600">
                <a:solidFill>
                  <a:srgbClr val="000000"/>
                </a:solidFill>
                <a:cs typeface="Times New Roman" pitchFamily="18" charset="0"/>
              </a:rPr>
              <a:t>Printed in the United States of America.</a:t>
            </a:r>
          </a:p>
        </p:txBody>
      </p:sp>
    </p:spTree>
  </p:cSld>
  <p:clrMapOvr>
    <a:masterClrMapping/>
  </p:clrMapOvr>
  <p:transition spd="slow">
    <p:pull dir="l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smtClean="0"/>
              <a:t>Supplier Selection</a:t>
            </a:r>
          </a:p>
        </p:txBody>
      </p:sp>
      <p:sp>
        <p:nvSpPr>
          <p:cNvPr id="19458" name="Content Placeholder 2"/>
          <p:cNvSpPr>
            <a:spLocks noGrp="1"/>
          </p:cNvSpPr>
          <p:nvPr>
            <p:ph idx="1"/>
          </p:nvPr>
        </p:nvSpPr>
        <p:spPr/>
        <p:txBody>
          <a:bodyPr/>
          <a:lstStyle/>
          <a:p>
            <a:pPr eaLnBrk="1" hangingPunct="1"/>
            <a:r>
              <a:rPr lang="en-US" smtClean="0"/>
              <a:t>Identify one or more appropriate suppliers</a:t>
            </a:r>
          </a:p>
          <a:p>
            <a:pPr eaLnBrk="1" hangingPunct="1"/>
            <a:r>
              <a:rPr lang="en-US" smtClean="0"/>
              <a:t>Contract should account for all factors that affect supply chain performance</a:t>
            </a:r>
          </a:p>
          <a:p>
            <a:pPr eaLnBrk="1" hangingPunct="1"/>
            <a:r>
              <a:rPr lang="en-US" smtClean="0"/>
              <a:t>Should be designed to increase supply chain profits in a way that benefits both the supplier and the buyer</a:t>
            </a:r>
          </a:p>
        </p:txBody>
      </p:sp>
    </p:spTree>
  </p:cSld>
  <p:clrMapOvr>
    <a:masterClrMapping/>
  </p:clrMapOvr>
  <p:transition spd="slow">
    <p:pull dir="l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smtClean="0"/>
              <a:t>Design Collaboration</a:t>
            </a:r>
          </a:p>
        </p:txBody>
      </p:sp>
      <p:sp>
        <p:nvSpPr>
          <p:cNvPr id="20482" name="Content Placeholder 2"/>
          <p:cNvSpPr>
            <a:spLocks noGrp="1"/>
          </p:cNvSpPr>
          <p:nvPr>
            <p:ph idx="1"/>
          </p:nvPr>
        </p:nvSpPr>
        <p:spPr>
          <a:xfrm>
            <a:off x="863600" y="1828800"/>
            <a:ext cx="7378700" cy="4525963"/>
          </a:xfrm>
        </p:spPr>
        <p:txBody>
          <a:bodyPr/>
          <a:lstStyle/>
          <a:p>
            <a:pPr eaLnBrk="1" hangingPunct="1"/>
            <a:r>
              <a:rPr lang="en-US" smtClean="0"/>
              <a:t>About 80% of the cost of a product is determined during design</a:t>
            </a:r>
          </a:p>
          <a:p>
            <a:pPr eaLnBrk="1" hangingPunct="1"/>
            <a:r>
              <a:rPr lang="en-US" smtClean="0"/>
              <a:t>Suppliers should be actively involved at this stage</a:t>
            </a:r>
          </a:p>
        </p:txBody>
      </p:sp>
    </p:spTree>
  </p:cSld>
  <p:clrMapOvr>
    <a:masterClrMapping/>
  </p:clrMapOvr>
  <p:transition spd="slow">
    <p:pull dir="l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smtClean="0"/>
              <a:t>Procurement</a:t>
            </a:r>
          </a:p>
        </p:txBody>
      </p:sp>
      <p:sp>
        <p:nvSpPr>
          <p:cNvPr id="21506" name="Content Placeholder 2"/>
          <p:cNvSpPr>
            <a:spLocks noGrp="1"/>
          </p:cNvSpPr>
          <p:nvPr>
            <p:ph idx="1"/>
          </p:nvPr>
        </p:nvSpPr>
        <p:spPr>
          <a:xfrm>
            <a:off x="901700" y="1841500"/>
            <a:ext cx="7429500" cy="4525963"/>
          </a:xfrm>
        </p:spPr>
        <p:txBody>
          <a:bodyPr/>
          <a:lstStyle/>
          <a:p>
            <a:pPr eaLnBrk="1" hangingPunct="1"/>
            <a:r>
              <a:rPr lang="en-US" smtClean="0"/>
              <a:t>A supplier sends product in response to orders placed by the buyer</a:t>
            </a:r>
          </a:p>
          <a:p>
            <a:pPr eaLnBrk="1" hangingPunct="1"/>
            <a:r>
              <a:rPr lang="en-US" smtClean="0"/>
              <a:t>Orders placed and delivered on schedule at the lowest possible overall cost</a:t>
            </a:r>
          </a:p>
        </p:txBody>
      </p:sp>
    </p:spTree>
  </p:cSld>
  <p:clrMapOvr>
    <a:masterClrMapping/>
  </p:clrMapOvr>
  <p:transition spd="slow">
    <p:pull dir="lu"/>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2_Nature">
  <a:themeElements>
    <a:clrScheme name="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fontScheme name="Nat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ature 1">
        <a:dk1>
          <a:srgbClr val="666699"/>
        </a:dk1>
        <a:lt1>
          <a:srgbClr val="FFFFCC"/>
        </a:lt1>
        <a:dk2>
          <a:srgbClr val="687FCA"/>
        </a:dk2>
        <a:lt2>
          <a:srgbClr val="192449"/>
        </a:lt2>
        <a:accent1>
          <a:srgbClr val="C9DDF1"/>
        </a:accent1>
        <a:accent2>
          <a:srgbClr val="FAC164"/>
        </a:accent2>
        <a:accent3>
          <a:srgbClr val="B9C0E1"/>
        </a:accent3>
        <a:accent4>
          <a:srgbClr val="DADAAE"/>
        </a:accent4>
        <a:accent5>
          <a:srgbClr val="E1EB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clrMap bg1="lt1" tx1="dk1" bg2="lt2" tx2="dk2" accent1="accent1" accent2="accent2" accent3="accent3" accent4="accent4" accent5="accent5" accent6="accent6" hlink="hlink" folHlink="folHlink"/>
    </a:extraClrScheme>
    <a:extraClrScheme>
      <a:clrScheme name="Nature 3">
        <a:dk1>
          <a:srgbClr val="333333"/>
        </a:dk1>
        <a:lt1>
          <a:srgbClr val="FFFFFF"/>
        </a:lt1>
        <a:dk2>
          <a:srgbClr val="000000"/>
        </a:dk2>
        <a:lt2>
          <a:srgbClr val="DDDDDD"/>
        </a:lt2>
        <a:accent1>
          <a:srgbClr val="DDDDDD"/>
        </a:accent1>
        <a:accent2>
          <a:srgbClr val="B2B2B2"/>
        </a:accent2>
        <a:accent3>
          <a:srgbClr val="FFFFFF"/>
        </a:accent3>
        <a:accent4>
          <a:srgbClr val="2A2A2A"/>
        </a:accent4>
        <a:accent5>
          <a:srgbClr val="EBEBEB"/>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Nature 4">
        <a:dk1>
          <a:srgbClr val="8061A5"/>
        </a:dk1>
        <a:lt1>
          <a:srgbClr val="FFFFCC"/>
        </a:lt1>
        <a:dk2>
          <a:srgbClr val="967DB5"/>
        </a:dk2>
        <a:lt2>
          <a:srgbClr val="192449"/>
        </a:lt2>
        <a:accent1>
          <a:srgbClr val="D6C9F1"/>
        </a:accent1>
        <a:accent2>
          <a:srgbClr val="FAC164"/>
        </a:accent2>
        <a:accent3>
          <a:srgbClr val="C9BFD7"/>
        </a:accent3>
        <a:accent4>
          <a:srgbClr val="DADAAE"/>
        </a:accent4>
        <a:accent5>
          <a:srgbClr val="E8E1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5">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993333"/>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Side Bar">
  <a:themeElements>
    <a:clrScheme name="">
      <a:dk1>
        <a:srgbClr val="0000CC"/>
      </a:dk1>
      <a:lt1>
        <a:srgbClr val="FFFFFF"/>
      </a:lt1>
      <a:dk2>
        <a:srgbClr val="0000CC"/>
      </a:dk2>
      <a:lt2>
        <a:srgbClr val="000099"/>
      </a:lt2>
      <a:accent1>
        <a:srgbClr val="FF6633"/>
      </a:accent1>
      <a:accent2>
        <a:srgbClr val="FF00FF"/>
      </a:accent2>
      <a:accent3>
        <a:srgbClr val="FFFFFF"/>
      </a:accent3>
      <a:accent4>
        <a:srgbClr val="0000AE"/>
      </a:accent4>
      <a:accent5>
        <a:srgbClr val="FFB8AD"/>
      </a:accent5>
      <a:accent6>
        <a:srgbClr val="E700E7"/>
      </a:accent6>
      <a:hlink>
        <a:srgbClr val="FF0000"/>
      </a:hlink>
      <a:folHlink>
        <a:srgbClr val="808080"/>
      </a:folHlink>
    </a:clrScheme>
    <a:fontScheme name="Side Bar">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ide Bar 1">
        <a:dk1>
          <a:srgbClr val="000099"/>
        </a:dk1>
        <a:lt1>
          <a:srgbClr val="FFFFFF"/>
        </a:lt1>
        <a:dk2>
          <a:srgbClr val="0000FF"/>
        </a:dk2>
        <a:lt2>
          <a:srgbClr val="FFFF00"/>
        </a:lt2>
        <a:accent1>
          <a:srgbClr val="FF6633"/>
        </a:accent1>
        <a:accent2>
          <a:srgbClr val="FF00FF"/>
        </a:accent2>
        <a:accent3>
          <a:srgbClr val="AAAAFF"/>
        </a:accent3>
        <a:accent4>
          <a:srgbClr val="DADADA"/>
        </a:accent4>
        <a:accent5>
          <a:srgbClr val="FFB8AD"/>
        </a:accent5>
        <a:accent6>
          <a:srgbClr val="E700E7"/>
        </a:accent6>
        <a:hlink>
          <a:srgbClr val="FF0000"/>
        </a:hlink>
        <a:folHlink>
          <a:srgbClr val="808080"/>
        </a:folHlink>
      </a:clrScheme>
      <a:clrMap bg1="dk2" tx1="lt1" bg2="dk1" tx2="lt2" accent1="accent1" accent2="accent2" accent3="accent3" accent4="accent4" accent5="accent5" accent6="accent6" hlink="hlink" folHlink="folHlink"/>
    </a:extraClrScheme>
    <a:extraClrScheme>
      <a:clrScheme name="Side Bar 2">
        <a:dk1>
          <a:srgbClr val="000066"/>
        </a:dk1>
        <a:lt1>
          <a:srgbClr val="CCECFF"/>
        </a:lt1>
        <a:dk2>
          <a:srgbClr val="000080"/>
        </a:dk2>
        <a:lt2>
          <a:srgbClr val="000000"/>
        </a:lt2>
        <a:accent1>
          <a:srgbClr val="9999FF"/>
        </a:accent1>
        <a:accent2>
          <a:srgbClr val="CC00FF"/>
        </a:accent2>
        <a:accent3>
          <a:srgbClr val="E2F4FF"/>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Side Bar 3">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Side Bar 4">
        <a:dk1>
          <a:srgbClr val="000000"/>
        </a:dk1>
        <a:lt1>
          <a:srgbClr val="FFFFFF"/>
        </a:lt1>
        <a:dk2>
          <a:srgbClr val="660033"/>
        </a:dk2>
        <a:lt2>
          <a:srgbClr val="FFFF66"/>
        </a:lt2>
        <a:accent1>
          <a:srgbClr val="FF0033"/>
        </a:accent1>
        <a:accent2>
          <a:srgbClr val="CC6600"/>
        </a:accent2>
        <a:accent3>
          <a:srgbClr val="B8AAAD"/>
        </a:accent3>
        <a:accent4>
          <a:srgbClr val="DADADA"/>
        </a:accent4>
        <a:accent5>
          <a:srgbClr val="FFAAAD"/>
        </a:accent5>
        <a:accent6>
          <a:srgbClr val="B95C00"/>
        </a:accent6>
        <a:hlink>
          <a:srgbClr val="999933"/>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Side Bar">
  <a:themeElements>
    <a:clrScheme name="">
      <a:dk1>
        <a:srgbClr val="0000CC"/>
      </a:dk1>
      <a:lt1>
        <a:srgbClr val="FFFFFF"/>
      </a:lt1>
      <a:dk2>
        <a:srgbClr val="0000CC"/>
      </a:dk2>
      <a:lt2>
        <a:srgbClr val="000099"/>
      </a:lt2>
      <a:accent1>
        <a:srgbClr val="FF6633"/>
      </a:accent1>
      <a:accent2>
        <a:srgbClr val="FF00FF"/>
      </a:accent2>
      <a:accent3>
        <a:srgbClr val="FFFFFF"/>
      </a:accent3>
      <a:accent4>
        <a:srgbClr val="0000AE"/>
      </a:accent4>
      <a:accent5>
        <a:srgbClr val="FFB8AD"/>
      </a:accent5>
      <a:accent6>
        <a:srgbClr val="E700E7"/>
      </a:accent6>
      <a:hlink>
        <a:srgbClr val="FF0000"/>
      </a:hlink>
      <a:folHlink>
        <a:srgbClr val="808080"/>
      </a:folHlink>
    </a:clrScheme>
    <a:fontScheme name="Side Bar">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ide Bar 1">
        <a:dk1>
          <a:srgbClr val="000099"/>
        </a:dk1>
        <a:lt1>
          <a:srgbClr val="FFFFFF"/>
        </a:lt1>
        <a:dk2>
          <a:srgbClr val="0000FF"/>
        </a:dk2>
        <a:lt2>
          <a:srgbClr val="FFFF00"/>
        </a:lt2>
        <a:accent1>
          <a:srgbClr val="FF6633"/>
        </a:accent1>
        <a:accent2>
          <a:srgbClr val="FF00FF"/>
        </a:accent2>
        <a:accent3>
          <a:srgbClr val="AAAAFF"/>
        </a:accent3>
        <a:accent4>
          <a:srgbClr val="DADADA"/>
        </a:accent4>
        <a:accent5>
          <a:srgbClr val="FFB8AD"/>
        </a:accent5>
        <a:accent6>
          <a:srgbClr val="E700E7"/>
        </a:accent6>
        <a:hlink>
          <a:srgbClr val="FF0000"/>
        </a:hlink>
        <a:folHlink>
          <a:srgbClr val="808080"/>
        </a:folHlink>
      </a:clrScheme>
      <a:clrMap bg1="dk2" tx1="lt1" bg2="dk1" tx2="lt2" accent1="accent1" accent2="accent2" accent3="accent3" accent4="accent4" accent5="accent5" accent6="accent6" hlink="hlink" folHlink="folHlink"/>
    </a:extraClrScheme>
    <a:extraClrScheme>
      <a:clrScheme name="Side Bar 2">
        <a:dk1>
          <a:srgbClr val="000066"/>
        </a:dk1>
        <a:lt1>
          <a:srgbClr val="CCECFF"/>
        </a:lt1>
        <a:dk2>
          <a:srgbClr val="000080"/>
        </a:dk2>
        <a:lt2>
          <a:srgbClr val="000000"/>
        </a:lt2>
        <a:accent1>
          <a:srgbClr val="9999FF"/>
        </a:accent1>
        <a:accent2>
          <a:srgbClr val="CC00FF"/>
        </a:accent2>
        <a:accent3>
          <a:srgbClr val="E2F4FF"/>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Side Bar 3">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Side Bar 4">
        <a:dk1>
          <a:srgbClr val="000000"/>
        </a:dk1>
        <a:lt1>
          <a:srgbClr val="FFFFFF"/>
        </a:lt1>
        <a:dk2>
          <a:srgbClr val="660033"/>
        </a:dk2>
        <a:lt2>
          <a:srgbClr val="FFFF66"/>
        </a:lt2>
        <a:accent1>
          <a:srgbClr val="FF0033"/>
        </a:accent1>
        <a:accent2>
          <a:srgbClr val="CC6600"/>
        </a:accent2>
        <a:accent3>
          <a:srgbClr val="B8AAAD"/>
        </a:accent3>
        <a:accent4>
          <a:srgbClr val="DADADA"/>
        </a:accent4>
        <a:accent5>
          <a:srgbClr val="FFAAAD"/>
        </a:accent5>
        <a:accent6>
          <a:srgbClr val="B95C00"/>
        </a:accent6>
        <a:hlink>
          <a:srgbClr val="999933"/>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8_Side Bar">
  <a:themeElements>
    <a:clrScheme name="">
      <a:dk1>
        <a:srgbClr val="0000CC"/>
      </a:dk1>
      <a:lt1>
        <a:srgbClr val="FFFFFF"/>
      </a:lt1>
      <a:dk2>
        <a:srgbClr val="0000CC"/>
      </a:dk2>
      <a:lt2>
        <a:srgbClr val="000099"/>
      </a:lt2>
      <a:accent1>
        <a:srgbClr val="FF6633"/>
      </a:accent1>
      <a:accent2>
        <a:srgbClr val="FF00FF"/>
      </a:accent2>
      <a:accent3>
        <a:srgbClr val="FFFFFF"/>
      </a:accent3>
      <a:accent4>
        <a:srgbClr val="0000AE"/>
      </a:accent4>
      <a:accent5>
        <a:srgbClr val="FFB8AD"/>
      </a:accent5>
      <a:accent6>
        <a:srgbClr val="E700E7"/>
      </a:accent6>
      <a:hlink>
        <a:srgbClr val="FF0000"/>
      </a:hlink>
      <a:folHlink>
        <a:srgbClr val="808080"/>
      </a:folHlink>
    </a:clrScheme>
    <a:fontScheme name="Side Bar">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ide Bar 1">
        <a:dk1>
          <a:srgbClr val="000099"/>
        </a:dk1>
        <a:lt1>
          <a:srgbClr val="FFFFFF"/>
        </a:lt1>
        <a:dk2>
          <a:srgbClr val="0000FF"/>
        </a:dk2>
        <a:lt2>
          <a:srgbClr val="FFFF00"/>
        </a:lt2>
        <a:accent1>
          <a:srgbClr val="FF6633"/>
        </a:accent1>
        <a:accent2>
          <a:srgbClr val="FF00FF"/>
        </a:accent2>
        <a:accent3>
          <a:srgbClr val="AAAAFF"/>
        </a:accent3>
        <a:accent4>
          <a:srgbClr val="DADADA"/>
        </a:accent4>
        <a:accent5>
          <a:srgbClr val="FFB8AD"/>
        </a:accent5>
        <a:accent6>
          <a:srgbClr val="E700E7"/>
        </a:accent6>
        <a:hlink>
          <a:srgbClr val="FF0000"/>
        </a:hlink>
        <a:folHlink>
          <a:srgbClr val="808080"/>
        </a:folHlink>
      </a:clrScheme>
      <a:clrMap bg1="dk2" tx1="lt1" bg2="dk1" tx2="lt2" accent1="accent1" accent2="accent2" accent3="accent3" accent4="accent4" accent5="accent5" accent6="accent6" hlink="hlink" folHlink="folHlink"/>
    </a:extraClrScheme>
    <a:extraClrScheme>
      <a:clrScheme name="Side Bar 2">
        <a:dk1>
          <a:srgbClr val="000066"/>
        </a:dk1>
        <a:lt1>
          <a:srgbClr val="CCECFF"/>
        </a:lt1>
        <a:dk2>
          <a:srgbClr val="000080"/>
        </a:dk2>
        <a:lt2>
          <a:srgbClr val="000000"/>
        </a:lt2>
        <a:accent1>
          <a:srgbClr val="9999FF"/>
        </a:accent1>
        <a:accent2>
          <a:srgbClr val="CC00FF"/>
        </a:accent2>
        <a:accent3>
          <a:srgbClr val="E2F4FF"/>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Side Bar 3">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Side Bar 4">
        <a:dk1>
          <a:srgbClr val="000000"/>
        </a:dk1>
        <a:lt1>
          <a:srgbClr val="FFFFFF"/>
        </a:lt1>
        <a:dk2>
          <a:srgbClr val="660033"/>
        </a:dk2>
        <a:lt2>
          <a:srgbClr val="FFFF66"/>
        </a:lt2>
        <a:accent1>
          <a:srgbClr val="FF0033"/>
        </a:accent1>
        <a:accent2>
          <a:srgbClr val="CC6600"/>
        </a:accent2>
        <a:accent3>
          <a:srgbClr val="B8AAAD"/>
        </a:accent3>
        <a:accent4>
          <a:srgbClr val="DADADA"/>
        </a:accent4>
        <a:accent5>
          <a:srgbClr val="FFAAAD"/>
        </a:accent5>
        <a:accent6>
          <a:srgbClr val="B95C00"/>
        </a:accent6>
        <a:hlink>
          <a:srgbClr val="999933"/>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9_Side Bar">
  <a:themeElements>
    <a:clrScheme name="">
      <a:dk1>
        <a:srgbClr val="0000CC"/>
      </a:dk1>
      <a:lt1>
        <a:srgbClr val="FFFFFF"/>
      </a:lt1>
      <a:dk2>
        <a:srgbClr val="0000CC"/>
      </a:dk2>
      <a:lt2>
        <a:srgbClr val="000099"/>
      </a:lt2>
      <a:accent1>
        <a:srgbClr val="FF6633"/>
      </a:accent1>
      <a:accent2>
        <a:srgbClr val="FF00FF"/>
      </a:accent2>
      <a:accent3>
        <a:srgbClr val="FFFFFF"/>
      </a:accent3>
      <a:accent4>
        <a:srgbClr val="0000AE"/>
      </a:accent4>
      <a:accent5>
        <a:srgbClr val="FFB8AD"/>
      </a:accent5>
      <a:accent6>
        <a:srgbClr val="E700E7"/>
      </a:accent6>
      <a:hlink>
        <a:srgbClr val="FF0000"/>
      </a:hlink>
      <a:folHlink>
        <a:srgbClr val="808080"/>
      </a:folHlink>
    </a:clrScheme>
    <a:fontScheme name="Side Bar">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ide Bar 1">
        <a:dk1>
          <a:srgbClr val="000099"/>
        </a:dk1>
        <a:lt1>
          <a:srgbClr val="FFFFFF"/>
        </a:lt1>
        <a:dk2>
          <a:srgbClr val="0000FF"/>
        </a:dk2>
        <a:lt2>
          <a:srgbClr val="FFFF00"/>
        </a:lt2>
        <a:accent1>
          <a:srgbClr val="FF6633"/>
        </a:accent1>
        <a:accent2>
          <a:srgbClr val="FF00FF"/>
        </a:accent2>
        <a:accent3>
          <a:srgbClr val="AAAAFF"/>
        </a:accent3>
        <a:accent4>
          <a:srgbClr val="DADADA"/>
        </a:accent4>
        <a:accent5>
          <a:srgbClr val="FFB8AD"/>
        </a:accent5>
        <a:accent6>
          <a:srgbClr val="E700E7"/>
        </a:accent6>
        <a:hlink>
          <a:srgbClr val="FF0000"/>
        </a:hlink>
        <a:folHlink>
          <a:srgbClr val="808080"/>
        </a:folHlink>
      </a:clrScheme>
      <a:clrMap bg1="dk2" tx1="lt1" bg2="dk1" tx2="lt2" accent1="accent1" accent2="accent2" accent3="accent3" accent4="accent4" accent5="accent5" accent6="accent6" hlink="hlink" folHlink="folHlink"/>
    </a:extraClrScheme>
    <a:extraClrScheme>
      <a:clrScheme name="Side Bar 2">
        <a:dk1>
          <a:srgbClr val="000066"/>
        </a:dk1>
        <a:lt1>
          <a:srgbClr val="CCECFF"/>
        </a:lt1>
        <a:dk2>
          <a:srgbClr val="000080"/>
        </a:dk2>
        <a:lt2>
          <a:srgbClr val="000000"/>
        </a:lt2>
        <a:accent1>
          <a:srgbClr val="9999FF"/>
        </a:accent1>
        <a:accent2>
          <a:srgbClr val="CC00FF"/>
        </a:accent2>
        <a:accent3>
          <a:srgbClr val="E2F4FF"/>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Side Bar 3">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Side Bar 4">
        <a:dk1>
          <a:srgbClr val="000000"/>
        </a:dk1>
        <a:lt1>
          <a:srgbClr val="FFFFFF"/>
        </a:lt1>
        <a:dk2>
          <a:srgbClr val="660033"/>
        </a:dk2>
        <a:lt2>
          <a:srgbClr val="FFFF66"/>
        </a:lt2>
        <a:accent1>
          <a:srgbClr val="FF0033"/>
        </a:accent1>
        <a:accent2>
          <a:srgbClr val="CC6600"/>
        </a:accent2>
        <a:accent3>
          <a:srgbClr val="B8AAAD"/>
        </a:accent3>
        <a:accent4>
          <a:srgbClr val="DADADA"/>
        </a:accent4>
        <a:accent5>
          <a:srgbClr val="FFAAAD"/>
        </a:accent5>
        <a:accent6>
          <a:srgbClr val="B95C00"/>
        </a:accent6>
        <a:hlink>
          <a:srgbClr val="999933"/>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0_Side Bar">
  <a:themeElements>
    <a:clrScheme name="">
      <a:dk1>
        <a:srgbClr val="0000CC"/>
      </a:dk1>
      <a:lt1>
        <a:srgbClr val="FFFFFF"/>
      </a:lt1>
      <a:dk2>
        <a:srgbClr val="0000CC"/>
      </a:dk2>
      <a:lt2>
        <a:srgbClr val="000099"/>
      </a:lt2>
      <a:accent1>
        <a:srgbClr val="FF6633"/>
      </a:accent1>
      <a:accent2>
        <a:srgbClr val="FF00FF"/>
      </a:accent2>
      <a:accent3>
        <a:srgbClr val="FFFFFF"/>
      </a:accent3>
      <a:accent4>
        <a:srgbClr val="0000AE"/>
      </a:accent4>
      <a:accent5>
        <a:srgbClr val="FFB8AD"/>
      </a:accent5>
      <a:accent6>
        <a:srgbClr val="E700E7"/>
      </a:accent6>
      <a:hlink>
        <a:srgbClr val="FF0000"/>
      </a:hlink>
      <a:folHlink>
        <a:srgbClr val="808080"/>
      </a:folHlink>
    </a:clrScheme>
    <a:fontScheme name="Side Bar">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ide Bar 1">
        <a:dk1>
          <a:srgbClr val="000099"/>
        </a:dk1>
        <a:lt1>
          <a:srgbClr val="FFFFFF"/>
        </a:lt1>
        <a:dk2>
          <a:srgbClr val="0000FF"/>
        </a:dk2>
        <a:lt2>
          <a:srgbClr val="FFFF00"/>
        </a:lt2>
        <a:accent1>
          <a:srgbClr val="FF6633"/>
        </a:accent1>
        <a:accent2>
          <a:srgbClr val="FF00FF"/>
        </a:accent2>
        <a:accent3>
          <a:srgbClr val="AAAAFF"/>
        </a:accent3>
        <a:accent4>
          <a:srgbClr val="DADADA"/>
        </a:accent4>
        <a:accent5>
          <a:srgbClr val="FFB8AD"/>
        </a:accent5>
        <a:accent6>
          <a:srgbClr val="E700E7"/>
        </a:accent6>
        <a:hlink>
          <a:srgbClr val="FF0000"/>
        </a:hlink>
        <a:folHlink>
          <a:srgbClr val="808080"/>
        </a:folHlink>
      </a:clrScheme>
      <a:clrMap bg1="dk2" tx1="lt1" bg2="dk1" tx2="lt2" accent1="accent1" accent2="accent2" accent3="accent3" accent4="accent4" accent5="accent5" accent6="accent6" hlink="hlink" folHlink="folHlink"/>
    </a:extraClrScheme>
    <a:extraClrScheme>
      <a:clrScheme name="Side Bar 2">
        <a:dk1>
          <a:srgbClr val="000066"/>
        </a:dk1>
        <a:lt1>
          <a:srgbClr val="CCECFF"/>
        </a:lt1>
        <a:dk2>
          <a:srgbClr val="000080"/>
        </a:dk2>
        <a:lt2>
          <a:srgbClr val="000000"/>
        </a:lt2>
        <a:accent1>
          <a:srgbClr val="9999FF"/>
        </a:accent1>
        <a:accent2>
          <a:srgbClr val="CC00FF"/>
        </a:accent2>
        <a:accent3>
          <a:srgbClr val="E2F4FF"/>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Side Bar 3">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Side Bar 4">
        <a:dk1>
          <a:srgbClr val="000000"/>
        </a:dk1>
        <a:lt1>
          <a:srgbClr val="FFFFFF"/>
        </a:lt1>
        <a:dk2>
          <a:srgbClr val="660033"/>
        </a:dk2>
        <a:lt2>
          <a:srgbClr val="FFFF66"/>
        </a:lt2>
        <a:accent1>
          <a:srgbClr val="FF0033"/>
        </a:accent1>
        <a:accent2>
          <a:srgbClr val="CC6600"/>
        </a:accent2>
        <a:accent3>
          <a:srgbClr val="B8AAAD"/>
        </a:accent3>
        <a:accent4>
          <a:srgbClr val="DADADA"/>
        </a:accent4>
        <a:accent5>
          <a:srgbClr val="FFAAAD"/>
        </a:accent5>
        <a:accent6>
          <a:srgbClr val="B95C00"/>
        </a:accent6>
        <a:hlink>
          <a:srgbClr val="999933"/>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de Bar">
  <a:themeElements>
    <a:clrScheme name="">
      <a:dk1>
        <a:srgbClr val="0000CC"/>
      </a:dk1>
      <a:lt1>
        <a:srgbClr val="FFFFFF"/>
      </a:lt1>
      <a:dk2>
        <a:srgbClr val="0000CC"/>
      </a:dk2>
      <a:lt2>
        <a:srgbClr val="000099"/>
      </a:lt2>
      <a:accent1>
        <a:srgbClr val="FF6633"/>
      </a:accent1>
      <a:accent2>
        <a:srgbClr val="FF00FF"/>
      </a:accent2>
      <a:accent3>
        <a:srgbClr val="FFFFFF"/>
      </a:accent3>
      <a:accent4>
        <a:srgbClr val="0000AE"/>
      </a:accent4>
      <a:accent5>
        <a:srgbClr val="FFB8AD"/>
      </a:accent5>
      <a:accent6>
        <a:srgbClr val="E700E7"/>
      </a:accent6>
      <a:hlink>
        <a:srgbClr val="FF0000"/>
      </a:hlink>
      <a:folHlink>
        <a:srgbClr val="808080"/>
      </a:folHlink>
    </a:clrScheme>
    <a:fontScheme name="Side Bar">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ide Bar 1">
        <a:dk1>
          <a:srgbClr val="000099"/>
        </a:dk1>
        <a:lt1>
          <a:srgbClr val="FFFFFF"/>
        </a:lt1>
        <a:dk2>
          <a:srgbClr val="0000FF"/>
        </a:dk2>
        <a:lt2>
          <a:srgbClr val="FFFF00"/>
        </a:lt2>
        <a:accent1>
          <a:srgbClr val="FF6633"/>
        </a:accent1>
        <a:accent2>
          <a:srgbClr val="FF00FF"/>
        </a:accent2>
        <a:accent3>
          <a:srgbClr val="AAAAFF"/>
        </a:accent3>
        <a:accent4>
          <a:srgbClr val="DADADA"/>
        </a:accent4>
        <a:accent5>
          <a:srgbClr val="FFB8AD"/>
        </a:accent5>
        <a:accent6>
          <a:srgbClr val="E700E7"/>
        </a:accent6>
        <a:hlink>
          <a:srgbClr val="FF0000"/>
        </a:hlink>
        <a:folHlink>
          <a:srgbClr val="808080"/>
        </a:folHlink>
      </a:clrScheme>
      <a:clrMap bg1="dk2" tx1="lt1" bg2="dk1" tx2="lt2" accent1="accent1" accent2="accent2" accent3="accent3" accent4="accent4" accent5="accent5" accent6="accent6" hlink="hlink" folHlink="folHlink"/>
    </a:extraClrScheme>
    <a:extraClrScheme>
      <a:clrScheme name="Side Bar 2">
        <a:dk1>
          <a:srgbClr val="000066"/>
        </a:dk1>
        <a:lt1>
          <a:srgbClr val="CCECFF"/>
        </a:lt1>
        <a:dk2>
          <a:srgbClr val="000080"/>
        </a:dk2>
        <a:lt2>
          <a:srgbClr val="000000"/>
        </a:lt2>
        <a:accent1>
          <a:srgbClr val="9999FF"/>
        </a:accent1>
        <a:accent2>
          <a:srgbClr val="CC00FF"/>
        </a:accent2>
        <a:accent3>
          <a:srgbClr val="E2F4FF"/>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Side Bar 3">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Side Bar 4">
        <a:dk1>
          <a:srgbClr val="000000"/>
        </a:dk1>
        <a:lt1>
          <a:srgbClr val="FFFFFF"/>
        </a:lt1>
        <a:dk2>
          <a:srgbClr val="660033"/>
        </a:dk2>
        <a:lt2>
          <a:srgbClr val="FFFF66"/>
        </a:lt2>
        <a:accent1>
          <a:srgbClr val="FF0033"/>
        </a:accent1>
        <a:accent2>
          <a:srgbClr val="CC6600"/>
        </a:accent2>
        <a:accent3>
          <a:srgbClr val="B8AAAD"/>
        </a:accent3>
        <a:accent4>
          <a:srgbClr val="DADADA"/>
        </a:accent4>
        <a:accent5>
          <a:srgbClr val="FFAAAD"/>
        </a:accent5>
        <a:accent6>
          <a:srgbClr val="B95C00"/>
        </a:accent6>
        <a:hlink>
          <a:srgbClr val="999933"/>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ide Bar">
  <a:themeElements>
    <a:clrScheme name="">
      <a:dk1>
        <a:srgbClr val="0000CC"/>
      </a:dk1>
      <a:lt1>
        <a:srgbClr val="FFFFFF"/>
      </a:lt1>
      <a:dk2>
        <a:srgbClr val="0000CC"/>
      </a:dk2>
      <a:lt2>
        <a:srgbClr val="000099"/>
      </a:lt2>
      <a:accent1>
        <a:srgbClr val="FF6633"/>
      </a:accent1>
      <a:accent2>
        <a:srgbClr val="FF00FF"/>
      </a:accent2>
      <a:accent3>
        <a:srgbClr val="FFFFFF"/>
      </a:accent3>
      <a:accent4>
        <a:srgbClr val="0000AE"/>
      </a:accent4>
      <a:accent5>
        <a:srgbClr val="FFB8AD"/>
      </a:accent5>
      <a:accent6>
        <a:srgbClr val="E700E7"/>
      </a:accent6>
      <a:hlink>
        <a:srgbClr val="FF0000"/>
      </a:hlink>
      <a:folHlink>
        <a:srgbClr val="808080"/>
      </a:folHlink>
    </a:clrScheme>
    <a:fontScheme name="Side Bar">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ide Bar 1">
        <a:dk1>
          <a:srgbClr val="000099"/>
        </a:dk1>
        <a:lt1>
          <a:srgbClr val="FFFFFF"/>
        </a:lt1>
        <a:dk2>
          <a:srgbClr val="0000FF"/>
        </a:dk2>
        <a:lt2>
          <a:srgbClr val="FFFF00"/>
        </a:lt2>
        <a:accent1>
          <a:srgbClr val="FF6633"/>
        </a:accent1>
        <a:accent2>
          <a:srgbClr val="FF00FF"/>
        </a:accent2>
        <a:accent3>
          <a:srgbClr val="AAAAFF"/>
        </a:accent3>
        <a:accent4>
          <a:srgbClr val="DADADA"/>
        </a:accent4>
        <a:accent5>
          <a:srgbClr val="FFB8AD"/>
        </a:accent5>
        <a:accent6>
          <a:srgbClr val="E700E7"/>
        </a:accent6>
        <a:hlink>
          <a:srgbClr val="FF0000"/>
        </a:hlink>
        <a:folHlink>
          <a:srgbClr val="808080"/>
        </a:folHlink>
      </a:clrScheme>
      <a:clrMap bg1="dk2" tx1="lt1" bg2="dk1" tx2="lt2" accent1="accent1" accent2="accent2" accent3="accent3" accent4="accent4" accent5="accent5" accent6="accent6" hlink="hlink" folHlink="folHlink"/>
    </a:extraClrScheme>
    <a:extraClrScheme>
      <a:clrScheme name="Side Bar 2">
        <a:dk1>
          <a:srgbClr val="000066"/>
        </a:dk1>
        <a:lt1>
          <a:srgbClr val="CCECFF"/>
        </a:lt1>
        <a:dk2>
          <a:srgbClr val="000080"/>
        </a:dk2>
        <a:lt2>
          <a:srgbClr val="000000"/>
        </a:lt2>
        <a:accent1>
          <a:srgbClr val="9999FF"/>
        </a:accent1>
        <a:accent2>
          <a:srgbClr val="CC00FF"/>
        </a:accent2>
        <a:accent3>
          <a:srgbClr val="E2F4FF"/>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Side Bar 3">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Side Bar 4">
        <a:dk1>
          <a:srgbClr val="000000"/>
        </a:dk1>
        <a:lt1>
          <a:srgbClr val="FFFFFF"/>
        </a:lt1>
        <a:dk2>
          <a:srgbClr val="660033"/>
        </a:dk2>
        <a:lt2>
          <a:srgbClr val="FFFF66"/>
        </a:lt2>
        <a:accent1>
          <a:srgbClr val="FF0033"/>
        </a:accent1>
        <a:accent2>
          <a:srgbClr val="CC6600"/>
        </a:accent2>
        <a:accent3>
          <a:srgbClr val="B8AAAD"/>
        </a:accent3>
        <a:accent4>
          <a:srgbClr val="DADADA"/>
        </a:accent4>
        <a:accent5>
          <a:srgbClr val="FFAAAD"/>
        </a:accent5>
        <a:accent6>
          <a:srgbClr val="B95C00"/>
        </a:accent6>
        <a:hlink>
          <a:srgbClr val="999933"/>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Side Bar">
  <a:themeElements>
    <a:clrScheme name="">
      <a:dk1>
        <a:srgbClr val="0000CC"/>
      </a:dk1>
      <a:lt1>
        <a:srgbClr val="FFFFFF"/>
      </a:lt1>
      <a:dk2>
        <a:srgbClr val="0000CC"/>
      </a:dk2>
      <a:lt2>
        <a:srgbClr val="000099"/>
      </a:lt2>
      <a:accent1>
        <a:srgbClr val="FF6633"/>
      </a:accent1>
      <a:accent2>
        <a:srgbClr val="FF00FF"/>
      </a:accent2>
      <a:accent3>
        <a:srgbClr val="FFFFFF"/>
      </a:accent3>
      <a:accent4>
        <a:srgbClr val="0000AE"/>
      </a:accent4>
      <a:accent5>
        <a:srgbClr val="FFB8AD"/>
      </a:accent5>
      <a:accent6>
        <a:srgbClr val="E700E7"/>
      </a:accent6>
      <a:hlink>
        <a:srgbClr val="FF0000"/>
      </a:hlink>
      <a:folHlink>
        <a:srgbClr val="808080"/>
      </a:folHlink>
    </a:clrScheme>
    <a:fontScheme name="Side Bar">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ide Bar 1">
        <a:dk1>
          <a:srgbClr val="000099"/>
        </a:dk1>
        <a:lt1>
          <a:srgbClr val="FFFFFF"/>
        </a:lt1>
        <a:dk2>
          <a:srgbClr val="0000FF"/>
        </a:dk2>
        <a:lt2>
          <a:srgbClr val="FFFF00"/>
        </a:lt2>
        <a:accent1>
          <a:srgbClr val="FF6633"/>
        </a:accent1>
        <a:accent2>
          <a:srgbClr val="FF00FF"/>
        </a:accent2>
        <a:accent3>
          <a:srgbClr val="AAAAFF"/>
        </a:accent3>
        <a:accent4>
          <a:srgbClr val="DADADA"/>
        </a:accent4>
        <a:accent5>
          <a:srgbClr val="FFB8AD"/>
        </a:accent5>
        <a:accent6>
          <a:srgbClr val="E700E7"/>
        </a:accent6>
        <a:hlink>
          <a:srgbClr val="FF0000"/>
        </a:hlink>
        <a:folHlink>
          <a:srgbClr val="808080"/>
        </a:folHlink>
      </a:clrScheme>
      <a:clrMap bg1="dk2" tx1="lt1" bg2="dk1" tx2="lt2" accent1="accent1" accent2="accent2" accent3="accent3" accent4="accent4" accent5="accent5" accent6="accent6" hlink="hlink" folHlink="folHlink"/>
    </a:extraClrScheme>
    <a:extraClrScheme>
      <a:clrScheme name="Side Bar 2">
        <a:dk1>
          <a:srgbClr val="000066"/>
        </a:dk1>
        <a:lt1>
          <a:srgbClr val="CCECFF"/>
        </a:lt1>
        <a:dk2>
          <a:srgbClr val="000080"/>
        </a:dk2>
        <a:lt2>
          <a:srgbClr val="000000"/>
        </a:lt2>
        <a:accent1>
          <a:srgbClr val="9999FF"/>
        </a:accent1>
        <a:accent2>
          <a:srgbClr val="CC00FF"/>
        </a:accent2>
        <a:accent3>
          <a:srgbClr val="E2F4FF"/>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Side Bar 3">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Side Bar 4">
        <a:dk1>
          <a:srgbClr val="000000"/>
        </a:dk1>
        <a:lt1>
          <a:srgbClr val="FFFFFF"/>
        </a:lt1>
        <a:dk2>
          <a:srgbClr val="660033"/>
        </a:dk2>
        <a:lt2>
          <a:srgbClr val="FFFF66"/>
        </a:lt2>
        <a:accent1>
          <a:srgbClr val="FF0033"/>
        </a:accent1>
        <a:accent2>
          <a:srgbClr val="CC6600"/>
        </a:accent2>
        <a:accent3>
          <a:srgbClr val="B8AAAD"/>
        </a:accent3>
        <a:accent4>
          <a:srgbClr val="DADADA"/>
        </a:accent4>
        <a:accent5>
          <a:srgbClr val="FFAAAD"/>
        </a:accent5>
        <a:accent6>
          <a:srgbClr val="B95C00"/>
        </a:accent6>
        <a:hlink>
          <a:srgbClr val="999933"/>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Side Bar">
  <a:themeElements>
    <a:clrScheme name="">
      <a:dk1>
        <a:srgbClr val="0000CC"/>
      </a:dk1>
      <a:lt1>
        <a:srgbClr val="FFFFFF"/>
      </a:lt1>
      <a:dk2>
        <a:srgbClr val="0000CC"/>
      </a:dk2>
      <a:lt2>
        <a:srgbClr val="000099"/>
      </a:lt2>
      <a:accent1>
        <a:srgbClr val="FF6633"/>
      </a:accent1>
      <a:accent2>
        <a:srgbClr val="FF00FF"/>
      </a:accent2>
      <a:accent3>
        <a:srgbClr val="FFFFFF"/>
      </a:accent3>
      <a:accent4>
        <a:srgbClr val="0000AE"/>
      </a:accent4>
      <a:accent5>
        <a:srgbClr val="FFB8AD"/>
      </a:accent5>
      <a:accent6>
        <a:srgbClr val="E700E7"/>
      </a:accent6>
      <a:hlink>
        <a:srgbClr val="FF0000"/>
      </a:hlink>
      <a:folHlink>
        <a:srgbClr val="808080"/>
      </a:folHlink>
    </a:clrScheme>
    <a:fontScheme name="Side Bar">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ide Bar 1">
        <a:dk1>
          <a:srgbClr val="000099"/>
        </a:dk1>
        <a:lt1>
          <a:srgbClr val="FFFFFF"/>
        </a:lt1>
        <a:dk2>
          <a:srgbClr val="0000FF"/>
        </a:dk2>
        <a:lt2>
          <a:srgbClr val="FFFF00"/>
        </a:lt2>
        <a:accent1>
          <a:srgbClr val="FF6633"/>
        </a:accent1>
        <a:accent2>
          <a:srgbClr val="FF00FF"/>
        </a:accent2>
        <a:accent3>
          <a:srgbClr val="AAAAFF"/>
        </a:accent3>
        <a:accent4>
          <a:srgbClr val="DADADA"/>
        </a:accent4>
        <a:accent5>
          <a:srgbClr val="FFB8AD"/>
        </a:accent5>
        <a:accent6>
          <a:srgbClr val="E700E7"/>
        </a:accent6>
        <a:hlink>
          <a:srgbClr val="FF0000"/>
        </a:hlink>
        <a:folHlink>
          <a:srgbClr val="808080"/>
        </a:folHlink>
      </a:clrScheme>
      <a:clrMap bg1="dk2" tx1="lt1" bg2="dk1" tx2="lt2" accent1="accent1" accent2="accent2" accent3="accent3" accent4="accent4" accent5="accent5" accent6="accent6" hlink="hlink" folHlink="folHlink"/>
    </a:extraClrScheme>
    <a:extraClrScheme>
      <a:clrScheme name="Side Bar 2">
        <a:dk1>
          <a:srgbClr val="000066"/>
        </a:dk1>
        <a:lt1>
          <a:srgbClr val="CCECFF"/>
        </a:lt1>
        <a:dk2>
          <a:srgbClr val="000080"/>
        </a:dk2>
        <a:lt2>
          <a:srgbClr val="000000"/>
        </a:lt2>
        <a:accent1>
          <a:srgbClr val="9999FF"/>
        </a:accent1>
        <a:accent2>
          <a:srgbClr val="CC00FF"/>
        </a:accent2>
        <a:accent3>
          <a:srgbClr val="E2F4FF"/>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Side Bar 3">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Side Bar 4">
        <a:dk1>
          <a:srgbClr val="000000"/>
        </a:dk1>
        <a:lt1>
          <a:srgbClr val="FFFFFF"/>
        </a:lt1>
        <a:dk2>
          <a:srgbClr val="660033"/>
        </a:dk2>
        <a:lt2>
          <a:srgbClr val="FFFF66"/>
        </a:lt2>
        <a:accent1>
          <a:srgbClr val="FF0033"/>
        </a:accent1>
        <a:accent2>
          <a:srgbClr val="CC6600"/>
        </a:accent2>
        <a:accent3>
          <a:srgbClr val="B8AAAD"/>
        </a:accent3>
        <a:accent4>
          <a:srgbClr val="DADADA"/>
        </a:accent4>
        <a:accent5>
          <a:srgbClr val="FFAAAD"/>
        </a:accent5>
        <a:accent6>
          <a:srgbClr val="B95C00"/>
        </a:accent6>
        <a:hlink>
          <a:srgbClr val="999933"/>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Side Bar">
  <a:themeElements>
    <a:clrScheme name="">
      <a:dk1>
        <a:srgbClr val="0000CC"/>
      </a:dk1>
      <a:lt1>
        <a:srgbClr val="FFFFFF"/>
      </a:lt1>
      <a:dk2>
        <a:srgbClr val="0000CC"/>
      </a:dk2>
      <a:lt2>
        <a:srgbClr val="000099"/>
      </a:lt2>
      <a:accent1>
        <a:srgbClr val="FF6633"/>
      </a:accent1>
      <a:accent2>
        <a:srgbClr val="FF00FF"/>
      </a:accent2>
      <a:accent3>
        <a:srgbClr val="FFFFFF"/>
      </a:accent3>
      <a:accent4>
        <a:srgbClr val="0000AE"/>
      </a:accent4>
      <a:accent5>
        <a:srgbClr val="FFB8AD"/>
      </a:accent5>
      <a:accent6>
        <a:srgbClr val="E700E7"/>
      </a:accent6>
      <a:hlink>
        <a:srgbClr val="FF0000"/>
      </a:hlink>
      <a:folHlink>
        <a:srgbClr val="808080"/>
      </a:folHlink>
    </a:clrScheme>
    <a:fontScheme name="Side Bar">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ide Bar 1">
        <a:dk1>
          <a:srgbClr val="000099"/>
        </a:dk1>
        <a:lt1>
          <a:srgbClr val="FFFFFF"/>
        </a:lt1>
        <a:dk2>
          <a:srgbClr val="0000FF"/>
        </a:dk2>
        <a:lt2>
          <a:srgbClr val="FFFF00"/>
        </a:lt2>
        <a:accent1>
          <a:srgbClr val="FF6633"/>
        </a:accent1>
        <a:accent2>
          <a:srgbClr val="FF00FF"/>
        </a:accent2>
        <a:accent3>
          <a:srgbClr val="AAAAFF"/>
        </a:accent3>
        <a:accent4>
          <a:srgbClr val="DADADA"/>
        </a:accent4>
        <a:accent5>
          <a:srgbClr val="FFB8AD"/>
        </a:accent5>
        <a:accent6>
          <a:srgbClr val="E700E7"/>
        </a:accent6>
        <a:hlink>
          <a:srgbClr val="FF0000"/>
        </a:hlink>
        <a:folHlink>
          <a:srgbClr val="808080"/>
        </a:folHlink>
      </a:clrScheme>
      <a:clrMap bg1="dk2" tx1="lt1" bg2="dk1" tx2="lt2" accent1="accent1" accent2="accent2" accent3="accent3" accent4="accent4" accent5="accent5" accent6="accent6" hlink="hlink" folHlink="folHlink"/>
    </a:extraClrScheme>
    <a:extraClrScheme>
      <a:clrScheme name="Side Bar 2">
        <a:dk1>
          <a:srgbClr val="000066"/>
        </a:dk1>
        <a:lt1>
          <a:srgbClr val="CCECFF"/>
        </a:lt1>
        <a:dk2>
          <a:srgbClr val="000080"/>
        </a:dk2>
        <a:lt2>
          <a:srgbClr val="000000"/>
        </a:lt2>
        <a:accent1>
          <a:srgbClr val="9999FF"/>
        </a:accent1>
        <a:accent2>
          <a:srgbClr val="CC00FF"/>
        </a:accent2>
        <a:accent3>
          <a:srgbClr val="E2F4FF"/>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Side Bar 3">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Side Bar 4">
        <a:dk1>
          <a:srgbClr val="000000"/>
        </a:dk1>
        <a:lt1>
          <a:srgbClr val="FFFFFF"/>
        </a:lt1>
        <a:dk2>
          <a:srgbClr val="660033"/>
        </a:dk2>
        <a:lt2>
          <a:srgbClr val="FFFF66"/>
        </a:lt2>
        <a:accent1>
          <a:srgbClr val="FF0033"/>
        </a:accent1>
        <a:accent2>
          <a:srgbClr val="CC6600"/>
        </a:accent2>
        <a:accent3>
          <a:srgbClr val="B8AAAD"/>
        </a:accent3>
        <a:accent4>
          <a:srgbClr val="DADADA"/>
        </a:accent4>
        <a:accent5>
          <a:srgbClr val="FFAAAD"/>
        </a:accent5>
        <a:accent6>
          <a:srgbClr val="B95C00"/>
        </a:accent6>
        <a:hlink>
          <a:srgbClr val="999933"/>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Nature">
  <a:themeElements>
    <a:clrScheme name="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fontScheme name="Nat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ature 1">
        <a:dk1>
          <a:srgbClr val="666699"/>
        </a:dk1>
        <a:lt1>
          <a:srgbClr val="FFFFCC"/>
        </a:lt1>
        <a:dk2>
          <a:srgbClr val="687FCA"/>
        </a:dk2>
        <a:lt2>
          <a:srgbClr val="192449"/>
        </a:lt2>
        <a:accent1>
          <a:srgbClr val="C9DDF1"/>
        </a:accent1>
        <a:accent2>
          <a:srgbClr val="FAC164"/>
        </a:accent2>
        <a:accent3>
          <a:srgbClr val="B9C0E1"/>
        </a:accent3>
        <a:accent4>
          <a:srgbClr val="DADAAE"/>
        </a:accent4>
        <a:accent5>
          <a:srgbClr val="E1EB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clrMap bg1="lt1" tx1="dk1" bg2="lt2" tx2="dk2" accent1="accent1" accent2="accent2" accent3="accent3" accent4="accent4" accent5="accent5" accent6="accent6" hlink="hlink" folHlink="folHlink"/>
    </a:extraClrScheme>
    <a:extraClrScheme>
      <a:clrScheme name="Nature 3">
        <a:dk1>
          <a:srgbClr val="333333"/>
        </a:dk1>
        <a:lt1>
          <a:srgbClr val="FFFFFF"/>
        </a:lt1>
        <a:dk2>
          <a:srgbClr val="000000"/>
        </a:dk2>
        <a:lt2>
          <a:srgbClr val="DDDDDD"/>
        </a:lt2>
        <a:accent1>
          <a:srgbClr val="DDDDDD"/>
        </a:accent1>
        <a:accent2>
          <a:srgbClr val="B2B2B2"/>
        </a:accent2>
        <a:accent3>
          <a:srgbClr val="FFFFFF"/>
        </a:accent3>
        <a:accent4>
          <a:srgbClr val="2A2A2A"/>
        </a:accent4>
        <a:accent5>
          <a:srgbClr val="EBEBEB"/>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Nature 4">
        <a:dk1>
          <a:srgbClr val="8061A5"/>
        </a:dk1>
        <a:lt1>
          <a:srgbClr val="FFFFCC"/>
        </a:lt1>
        <a:dk2>
          <a:srgbClr val="967DB5"/>
        </a:dk2>
        <a:lt2>
          <a:srgbClr val="192449"/>
        </a:lt2>
        <a:accent1>
          <a:srgbClr val="D6C9F1"/>
        </a:accent1>
        <a:accent2>
          <a:srgbClr val="FAC164"/>
        </a:accent2>
        <a:accent3>
          <a:srgbClr val="C9BFD7"/>
        </a:accent3>
        <a:accent4>
          <a:srgbClr val="DADAAE"/>
        </a:accent4>
        <a:accent5>
          <a:srgbClr val="E8E1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5">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993333"/>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Side Bar">
  <a:themeElements>
    <a:clrScheme name="">
      <a:dk1>
        <a:srgbClr val="0000CC"/>
      </a:dk1>
      <a:lt1>
        <a:srgbClr val="FFFFFF"/>
      </a:lt1>
      <a:dk2>
        <a:srgbClr val="0000CC"/>
      </a:dk2>
      <a:lt2>
        <a:srgbClr val="000099"/>
      </a:lt2>
      <a:accent1>
        <a:srgbClr val="FF6633"/>
      </a:accent1>
      <a:accent2>
        <a:srgbClr val="FF00FF"/>
      </a:accent2>
      <a:accent3>
        <a:srgbClr val="FFFFFF"/>
      </a:accent3>
      <a:accent4>
        <a:srgbClr val="0000AE"/>
      </a:accent4>
      <a:accent5>
        <a:srgbClr val="FFB8AD"/>
      </a:accent5>
      <a:accent6>
        <a:srgbClr val="E700E7"/>
      </a:accent6>
      <a:hlink>
        <a:srgbClr val="FF0000"/>
      </a:hlink>
      <a:folHlink>
        <a:srgbClr val="808080"/>
      </a:folHlink>
    </a:clrScheme>
    <a:fontScheme name="Side Bar">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ide Bar 1">
        <a:dk1>
          <a:srgbClr val="000099"/>
        </a:dk1>
        <a:lt1>
          <a:srgbClr val="FFFFFF"/>
        </a:lt1>
        <a:dk2>
          <a:srgbClr val="0000FF"/>
        </a:dk2>
        <a:lt2>
          <a:srgbClr val="FFFF00"/>
        </a:lt2>
        <a:accent1>
          <a:srgbClr val="FF6633"/>
        </a:accent1>
        <a:accent2>
          <a:srgbClr val="FF00FF"/>
        </a:accent2>
        <a:accent3>
          <a:srgbClr val="AAAAFF"/>
        </a:accent3>
        <a:accent4>
          <a:srgbClr val="DADADA"/>
        </a:accent4>
        <a:accent5>
          <a:srgbClr val="FFB8AD"/>
        </a:accent5>
        <a:accent6>
          <a:srgbClr val="E700E7"/>
        </a:accent6>
        <a:hlink>
          <a:srgbClr val="FF0000"/>
        </a:hlink>
        <a:folHlink>
          <a:srgbClr val="808080"/>
        </a:folHlink>
      </a:clrScheme>
      <a:clrMap bg1="dk2" tx1="lt1" bg2="dk1" tx2="lt2" accent1="accent1" accent2="accent2" accent3="accent3" accent4="accent4" accent5="accent5" accent6="accent6" hlink="hlink" folHlink="folHlink"/>
    </a:extraClrScheme>
    <a:extraClrScheme>
      <a:clrScheme name="Side Bar 2">
        <a:dk1>
          <a:srgbClr val="000066"/>
        </a:dk1>
        <a:lt1>
          <a:srgbClr val="CCECFF"/>
        </a:lt1>
        <a:dk2>
          <a:srgbClr val="000080"/>
        </a:dk2>
        <a:lt2>
          <a:srgbClr val="000000"/>
        </a:lt2>
        <a:accent1>
          <a:srgbClr val="9999FF"/>
        </a:accent1>
        <a:accent2>
          <a:srgbClr val="CC00FF"/>
        </a:accent2>
        <a:accent3>
          <a:srgbClr val="E2F4FF"/>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Side Bar 3">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Side Bar 4">
        <a:dk1>
          <a:srgbClr val="000000"/>
        </a:dk1>
        <a:lt1>
          <a:srgbClr val="FFFFFF"/>
        </a:lt1>
        <a:dk2>
          <a:srgbClr val="660033"/>
        </a:dk2>
        <a:lt2>
          <a:srgbClr val="FFFF66"/>
        </a:lt2>
        <a:accent1>
          <a:srgbClr val="FF0033"/>
        </a:accent1>
        <a:accent2>
          <a:srgbClr val="CC6600"/>
        </a:accent2>
        <a:accent3>
          <a:srgbClr val="B8AAAD"/>
        </a:accent3>
        <a:accent4>
          <a:srgbClr val="DADADA"/>
        </a:accent4>
        <a:accent5>
          <a:srgbClr val="FFAAAD"/>
        </a:accent5>
        <a:accent6>
          <a:srgbClr val="B95C00"/>
        </a:accent6>
        <a:hlink>
          <a:srgbClr val="999933"/>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Nature">
  <a:themeElements>
    <a:clrScheme name="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fontScheme name="Nat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ature 1">
        <a:dk1>
          <a:srgbClr val="666699"/>
        </a:dk1>
        <a:lt1>
          <a:srgbClr val="FFFFCC"/>
        </a:lt1>
        <a:dk2>
          <a:srgbClr val="687FCA"/>
        </a:dk2>
        <a:lt2>
          <a:srgbClr val="192449"/>
        </a:lt2>
        <a:accent1>
          <a:srgbClr val="C9DDF1"/>
        </a:accent1>
        <a:accent2>
          <a:srgbClr val="FAC164"/>
        </a:accent2>
        <a:accent3>
          <a:srgbClr val="B9C0E1"/>
        </a:accent3>
        <a:accent4>
          <a:srgbClr val="DADAAE"/>
        </a:accent4>
        <a:accent5>
          <a:srgbClr val="E1EB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clrMap bg1="lt1" tx1="dk1" bg2="lt2" tx2="dk2" accent1="accent1" accent2="accent2" accent3="accent3" accent4="accent4" accent5="accent5" accent6="accent6" hlink="hlink" folHlink="folHlink"/>
    </a:extraClrScheme>
    <a:extraClrScheme>
      <a:clrScheme name="Nature 3">
        <a:dk1>
          <a:srgbClr val="333333"/>
        </a:dk1>
        <a:lt1>
          <a:srgbClr val="FFFFFF"/>
        </a:lt1>
        <a:dk2>
          <a:srgbClr val="000000"/>
        </a:dk2>
        <a:lt2>
          <a:srgbClr val="DDDDDD"/>
        </a:lt2>
        <a:accent1>
          <a:srgbClr val="DDDDDD"/>
        </a:accent1>
        <a:accent2>
          <a:srgbClr val="B2B2B2"/>
        </a:accent2>
        <a:accent3>
          <a:srgbClr val="FFFFFF"/>
        </a:accent3>
        <a:accent4>
          <a:srgbClr val="2A2A2A"/>
        </a:accent4>
        <a:accent5>
          <a:srgbClr val="EBEBEB"/>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Nature 4">
        <a:dk1>
          <a:srgbClr val="8061A5"/>
        </a:dk1>
        <a:lt1>
          <a:srgbClr val="FFFFCC"/>
        </a:lt1>
        <a:dk2>
          <a:srgbClr val="967DB5"/>
        </a:dk2>
        <a:lt2>
          <a:srgbClr val="192449"/>
        </a:lt2>
        <a:accent1>
          <a:srgbClr val="D6C9F1"/>
        </a:accent1>
        <a:accent2>
          <a:srgbClr val="FAC164"/>
        </a:accent2>
        <a:accent3>
          <a:srgbClr val="C9BFD7"/>
        </a:accent3>
        <a:accent4>
          <a:srgbClr val="DADAAE"/>
        </a:accent4>
        <a:accent5>
          <a:srgbClr val="E8E1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5">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993333"/>
        </a:hlink>
        <a:folHlink>
          <a:srgbClr val="3333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633</TotalTime>
  <Words>4138</Words>
  <Application>Microsoft Office PowerPoint</Application>
  <PresentationFormat>On-screen Show (4:3)</PresentationFormat>
  <Paragraphs>796</Paragraphs>
  <Slides>66</Slides>
  <Notes>1</Notes>
  <HiddenSlides>0</HiddenSlides>
  <MMClips>0</MMClips>
  <ScaleCrop>false</ScaleCrop>
  <HeadingPairs>
    <vt:vector size="6" baseType="variant">
      <vt:variant>
        <vt:lpstr>Theme</vt:lpstr>
      </vt:variant>
      <vt:variant>
        <vt:i4>15</vt:i4>
      </vt:variant>
      <vt:variant>
        <vt:lpstr>Embedded OLE Servers</vt:lpstr>
      </vt:variant>
      <vt:variant>
        <vt:i4>2</vt:i4>
      </vt:variant>
      <vt:variant>
        <vt:lpstr>Slide Titles</vt:lpstr>
      </vt:variant>
      <vt:variant>
        <vt:i4>66</vt:i4>
      </vt:variant>
    </vt:vector>
  </HeadingPairs>
  <TitlesOfParts>
    <vt:vector size="83" baseType="lpstr">
      <vt:lpstr>1_Office Theme</vt:lpstr>
      <vt:lpstr>Side Bar</vt:lpstr>
      <vt:lpstr>1_Side Bar</vt:lpstr>
      <vt:lpstr>2_Side Bar</vt:lpstr>
      <vt:lpstr>3_Side Bar</vt:lpstr>
      <vt:lpstr>4_Side Bar</vt:lpstr>
      <vt:lpstr>Nature</vt:lpstr>
      <vt:lpstr>5_Side Bar</vt:lpstr>
      <vt:lpstr>1_Nature</vt:lpstr>
      <vt:lpstr>2_Nature</vt:lpstr>
      <vt:lpstr>6_Side Bar</vt:lpstr>
      <vt:lpstr>7_Side Bar</vt:lpstr>
      <vt:lpstr>8_Side Bar</vt:lpstr>
      <vt:lpstr>9_Side Bar</vt:lpstr>
      <vt:lpstr>10_Side Bar</vt:lpstr>
      <vt:lpstr>Equation</vt:lpstr>
      <vt:lpstr>Microsoft Equation 3.0</vt:lpstr>
      <vt:lpstr>Sourcing Decisions in a Supply Chain</vt:lpstr>
      <vt:lpstr>Learning Objectives</vt:lpstr>
      <vt:lpstr>Procurement/Sourcing/Purchasing</vt:lpstr>
      <vt:lpstr>The Role of Sourcing in a Supply Chain</vt:lpstr>
      <vt:lpstr>The Role of Sourcing in a Supply Chain</vt:lpstr>
      <vt:lpstr>Supplier Scoring and Assessment</vt:lpstr>
      <vt:lpstr>Supplier Selection</vt:lpstr>
      <vt:lpstr>Design Collaboration</vt:lpstr>
      <vt:lpstr>Procurement</vt:lpstr>
      <vt:lpstr>Sourcing Planning and Analysis</vt:lpstr>
      <vt:lpstr>Cost of Goods Sold</vt:lpstr>
      <vt:lpstr>Benefits of Effective Sourcing Decisions</vt:lpstr>
      <vt:lpstr>In-House or Out-source</vt:lpstr>
      <vt:lpstr>Factors Influencing Growth of Surplus by a Third Party</vt:lpstr>
      <vt:lpstr>Factors Influencing Growth of Surplus by a Third Party</vt:lpstr>
      <vt:lpstr>Risks of Using a Third Party</vt:lpstr>
      <vt:lpstr>Third- and Fourth-Party  Logistics Providers</vt:lpstr>
      <vt:lpstr>Third- and Fourth-Party  Logistics Providers</vt:lpstr>
      <vt:lpstr>Supplier Scoring and Assessment</vt:lpstr>
      <vt:lpstr>Supplier Assessment Factors</vt:lpstr>
      <vt:lpstr>Using Total Cost to  Score and Assess Suppliers</vt:lpstr>
      <vt:lpstr>Comparing Suppliers  Based on Total Cost</vt:lpstr>
      <vt:lpstr>Comparing Suppliers  Based on Total Cost</vt:lpstr>
      <vt:lpstr>Example: Transportation vs. Inventory Cost Tradeoff </vt:lpstr>
      <vt:lpstr>PowerPoint Presentation</vt:lpstr>
      <vt:lpstr>PowerPoint Presentation</vt:lpstr>
      <vt:lpstr>Tradeoffs in Transportation Design</vt:lpstr>
      <vt:lpstr>Single vs. Multiple Sourcing</vt:lpstr>
      <vt:lpstr>Supplier Selection –  Auctions and Negotiations</vt:lpstr>
      <vt:lpstr>Supplier Selection –  Auctions and Negotiations</vt:lpstr>
      <vt:lpstr>Supplier Selection –  Auctions and Negotiations</vt:lpstr>
      <vt:lpstr>Basic Principles of Negotiation</vt:lpstr>
      <vt:lpstr>Contracts, Risk Sharing, and  Supply Chain Performance</vt:lpstr>
      <vt:lpstr>Supply Chain Contracts</vt:lpstr>
      <vt:lpstr>Double Marginalisation -Example</vt:lpstr>
      <vt:lpstr>Double Marginalisation Example</vt:lpstr>
      <vt:lpstr>Double Marginalisation</vt:lpstr>
      <vt:lpstr>Contracts for Product Availability and Supply Chain Profits</vt:lpstr>
      <vt:lpstr>Buyback Contracts</vt:lpstr>
      <vt:lpstr>Buyback Contracts</vt:lpstr>
      <vt:lpstr>Buyback Contracts</vt:lpstr>
      <vt:lpstr>Contracts for Product Availability and Supply Chain Profits: Buyback Contracts</vt:lpstr>
      <vt:lpstr>Revenue-Sharing Contracts</vt:lpstr>
      <vt:lpstr>Revenue Sharing Contracts</vt:lpstr>
      <vt:lpstr>Revenue-Sharing Contracts</vt:lpstr>
      <vt:lpstr>Quantity Flexibility Contracts</vt:lpstr>
      <vt:lpstr>Quantity Flexibility contracts</vt:lpstr>
      <vt:lpstr>Quantity Flexibility Contracts</vt:lpstr>
      <vt:lpstr>Quantity Flexibility Contracts</vt:lpstr>
      <vt:lpstr>Quantity Flexibility Contracts</vt:lpstr>
      <vt:lpstr>Contracts for Product Availability and Supply Chain Profits:  Quantity Flexibility Contracts</vt:lpstr>
      <vt:lpstr>Contracts to Coordinate Supply Chain Costs</vt:lpstr>
      <vt:lpstr>Contracts to Increase Agent Effort</vt:lpstr>
      <vt:lpstr>Contracts to Induce Performance Improvement</vt:lpstr>
      <vt:lpstr>Design Collaboration</vt:lpstr>
      <vt:lpstr>The Procurement Process</vt:lpstr>
      <vt:lpstr>The Procurement Process</vt:lpstr>
      <vt:lpstr>Product Categorization</vt:lpstr>
      <vt:lpstr>Sourcing Planning and Analysis</vt:lpstr>
      <vt:lpstr>Designing a Sourcing Portfolio: Tailored Sourcing</vt:lpstr>
      <vt:lpstr>Designing a Sourcing Portfolio: Tailored Sourcing</vt:lpstr>
      <vt:lpstr>Designing a Sourcing Portfolio: Tailored Sourcing</vt:lpstr>
      <vt:lpstr>Risk Management in Sourcing</vt:lpstr>
      <vt:lpstr>Making Sourcing Decisions in Practice</vt:lpstr>
      <vt:lpstr>Summary of Learning Objectives</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Chopra and Meindl PPts</dc:title>
  <dc:subject>Chapter 15 - Sourcing Decisions in a Supply Chain</dc:subject>
  <dc:creator>Jeff Heyl</dc:creator>
  <cp:keywords/>
  <dc:description/>
  <cp:lastModifiedBy>Janny M.Y. Leung</cp:lastModifiedBy>
  <cp:revision>127</cp:revision>
  <cp:lastPrinted>2012-11-17T13:46:21Z</cp:lastPrinted>
  <dcterms:created xsi:type="dcterms:W3CDTF">2012-01-08T09:40:37Z</dcterms:created>
  <dcterms:modified xsi:type="dcterms:W3CDTF">2012-11-17T15:00:17Z</dcterms:modified>
  <cp:category/>
</cp:coreProperties>
</file>