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57" r:id="rId3"/>
    <p:sldId id="258" r:id="rId4"/>
    <p:sldId id="269" r:id="rId5"/>
    <p:sldId id="260" r:id="rId6"/>
    <p:sldId id="259" r:id="rId7"/>
    <p:sldId id="261" r:id="rId8"/>
    <p:sldId id="263" r:id="rId9"/>
    <p:sldId id="264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43"/>
  </p:normalViewPr>
  <p:slideViewPr>
    <p:cSldViewPr snapToGrid="0" snapToObjects="1">
      <p:cViewPr varScale="1">
        <p:scale>
          <a:sx n="81" d="100"/>
          <a:sy n="81" d="100"/>
        </p:scale>
        <p:origin x="53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A11382-7E64-1048-95D8-491C3B3B4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5D94C5-2658-E940-BB80-6CDD3F45D2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C776E2-A568-E044-9755-82C69B2A8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6AF1-68DF-6B42-97E3-177D966D92EA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3B854-862D-C141-A720-50936AD86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DC625E-13EC-5448-942E-65D712C9E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AC7FF-C141-E84B-B5EF-9F3027EE7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9825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01782-3B3A-8545-B622-8B94BCD36A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D5214D-A4DE-4747-9B54-85E2C7E5B8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4C16C6-3ACC-9A4E-BA86-125E270DF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6AF1-68DF-6B42-97E3-177D966D92EA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4FD54-6EE1-1847-A587-C380CEB05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E65C92-6AAD-5A44-BC23-C91FACBF6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AC7FF-C141-E84B-B5EF-9F3027EE7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221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5897A2-9EB1-284C-AA70-8D46196419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D541DC-ADF8-8D42-8117-770C0A29360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DABE78-9FAD-4D47-8768-26051F0F8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6AF1-68DF-6B42-97E3-177D966D92EA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BD08C9-0B68-CC41-9B1C-709277A88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83AA9-4A89-804F-A5E9-96198D549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AC7FF-C141-E84B-B5EF-9F3027EE7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75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5AC17-A3A6-4A4F-96FF-BD21503FD8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956292-86A6-A049-8BBE-B1C9C6034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14838F-7849-B540-997A-FA5C2B1CC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6AF1-68DF-6B42-97E3-177D966D92EA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85304B-E19A-0346-AC8D-0546FB896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BB3E3-17DA-6741-87B5-91AD1EC5B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AC7FF-C141-E84B-B5EF-9F3027EE7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77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E5C1E8-9391-614B-9AD8-D3F63270C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DBFF77-68D5-254D-944A-0918FBE6C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51859-0059-8348-AE24-D09E1BDA8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6AF1-68DF-6B42-97E3-177D966D92EA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827561-6B97-4743-99F2-361776C2E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C52FA-5A1F-4A43-BA15-451AB24F7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AC7FF-C141-E84B-B5EF-9F3027EE7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437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97DD8-1D20-844C-BEAA-2935D0EBA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44814-387C-6345-AAC9-09AE579955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990B0-2AC6-3C45-BD43-D54A0817B7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744960-C432-2344-84E4-C654746B7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6AF1-68DF-6B42-97E3-177D966D92EA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487825-C66F-3441-9358-8D37FB048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432DE-ECAE-AB4D-AB2B-761A23484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AC7FF-C141-E84B-B5EF-9F3027EE7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967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09B55-080C-7C4D-B4CC-85D802811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0A10D3-4C0C-4C45-B66C-A3FA2BD422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C1B36D-A965-C34B-85BE-D87B60762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709E68-EE27-0D42-8321-4943AC16FF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907B25-8325-E340-BF59-EEB4D94CA9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7EBFDC1-F638-DA4B-87FD-A097F84058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6AF1-68DF-6B42-97E3-177D966D92EA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E7F9928-50E6-154F-A8D6-C06FC0A89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67EC173-C4ED-5C4F-A1E5-9A54791A5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AC7FF-C141-E84B-B5EF-9F3027EE7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615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18A2A-747A-3345-B48F-5325A5CAC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4584F5-5EC7-E643-8767-4E2205DFA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6AF1-68DF-6B42-97E3-177D966D92EA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E44E1B7-E72F-2F47-BB22-4CCFDD87D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4AE927-6061-A942-8635-31CE1484E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AC7FF-C141-E84B-B5EF-9F3027EE7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717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2B1495-D98B-5B43-86F4-CEA96C7E9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6AF1-68DF-6B42-97E3-177D966D92EA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D7933D-F85C-EA46-B65F-D98C86269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1992DB-2D4E-344B-AB39-8F7EE3EE6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AC7FF-C141-E84B-B5EF-9F3027EE7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054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93530-F9FB-744F-9033-031463C1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8AD92D-BCB8-1840-8B24-EE6D6CF898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C7D3BBB-A7D5-5D4A-9E7E-4F3C43DB68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434448-8FDB-8442-BC59-6B6C21785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6AF1-68DF-6B42-97E3-177D966D92EA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E9DC6D-D631-0D46-A7D0-606A74E4F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90BA5D-7552-DB40-A63A-0041620A2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AC7FF-C141-E84B-B5EF-9F3027EE7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104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F51F9-9234-B94D-8A0E-3489E9905C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B7260B-212A-294E-99E2-F2B8BB4E4C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D6648E-6B0B-BE49-8740-EBE3997136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B877D7-9D6B-2E46-8464-B6EA0022C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F6AF1-68DF-6B42-97E3-177D966D92EA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E1B3CF-23F7-714A-A9CC-4E5ADD35F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C26987-93C1-DC4B-9299-ECBDD92BE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AC7FF-C141-E84B-B5EF-9F3027EE7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109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9B0A03-7FFE-1A47-AFF6-13B9111B3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273E86-F59C-764D-829B-946D3602C8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EA95D9-199E-9248-9A94-0F5F564457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F6AF1-68DF-6B42-97E3-177D966D92EA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450AAA-FCC8-C043-BD6F-84CE451E81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72AB9-0B09-D145-BC70-A07AC6ECFB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AC7FF-C141-E84B-B5EF-9F3027EE7B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524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.visualstudio.com/" TargetMode="External"/><Relationship Id="rId2" Type="http://schemas.openxmlformats.org/officeDocument/2006/relationships/hyperlink" Target="https://www.python.org/downloads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D10268-95E2-034E-B13B-438CC88D10B4}"/>
              </a:ext>
            </a:extLst>
          </p:cNvPr>
          <p:cNvSpPr/>
          <p:nvPr/>
        </p:nvSpPr>
        <p:spPr>
          <a:xfrm>
            <a:off x="1378687" y="1998669"/>
            <a:ext cx="7199971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Python Implementation for:</a:t>
            </a:r>
          </a:p>
          <a:p>
            <a:endParaRPr lang="en-US" sz="2000" dirty="0"/>
          </a:p>
          <a:p>
            <a:pPr lvl="1"/>
            <a:r>
              <a:rPr lang="en-US" sz="2000" dirty="0"/>
              <a:t>1. Document pre-processing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2. Feature selection</a:t>
            </a:r>
          </a:p>
          <a:p>
            <a:pPr lvl="1"/>
            <a:endParaRPr lang="en-US" sz="2000" dirty="0"/>
          </a:p>
          <a:p>
            <a:pPr lvl="1"/>
            <a:r>
              <a:rPr lang="en-US" sz="2000" dirty="0"/>
              <a:t>3. Text classification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2000" dirty="0"/>
              <a:t>model training and prediction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US" sz="2000" dirty="0"/>
              <a:t>performance evaluation</a:t>
            </a:r>
          </a:p>
          <a:p>
            <a:endParaRPr lang="en-US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4A3406-2A5C-7249-B4F6-6B04E4CF8EC5}"/>
              </a:ext>
            </a:extLst>
          </p:cNvPr>
          <p:cNvSpPr/>
          <p:nvPr/>
        </p:nvSpPr>
        <p:spPr>
          <a:xfrm>
            <a:off x="1498436" y="577451"/>
            <a:ext cx="91951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dirty="0"/>
              <a:t>SEEM 5680 Text Mining Models and Applications</a:t>
            </a:r>
          </a:p>
          <a:p>
            <a:pPr algn="ctr"/>
            <a:r>
              <a:rPr lang="en-US" sz="3200" dirty="0"/>
              <a:t>Text Classification Demo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37DA4F-62B9-4C41-9ECA-77C2ADF349A2}"/>
              </a:ext>
            </a:extLst>
          </p:cNvPr>
          <p:cNvSpPr/>
          <p:nvPr/>
        </p:nvSpPr>
        <p:spPr>
          <a:xfrm>
            <a:off x="9182911" y="5854744"/>
            <a:ext cx="258378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556388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A3E80E-2ED8-2F4C-A13B-8E037E1F1258}"/>
              </a:ext>
            </a:extLst>
          </p:cNvPr>
          <p:cNvSpPr/>
          <p:nvPr/>
        </p:nvSpPr>
        <p:spPr>
          <a:xfrm>
            <a:off x="255180" y="263904"/>
            <a:ext cx="4444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File </a:t>
            </a:r>
            <a:r>
              <a:rPr lang="en-US" sz="2800" dirty="0" err="1"/>
              <a:t>classification.py</a:t>
            </a:r>
            <a:endParaRPr 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35210F-C7AF-3A42-86C9-53A073FF2FB3}"/>
              </a:ext>
            </a:extLst>
          </p:cNvPr>
          <p:cNvSpPr/>
          <p:nvPr/>
        </p:nvSpPr>
        <p:spPr>
          <a:xfrm>
            <a:off x="255180" y="3833301"/>
            <a:ext cx="93505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evaluation(</a:t>
            </a:r>
            <a:r>
              <a:rPr lang="en-US" dirty="0" err="1"/>
              <a:t>p_predict</a:t>
            </a:r>
            <a:r>
              <a:rPr lang="en-US" dirty="0"/>
              <a:t>, </a:t>
            </a:r>
            <a:r>
              <a:rPr lang="en-US" dirty="0" err="1"/>
              <a:t>p_truth_test</a:t>
            </a:r>
            <a:r>
              <a:rPr lang="en-US" dirty="0"/>
              <a:t>)</a:t>
            </a:r>
          </a:p>
          <a:p>
            <a:endParaRPr lang="en-US" dirty="0"/>
          </a:p>
          <a:p>
            <a:pPr lvl="1"/>
            <a:r>
              <a:rPr lang="en-US" dirty="0"/>
              <a:t>the </a:t>
            </a:r>
            <a:r>
              <a:rPr lang="en-US" dirty="0" err="1"/>
              <a:t>classification_report</a:t>
            </a:r>
            <a:r>
              <a:rPr lang="en-US" dirty="0"/>
              <a:t> function can output several classic metrics for the classification task.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D32D87F-52F9-884F-A8E5-A35030F9BDDF}"/>
              </a:ext>
            </a:extLst>
          </p:cNvPr>
          <p:cNvSpPr/>
          <p:nvPr/>
        </p:nvSpPr>
        <p:spPr>
          <a:xfrm>
            <a:off x="255180" y="2027575"/>
            <a:ext cx="123825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evaluation based on the predicted label and ground truth label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def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DCDCAA"/>
                </a:solidFill>
                <a:latin typeface="Menlo" panose="020B0609030804020204" pitchFamily="49" charset="0"/>
              </a:rPr>
              <a:t>evaluation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y_pred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y_test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):</a:t>
            </a:r>
          </a:p>
          <a:p>
            <a:pPr lvl="1"/>
            <a:r>
              <a:rPr lang="en-US" sz="1400" dirty="0">
                <a:solidFill>
                  <a:srgbClr val="DCDCAA"/>
                </a:solidFill>
                <a:latin typeface="Menlo" panose="020B0609030804020204" pitchFamily="49" charset="0"/>
              </a:rPr>
              <a:t>print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classification_report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y_pred,y_test,</a:t>
            </a:r>
            <a:r>
              <a:rPr lang="en-US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target_names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= [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'not racist/sexist '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'racist/sexist '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],</a:t>
            </a:r>
            <a:r>
              <a:rPr lang="en-US" sz="1400" dirty="0">
                <a:solidFill>
                  <a:srgbClr val="9CDCFE"/>
                </a:solidFill>
                <a:latin typeface="Menlo" panose="020B0609030804020204" pitchFamily="49" charset="0"/>
              </a:rPr>
              <a:t>digits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US" sz="1400" dirty="0">
                <a:solidFill>
                  <a:srgbClr val="B5CEA8"/>
                </a:solidFill>
                <a:latin typeface="Menlo" panose="020B0609030804020204" pitchFamily="49" charset="0"/>
              </a:rPr>
              <a:t>3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))</a:t>
            </a:r>
          </a:p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B5CEA8"/>
                </a:solidFill>
                <a:latin typeface="Menlo" panose="020B0609030804020204" pitchFamily="49" charset="0"/>
              </a:rPr>
              <a:t>0</a:t>
            </a:r>
            <a:endParaRPr lang="en-US" sz="1400" b="0" dirty="0">
              <a:solidFill>
                <a:srgbClr val="D4D4D4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F1A2267-F8FB-6645-9B06-C08E80522C63}"/>
              </a:ext>
            </a:extLst>
          </p:cNvPr>
          <p:cNvSpPr/>
          <p:nvPr/>
        </p:nvSpPr>
        <p:spPr>
          <a:xfrm>
            <a:off x="255180" y="1490740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sklearn.metrics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classification_report</a:t>
            </a:r>
            <a:endParaRPr lang="en-US" sz="1400" b="0" dirty="0">
              <a:solidFill>
                <a:srgbClr val="D4D4D4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3C38AA-384C-A141-A5DD-B1D567EB51B5}"/>
              </a:ext>
            </a:extLst>
          </p:cNvPr>
          <p:cNvSpPr/>
          <p:nvPr/>
        </p:nvSpPr>
        <p:spPr>
          <a:xfrm>
            <a:off x="255179" y="5728775"/>
            <a:ext cx="93505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Besides, one can explore the </a:t>
            </a:r>
            <a:r>
              <a:rPr lang="en-US" dirty="0" err="1"/>
              <a:t>sklearn.metrics</a:t>
            </a:r>
            <a:r>
              <a:rPr lang="en-US" dirty="0"/>
              <a:t> for other evaluation methods for classification.</a:t>
            </a:r>
          </a:p>
        </p:txBody>
      </p:sp>
    </p:spTree>
    <p:extLst>
      <p:ext uri="{BB962C8B-B14F-4D97-AF65-F5344CB8AC3E}">
        <p14:creationId xmlns:p14="http://schemas.microsoft.com/office/powerpoint/2010/main" val="38356329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A3E80E-2ED8-2F4C-A13B-8E037E1F1258}"/>
              </a:ext>
            </a:extLst>
          </p:cNvPr>
          <p:cNvSpPr/>
          <p:nvPr/>
        </p:nvSpPr>
        <p:spPr>
          <a:xfrm>
            <a:off x="255180" y="263904"/>
            <a:ext cx="4444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File </a:t>
            </a:r>
            <a:r>
              <a:rPr lang="en-US" sz="2800" dirty="0" err="1"/>
              <a:t>classification.py</a:t>
            </a:r>
            <a:endParaRPr 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35210F-C7AF-3A42-86C9-53A073FF2FB3}"/>
              </a:ext>
            </a:extLst>
          </p:cNvPr>
          <p:cNvSpPr/>
          <p:nvPr/>
        </p:nvSpPr>
        <p:spPr>
          <a:xfrm>
            <a:off x="3457575" y="340848"/>
            <a:ext cx="4719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test script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775443B-5FA0-1C48-B9EB-80AE3C256E14}"/>
              </a:ext>
            </a:extLst>
          </p:cNvPr>
          <p:cNvSpPr/>
          <p:nvPr/>
        </p:nvSpPr>
        <p:spPr>
          <a:xfrm>
            <a:off x="255180" y="5932646"/>
            <a:ext cx="112442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script is written in the </a:t>
            </a:r>
            <a:r>
              <a:rPr lang="en-US" dirty="0" err="1"/>
              <a:t>classification.py</a:t>
            </a:r>
            <a:r>
              <a:rPr lang="en-US" dirty="0"/>
              <a:t> file, but you can also put the test script in a separated python file or even a folder for testing.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E2CD234-ABA2-6F42-9486-E6A39F753F70}"/>
              </a:ext>
            </a:extLst>
          </p:cNvPr>
          <p:cNvSpPr/>
          <p:nvPr/>
        </p:nvSpPr>
        <p:spPr>
          <a:xfrm>
            <a:off x="833438" y="1133476"/>
            <a:ext cx="86534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##### 1. data preprocess #####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x_train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y_train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x_test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y_test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 = preprocess() 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## raw text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b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##### 2. feature extraction #####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x = 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get_feature_binary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x_train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 + 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x_test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# x =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get_feature_tfidf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(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x_train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 +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x_test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)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# x =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get_feature_binary_mutualinformation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(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x_train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 +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x_test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,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y_train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 +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y_test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)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x_train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 = x[:</a:t>
            </a:r>
            <a:r>
              <a:rPr lang="en-US" sz="1600" dirty="0" err="1">
                <a:solidFill>
                  <a:srgbClr val="DCDCAA"/>
                </a:solidFill>
                <a:latin typeface="Menlo" panose="020B0609030804020204" pitchFamily="49" charset="0"/>
              </a:rPr>
              <a:t>len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x_train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)] 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## feature vectors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x_test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 = x[</a:t>
            </a:r>
            <a:r>
              <a:rPr lang="en-US" sz="1600" dirty="0" err="1">
                <a:solidFill>
                  <a:srgbClr val="DCDCAA"/>
                </a:solidFill>
                <a:latin typeface="Menlo" panose="020B0609030804020204" pitchFamily="49" charset="0"/>
              </a:rPr>
              <a:t>len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x_train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):] 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## feature vectors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b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##### 3. train the classifier and predict on test data #####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y_predict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classify_NaiveBayesian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x_train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y_train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x_test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#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y_predict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 =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classify_SVM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(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x_train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,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y_train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,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x_test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)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#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y_predict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 =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classify_Logistic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(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x_train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,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y_train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, </a:t>
            </a:r>
            <a:r>
              <a:rPr lang="en-US" sz="1600" dirty="0" err="1">
                <a:solidFill>
                  <a:srgbClr val="6A9955"/>
                </a:solidFill>
                <a:latin typeface="Menlo" panose="020B0609030804020204" pitchFamily="49" charset="0"/>
              </a:rPr>
              <a:t>x_test</a:t>
            </a: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)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b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600" dirty="0">
                <a:solidFill>
                  <a:srgbClr val="6A9955"/>
                </a:solidFill>
                <a:latin typeface="Menlo" panose="020B0609030804020204" pitchFamily="49" charset="0"/>
              </a:rPr>
              <a:t>##### 4. evaluate the learned model and output result #####</a:t>
            </a:r>
            <a:endParaRPr lang="en-US" sz="16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evaluation(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y_predict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600" dirty="0" err="1">
                <a:solidFill>
                  <a:srgbClr val="D4D4D4"/>
                </a:solidFill>
                <a:latin typeface="Menlo" panose="020B0609030804020204" pitchFamily="49" charset="0"/>
              </a:rPr>
              <a:t>y_test</a:t>
            </a:r>
            <a:r>
              <a:rPr lang="en-US" sz="16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  <a:endParaRPr lang="en-US" sz="1600" b="0" dirty="0">
              <a:solidFill>
                <a:srgbClr val="D4D4D4"/>
              </a:solidFill>
              <a:effectLst/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984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A3E80E-2ED8-2F4C-A13B-8E037E1F1258}"/>
              </a:ext>
            </a:extLst>
          </p:cNvPr>
          <p:cNvSpPr/>
          <p:nvPr/>
        </p:nvSpPr>
        <p:spPr>
          <a:xfrm>
            <a:off x="255180" y="263904"/>
            <a:ext cx="4444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Result of test script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775443B-5FA0-1C48-B9EB-80AE3C256E14}"/>
              </a:ext>
            </a:extLst>
          </p:cNvPr>
          <p:cNvSpPr/>
          <p:nvPr/>
        </p:nvSpPr>
        <p:spPr>
          <a:xfrm>
            <a:off x="569505" y="4818221"/>
            <a:ext cx="1124426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You can use different feature extraction methods and different classifier to solve this classification problem.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A471A11-1FD3-4B45-8965-6D9EAF3CD39B}"/>
              </a:ext>
            </a:extLst>
          </p:cNvPr>
          <p:cNvSpPr/>
          <p:nvPr/>
        </p:nvSpPr>
        <p:spPr>
          <a:xfrm>
            <a:off x="2333625" y="1169163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 		precision    recall  	f1-score   support</a:t>
            </a:r>
          </a:p>
          <a:p>
            <a:endParaRPr lang="en-US" dirty="0"/>
          </a:p>
          <a:p>
            <a:r>
              <a:rPr lang="en-US" dirty="0"/>
              <a:t>not racist/sexist       0.939     	0.970     	0.954       461</a:t>
            </a:r>
          </a:p>
          <a:p>
            <a:r>
              <a:rPr lang="en-US" dirty="0"/>
              <a:t>    racist/sexist       	0.417     	0.256     	0.317       39</a:t>
            </a:r>
          </a:p>
          <a:p>
            <a:endParaRPr lang="en-US" dirty="0"/>
          </a:p>
          <a:p>
            <a:r>
              <a:rPr lang="en-US" dirty="0"/>
              <a:t>          accuracy                          		0.914       500</a:t>
            </a:r>
          </a:p>
          <a:p>
            <a:r>
              <a:rPr lang="en-US" dirty="0"/>
              <a:t>         macro </a:t>
            </a:r>
            <a:r>
              <a:rPr lang="en-US" dirty="0" err="1"/>
              <a:t>avg</a:t>
            </a:r>
            <a:r>
              <a:rPr lang="en-US" dirty="0"/>
              <a:t>      	0.678     	0.613     	0.636       500</a:t>
            </a:r>
          </a:p>
          <a:p>
            <a:r>
              <a:rPr lang="en-US" dirty="0"/>
              <a:t>      weighted </a:t>
            </a:r>
            <a:r>
              <a:rPr lang="en-US" dirty="0" err="1"/>
              <a:t>avg</a:t>
            </a:r>
            <a:r>
              <a:rPr lang="en-US" dirty="0"/>
              <a:t>      0.898     	0.914     	0.904       500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0952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D10268-95E2-034E-B13B-438CC88D10B4}"/>
              </a:ext>
            </a:extLst>
          </p:cNvPr>
          <p:cNvSpPr/>
          <p:nvPr/>
        </p:nvSpPr>
        <p:spPr>
          <a:xfrm>
            <a:off x="467831" y="1371348"/>
            <a:ext cx="11305955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Language: 	Python</a:t>
            </a:r>
          </a:p>
          <a:p>
            <a:r>
              <a:rPr lang="en-US" sz="2000" dirty="0"/>
              <a:t>		</a:t>
            </a:r>
            <a:r>
              <a:rPr lang="en-US" sz="2000" dirty="0">
                <a:hlinkClick r:id="rId2"/>
              </a:rPr>
              <a:t>https://www.python.org/downloads/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IDE: 		VS Code (suitable for all systems)</a:t>
            </a:r>
          </a:p>
          <a:p>
            <a:r>
              <a:rPr lang="en-US" sz="2000" dirty="0"/>
              <a:t>		</a:t>
            </a:r>
            <a:r>
              <a:rPr lang="en-US" sz="2000" dirty="0">
                <a:hlinkClick r:id="rId3"/>
              </a:rPr>
              <a:t>https://code.visualstudio.com/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Package:		</a:t>
            </a:r>
            <a:r>
              <a:rPr lang="en-US" sz="2000" dirty="0" err="1"/>
              <a:t>nltk</a:t>
            </a:r>
            <a:r>
              <a:rPr lang="en-US" sz="2000" dirty="0"/>
              <a:t>, </a:t>
            </a:r>
            <a:r>
              <a:rPr lang="en-US" sz="2000" dirty="0" err="1"/>
              <a:t>sklearn</a:t>
            </a:r>
            <a:endParaRPr lang="en-US" sz="2000" dirty="0"/>
          </a:p>
          <a:p>
            <a:r>
              <a:rPr lang="en-US" sz="2000" dirty="0"/>
              <a:t>		command line&gt; pip</a:t>
            </a:r>
            <a:r>
              <a:rPr lang="zh-CN" altLang="en-US" sz="2000" dirty="0"/>
              <a:t> </a:t>
            </a:r>
            <a:r>
              <a:rPr lang="en-US" altLang="zh-CN" sz="2000" dirty="0"/>
              <a:t>install </a:t>
            </a:r>
            <a:r>
              <a:rPr lang="en-US" altLang="zh-CN" sz="2000" dirty="0" err="1"/>
              <a:t>nltk</a:t>
            </a:r>
            <a:endParaRPr lang="en-US" altLang="zh-CN" sz="2000" dirty="0"/>
          </a:p>
          <a:p>
            <a:r>
              <a:rPr lang="en-US" sz="2000" dirty="0"/>
              <a:t>		command line&gt; pip install </a:t>
            </a:r>
            <a:r>
              <a:rPr lang="en-US" sz="2000" dirty="0" err="1"/>
              <a:t>sklearn</a:t>
            </a:r>
            <a:endParaRPr lang="en-US" sz="2000" dirty="0"/>
          </a:p>
          <a:p>
            <a:r>
              <a:rPr lang="en-US" sz="2000" dirty="0"/>
              <a:t>		(when using </a:t>
            </a:r>
            <a:r>
              <a:rPr lang="en-US" sz="2000" dirty="0" err="1"/>
              <a:t>nltk</a:t>
            </a:r>
            <a:r>
              <a:rPr lang="en-US" sz="2000" dirty="0"/>
              <a:t>, some extra files maybe downloaded via following the given instruction)</a:t>
            </a:r>
          </a:p>
          <a:p>
            <a:endParaRPr lang="en-US" sz="2000" dirty="0"/>
          </a:p>
          <a:p>
            <a:r>
              <a:rPr lang="en-US" sz="2000" dirty="0"/>
              <a:t>Data:		Twitter text classification (Not racist/sexist   vs.  Racist/sexist)</a:t>
            </a:r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The data and configuration document for the environment have been uploaded.</a:t>
            </a:r>
          </a:p>
          <a:p>
            <a:endParaRPr lang="en-US" sz="2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84A3406-2A5C-7249-B4F6-6B04E4CF8EC5}"/>
              </a:ext>
            </a:extLst>
          </p:cNvPr>
          <p:cNvSpPr/>
          <p:nvPr/>
        </p:nvSpPr>
        <p:spPr>
          <a:xfrm>
            <a:off x="467831" y="492391"/>
            <a:ext cx="4444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Environment setting</a:t>
            </a:r>
          </a:p>
        </p:txBody>
      </p:sp>
    </p:spTree>
    <p:extLst>
      <p:ext uri="{BB962C8B-B14F-4D97-AF65-F5344CB8AC3E}">
        <p14:creationId xmlns:p14="http://schemas.microsoft.com/office/powerpoint/2010/main" val="10387545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A3E80E-2ED8-2F4C-A13B-8E037E1F1258}"/>
              </a:ext>
            </a:extLst>
          </p:cNvPr>
          <p:cNvSpPr/>
          <p:nvPr/>
        </p:nvSpPr>
        <p:spPr>
          <a:xfrm>
            <a:off x="255180" y="263904"/>
            <a:ext cx="4444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VS Code Interface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05132EB-321B-4843-B5B2-05A94A47F8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597" y="1187234"/>
            <a:ext cx="2628900" cy="25527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2A9AF87-3FC0-4D40-90D9-E6765DF6553A}"/>
              </a:ext>
            </a:extLst>
          </p:cNvPr>
          <p:cNvSpPr/>
          <p:nvPr/>
        </p:nvSpPr>
        <p:spPr>
          <a:xfrm>
            <a:off x="570503" y="4145309"/>
            <a:ext cx="41290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Left: explorer to show the files in the opened folder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704967B-B835-4C43-974D-5C40893C2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1697" y="5018087"/>
            <a:ext cx="2717800" cy="1397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72641953-1160-AE40-A31E-B2D41C0980F2}"/>
              </a:ext>
            </a:extLst>
          </p:cNvPr>
          <p:cNvSpPr/>
          <p:nvPr/>
        </p:nvSpPr>
        <p:spPr>
          <a:xfrm>
            <a:off x="6958012" y="525514"/>
            <a:ext cx="33115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Right: editing area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7BC47B2-890D-D143-849F-E61E9C3BCD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1737" y="1187234"/>
            <a:ext cx="6889750" cy="402480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A4B17AA-3032-0641-9C97-631B863167E9}"/>
              </a:ext>
            </a:extLst>
          </p:cNvPr>
          <p:cNvSpPr/>
          <p:nvPr/>
        </p:nvSpPr>
        <p:spPr>
          <a:xfrm>
            <a:off x="4371975" y="6014977"/>
            <a:ext cx="78200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/>
              <a:t>Bottom: click Terminal </a:t>
            </a:r>
            <a:r>
              <a:rPr lang="en-US" sz="2000" dirty="0">
                <a:sym typeface="Wingdings" pitchFamily="2" charset="2"/>
              </a:rPr>
              <a:t> New Terminal to test the code. (python </a:t>
            </a:r>
            <a:r>
              <a:rPr lang="en-US" sz="2000" dirty="0" err="1">
                <a:sym typeface="Wingdings" pitchFamily="2" charset="2"/>
              </a:rPr>
              <a:t>xxx.py</a:t>
            </a:r>
            <a:r>
              <a:rPr lang="en-US" sz="2000" dirty="0">
                <a:sym typeface="Wingdings" pitchFamily="2" charset="2"/>
              </a:rPr>
              <a:t>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2522152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A3E80E-2ED8-2F4C-A13B-8E037E1F1258}"/>
              </a:ext>
            </a:extLst>
          </p:cNvPr>
          <p:cNvSpPr/>
          <p:nvPr/>
        </p:nvSpPr>
        <p:spPr>
          <a:xfrm>
            <a:off x="255180" y="263904"/>
            <a:ext cx="4444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Data format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220ABBE-EA39-EE45-94C5-18498FFC7544}"/>
              </a:ext>
            </a:extLst>
          </p:cNvPr>
          <p:cNvSpPr/>
          <p:nvPr/>
        </p:nvSpPr>
        <p:spPr>
          <a:xfrm>
            <a:off x="1190846" y="3119366"/>
            <a:ext cx="968626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id,label,tweet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1,0, @user when a father is dysfunctional and is so selfish he drags his kids into his dysfunction.   #run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2,0,@user @user thanks for #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lyft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credit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i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can't use cause they don't offer wheelchair vans in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pdx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.    #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disapointed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#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getthanked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……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14,1,@user #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cnn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calls #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michigan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middle school 'build the wall' chant '' #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tcot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15,1,no comment!  in #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australia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  #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opkillingbay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#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seashepherd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#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helpcovedolphins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#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thecove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 #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helpcovedolphins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16,0,ouch...junior is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angryð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#got7 #junior #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yugyoem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  #omg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661B11-DADB-4743-851B-68912ECB9D9C}"/>
              </a:ext>
            </a:extLst>
          </p:cNvPr>
          <p:cNvSpPr/>
          <p:nvPr/>
        </p:nvSpPr>
        <p:spPr>
          <a:xfrm>
            <a:off x="598966" y="1076082"/>
            <a:ext cx="94806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data in </a:t>
            </a:r>
            <a:r>
              <a:rPr lang="en-US" dirty="0" err="1"/>
              <a:t>train.csv</a:t>
            </a:r>
            <a:r>
              <a:rPr lang="en-US" dirty="0"/>
              <a:t> and </a:t>
            </a:r>
            <a:r>
              <a:rPr lang="en-US" dirty="0" err="1"/>
              <a:t>test.csv</a:t>
            </a:r>
            <a:r>
              <a:rPr lang="en-US" dirty="0"/>
              <a:t> is in the following format.</a:t>
            </a:r>
          </a:p>
          <a:p>
            <a:endParaRPr lang="en-US" dirty="0"/>
          </a:p>
          <a:p>
            <a:r>
              <a:rPr lang="en-US" dirty="0"/>
              <a:t>Three columns represent:</a:t>
            </a:r>
          </a:p>
          <a:p>
            <a:r>
              <a:rPr lang="en-US" dirty="0"/>
              <a:t>id: 	an unique integer for each tweet</a:t>
            </a:r>
          </a:p>
          <a:p>
            <a:r>
              <a:rPr lang="en-US" dirty="0"/>
              <a:t>label: 	binary value, 0 means that it is not racist or sexist</a:t>
            </a:r>
          </a:p>
          <a:p>
            <a:r>
              <a:rPr lang="en-US" dirty="0"/>
              <a:t>tweet: 	the raw text of the tweet</a:t>
            </a:r>
          </a:p>
        </p:txBody>
      </p:sp>
    </p:spTree>
    <p:extLst>
      <p:ext uri="{BB962C8B-B14F-4D97-AF65-F5344CB8AC3E}">
        <p14:creationId xmlns:p14="http://schemas.microsoft.com/office/powerpoint/2010/main" val="2275017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27E4BF5-8A2D-2F4C-8A4D-66D50801D322}"/>
              </a:ext>
            </a:extLst>
          </p:cNvPr>
          <p:cNvSpPr/>
          <p:nvPr/>
        </p:nvSpPr>
        <p:spPr>
          <a:xfrm>
            <a:off x="255180" y="2033740"/>
            <a:ext cx="652839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csv</a:t>
            </a:r>
          </a:p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nltk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word_tokenize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nltk.stem.porter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PorterStemmer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nltk.corpus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stopwords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scapy</a:t>
            </a:r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def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DCDCAA"/>
                </a:solidFill>
                <a:latin typeface="Menlo" panose="020B0609030804020204" pitchFamily="49" charset="0"/>
              </a:rPr>
              <a:t>preprocess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():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path_train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US" sz="1400" dirty="0" err="1">
                <a:solidFill>
                  <a:srgbClr val="CE9178"/>
                </a:solidFill>
                <a:latin typeface="Menlo" panose="020B0609030804020204" pitchFamily="49" charset="0"/>
              </a:rPr>
              <a:t>train.csv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path_test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US" sz="1400" dirty="0" err="1">
                <a:solidFill>
                  <a:srgbClr val="CE9178"/>
                </a:solidFill>
                <a:latin typeface="Menlo" panose="020B0609030804020204" pitchFamily="49" charset="0"/>
              </a:rPr>
              <a:t>test.csv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obtain raw text from given files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x_train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y_train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get_data_from_file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path_train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get_data_from_file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path_test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1"/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text preprocess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x_train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text_process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x_train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text_process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1"/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x_train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y_train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y_test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A3E80E-2ED8-2F4C-A13B-8E037E1F1258}"/>
              </a:ext>
            </a:extLst>
          </p:cNvPr>
          <p:cNvSpPr/>
          <p:nvPr/>
        </p:nvSpPr>
        <p:spPr>
          <a:xfrm>
            <a:off x="255180" y="263904"/>
            <a:ext cx="4444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File </a:t>
            </a:r>
            <a:r>
              <a:rPr lang="en-US" sz="2800" dirty="0" err="1"/>
              <a:t>preprocess.py</a:t>
            </a:r>
            <a:endParaRPr 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35210F-C7AF-3A42-86C9-53A073FF2FB3}"/>
              </a:ext>
            </a:extLst>
          </p:cNvPr>
          <p:cNvSpPr/>
          <p:nvPr/>
        </p:nvSpPr>
        <p:spPr>
          <a:xfrm>
            <a:off x="6400800" y="3490401"/>
            <a:ext cx="565652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Two functions are used in preprocess:</a:t>
            </a:r>
          </a:p>
          <a:p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err="1"/>
              <a:t>get_data_from_text</a:t>
            </a:r>
            <a:r>
              <a:rPr lang="en-US" dirty="0"/>
              <a:t>(path)</a:t>
            </a:r>
          </a:p>
          <a:p>
            <a:pPr lvl="1"/>
            <a:r>
              <a:rPr lang="en-US" dirty="0"/>
              <a:t>Obtain raw text of each sample from the dataset file</a:t>
            </a:r>
          </a:p>
          <a:p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err="1"/>
              <a:t>text_process</a:t>
            </a:r>
            <a:r>
              <a:rPr lang="en-US" dirty="0"/>
              <a:t>(x)</a:t>
            </a:r>
          </a:p>
          <a:p>
            <a:pPr lvl="1"/>
            <a:r>
              <a:rPr lang="en-US" dirty="0"/>
              <a:t>Conduct text preprocess for the given raw text data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E1C57D-E8D5-8F41-A2BD-46B377AD0DC2}"/>
              </a:ext>
            </a:extLst>
          </p:cNvPr>
          <p:cNvSpPr/>
          <p:nvPr/>
        </p:nvSpPr>
        <p:spPr>
          <a:xfrm>
            <a:off x="255180" y="948767"/>
            <a:ext cx="623067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preprocess()</a:t>
            </a:r>
          </a:p>
          <a:p>
            <a:endParaRPr lang="en-US" dirty="0"/>
          </a:p>
          <a:p>
            <a:pPr lvl="1"/>
            <a:r>
              <a:rPr lang="en-US" dirty="0"/>
              <a:t>Obtain preprocessed text data from the dataset file</a:t>
            </a:r>
          </a:p>
        </p:txBody>
      </p:sp>
    </p:spTree>
    <p:extLst>
      <p:ext uri="{BB962C8B-B14F-4D97-AF65-F5344CB8AC3E}">
        <p14:creationId xmlns:p14="http://schemas.microsoft.com/office/powerpoint/2010/main" val="39667641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5B20EA6-958C-2140-9BFE-9EB6D791F68E}"/>
              </a:ext>
            </a:extLst>
          </p:cNvPr>
          <p:cNvSpPr/>
          <p:nvPr/>
        </p:nvSpPr>
        <p:spPr>
          <a:xfrm>
            <a:off x="255180" y="1188936"/>
            <a:ext cx="6780028" cy="246221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to read x and y data from the csv file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def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get_data_from_file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path_file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):</a:t>
            </a:r>
          </a:p>
          <a:p>
            <a:pPr lvl="1"/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with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DCDCAA"/>
                </a:solidFill>
                <a:latin typeface="Menlo" panose="020B0609030804020204" pitchFamily="49" charset="0"/>
              </a:rPr>
              <a:t>open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path_file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'r', </a:t>
            </a:r>
            <a:r>
              <a:rPr lang="en-US" sz="1400" dirty="0">
                <a:solidFill>
                  <a:srgbClr val="9CDCFE"/>
                </a:solidFill>
                <a:latin typeface="Menlo" panose="020B0609030804020204" pitchFamily="49" charset="0"/>
              </a:rPr>
              <a:t>encoding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'utf-8'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as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file_input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:</a:t>
            </a:r>
          </a:p>
          <a:p>
            <a:pPr lvl="2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csv_reader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csv.reader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file_input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>
                <a:solidFill>
                  <a:srgbClr val="9CDCFE"/>
                </a:solidFill>
                <a:latin typeface="Menlo" panose="020B0609030804020204" pitchFamily="49" charset="0"/>
              </a:rPr>
              <a:t>delimiter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','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2"/>
            <a:r>
              <a:rPr lang="en-US" sz="1400" dirty="0">
                <a:solidFill>
                  <a:srgbClr val="DCDCAA"/>
                </a:solidFill>
                <a:latin typeface="Menlo" panose="020B0609030804020204" pitchFamily="49" charset="0"/>
              </a:rPr>
              <a:t>next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csv_reader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 </a:t>
            </a:r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skip the header of csv file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2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[]</a:t>
            </a:r>
          </a:p>
          <a:p>
            <a:pPr lvl="2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[]</a:t>
            </a:r>
          </a:p>
          <a:p>
            <a:pPr lvl="2"/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for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row 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csv_reader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:</a:t>
            </a:r>
          </a:p>
          <a:p>
            <a:pPr lvl="3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x_list.append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(row[</a:t>
            </a:r>
            <a:r>
              <a:rPr lang="en-US" sz="1400" dirty="0">
                <a:solidFill>
                  <a:srgbClr val="B5CEA8"/>
                </a:solidFill>
                <a:latin typeface="Menlo" panose="020B0609030804020204" pitchFamily="49" charset="0"/>
              </a:rPr>
              <a:t>2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])</a:t>
            </a:r>
          </a:p>
          <a:p>
            <a:pPr lvl="3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y_list.append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(row[</a:t>
            </a:r>
            <a:r>
              <a:rPr lang="en-US" sz="1400" dirty="0">
                <a:solidFill>
                  <a:srgbClr val="B5CEA8"/>
                </a:solidFill>
                <a:latin typeface="Menlo" panose="020B0609030804020204" pitchFamily="49" charset="0"/>
              </a:rPr>
              <a:t>1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])</a:t>
            </a:r>
          </a:p>
          <a:p>
            <a:pPr lvl="1"/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y_list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652954-D113-4A4B-BCBD-0C9CBBB2E281}"/>
              </a:ext>
            </a:extLst>
          </p:cNvPr>
          <p:cNvSpPr/>
          <p:nvPr/>
        </p:nvSpPr>
        <p:spPr>
          <a:xfrm>
            <a:off x="5498806" y="2528945"/>
            <a:ext cx="6576236" cy="418576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text preprocessing using </a:t>
            </a:r>
            <a:r>
              <a:rPr lang="en-US" sz="1400" dirty="0" err="1">
                <a:solidFill>
                  <a:srgbClr val="6A9955"/>
                </a:solidFill>
                <a:latin typeface="Menlo" panose="020B0609030804020204" pitchFamily="49" charset="0"/>
              </a:rPr>
              <a:t>nltk</a:t>
            </a:r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 package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def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text_process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x_list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):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porter_stemmer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PorterStemmer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x_list_new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[]</a:t>
            </a:r>
          </a:p>
          <a:p>
            <a:pPr lvl="1"/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for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x 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:</a:t>
            </a:r>
          </a:p>
          <a:p>
            <a:pPr lvl="2"/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####### Lower Case #######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2"/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x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x.lower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</a:t>
            </a:r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####### Tokenize #######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2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x_token_list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word_tokenize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(x)</a:t>
            </a:r>
          </a:p>
          <a:p>
            <a:pPr lvl="2"/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####### Remove </a:t>
            </a:r>
            <a:r>
              <a:rPr lang="en-US" sz="1400" dirty="0" err="1">
                <a:solidFill>
                  <a:srgbClr val="6A9955"/>
                </a:solidFill>
                <a:latin typeface="Menlo" panose="020B0609030804020204" pitchFamily="49" charset="0"/>
              </a:rPr>
              <a:t>Stopwords</a:t>
            </a:r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 #######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2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x_token_list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[token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for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token 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x_token_list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token 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not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stopwords.words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US" sz="1400" dirty="0" err="1">
                <a:solidFill>
                  <a:srgbClr val="CE9178"/>
                </a:solidFill>
                <a:latin typeface="Menlo" panose="020B0609030804020204" pitchFamily="49" charset="0"/>
              </a:rPr>
              <a:t>english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'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)]</a:t>
            </a:r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####### Stemming #######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2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x_token_list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[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porter_stemmer.stem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(token)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for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token </a:t>
            </a:r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in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x_token_list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]</a:t>
            </a:r>
          </a:p>
          <a:p>
            <a:pPr lvl="2"/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x_new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' '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.join(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x_token_list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2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x_list_new.append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x_new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1"/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x_list_new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FDF5CE-A687-4547-9038-EC0A42E48E65}"/>
              </a:ext>
            </a:extLst>
          </p:cNvPr>
          <p:cNvSpPr/>
          <p:nvPr/>
        </p:nvSpPr>
        <p:spPr>
          <a:xfrm>
            <a:off x="255180" y="263904"/>
            <a:ext cx="4444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File </a:t>
            </a:r>
            <a:r>
              <a:rPr lang="en-US" sz="2800" dirty="0" err="1"/>
              <a:t>preprocess.py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71124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A3E80E-2ED8-2F4C-A13B-8E037E1F1258}"/>
              </a:ext>
            </a:extLst>
          </p:cNvPr>
          <p:cNvSpPr/>
          <p:nvPr/>
        </p:nvSpPr>
        <p:spPr>
          <a:xfrm>
            <a:off x="255180" y="263904"/>
            <a:ext cx="4444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File </a:t>
            </a:r>
            <a:r>
              <a:rPr lang="en-US" sz="2800" dirty="0" err="1"/>
              <a:t>feature_extract.py</a:t>
            </a:r>
            <a:endParaRPr 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35210F-C7AF-3A42-86C9-53A073FF2FB3}"/>
              </a:ext>
            </a:extLst>
          </p:cNvPr>
          <p:cNvSpPr/>
          <p:nvPr/>
        </p:nvSpPr>
        <p:spPr>
          <a:xfrm>
            <a:off x="6958012" y="3347526"/>
            <a:ext cx="56565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Two feature extraction methods are defined:</a:t>
            </a:r>
          </a:p>
          <a:p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err="1"/>
              <a:t>get_feature_binary</a:t>
            </a:r>
            <a:r>
              <a:rPr lang="en-US" dirty="0"/>
              <a:t>(</a:t>
            </a:r>
            <a:r>
              <a:rPr lang="en-US" dirty="0" err="1"/>
              <a:t>sample_list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Obtain the binary vectors for the text sample list</a:t>
            </a:r>
          </a:p>
          <a:p>
            <a:pPr lvl="1"/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err="1"/>
              <a:t>get_feature_tfidf</a:t>
            </a:r>
            <a:r>
              <a:rPr lang="en-US" dirty="0"/>
              <a:t>(</a:t>
            </a:r>
            <a:r>
              <a:rPr lang="en-US" dirty="0" err="1"/>
              <a:t>sample_list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Obtain the </a:t>
            </a:r>
            <a:r>
              <a:rPr lang="en-US" dirty="0" err="1"/>
              <a:t>tf-idf</a:t>
            </a:r>
            <a:r>
              <a:rPr lang="en-US" dirty="0"/>
              <a:t> vectors for the text sample list</a:t>
            </a:r>
          </a:p>
          <a:p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D191707-2DBA-D940-B3FC-B84E5A9B17CF}"/>
              </a:ext>
            </a:extLst>
          </p:cNvPr>
          <p:cNvSpPr/>
          <p:nvPr/>
        </p:nvSpPr>
        <p:spPr>
          <a:xfrm>
            <a:off x="255180" y="1074355"/>
            <a:ext cx="861735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sklearn.feature_extraction.text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CountVectorizer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TfidfTransformer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sklearn.feature_selection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mutual_info_classif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preprocess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preprocess</a:t>
            </a:r>
          </a:p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numpy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argmax,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argsort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array</a:t>
            </a:r>
          </a:p>
          <a:p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get binary feature vectors from text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def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get_feature_binary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sample_list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):</a:t>
            </a:r>
          </a:p>
          <a:p>
            <a:pPr lvl="1"/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vectorizer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CountVectorizer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</a:t>
            </a:r>
          </a:p>
          <a:p>
            <a:pPr lvl="1"/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data matrix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data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vectorizer.fit_transform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sample_list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).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todense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</a:t>
            </a:r>
          </a:p>
          <a:p>
            <a:pPr lvl="1"/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data[data &gt; </a:t>
            </a:r>
            <a:r>
              <a:rPr lang="en-US" sz="1400" dirty="0">
                <a:solidFill>
                  <a:srgbClr val="B5CEA8"/>
                </a:solidFill>
                <a:latin typeface="Menlo" panose="020B0609030804020204" pitchFamily="49" charset="0"/>
              </a:rPr>
              <a:t>0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] = </a:t>
            </a:r>
            <a:r>
              <a:rPr lang="en-US" sz="1400" dirty="0">
                <a:solidFill>
                  <a:srgbClr val="B5CEA8"/>
                </a:solidFill>
                <a:latin typeface="Menlo" panose="020B0609030804020204" pitchFamily="49" charset="0"/>
              </a:rPr>
              <a:t>1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print(data)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data</a:t>
            </a:r>
          </a:p>
          <a:p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get </a:t>
            </a:r>
            <a:r>
              <a:rPr lang="en-US" sz="1400" dirty="0" err="1">
                <a:solidFill>
                  <a:srgbClr val="6A9955"/>
                </a:solidFill>
                <a:latin typeface="Menlo" panose="020B0609030804020204" pitchFamily="49" charset="0"/>
              </a:rPr>
              <a:t>tf-idf</a:t>
            </a:r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 feature vectors from text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def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get_feature_tfidf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sample_list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):</a:t>
            </a:r>
          </a:p>
          <a:p>
            <a:pPr lvl="1"/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vectorizer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CountVectorizer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data_count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vectorizer.fit_transform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sample_list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1"/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transformer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TfidfTransformer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tfidf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transformer.fit_transform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data_count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).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todense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</a:t>
            </a:r>
          </a:p>
          <a:p>
            <a:pPr lvl="1"/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tfidf</a:t>
            </a:r>
            <a:endParaRPr lang="en-US" sz="1400" b="0" dirty="0">
              <a:solidFill>
                <a:srgbClr val="D4D4D4"/>
              </a:solidFill>
              <a:effectLst/>
              <a:latin typeface="Menlo" panose="020B0609030804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726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FA3E80E-2ED8-2F4C-A13B-8E037E1F1258}"/>
              </a:ext>
            </a:extLst>
          </p:cNvPr>
          <p:cNvSpPr/>
          <p:nvPr/>
        </p:nvSpPr>
        <p:spPr>
          <a:xfrm>
            <a:off x="255180" y="263904"/>
            <a:ext cx="4444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File </a:t>
            </a:r>
            <a:r>
              <a:rPr lang="en-US" sz="2800" dirty="0" err="1"/>
              <a:t>feature_extract.py</a:t>
            </a:r>
            <a:endParaRPr 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35210F-C7AF-3A42-86C9-53A073FF2FB3}"/>
              </a:ext>
            </a:extLst>
          </p:cNvPr>
          <p:cNvSpPr/>
          <p:nvPr/>
        </p:nvSpPr>
        <p:spPr>
          <a:xfrm>
            <a:off x="821530" y="991017"/>
            <a:ext cx="952976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err="1"/>
              <a:t>get_feature_binary_mutualinformation</a:t>
            </a:r>
            <a:r>
              <a:rPr lang="en-US" dirty="0"/>
              <a:t>(</a:t>
            </a:r>
            <a:r>
              <a:rPr lang="en-US" dirty="0" err="1"/>
              <a:t>sample_list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A binary feature extraction method utilize the mutual information to select informative features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D191707-2DBA-D940-B3FC-B84E5A9B17CF}"/>
              </a:ext>
            </a:extLst>
          </p:cNvPr>
          <p:cNvSpPr/>
          <p:nvPr/>
        </p:nvSpPr>
        <p:spPr>
          <a:xfrm>
            <a:off x="821530" y="2393275"/>
            <a:ext cx="10344149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get binary feature vectors from text, and feature selection with top 50 mutual information 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def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get_feature_binary_mutualinformation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sample_list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y_list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):</a:t>
            </a:r>
          </a:p>
          <a:p>
            <a:pPr lvl="1"/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vectorizer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CountVectorizer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</a:t>
            </a:r>
          </a:p>
          <a:p>
            <a:pPr lvl="1"/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data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vectorizer.fit_transform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sample_list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).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todense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</a:t>
            </a:r>
          </a:p>
          <a:p>
            <a:pPr lvl="1"/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data[data &gt; </a:t>
            </a:r>
            <a:r>
              <a:rPr lang="en-US" sz="1400" dirty="0">
                <a:solidFill>
                  <a:srgbClr val="B5CEA8"/>
                </a:solidFill>
                <a:latin typeface="Menlo" panose="020B0609030804020204" pitchFamily="49" charset="0"/>
              </a:rPr>
              <a:t>0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] = </a:t>
            </a:r>
            <a:r>
              <a:rPr lang="en-US" sz="1400" dirty="0">
                <a:solidFill>
                  <a:srgbClr val="B5CEA8"/>
                </a:solidFill>
                <a:latin typeface="Menlo" panose="020B0609030804020204" pitchFamily="49" charset="0"/>
              </a:rPr>
              <a:t>1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mutual_info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mutual_info_classif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(data,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y_list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index_mututal_info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argsort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(-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mutual_info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1"/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data = array(data)[:,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index_mututal_info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[:</a:t>
            </a:r>
            <a:r>
              <a:rPr lang="en-US" sz="1400" dirty="0">
                <a:solidFill>
                  <a:srgbClr val="B5CEA8"/>
                </a:solidFill>
                <a:latin typeface="Menlo" panose="020B0609030804020204" pitchFamily="49" charset="0"/>
              </a:rPr>
              <a:t>50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]]</a:t>
            </a:r>
          </a:p>
          <a:p>
            <a:pPr lvl="1"/>
            <a:r>
              <a:rPr lang="en-US" sz="1400" dirty="0">
                <a:solidFill>
                  <a:srgbClr val="DCDCAA"/>
                </a:solidFill>
                <a:latin typeface="Menlo" panose="020B0609030804020204" pitchFamily="49" charset="0"/>
              </a:rPr>
              <a:t>print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(data)</a:t>
            </a:r>
          </a:p>
          <a:p>
            <a:pPr lvl="1"/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41514662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A3C8555-155F-CC44-85E4-428F15AB8684}"/>
              </a:ext>
            </a:extLst>
          </p:cNvPr>
          <p:cNvSpPr/>
          <p:nvPr/>
        </p:nvSpPr>
        <p:spPr>
          <a:xfrm>
            <a:off x="255180" y="788435"/>
            <a:ext cx="1126807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preprocess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preprocess</a:t>
            </a:r>
          </a:p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feature_extract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get_feature_binary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get_feature_binary_mutualinformation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get_feature_tfidf</a:t>
            </a:r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sklearn.naive_bayes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MultinomialNB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sklearn.linear_model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LogisticRegression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from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sklearn.svm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import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SVC</a:t>
            </a:r>
          </a:p>
          <a:p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training and prediction with Naive Bayesian classifier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def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classify_NaiveBayesian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>
                <a:solidFill>
                  <a:srgbClr val="9CDCFE"/>
                </a:solidFill>
                <a:latin typeface="Menlo" panose="020B0609030804020204" pitchFamily="49" charset="0"/>
              </a:rPr>
              <a:t>x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>
                <a:solidFill>
                  <a:srgbClr val="9CDCFE"/>
                </a:solidFill>
                <a:latin typeface="Menlo" panose="020B0609030804020204" pitchFamily="49" charset="0"/>
              </a:rPr>
              <a:t>y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x_test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):</a:t>
            </a:r>
          </a:p>
          <a:p>
            <a:pPr lvl="1"/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train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nbayes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MultinomialNB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nbayes.fit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(x, y)</a:t>
            </a:r>
          </a:p>
          <a:p>
            <a:pPr lvl="1"/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test 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y_predict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nbayes.predict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1"/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y_predict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training and prediction with Logistic Regression classifier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def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classify_Logistic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>
                <a:solidFill>
                  <a:srgbClr val="9CDCFE"/>
                </a:solidFill>
                <a:latin typeface="Menlo" panose="020B0609030804020204" pitchFamily="49" charset="0"/>
              </a:rPr>
              <a:t>x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>
                <a:solidFill>
                  <a:srgbClr val="9CDCFE"/>
                </a:solidFill>
                <a:latin typeface="Menlo" panose="020B0609030804020204" pitchFamily="49" charset="0"/>
              </a:rPr>
              <a:t>y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x_test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):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lr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LogisticRegression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()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lr.fit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(x, y)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y_predict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lr.predict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1"/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y_predict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b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</a:br>
            <a:r>
              <a:rPr lang="en-US" sz="1400" dirty="0">
                <a:solidFill>
                  <a:srgbClr val="6A9955"/>
                </a:solidFill>
                <a:latin typeface="Menlo" panose="020B0609030804020204" pitchFamily="49" charset="0"/>
              </a:rPr>
              <a:t># training and prediction with SVM classifier</a:t>
            </a:r>
            <a:endParaRPr lang="en-US" sz="1400" dirty="0">
              <a:solidFill>
                <a:srgbClr val="D4D4D4"/>
              </a:solidFill>
              <a:latin typeface="Menlo" panose="020B0609030804020204" pitchFamily="49" charset="0"/>
            </a:endParaRPr>
          </a:p>
          <a:p>
            <a:r>
              <a:rPr lang="en-US" sz="1400" dirty="0">
                <a:solidFill>
                  <a:srgbClr val="569CD6"/>
                </a:solidFill>
                <a:latin typeface="Menlo" panose="020B0609030804020204" pitchFamily="49" charset="0"/>
              </a:rPr>
              <a:t>def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CDCAA"/>
                </a:solidFill>
                <a:latin typeface="Menlo" panose="020B0609030804020204" pitchFamily="49" charset="0"/>
              </a:rPr>
              <a:t>classify_SVM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>
                <a:solidFill>
                  <a:srgbClr val="9CDCFE"/>
                </a:solidFill>
                <a:latin typeface="Menlo" panose="020B0609030804020204" pitchFamily="49" charset="0"/>
              </a:rPr>
              <a:t>x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>
                <a:solidFill>
                  <a:srgbClr val="9CDCFE"/>
                </a:solidFill>
                <a:latin typeface="Menlo" panose="020B0609030804020204" pitchFamily="49" charset="0"/>
              </a:rPr>
              <a:t>y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, </a:t>
            </a:r>
            <a:r>
              <a:rPr lang="en-US" sz="1400" dirty="0" err="1">
                <a:solidFill>
                  <a:srgbClr val="9CDCFE"/>
                </a:solidFill>
                <a:latin typeface="Menlo" panose="020B0609030804020204" pitchFamily="49" charset="0"/>
              </a:rPr>
              <a:t>x_test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):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svm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SVC(</a:t>
            </a:r>
            <a:r>
              <a:rPr lang="en-US" sz="1400" dirty="0">
                <a:solidFill>
                  <a:srgbClr val="9CDCFE"/>
                </a:solidFill>
                <a:latin typeface="Menlo" panose="020B0609030804020204" pitchFamily="49" charset="0"/>
              </a:rPr>
              <a:t>kernel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=</a:t>
            </a:r>
            <a:r>
              <a:rPr lang="en-US" sz="1400" dirty="0">
                <a:solidFill>
                  <a:srgbClr val="CE9178"/>
                </a:solidFill>
                <a:latin typeface="Menlo" panose="020B0609030804020204" pitchFamily="49" charset="0"/>
              </a:rPr>
              <a:t>'linear'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svm.fit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(x, y)</a:t>
            </a:r>
          </a:p>
          <a:p>
            <a:pPr lvl="1"/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y_predict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=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svm.predict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(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x_test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)</a:t>
            </a:r>
          </a:p>
          <a:p>
            <a:pPr lvl="1"/>
            <a:r>
              <a:rPr lang="en-US" sz="1400" dirty="0">
                <a:solidFill>
                  <a:srgbClr val="C586C0"/>
                </a:solidFill>
                <a:latin typeface="Menlo" panose="020B0609030804020204" pitchFamily="49" charset="0"/>
              </a:rPr>
              <a:t>return</a:t>
            </a:r>
            <a:r>
              <a:rPr lang="en-US" sz="1400" dirty="0">
                <a:solidFill>
                  <a:srgbClr val="D4D4D4"/>
                </a:solidFill>
                <a:latin typeface="Menlo" panose="020B0609030804020204" pitchFamily="49" charset="0"/>
              </a:rPr>
              <a:t> </a:t>
            </a:r>
            <a:r>
              <a:rPr lang="en-US" sz="1400" dirty="0" err="1">
                <a:solidFill>
                  <a:srgbClr val="D4D4D4"/>
                </a:solidFill>
                <a:latin typeface="Menlo" panose="020B0609030804020204" pitchFamily="49" charset="0"/>
              </a:rPr>
              <a:t>y_predict</a:t>
            </a:r>
            <a:endParaRPr lang="en-US" sz="1400" b="0" dirty="0">
              <a:solidFill>
                <a:srgbClr val="D4D4D4"/>
              </a:solidFill>
              <a:effectLst/>
              <a:latin typeface="Menlo" panose="020B0609030804020204" pitchFamily="49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A3E80E-2ED8-2F4C-A13B-8E037E1F1258}"/>
              </a:ext>
            </a:extLst>
          </p:cNvPr>
          <p:cNvSpPr/>
          <p:nvPr/>
        </p:nvSpPr>
        <p:spPr>
          <a:xfrm>
            <a:off x="255180" y="263904"/>
            <a:ext cx="44444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File </a:t>
            </a:r>
            <a:r>
              <a:rPr lang="en-US" sz="2800" dirty="0" err="1"/>
              <a:t>classification.py</a:t>
            </a:r>
            <a:endParaRPr lang="en-US" sz="2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C35210F-C7AF-3A42-86C9-53A073FF2FB3}"/>
              </a:ext>
            </a:extLst>
          </p:cNvPr>
          <p:cNvSpPr/>
          <p:nvPr/>
        </p:nvSpPr>
        <p:spPr>
          <a:xfrm>
            <a:off x="6983153" y="2261676"/>
            <a:ext cx="498301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Three model training and predicting methods are defined.</a:t>
            </a:r>
          </a:p>
          <a:p>
            <a:endParaRPr lang="en-US" dirty="0"/>
          </a:p>
          <a:p>
            <a:r>
              <a:rPr lang="en-US" dirty="0"/>
              <a:t>The input contains x and y from training set and x from test set.</a:t>
            </a:r>
          </a:p>
          <a:p>
            <a:endParaRPr lang="en-US" dirty="0"/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err="1"/>
              <a:t>classify_NaiveBayesian</a:t>
            </a:r>
            <a:r>
              <a:rPr lang="en-US" dirty="0"/>
              <a:t>(x, y, </a:t>
            </a:r>
            <a:r>
              <a:rPr lang="en-US" dirty="0" err="1"/>
              <a:t>x_test</a:t>
            </a:r>
            <a:r>
              <a:rPr lang="en-US" dirty="0"/>
              <a:t>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err="1"/>
              <a:t>classify_Logistic</a:t>
            </a:r>
            <a:r>
              <a:rPr lang="en-US" dirty="0"/>
              <a:t>(x, y, </a:t>
            </a:r>
            <a:r>
              <a:rPr lang="en-US" dirty="0" err="1"/>
              <a:t>x_test</a:t>
            </a:r>
            <a:r>
              <a:rPr lang="en-US" dirty="0"/>
              <a:t>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 err="1"/>
              <a:t>classify_SVM</a:t>
            </a:r>
            <a:r>
              <a:rPr lang="en-US" dirty="0"/>
              <a:t>(x, y, </a:t>
            </a:r>
            <a:r>
              <a:rPr lang="en-US" dirty="0" err="1"/>
              <a:t>x_test</a:t>
            </a:r>
            <a:r>
              <a:rPr lang="en-US" dirty="0"/>
              <a:t>)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861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1015</TotalTime>
  <Words>1862</Words>
  <Application>Microsoft Office PowerPoint</Application>
  <PresentationFormat>Widescreen</PresentationFormat>
  <Paragraphs>208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Menlo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Ho Chun Sing</cp:lastModifiedBy>
  <cp:revision>22</cp:revision>
  <dcterms:created xsi:type="dcterms:W3CDTF">2020-03-11T13:29:00Z</dcterms:created>
  <dcterms:modified xsi:type="dcterms:W3CDTF">2022-02-23T08:31:38Z</dcterms:modified>
</cp:coreProperties>
</file>