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4"/>
  </p:notesMasterIdLst>
  <p:sldIdLst>
    <p:sldId id="256" r:id="rId2"/>
    <p:sldId id="386" r:id="rId3"/>
    <p:sldId id="387" r:id="rId4"/>
    <p:sldId id="389" r:id="rId5"/>
    <p:sldId id="346" r:id="rId6"/>
    <p:sldId id="342" r:id="rId7"/>
    <p:sldId id="359" r:id="rId8"/>
    <p:sldId id="443" r:id="rId9"/>
    <p:sldId id="418" r:id="rId10"/>
    <p:sldId id="444" r:id="rId11"/>
    <p:sldId id="448" r:id="rId12"/>
    <p:sldId id="449" r:id="rId13"/>
    <p:sldId id="450" r:id="rId14"/>
    <p:sldId id="451" r:id="rId15"/>
    <p:sldId id="419" r:id="rId16"/>
    <p:sldId id="407" r:id="rId17"/>
    <p:sldId id="409" r:id="rId18"/>
    <p:sldId id="440" r:id="rId19"/>
    <p:sldId id="442" r:id="rId20"/>
    <p:sldId id="410" r:id="rId21"/>
    <p:sldId id="408" r:id="rId22"/>
    <p:sldId id="436" r:id="rId23"/>
    <p:sldId id="365" r:id="rId24"/>
    <p:sldId id="420" r:id="rId25"/>
    <p:sldId id="452" r:id="rId26"/>
    <p:sldId id="421" r:id="rId27"/>
    <p:sldId id="422" r:id="rId28"/>
    <p:sldId id="423" r:id="rId29"/>
    <p:sldId id="424" r:id="rId30"/>
    <p:sldId id="425" r:id="rId31"/>
    <p:sldId id="437" r:id="rId32"/>
    <p:sldId id="427" r:id="rId33"/>
    <p:sldId id="428" r:id="rId34"/>
    <p:sldId id="430" r:id="rId35"/>
    <p:sldId id="431" r:id="rId36"/>
    <p:sldId id="371" r:id="rId37"/>
    <p:sldId id="453" r:id="rId38"/>
    <p:sldId id="369" r:id="rId39"/>
    <p:sldId id="372" r:id="rId40"/>
    <p:sldId id="433" r:id="rId41"/>
    <p:sldId id="438" r:id="rId42"/>
    <p:sldId id="373" r:id="rId43"/>
    <p:sldId id="374" r:id="rId44"/>
    <p:sldId id="376" r:id="rId45"/>
    <p:sldId id="377" r:id="rId46"/>
    <p:sldId id="378" r:id="rId47"/>
    <p:sldId id="379" r:id="rId48"/>
    <p:sldId id="380" r:id="rId49"/>
    <p:sldId id="381" r:id="rId50"/>
    <p:sldId id="382" r:id="rId51"/>
    <p:sldId id="383" r:id="rId52"/>
    <p:sldId id="38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659BDD"/>
    <a:srgbClr val="FF9933"/>
    <a:srgbClr val="99FF99"/>
    <a:srgbClr val="FF9966"/>
    <a:srgbClr val="E569DC"/>
    <a:srgbClr val="B21EA7"/>
    <a:srgbClr val="5CE67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73481" autoAdjust="0"/>
  </p:normalViewPr>
  <p:slideViewPr>
    <p:cSldViewPr>
      <p:cViewPr varScale="1">
        <p:scale>
          <a:sx n="85" d="100"/>
          <a:sy n="85" d="100"/>
        </p:scale>
        <p:origin x="235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DE6D9-432D-46BB-B0C2-68CD599B94A7}" type="datetimeFigureOut">
              <a:rPr lang="en-US" smtClean="0"/>
              <a:pPr/>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6311C-774E-405C-AC71-8EBBC5AAB82A}" type="slidenum">
              <a:rPr lang="en-US" smtClean="0"/>
              <a:pPr/>
              <a:t>‹#›</a:t>
            </a:fld>
            <a:endParaRPr lang="en-US"/>
          </a:p>
        </p:txBody>
      </p:sp>
    </p:spTree>
    <p:extLst>
      <p:ext uri="{BB962C8B-B14F-4D97-AF65-F5344CB8AC3E}">
        <p14:creationId xmlns:p14="http://schemas.microsoft.com/office/powerpoint/2010/main" val="268747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a public transportation network, we have</a:t>
            </a:r>
            <a:r>
              <a:rPr lang="en-US" altLang="zh-CN" baseline="0" dirty="0" smtClean="0"/>
              <a:t> a set of timetables for several public transports. Such public transportation network can be modeled as a multi-graph, we call it timetable graph, where each node represents a stop, and each edge denotes</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2</a:t>
            </a:fld>
            <a:endParaRPr lang="en-US"/>
          </a:p>
        </p:txBody>
      </p:sp>
    </p:spTree>
    <p:extLst>
      <p:ext uri="{BB962C8B-B14F-4D97-AF65-F5344CB8AC3E}">
        <p14:creationId xmlns:p14="http://schemas.microsoft.com/office/powerpoint/2010/main" val="3287488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16</a:t>
            </a:fld>
            <a:endParaRPr lang="en-US"/>
          </a:p>
        </p:txBody>
      </p:sp>
    </p:spTree>
    <p:extLst>
      <p:ext uri="{BB962C8B-B14F-4D97-AF65-F5344CB8AC3E}">
        <p14:creationId xmlns:p14="http://schemas.microsoft.com/office/powerpoint/2010/main" val="141088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Add animation</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17</a:t>
            </a:fld>
            <a:endParaRPr lang="en-US"/>
          </a:p>
        </p:txBody>
      </p:sp>
    </p:spTree>
    <p:extLst>
      <p:ext uri="{BB962C8B-B14F-4D97-AF65-F5344CB8AC3E}">
        <p14:creationId xmlns:p14="http://schemas.microsoft.com/office/powerpoint/2010/main" val="408454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Add animation</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18</a:t>
            </a:fld>
            <a:endParaRPr lang="en-US"/>
          </a:p>
        </p:txBody>
      </p:sp>
    </p:spTree>
    <p:extLst>
      <p:ext uri="{BB962C8B-B14F-4D97-AF65-F5344CB8AC3E}">
        <p14:creationId xmlns:p14="http://schemas.microsoft.com/office/powerpoint/2010/main" val="4084544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19</a:t>
            </a:fld>
            <a:endParaRPr lang="en-US"/>
          </a:p>
        </p:txBody>
      </p:sp>
    </p:spTree>
    <p:extLst>
      <p:ext uri="{BB962C8B-B14F-4D97-AF65-F5344CB8AC3E}">
        <p14:creationId xmlns:p14="http://schemas.microsoft.com/office/powerpoint/2010/main" val="4084544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high level idea is that, by using the pivot information, we can recursively</a:t>
            </a:r>
            <a:r>
              <a:rPr lang="en-US" altLang="zh-CN" baseline="0" dirty="0" smtClean="0"/>
              <a:t> unfold the path by inspecting the labels pertinent to the pivot.</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21</a:t>
            </a:fld>
            <a:endParaRPr lang="en-US"/>
          </a:p>
        </p:txBody>
      </p:sp>
    </p:spTree>
    <p:extLst>
      <p:ext uri="{BB962C8B-B14F-4D97-AF65-F5344CB8AC3E}">
        <p14:creationId xmlns:p14="http://schemas.microsoft.com/office/powerpoint/2010/main" val="210374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Notice that, during</a:t>
            </a:r>
            <a:r>
              <a:rPr lang="en-US" altLang="zh-CN" baseline="0" dirty="0" smtClean="0"/>
              <a:t> label scanning, there might exist ||\</a:t>
            </a:r>
            <a:r>
              <a:rPr lang="en-US" altLang="zh-CN" baseline="0" dirty="0" err="1" smtClean="0"/>
              <a:t>cdot</a:t>
            </a:r>
            <a:r>
              <a:rPr lang="en-US" altLang="zh-CN" baseline="0" dirty="0" smtClean="0"/>
              <a:t> || valid paths in the worst case. </a:t>
            </a:r>
          </a:p>
          <a:p>
            <a:endParaRPr lang="en-US" altLang="zh-CN" baseline="0" dirty="0" smtClean="0"/>
          </a:p>
          <a:p>
            <a:r>
              <a:rPr lang="en-US" altLang="zh-CN" baseline="0" dirty="0" smtClean="0"/>
              <a:t>In our paper, we devise a linear-time query algorithm by exploiting ….</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22</a:t>
            </a:fld>
            <a:endParaRPr lang="en-US"/>
          </a:p>
        </p:txBody>
      </p:sp>
    </p:spTree>
    <p:extLst>
      <p:ext uri="{BB962C8B-B14F-4D97-AF65-F5344CB8AC3E}">
        <p14:creationId xmlns:p14="http://schemas.microsoft.com/office/powerpoint/2010/main" val="657613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So after the</a:t>
            </a:r>
            <a:r>
              <a:rPr lang="en-US" altLang="zh-CN" baseline="0" dirty="0" smtClean="0"/>
              <a:t> introduction of TTL,</a:t>
            </a:r>
            <a:r>
              <a:rPr lang="en-US" altLang="zh-CN" dirty="0" smtClean="0"/>
              <a:t> an immediate question is how to construct a</a:t>
            </a:r>
            <a:r>
              <a:rPr lang="en-US" altLang="zh-CN" baseline="0" dirty="0" smtClean="0"/>
              <a:t> TTL index and how to order the nodes. Next we answer these two questions.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23</a:t>
            </a:fld>
            <a:endParaRPr lang="en-US"/>
          </a:p>
        </p:txBody>
      </p:sp>
    </p:spTree>
    <p:extLst>
      <p:ext uri="{BB962C8B-B14F-4D97-AF65-F5344CB8AC3E}">
        <p14:creationId xmlns:p14="http://schemas.microsoft.com/office/powerpoint/2010/main" val="3840630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 let’s see an example</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26</a:t>
            </a:fld>
            <a:endParaRPr lang="en-US"/>
          </a:p>
        </p:txBody>
      </p:sp>
    </p:spTree>
    <p:extLst>
      <p:ext uri="{BB962C8B-B14F-4D97-AF65-F5344CB8AC3E}">
        <p14:creationId xmlns:p14="http://schemas.microsoft.com/office/powerpoint/2010/main" val="577316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Proof &amp; size is minimal</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31</a:t>
            </a:fld>
            <a:endParaRPr lang="en-US"/>
          </a:p>
        </p:txBody>
      </p:sp>
    </p:spTree>
    <p:extLst>
      <p:ext uri="{BB962C8B-B14F-4D97-AF65-F5344CB8AC3E}">
        <p14:creationId xmlns:p14="http://schemas.microsoft.com/office/powerpoint/2010/main" val="222841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Observe that when constructing the index, there</a:t>
            </a:r>
            <a:r>
              <a:rPr lang="en-US" altLang="zh-CN" baseline="0" dirty="0" smtClean="0"/>
              <a:t> is a node ordering as an input. The node ordering actually uniquely decide the TTL index and it is proved that it is NP-hard to find the order…</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32</a:t>
            </a:fld>
            <a:endParaRPr lang="en-US"/>
          </a:p>
        </p:txBody>
      </p:sp>
    </p:spTree>
    <p:extLst>
      <p:ext uri="{BB962C8B-B14F-4D97-AF65-F5344CB8AC3E}">
        <p14:creationId xmlns:p14="http://schemas.microsoft.com/office/powerpoint/2010/main" val="2704810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t>
            </a:r>
            <a:r>
              <a:rPr lang="en-US" altLang="zh-CN" dirty="0" err="1" smtClean="0"/>
              <a:t>hava</a:t>
            </a:r>
            <a:r>
              <a:rPr lang="en-US" altLang="zh-CN" baseline="0" dirty="0" smtClean="0"/>
              <a:t> three typical type of queries in </a:t>
            </a:r>
            <a:r>
              <a:rPr lang="en-US" altLang="zh-CN" baseline="0" smtClean="0"/>
              <a:t>public transportations.</a:t>
            </a:r>
            <a:endParaRPr lang="en-US" altLang="zh-CN" dirty="0" smtClean="0"/>
          </a:p>
          <a:p>
            <a:r>
              <a:rPr lang="en-US" altLang="zh-CN" dirty="0" smtClean="0"/>
              <a:t>For example, we may ask..</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3</a:t>
            </a:fld>
            <a:endParaRPr lang="en-US"/>
          </a:p>
        </p:txBody>
      </p:sp>
    </p:spTree>
    <p:extLst>
      <p:ext uri="{BB962C8B-B14F-4D97-AF65-F5344CB8AC3E}">
        <p14:creationId xmlns:p14="http://schemas.microsoft.com/office/powerpoint/2010/main" val="4015083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we present a </a:t>
            </a:r>
            <a:r>
              <a:rPr lang="en-US" altLang="zh-CN" dirty="0" err="1" smtClean="0"/>
              <a:t>sqrt</a:t>
            </a:r>
            <a:r>
              <a:rPr lang="en-US" altLang="zh-CN" dirty="0" smtClean="0"/>
              <a:t>(m)-approximation</a:t>
            </a:r>
            <a:r>
              <a:rPr lang="en-US" altLang="zh-CN" baseline="0" dirty="0" smtClean="0"/>
              <a:t> </a:t>
            </a:r>
            <a:r>
              <a:rPr lang="en-US" altLang="zh-CN" baseline="0" dirty="0" err="1" smtClean="0"/>
              <a:t>algorithm.We</a:t>
            </a:r>
            <a:r>
              <a:rPr lang="en-US" altLang="zh-CN" baseline="0" dirty="0" smtClean="0"/>
              <a:t> first define the coverage of each node as … </a:t>
            </a:r>
          </a:p>
          <a:p>
            <a:r>
              <a:rPr lang="en-US" altLang="zh-CN" baseline="0" dirty="0" smtClean="0"/>
              <a:t>Then we define the adaptive coverage for each vertex as … </a:t>
            </a:r>
          </a:p>
          <a:p>
            <a:endParaRPr lang="en-US" altLang="zh-CN" baseline="0" dirty="0" smtClean="0"/>
          </a:p>
          <a:p>
            <a:r>
              <a:rPr lang="en-US" altLang="zh-CN" baseline="0" dirty="0" smtClean="0"/>
              <a:t>So here consider R_1, we calculate the adaptive coverage for all nodes. </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33</a:t>
            </a:fld>
            <a:endParaRPr lang="en-US"/>
          </a:p>
        </p:txBody>
      </p:sp>
    </p:spTree>
    <p:extLst>
      <p:ext uri="{BB962C8B-B14F-4D97-AF65-F5344CB8AC3E}">
        <p14:creationId xmlns:p14="http://schemas.microsoft.com/office/powerpoint/2010/main" val="667808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we select the node with </a:t>
            </a:r>
            <a:r>
              <a:rPr lang="en-US" altLang="zh-CN" dirty="0" err="1" smtClean="0"/>
              <a:t>hightest</a:t>
            </a:r>
            <a:r>
              <a:rPr lang="en-US" altLang="zh-CN" dirty="0" smtClean="0"/>
              <a:t> adaptive coverage and order it to the …. </a:t>
            </a:r>
          </a:p>
          <a:p>
            <a:endParaRPr lang="en-US" altLang="zh-CN" dirty="0" smtClean="0"/>
          </a:p>
          <a:p>
            <a:r>
              <a:rPr lang="en-US" altLang="zh-CN" dirty="0" smtClean="0"/>
              <a:t>Afterward, we remove</a:t>
            </a:r>
            <a:r>
              <a:rPr lang="en-US" altLang="zh-CN" baseline="0" dirty="0" smtClean="0"/>
              <a:t> v_2 and the incident edges.</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34</a:t>
            </a:fld>
            <a:endParaRPr lang="en-US"/>
          </a:p>
        </p:txBody>
      </p:sp>
    </p:spTree>
    <p:extLst>
      <p:ext uri="{BB962C8B-B14F-4D97-AF65-F5344CB8AC3E}">
        <p14:creationId xmlns:p14="http://schemas.microsoft.com/office/powerpoint/2010/main" val="2849859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Unfortunately,</a:t>
            </a:r>
            <a:r>
              <a:rPr lang="en-US" altLang="zh-CN" baseline="0" dirty="0" smtClean="0"/>
              <a:t> the approximation algorithm incurs </a:t>
            </a:r>
            <a:r>
              <a:rPr lang="en-US" altLang="zh-CN" baseline="0" dirty="0" smtClean="0"/>
              <a:t>prohibitive </a:t>
            </a:r>
            <a:r>
              <a:rPr lang="en-US" altLang="zh-CN" baseline="0" dirty="0" smtClean="0"/>
              <a:t>preprocessing cost</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35</a:t>
            </a:fld>
            <a:endParaRPr lang="en-US"/>
          </a:p>
        </p:txBody>
      </p:sp>
    </p:spTree>
    <p:extLst>
      <p:ext uri="{BB962C8B-B14F-4D97-AF65-F5344CB8AC3E}">
        <p14:creationId xmlns:p14="http://schemas.microsoft.com/office/powerpoint/2010/main" val="3709508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37</a:t>
            </a:fld>
            <a:endParaRPr lang="en-US"/>
          </a:p>
        </p:txBody>
      </p:sp>
    </p:spTree>
    <p:extLst>
      <p:ext uri="{BB962C8B-B14F-4D97-AF65-F5344CB8AC3E}">
        <p14:creationId xmlns:p14="http://schemas.microsoft.com/office/powerpoint/2010/main" val="1159905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we have a set of non-dominated paths from v_1 to v_3</a:t>
            </a:r>
            <a:r>
              <a:rPr lang="en-US" altLang="zh-CN" baseline="0" dirty="0" smtClean="0"/>
              <a:t> that passes through the same set of vertices and requires no bus transfer.  We call such a repetitive pattern as a route. Notice that, in original label, we store  lot of timestamps for the same route, which has a lot of redundancy. So, we can first create a timetable for the route, and then compress the original labels into labels without timestamp information to reduce the redundancy. . </a:t>
            </a:r>
          </a:p>
          <a:p>
            <a:endParaRPr lang="en-US" altLang="zh-CN" baseline="0" dirty="0" smtClean="0"/>
          </a:p>
          <a:p>
            <a:r>
              <a:rPr lang="en-US" altLang="zh-CN" baseline="0" dirty="0" smtClean="0"/>
              <a:t>The compression is only applicable only when the shortest path between the two nodes requires no bus transfer. </a:t>
            </a:r>
          </a:p>
          <a:p>
            <a:r>
              <a:rPr lang="en-US" altLang="zh-CN" baseline="0" dirty="0" smtClean="0"/>
              <a:t>If the path incurs a bus transfer, the compression scheme would not be applicable. So we have the next compression scheme.</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38</a:t>
            </a:fld>
            <a:endParaRPr lang="en-US"/>
          </a:p>
        </p:txBody>
      </p:sp>
    </p:spTree>
    <p:extLst>
      <p:ext uri="{BB962C8B-B14F-4D97-AF65-F5344CB8AC3E}">
        <p14:creationId xmlns:p14="http://schemas.microsoft.com/office/powerpoint/2010/main" val="2594401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main observation</a:t>
            </a:r>
            <a:r>
              <a:rPr lang="en-US" altLang="zh-CN" baseline="0" dirty="0" smtClean="0"/>
              <a:t> is that there are a certain of paths that go through the same pivot and only differs in terms of timestamps. As we have seen in path reconstruction, we can recover the three label by using labels that are pertinent to the pivots. So by checking </a:t>
            </a:r>
            <a:r>
              <a:rPr lang="en-US" altLang="zh-CN" baseline="0" dirty="0" err="1" smtClean="0"/>
              <a:t>L_in</a:t>
            </a:r>
            <a:r>
              <a:rPr lang="en-US" altLang="zh-CN" baseline="0" dirty="0" smtClean="0"/>
              <a:t> P and </a:t>
            </a:r>
            <a:r>
              <a:rPr lang="en-US" altLang="zh-CN" baseline="0" dirty="0" err="1" smtClean="0"/>
              <a:t>L_in</a:t>
            </a:r>
            <a:r>
              <a:rPr lang="en-US" altLang="zh-CN" baseline="0" dirty="0" smtClean="0"/>
              <a:t> v, we can recover the original label without extra space.</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39</a:t>
            </a:fld>
            <a:endParaRPr lang="en-US"/>
          </a:p>
        </p:txBody>
      </p:sp>
    </p:spTree>
    <p:extLst>
      <p:ext uri="{BB962C8B-B14F-4D97-AF65-F5344CB8AC3E}">
        <p14:creationId xmlns:p14="http://schemas.microsoft.com/office/powerpoint/2010/main" val="3033737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there is label</a:t>
            </a:r>
            <a:r>
              <a:rPr lang="en-US" altLang="zh-CN" baseline="0" dirty="0" smtClean="0"/>
              <a:t> dependency between different set of labels. If we also compress the labels below, we will need to recover in a recursive manner, which incurs high query overhead. </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40</a:t>
            </a:fld>
            <a:endParaRPr lang="en-US"/>
          </a:p>
        </p:txBody>
      </p:sp>
    </p:spTree>
    <p:extLst>
      <p:ext uri="{BB962C8B-B14F-4D97-AF65-F5344CB8AC3E}">
        <p14:creationId xmlns:p14="http://schemas.microsoft.com/office/powerpoint/2010/main" val="1954844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41</a:t>
            </a:fld>
            <a:endParaRPr lang="en-US"/>
          </a:p>
        </p:txBody>
      </p:sp>
    </p:spTree>
    <p:extLst>
      <p:ext uri="{BB962C8B-B14F-4D97-AF65-F5344CB8AC3E}">
        <p14:creationId xmlns:p14="http://schemas.microsoft.com/office/powerpoint/2010/main" val="1552388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most cases, people will only be interested in when and where to take the bus and transfer bus, while not interested in the intermediate stops when taking the same bus. So we provide a concise representation for a path, where each hop only includes </a:t>
            </a:r>
            <a:endParaRPr lang="en-US" altLang="zh-CN" dirty="0" smtClean="0"/>
          </a:p>
          <a:p>
            <a:r>
              <a:rPr lang="en-US" altLang="zh-CN" dirty="0" smtClean="0"/>
              <a:t>Easily cooperated into index construction, query</a:t>
            </a:r>
            <a:r>
              <a:rPr lang="en-US" altLang="zh-CN" baseline="0" dirty="0" smtClean="0"/>
              <a:t> processing and label compression.</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42</a:t>
            </a:fld>
            <a:endParaRPr lang="en-US"/>
          </a:p>
        </p:txBody>
      </p:sp>
    </p:spTree>
    <p:extLst>
      <p:ext uri="{BB962C8B-B14F-4D97-AF65-F5344CB8AC3E}">
        <p14:creationId xmlns:p14="http://schemas.microsoft.com/office/powerpoint/2010/main" val="1113888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first observation</a:t>
                </a:r>
                <a:r>
                  <a:rPr lang="en-US" altLang="zh-CN" baseline="0" dirty="0" smtClean="0"/>
                  <a:t> is that, TTL and C-TTL are orders of magnitude faster than CSA and CHT. In addition, when concise path is returned, we have noticeable improve for query performance.</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query time of our TTL is always below 30 </a:t>
                </a:r>
                <a:r>
                  <a:rPr lang="en-US" altLang="zh-CN" b="0" i="0" smtClean="0">
                    <a:latin typeface="Cambria Math" panose="02040503050406030204" pitchFamily="18" charset="0"/>
                  </a:rPr>
                  <a:t>𝜇</a:t>
                </a:r>
                <a:r>
                  <a:rPr lang="en-US" altLang="zh-CN" dirty="0" smtClean="0"/>
                  <a:t> seconds.</a:t>
                </a:r>
                <a:r>
                  <a:rPr lang="en-US" altLang="zh-CN" baseline="0" dirty="0" smtClean="0"/>
                  <a:t> It’s at least three order of magnitude lower than that of CSA, and at least two order of magnitude lower than that of CHT. </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Fallback>
      </mc:AlternateContent>
      <p:sp>
        <p:nvSpPr>
          <p:cNvPr id="4" name="Slide Number Placeholder 3"/>
          <p:cNvSpPr>
            <a:spLocks noGrp="1"/>
          </p:cNvSpPr>
          <p:nvPr>
            <p:ph type="sldNum" sz="quarter" idx="10"/>
          </p:nvPr>
        </p:nvSpPr>
        <p:spPr/>
        <p:txBody>
          <a:bodyPr/>
          <a:lstStyle/>
          <a:p>
            <a:fld id="{E7F6311C-774E-405C-AC71-8EBBC5AAB82A}" type="slidenum">
              <a:rPr lang="en-US" smtClean="0"/>
              <a:pPr/>
              <a:t>47</a:t>
            </a:fld>
            <a:endParaRPr lang="en-US"/>
          </a:p>
        </p:txBody>
      </p:sp>
    </p:spTree>
    <p:extLst>
      <p:ext uri="{BB962C8B-B14F-4D97-AF65-F5344CB8AC3E}">
        <p14:creationId xmlns:p14="http://schemas.microsoft.com/office/powerpoint/2010/main" val="200722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The state-of-the-art solutions can be divided into two categories. The first category tries to … </a:t>
            </a:r>
          </a:p>
        </p:txBody>
      </p:sp>
      <p:sp>
        <p:nvSpPr>
          <p:cNvPr id="4" name="灯片编号占位符 3"/>
          <p:cNvSpPr>
            <a:spLocks noGrp="1"/>
          </p:cNvSpPr>
          <p:nvPr>
            <p:ph type="sldNum" sz="quarter" idx="10"/>
          </p:nvPr>
        </p:nvSpPr>
        <p:spPr/>
        <p:txBody>
          <a:bodyPr/>
          <a:lstStyle/>
          <a:p>
            <a:fld id="{E7F6311C-774E-405C-AC71-8EBBC5AAB82A}" type="slidenum">
              <a:rPr lang="en-US" smtClean="0"/>
              <a:pPr/>
              <a:t>5</a:t>
            </a:fld>
            <a:endParaRPr lang="en-US"/>
          </a:p>
        </p:txBody>
      </p:sp>
    </p:spTree>
    <p:extLst>
      <p:ext uri="{BB962C8B-B14F-4D97-AF65-F5344CB8AC3E}">
        <p14:creationId xmlns:p14="http://schemas.microsoft.com/office/powerpoint/2010/main" val="1791136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 index size of TTL</a:t>
            </a:r>
            <a:r>
              <a:rPr lang="en-US" altLang="zh-CN" baseline="0" dirty="0" smtClean="0"/>
              <a:t> and C-TTL are larger than that of CSA and CHT. However, it is justified by the superior query performance. Furthermore, even on the largest dataset Sweden, the index size is only a few hundred mega bytes. The space overhead of TTL and C-TTL are still acceptable for practical applications. We note that, C-TTL can reduce index size by 40%-60% without significant overhead in query performance. Actually, it is still orders of magnitude faster than CSA and CHT. So in scenarios where space consumption is a concern, C-TTL would be a favorable choice compared to TTL.</a:t>
            </a:r>
            <a:endParaRPr lang="zh-CN" altLang="en-US" dirty="0"/>
          </a:p>
        </p:txBody>
      </p:sp>
      <p:sp>
        <p:nvSpPr>
          <p:cNvPr id="4" name="Slide Number Placeholder 3"/>
          <p:cNvSpPr>
            <a:spLocks noGrp="1"/>
          </p:cNvSpPr>
          <p:nvPr>
            <p:ph type="sldNum" sz="quarter" idx="10"/>
          </p:nvPr>
        </p:nvSpPr>
        <p:spPr/>
        <p:txBody>
          <a:bodyPr/>
          <a:lstStyle/>
          <a:p>
            <a:fld id="{E7F6311C-774E-405C-AC71-8EBBC5AAB82A}" type="slidenum">
              <a:rPr lang="en-US" smtClean="0"/>
              <a:pPr/>
              <a:t>48</a:t>
            </a:fld>
            <a:endParaRPr lang="en-US"/>
          </a:p>
        </p:txBody>
      </p:sp>
    </p:spTree>
    <p:extLst>
      <p:ext uri="{BB962C8B-B14F-4D97-AF65-F5344CB8AC3E}">
        <p14:creationId xmlns:p14="http://schemas.microsoft.com/office/powerpoint/2010/main" val="2589511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 preprocessing</a:t>
            </a:r>
            <a:r>
              <a:rPr lang="en-US" altLang="zh-CN" baseline="0" dirty="0" smtClean="0"/>
              <a:t> time of TTL and C-TTL are higher than the other two. However, </a:t>
            </a:r>
            <a:r>
              <a:rPr lang="en-US" altLang="zh-CN" dirty="0" smtClean="0"/>
              <a:t>the preprocessing time of TTL</a:t>
            </a:r>
            <a:r>
              <a:rPr lang="en-US" altLang="zh-CN" baseline="0" dirty="0" smtClean="0"/>
              <a:t> and C-TTL  is still below 17 minutes even on the largest dataset Sweden. </a:t>
            </a:r>
            <a:endParaRPr lang="zh-CN" altLang="en-US" dirty="0"/>
          </a:p>
        </p:txBody>
      </p:sp>
      <p:sp>
        <p:nvSpPr>
          <p:cNvPr id="4" name="Slide Number Placeholder 3"/>
          <p:cNvSpPr>
            <a:spLocks noGrp="1"/>
          </p:cNvSpPr>
          <p:nvPr>
            <p:ph type="sldNum" sz="quarter" idx="10"/>
          </p:nvPr>
        </p:nvSpPr>
        <p:spPr/>
        <p:txBody>
          <a:bodyPr/>
          <a:lstStyle/>
          <a:p>
            <a:fld id="{E7F6311C-774E-405C-AC71-8EBBC5AAB82A}" type="slidenum">
              <a:rPr lang="en-US" smtClean="0"/>
              <a:pPr/>
              <a:t>49</a:t>
            </a:fld>
            <a:endParaRPr lang="en-US"/>
          </a:p>
        </p:txBody>
      </p:sp>
    </p:spTree>
    <p:extLst>
      <p:ext uri="{BB962C8B-B14F-4D97-AF65-F5344CB8AC3E}">
        <p14:creationId xmlns:p14="http://schemas.microsoft.com/office/powerpoint/2010/main" val="722927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Finally, we compare the compression ratio of our</a:t>
            </a:r>
            <a:r>
              <a:rPr lang="en-US" altLang="zh-CN" baseline="0" dirty="0" smtClean="0"/>
              <a:t> compression techniques.</a:t>
            </a:r>
          </a:p>
          <a:p>
            <a:r>
              <a:rPr lang="en-US" altLang="zh-CN" baseline="0" dirty="0" smtClean="0"/>
              <a:t>Delta_1 denote the reduced index size by using route-based compression, … </a:t>
            </a:r>
          </a:p>
          <a:p>
            <a:r>
              <a:rPr lang="en-US" altLang="zh-CN" baseline="0" dirty="0" smtClean="0"/>
              <a:t>By adopting route-based compression, the saved space is up to 38 percent. </a:t>
            </a:r>
          </a:p>
          <a:p>
            <a:r>
              <a:rPr lang="en-US" altLang="zh-CN" baseline="0" dirty="0" smtClean="0"/>
              <a:t>By adopting pivot-based compression, the saved space is also up to 38%</a:t>
            </a:r>
            <a:endParaRPr lang="en-US" altLang="zh-CN" dirty="0" smtClean="0"/>
          </a:p>
        </p:txBody>
      </p:sp>
      <p:sp>
        <p:nvSpPr>
          <p:cNvPr id="4" name="Slide Number Placeholder 3"/>
          <p:cNvSpPr>
            <a:spLocks noGrp="1"/>
          </p:cNvSpPr>
          <p:nvPr>
            <p:ph type="sldNum" sz="quarter" idx="10"/>
          </p:nvPr>
        </p:nvSpPr>
        <p:spPr/>
        <p:txBody>
          <a:bodyPr/>
          <a:lstStyle/>
          <a:p>
            <a:fld id="{E7F6311C-774E-405C-AC71-8EBBC5AAB82A}" type="slidenum">
              <a:rPr lang="en-US" smtClean="0"/>
              <a:pPr/>
              <a:t>50</a:t>
            </a:fld>
            <a:endParaRPr lang="en-US"/>
          </a:p>
        </p:txBody>
      </p:sp>
    </p:spTree>
    <p:extLst>
      <p:ext uri="{BB962C8B-B14F-4D97-AF65-F5344CB8AC3E}">
        <p14:creationId xmlns:p14="http://schemas.microsoft.com/office/powerpoint/2010/main" val="1729790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So we present our solution, TTL, which is 10 to the power of 2 and 10 to the power of 3 times faster than …</a:t>
            </a:r>
          </a:p>
          <a:p>
            <a:endParaRPr lang="en-US" altLang="zh-CN" baseline="0" dirty="0" smtClean="0"/>
          </a:p>
          <a:p>
            <a:r>
              <a:rPr lang="en-US" altLang="zh-CN" baseline="0" dirty="0" smtClean="0"/>
              <a:t>Afterward, we would present preprocessing algorithms and optimization techniques.</a:t>
            </a:r>
          </a:p>
        </p:txBody>
      </p:sp>
      <p:sp>
        <p:nvSpPr>
          <p:cNvPr id="4" name="灯片编号占位符 3"/>
          <p:cNvSpPr>
            <a:spLocks noGrp="1"/>
          </p:cNvSpPr>
          <p:nvPr>
            <p:ph type="sldNum" sz="quarter" idx="10"/>
          </p:nvPr>
        </p:nvSpPr>
        <p:spPr/>
        <p:txBody>
          <a:bodyPr/>
          <a:lstStyle/>
          <a:p>
            <a:fld id="{E7F6311C-774E-405C-AC71-8EBBC5AAB82A}" type="slidenum">
              <a:rPr lang="en-US" smtClean="0"/>
              <a:pPr/>
              <a:t>6</a:t>
            </a:fld>
            <a:endParaRPr lang="en-US"/>
          </a:p>
        </p:txBody>
      </p:sp>
    </p:spTree>
    <p:extLst>
      <p:ext uri="{BB962C8B-B14F-4D97-AF65-F5344CB8AC3E}">
        <p14:creationId xmlns:p14="http://schemas.microsoft.com/office/powerpoint/2010/main" val="395408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TTL, we have a total ordering for</a:t>
            </a:r>
            <a:r>
              <a:rPr lang="en-US" altLang="zh-CN" baseline="0" dirty="0" smtClean="0"/>
              <a:t> all nodes.</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8</a:t>
            </a:fld>
            <a:endParaRPr lang="en-US"/>
          </a:p>
        </p:txBody>
      </p:sp>
    </p:spTree>
    <p:extLst>
      <p:ext uri="{BB962C8B-B14F-4D97-AF65-F5344CB8AC3E}">
        <p14:creationId xmlns:p14="http://schemas.microsoft.com/office/powerpoint/2010/main" val="393554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9</a:t>
            </a:fld>
            <a:endParaRPr lang="en-US"/>
          </a:p>
        </p:txBody>
      </p:sp>
    </p:spTree>
    <p:extLst>
      <p:ext uri="{BB962C8B-B14F-4D97-AF65-F5344CB8AC3E}">
        <p14:creationId xmlns:p14="http://schemas.microsoft.com/office/powerpoint/2010/main" val="281643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we only explain</a:t>
            </a:r>
            <a:r>
              <a:rPr lang="en-US" altLang="zh-CN" baseline="0" dirty="0" smtClean="0"/>
              <a:t> in-label sets and out-label sets can be explained similarly.</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10</a:t>
            </a:fld>
            <a:endParaRPr lang="en-US"/>
          </a:p>
        </p:txBody>
      </p:sp>
    </p:spTree>
    <p:extLst>
      <p:ext uri="{BB962C8B-B14F-4D97-AF65-F5344CB8AC3E}">
        <p14:creationId xmlns:p14="http://schemas.microsoft.com/office/powerpoint/2010/main" val="316357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13</a:t>
            </a:fld>
            <a:endParaRPr lang="en-US"/>
          </a:p>
        </p:txBody>
      </p:sp>
    </p:spTree>
    <p:extLst>
      <p:ext uri="{BB962C8B-B14F-4D97-AF65-F5344CB8AC3E}">
        <p14:creationId xmlns:p14="http://schemas.microsoft.com/office/powerpoint/2010/main" val="296731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14</a:t>
            </a:fld>
            <a:endParaRPr lang="en-US"/>
          </a:p>
        </p:txBody>
      </p:sp>
    </p:spTree>
    <p:extLst>
      <p:ext uri="{BB962C8B-B14F-4D97-AF65-F5344CB8AC3E}">
        <p14:creationId xmlns:p14="http://schemas.microsoft.com/office/powerpoint/2010/main" val="404351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C883CA-1DE4-4B21-9D74-AC72885C0616}"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883CA-1DE4-4B21-9D74-AC72885C0616}"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883CA-1DE4-4B21-9D74-AC72885C0616}"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883CA-1DE4-4B21-9D74-AC72885C0616}"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C883CA-1DE4-4B21-9D74-AC72885C0616}"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C883CA-1DE4-4B21-9D74-AC72885C0616}"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C883CA-1DE4-4B21-9D74-AC72885C0616}" type="datetimeFigureOut">
              <a:rPr lang="en-US" smtClean="0"/>
              <a:pPr/>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C883CA-1DE4-4B21-9D74-AC72885C0616}" type="datetimeFigureOut">
              <a:rPr lang="en-US" smtClean="0"/>
              <a:pPr/>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883CA-1DE4-4B21-9D74-AC72885C0616}" type="datetimeFigureOut">
              <a:rPr lang="en-US" smtClean="0"/>
              <a:pPr/>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883CA-1DE4-4B21-9D74-AC72885C0616}"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883CA-1DE4-4B21-9D74-AC72885C0616}"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3AC883CA-1DE4-4B21-9D74-AC72885C0616}" type="datetimeFigureOut">
              <a:rPr lang="en-US" smtClean="0"/>
              <a:pPr/>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D60EF8CC-7275-48FA-827F-FE2033674B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image" Target="../media/image56.png"/><Relationship Id="rId3" Type="http://schemas.openxmlformats.org/officeDocument/2006/relationships/image" Target="../media/image47.png"/><Relationship Id="rId12" Type="http://schemas.openxmlformats.org/officeDocument/2006/relationships/image" Target="../media/image200.pn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 Id="rId11" Type="http://schemas.openxmlformats.org/officeDocument/2006/relationships/image" Target="../media/image55.png"/><Relationship Id="rId10" Type="http://schemas.openxmlformats.org/officeDocument/2006/relationships/image" Target="../media/image54.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222.png"/><Relationship Id="rId18" Type="http://schemas.openxmlformats.org/officeDocument/2006/relationships/image" Target="../media/image27.png"/><Relationship Id="rId3" Type="http://schemas.openxmlformats.org/officeDocument/2006/relationships/notesSlide" Target="../notesSlides/notesSlide11.xml"/><Relationship Id="rId7" Type="http://schemas.openxmlformats.org/officeDocument/2006/relationships/image" Target="../media/image55.png"/><Relationship Id="rId12" Type="http://schemas.openxmlformats.org/officeDocument/2006/relationships/image" Target="../media/image211.png"/><Relationship Id="rId17" Type="http://schemas.openxmlformats.org/officeDocument/2006/relationships/image" Target="../media/image26.png"/><Relationship Id="rId2" Type="http://schemas.openxmlformats.org/officeDocument/2006/relationships/slideLayout" Target="../slideLayouts/slideLayout2.xml"/><Relationship Id="rId16" Type="http://schemas.openxmlformats.org/officeDocument/2006/relationships/image" Target="../media/image25.png"/><Relationship Id="rId1" Type="http://schemas.openxmlformats.org/officeDocument/2006/relationships/tags" Target="../tags/tag2.xml"/><Relationship Id="rId6" Type="http://schemas.openxmlformats.org/officeDocument/2006/relationships/image" Target="../media/image48.png"/><Relationship Id="rId11" Type="http://schemas.openxmlformats.org/officeDocument/2006/relationships/image" Target="../media/image200.png"/><Relationship Id="rId5" Type="http://schemas.openxmlformats.org/officeDocument/2006/relationships/image" Target="../media/image47.png"/><Relationship Id="rId15" Type="http://schemas.openxmlformats.org/officeDocument/2006/relationships/image" Target="../media/image24.png"/><Relationship Id="rId4" Type="http://schemas.openxmlformats.org/officeDocument/2006/relationships/image" Target="../media/image54.png"/><Relationship Id="rId9" Type="http://schemas.openxmlformats.org/officeDocument/2006/relationships/image" Target="../media/image56.png"/><Relationship Id="rId14" Type="http://schemas.openxmlformats.org/officeDocument/2006/relationships/image" Target="../media/image231.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222.png"/><Relationship Id="rId3" Type="http://schemas.openxmlformats.org/officeDocument/2006/relationships/image" Target="../media/image54.png"/><Relationship Id="rId12" Type="http://schemas.openxmlformats.org/officeDocument/2006/relationships/image" Target="../media/image211.png"/><Relationship Id="rId17"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200.png"/><Relationship Id="rId5" Type="http://schemas.openxmlformats.org/officeDocument/2006/relationships/image" Target="../media/image48.png"/><Relationship Id="rId15" Type="http://schemas.openxmlformats.org/officeDocument/2006/relationships/image" Target="../media/image24.png"/><Relationship Id="rId4" Type="http://schemas.openxmlformats.org/officeDocument/2006/relationships/image" Target="../media/image47.png"/><Relationship Id="rId9" Type="http://schemas.openxmlformats.org/officeDocument/2006/relationships/image" Target="../media/image56.png"/><Relationship Id="rId14" Type="http://schemas.openxmlformats.org/officeDocument/2006/relationships/image" Target="../media/image231.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29.png"/><Relationship Id="rId18" Type="http://schemas.openxmlformats.org/officeDocument/2006/relationships/image" Target="../media/image27.png"/><Relationship Id="rId3" Type="http://schemas.openxmlformats.org/officeDocument/2006/relationships/notesSlide" Target="../notesSlides/notesSlide13.xml"/><Relationship Id="rId7" Type="http://schemas.openxmlformats.org/officeDocument/2006/relationships/image" Target="../media/image55.png"/><Relationship Id="rId12" Type="http://schemas.openxmlformats.org/officeDocument/2006/relationships/image" Target="../media/image211.png"/><Relationship Id="rId17"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31.png"/><Relationship Id="rId1" Type="http://schemas.openxmlformats.org/officeDocument/2006/relationships/tags" Target="../tags/tag3.xml"/><Relationship Id="rId6" Type="http://schemas.openxmlformats.org/officeDocument/2006/relationships/image" Target="../media/image48.png"/><Relationship Id="rId11" Type="http://schemas.openxmlformats.org/officeDocument/2006/relationships/image" Target="../media/image200.png"/><Relationship Id="rId5" Type="http://schemas.openxmlformats.org/officeDocument/2006/relationships/image" Target="../media/image47.png"/><Relationship Id="rId15" Type="http://schemas.openxmlformats.org/officeDocument/2006/relationships/image" Target="../media/image24.png"/><Relationship Id="rId4" Type="http://schemas.openxmlformats.org/officeDocument/2006/relationships/image" Target="../media/image54.png"/><Relationship Id="rId9" Type="http://schemas.openxmlformats.org/officeDocument/2006/relationships/image" Target="../media/image56.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4.png"/><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7.png"/><Relationship Id="rId11" Type="http://schemas.openxmlformats.org/officeDocument/2006/relationships/image" Target="../media/image200.png"/><Relationship Id="rId5" Type="http://schemas.openxmlformats.org/officeDocument/2006/relationships/image" Target="../media/image58.png"/><Relationship Id="rId10" Type="http://schemas.openxmlformats.org/officeDocument/2006/relationships/image" Target="../media/image56.png"/><Relationship Id="rId4" Type="http://schemas.openxmlformats.org/officeDocument/2006/relationships/image" Target="../media/image59.png"/><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18" Type="http://schemas.openxmlformats.org/officeDocument/2006/relationships/image" Target="../media/image67.png"/><Relationship Id="rId3" Type="http://schemas.openxmlformats.org/officeDocument/2006/relationships/image" Target="../media/image54.png"/><Relationship Id="rId21" Type="http://schemas.openxmlformats.org/officeDocument/2006/relationships/image" Target="../media/image70.png"/><Relationship Id="rId17" Type="http://schemas.openxmlformats.org/officeDocument/2006/relationships/image" Target="../media/image66.png"/><Relationship Id="rId2" Type="http://schemas.openxmlformats.org/officeDocument/2006/relationships/notesSlide" Target="../notesSlides/notesSlide14.xml"/><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2.xml"/><Relationship Id="rId24" Type="http://schemas.openxmlformats.org/officeDocument/2006/relationships/image" Target="../media/image73.png"/><Relationship Id="rId23" Type="http://schemas.openxmlformats.org/officeDocument/2006/relationships/image" Target="../media/image28.jpg"/><Relationship Id="rId19" Type="http://schemas.openxmlformats.org/officeDocument/2006/relationships/image" Target="../media/image68.png"/><Relationship Id="rId22"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1.png"/><Relationship Id="rId3" Type="http://schemas.openxmlformats.org/officeDocument/2006/relationships/image" Target="../media/image221.png"/><Relationship Id="rId7" Type="http://schemas.openxmlformats.org/officeDocument/2006/relationships/image" Target="../media/image26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2.png"/><Relationship Id="rId11" Type="http://schemas.openxmlformats.org/officeDocument/2006/relationships/image" Target="../media/image302.png"/><Relationship Id="rId5" Type="http://schemas.openxmlformats.org/officeDocument/2006/relationships/image" Target="../media/image242.png"/><Relationship Id="rId10" Type="http://schemas.openxmlformats.org/officeDocument/2006/relationships/image" Target="../media/image291.png"/><Relationship Id="rId4" Type="http://schemas.openxmlformats.org/officeDocument/2006/relationships/image" Target="../media/image232.png"/><Relationship Id="rId9" Type="http://schemas.openxmlformats.org/officeDocument/2006/relationships/image" Target="../media/image282.png"/></Relationships>
</file>

<file path=ppt/slides/_rels/slide27.xml.rels><?xml version="1.0" encoding="UTF-8" standalone="yes"?>
<Relationships xmlns="http://schemas.openxmlformats.org/package/2006/relationships"><Relationship Id="rId8" Type="http://schemas.openxmlformats.org/officeDocument/2006/relationships/image" Target="../media/image282.png"/><Relationship Id="rId3" Type="http://schemas.openxmlformats.org/officeDocument/2006/relationships/image" Target="../media/image232.png"/><Relationship Id="rId7" Type="http://schemas.openxmlformats.org/officeDocument/2006/relationships/image" Target="../media/image271.png"/><Relationship Id="rId2"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image" Target="../media/image262.png"/><Relationship Id="rId5" Type="http://schemas.openxmlformats.org/officeDocument/2006/relationships/image" Target="../media/image252.png"/><Relationship Id="rId10" Type="http://schemas.openxmlformats.org/officeDocument/2006/relationships/image" Target="../media/image35.png"/><Relationship Id="rId4" Type="http://schemas.openxmlformats.org/officeDocument/2006/relationships/image" Target="../media/image242.png"/><Relationship Id="rId9" Type="http://schemas.openxmlformats.org/officeDocument/2006/relationships/image" Target="../media/image291.png"/></Relationships>
</file>

<file path=ppt/slides/_rels/slide28.xml.rels><?xml version="1.0" encoding="UTF-8" standalone="yes"?>
<Relationships xmlns="http://schemas.openxmlformats.org/package/2006/relationships"><Relationship Id="rId8" Type="http://schemas.openxmlformats.org/officeDocument/2006/relationships/image" Target="../media/image282.png"/><Relationship Id="rId3" Type="http://schemas.openxmlformats.org/officeDocument/2006/relationships/image" Target="../media/image232.png"/><Relationship Id="rId7" Type="http://schemas.openxmlformats.org/officeDocument/2006/relationships/image" Target="../media/image271.png"/><Relationship Id="rId2"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image" Target="../media/image262.png"/><Relationship Id="rId5" Type="http://schemas.openxmlformats.org/officeDocument/2006/relationships/image" Target="../media/image252.png"/><Relationship Id="rId10" Type="http://schemas.openxmlformats.org/officeDocument/2006/relationships/image" Target="../media/image312.png"/><Relationship Id="rId4" Type="http://schemas.openxmlformats.org/officeDocument/2006/relationships/image" Target="../media/image242.png"/><Relationship Id="rId9" Type="http://schemas.openxmlformats.org/officeDocument/2006/relationships/image" Target="../media/image291.png"/></Relationships>
</file>

<file path=ppt/slides/_rels/slide29.xml.rels><?xml version="1.0" encoding="UTF-8" standalone="yes"?>
<Relationships xmlns="http://schemas.openxmlformats.org/package/2006/relationships"><Relationship Id="rId8" Type="http://schemas.openxmlformats.org/officeDocument/2006/relationships/image" Target="../media/image282.png"/><Relationship Id="rId3" Type="http://schemas.openxmlformats.org/officeDocument/2006/relationships/image" Target="../media/image232.png"/><Relationship Id="rId7" Type="http://schemas.openxmlformats.org/officeDocument/2006/relationships/image" Target="../media/image271.png"/><Relationship Id="rId2"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image" Target="../media/image262.png"/><Relationship Id="rId5" Type="http://schemas.openxmlformats.org/officeDocument/2006/relationships/image" Target="../media/image252.png"/><Relationship Id="rId10" Type="http://schemas.openxmlformats.org/officeDocument/2006/relationships/image" Target="../media/image36.png"/><Relationship Id="rId4" Type="http://schemas.openxmlformats.org/officeDocument/2006/relationships/image" Target="../media/image242.png"/><Relationship Id="rId9" Type="http://schemas.openxmlformats.org/officeDocument/2006/relationships/image" Target="../media/image29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82.png"/><Relationship Id="rId3" Type="http://schemas.openxmlformats.org/officeDocument/2006/relationships/image" Target="../media/image232.png"/><Relationship Id="rId7" Type="http://schemas.openxmlformats.org/officeDocument/2006/relationships/image" Target="../media/image271.png"/><Relationship Id="rId2"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image" Target="../media/image262.png"/><Relationship Id="rId5" Type="http://schemas.openxmlformats.org/officeDocument/2006/relationships/image" Target="../media/image252.png"/><Relationship Id="rId10" Type="http://schemas.openxmlformats.org/officeDocument/2006/relationships/image" Target="../media/image322.png"/><Relationship Id="rId4" Type="http://schemas.openxmlformats.org/officeDocument/2006/relationships/image" Target="../media/image242.png"/><Relationship Id="rId9" Type="http://schemas.openxmlformats.org/officeDocument/2006/relationships/image" Target="../media/image29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230.png"/><Relationship Id="rId5" Type="http://schemas.openxmlformats.org/officeDocument/2006/relationships/image" Target="../media/image79.png"/><Relationship Id="rId10" Type="http://schemas.openxmlformats.org/officeDocument/2006/relationships/image" Target="../media/image220.png"/><Relationship Id="rId4" Type="http://schemas.openxmlformats.org/officeDocument/2006/relationships/image" Target="../media/image78.png"/><Relationship Id="rId9" Type="http://schemas.openxmlformats.org/officeDocument/2006/relationships/image" Target="../media/image210.pn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230.png"/><Relationship Id="rId5" Type="http://schemas.openxmlformats.org/officeDocument/2006/relationships/image" Target="../media/image79.png"/><Relationship Id="rId10" Type="http://schemas.openxmlformats.org/officeDocument/2006/relationships/image" Target="../media/image220.png"/><Relationship Id="rId4" Type="http://schemas.openxmlformats.org/officeDocument/2006/relationships/image" Target="../media/image78.png"/><Relationship Id="rId9" Type="http://schemas.openxmlformats.org/officeDocument/2006/relationships/image" Target="../media/image21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90.png"/><Relationship Id="rId13" Type="http://schemas.openxmlformats.org/officeDocument/2006/relationships/image" Target="../media/image340.png"/><Relationship Id="rId18" Type="http://schemas.openxmlformats.org/officeDocument/2006/relationships/image" Target="../media/image390.png"/><Relationship Id="rId3" Type="http://schemas.openxmlformats.org/officeDocument/2006/relationships/notesSlide" Target="../notesSlides/notesSlide24.xml"/><Relationship Id="rId7" Type="http://schemas.openxmlformats.org/officeDocument/2006/relationships/image" Target="../media/image210.png"/><Relationship Id="rId12" Type="http://schemas.openxmlformats.org/officeDocument/2006/relationships/image" Target="../media/image330.png"/><Relationship Id="rId17" Type="http://schemas.openxmlformats.org/officeDocument/2006/relationships/image" Target="../media/image380.png"/><Relationship Id="rId2" Type="http://schemas.openxmlformats.org/officeDocument/2006/relationships/slideLayout" Target="../slideLayouts/slideLayout2.xml"/><Relationship Id="rId16" Type="http://schemas.openxmlformats.org/officeDocument/2006/relationships/image" Target="../media/image370.png"/><Relationship Id="rId1" Type="http://schemas.openxmlformats.org/officeDocument/2006/relationships/tags" Target="../tags/tag7.xml"/><Relationship Id="rId6" Type="http://schemas.openxmlformats.org/officeDocument/2006/relationships/image" Target="../media/image280.png"/><Relationship Id="rId11" Type="http://schemas.openxmlformats.org/officeDocument/2006/relationships/image" Target="../media/image320.png"/><Relationship Id="rId5" Type="http://schemas.openxmlformats.org/officeDocument/2006/relationships/image" Target="../media/image270.png"/><Relationship Id="rId15" Type="http://schemas.openxmlformats.org/officeDocument/2006/relationships/image" Target="../media/image360.png"/><Relationship Id="rId10" Type="http://schemas.openxmlformats.org/officeDocument/2006/relationships/image" Target="../media/image310.png"/><Relationship Id="rId4" Type="http://schemas.openxmlformats.org/officeDocument/2006/relationships/image" Target="../media/image260.png"/><Relationship Id="rId9" Type="http://schemas.openxmlformats.org/officeDocument/2006/relationships/image" Target="../media/image300.png"/><Relationship Id="rId14" Type="http://schemas.openxmlformats.org/officeDocument/2006/relationships/image" Target="../media/image39.png"/></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5.xml"/><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2.png"/><Relationship Id="rId11" Type="http://schemas.openxmlformats.org/officeDocument/2006/relationships/image" Target="../media/image53.png"/><Relationship Id="rId5" Type="http://schemas.openxmlformats.org/officeDocument/2006/relationships/image" Target="../media/image41.png"/><Relationship Id="rId10" Type="http://schemas.openxmlformats.org/officeDocument/2006/relationships/image" Target="../media/image52.png"/><Relationship Id="rId4" Type="http://schemas.openxmlformats.org/officeDocument/2006/relationships/image" Target="../media/image401.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01.png"/><Relationship Id="rId7"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908720"/>
            <a:ext cx="7560840" cy="2592288"/>
          </a:xfrm>
        </p:spPr>
        <p:txBody>
          <a:bodyPr>
            <a:normAutofit fontScale="90000"/>
          </a:bodyPr>
          <a:lstStyle/>
          <a:p>
            <a:r>
              <a:rPr lang="en-US" b="1" dirty="0" smtClean="0">
                <a:latin typeface="Times New Roman" pitchFamily="18" charset="0"/>
                <a:cs typeface="Times New Roman" pitchFamily="18" charset="0"/>
              </a:rPr>
              <a:t>Efficient Route Planning on Public Transportation Networks: A Labelling Approach</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395536" y="3933056"/>
            <a:ext cx="8352928" cy="2009818"/>
          </a:xfrm>
        </p:spPr>
        <p:txBody>
          <a:bodyPr>
            <a:normAutofit/>
          </a:bodyPr>
          <a:lstStyle/>
          <a:p>
            <a:r>
              <a:rPr lang="en-US" sz="2400"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Sibo Wang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Wenqing</a:t>
            </a:r>
            <a:r>
              <a:rPr lang="en-US" sz="2400" dirty="0" smtClean="0">
                <a:solidFill>
                  <a:schemeClr val="tx1"/>
                </a:solidFill>
                <a:latin typeface="Times New Roman" pitchFamily="18" charset="0"/>
                <a:cs typeface="Times New Roman" pitchFamily="18" charset="0"/>
              </a:rPr>
              <a:t> Lin,  Yi Yang,</a:t>
            </a:r>
          </a:p>
          <a:p>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Xiaokui</a:t>
            </a:r>
            <a:r>
              <a:rPr lang="en-US" sz="2400" dirty="0" smtClean="0">
                <a:solidFill>
                  <a:schemeClr val="tx1"/>
                </a:solidFill>
                <a:latin typeface="Times New Roman" pitchFamily="18" charset="0"/>
                <a:cs typeface="Times New Roman" pitchFamily="18" charset="0"/>
              </a:rPr>
              <a:t> Xiao, </a:t>
            </a:r>
            <a:r>
              <a:rPr lang="en-US" sz="2400" dirty="0" err="1" smtClean="0">
                <a:solidFill>
                  <a:schemeClr val="tx1"/>
                </a:solidFill>
                <a:latin typeface="Times New Roman" pitchFamily="18" charset="0"/>
                <a:cs typeface="Times New Roman" pitchFamily="18" charset="0"/>
              </a:rPr>
              <a:t>Shuigeng</a:t>
            </a:r>
            <a:r>
              <a:rPr lang="en-US" sz="2400" dirty="0" smtClean="0">
                <a:solidFill>
                  <a:schemeClr val="tx1"/>
                </a:solidFill>
                <a:latin typeface="Times New Roman" pitchFamily="18" charset="0"/>
                <a:cs typeface="Times New Roman" pitchFamily="18" charset="0"/>
              </a:rPr>
              <a:t> Zhou</a:t>
            </a:r>
          </a:p>
        </p:txBody>
      </p:sp>
      <p:pic>
        <p:nvPicPr>
          <p:cNvPr id="4" name="Picture 2" descr="http://www.ntu.edu.sg/home/mntnguyen/Images/ntu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229200"/>
            <a:ext cx="2483767" cy="8933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3563888" y="5085184"/>
            <a:ext cx="2448272" cy="1173130"/>
          </a:xfrm>
          <a:prstGeom prst="rect">
            <a:avLst/>
          </a:prstGeom>
        </p:spPr>
      </p:pic>
      <p:pic>
        <p:nvPicPr>
          <p:cNvPr id="7" name="Picture 6"/>
          <p:cNvPicPr>
            <a:picLocks noChangeAspect="1"/>
          </p:cNvPicPr>
          <p:nvPr/>
        </p:nvPicPr>
        <p:blipFill>
          <a:blip r:embed="rId4"/>
          <a:stretch>
            <a:fillRect/>
          </a:stretch>
        </p:blipFill>
        <p:spPr>
          <a:xfrm>
            <a:off x="6264697" y="5167395"/>
            <a:ext cx="2478696" cy="10087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Index Structure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2800" dirty="0"/>
                  <a:t>Each </a:t>
                </a:r>
                <a:r>
                  <a:rPr lang="en-US" altLang="zh-CN" sz="2800" dirty="0" smtClean="0"/>
                  <a:t>label in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a:rPr>
                          <m:t>𝐿</m:t>
                        </m:r>
                      </m:e>
                      <m:sub>
                        <m:r>
                          <a:rPr lang="en-US" altLang="zh-CN" sz="2800" i="1">
                            <a:latin typeface="Cambria Math"/>
                          </a:rPr>
                          <m:t>𝑖𝑛</m:t>
                        </m:r>
                      </m:sub>
                    </m:sSub>
                    <m:r>
                      <a:rPr lang="en-US" altLang="zh-CN" sz="2800" i="1">
                        <a:latin typeface="Cambria Math"/>
                      </a:rPr>
                      <m:t>(</m:t>
                    </m:r>
                    <m:r>
                      <a:rPr lang="en-US" altLang="zh-CN" sz="2800" i="1">
                        <a:solidFill>
                          <a:srgbClr val="FF0000"/>
                        </a:solidFill>
                        <a:latin typeface="Cambria Math"/>
                      </a:rPr>
                      <m:t>𝑣</m:t>
                    </m:r>
                    <m:r>
                      <a:rPr lang="en-US" altLang="zh-CN" sz="2800" i="1">
                        <a:latin typeface="Cambria Math"/>
                      </a:rPr>
                      <m:t>)</m:t>
                    </m:r>
                  </m:oMath>
                </a14:m>
                <a:r>
                  <a:rPr lang="en-US" altLang="zh-CN" sz="2800" dirty="0" smtClean="0"/>
                  <a:t> </a:t>
                </a:r>
                <a:r>
                  <a:rPr lang="en-US" altLang="zh-CN" sz="2800" dirty="0"/>
                  <a:t>is a tuple </a:t>
                </a:r>
                <a14:m>
                  <m:oMath xmlns:m="http://schemas.openxmlformats.org/officeDocument/2006/math">
                    <m:r>
                      <a:rPr lang="en-US" altLang="zh-CN" sz="2800">
                        <a:solidFill>
                          <a:srgbClr val="C00000"/>
                        </a:solidFill>
                        <a:latin typeface="Cambria Math"/>
                      </a:rPr>
                      <m:t>𝑙</m:t>
                    </m:r>
                    <m:r>
                      <a:rPr lang="en-US" altLang="zh-CN" sz="2800">
                        <a:latin typeface="Cambria Math"/>
                      </a:rPr>
                      <m:t>=</m:t>
                    </m:r>
                    <m:d>
                      <m:dPr>
                        <m:begChr m:val="〈"/>
                        <m:endChr m:val="〉"/>
                        <m:ctrlPr>
                          <a:rPr lang="en-US" altLang="zh-CN" sz="2800" i="1">
                            <a:solidFill>
                              <a:srgbClr val="C00000"/>
                            </a:solidFill>
                            <a:latin typeface="Cambria Math" panose="02040503050406030204" pitchFamily="18" charset="0"/>
                          </a:rPr>
                        </m:ctrlPr>
                      </m:dPr>
                      <m:e>
                        <m:r>
                          <a:rPr lang="en-US" altLang="zh-CN" sz="2800">
                            <a:solidFill>
                              <a:srgbClr val="C00000"/>
                            </a:solidFill>
                            <a:latin typeface="Cambria Math"/>
                          </a:rPr>
                          <m:t>𝑥</m:t>
                        </m:r>
                        <m:r>
                          <a:rPr lang="en-US" altLang="zh-CN" sz="2800">
                            <a:latin typeface="Cambria Math"/>
                          </a:rPr>
                          <m:t>, </m:t>
                        </m:r>
                        <m:sSub>
                          <m:sSubPr>
                            <m:ctrlPr>
                              <a:rPr lang="en-US" altLang="zh-CN" sz="2800" i="1">
                                <a:solidFill>
                                  <a:srgbClr val="C00000"/>
                                </a:solidFill>
                                <a:latin typeface="Cambria Math" panose="02040503050406030204" pitchFamily="18" charset="0"/>
                              </a:rPr>
                            </m:ctrlPr>
                          </m:sSubPr>
                          <m:e>
                            <m:r>
                              <a:rPr lang="en-US" altLang="zh-CN" sz="2800">
                                <a:solidFill>
                                  <a:srgbClr val="C00000"/>
                                </a:solidFill>
                                <a:latin typeface="Cambria Math"/>
                              </a:rPr>
                              <m:t>𝑡</m:t>
                            </m:r>
                          </m:e>
                          <m:sub>
                            <m:r>
                              <a:rPr lang="en-US" altLang="zh-CN" sz="2800">
                                <a:solidFill>
                                  <a:srgbClr val="C00000"/>
                                </a:solidFill>
                                <a:latin typeface="Cambria Math"/>
                              </a:rPr>
                              <m:t>𝑑</m:t>
                            </m:r>
                          </m:sub>
                        </m:sSub>
                        <m:r>
                          <a:rPr lang="en-US" altLang="zh-CN" sz="2800">
                            <a:latin typeface="Cambria Math"/>
                          </a:rPr>
                          <m:t>, </m:t>
                        </m:r>
                        <m:sSub>
                          <m:sSubPr>
                            <m:ctrlPr>
                              <a:rPr lang="en-US" altLang="zh-CN" sz="2800" i="1">
                                <a:solidFill>
                                  <a:srgbClr val="C00000"/>
                                </a:solidFill>
                                <a:latin typeface="Cambria Math" panose="02040503050406030204" pitchFamily="18" charset="0"/>
                              </a:rPr>
                            </m:ctrlPr>
                          </m:sSubPr>
                          <m:e>
                            <m:r>
                              <a:rPr lang="en-US" altLang="zh-CN" sz="2800">
                                <a:solidFill>
                                  <a:srgbClr val="C00000"/>
                                </a:solidFill>
                                <a:latin typeface="Cambria Math"/>
                              </a:rPr>
                              <m:t>𝑡</m:t>
                            </m:r>
                          </m:e>
                          <m:sub>
                            <m:r>
                              <a:rPr lang="en-US" altLang="zh-CN" sz="2800">
                                <a:solidFill>
                                  <a:srgbClr val="C00000"/>
                                </a:solidFill>
                                <a:latin typeface="Cambria Math"/>
                              </a:rPr>
                              <m:t>𝑎</m:t>
                            </m:r>
                          </m:sub>
                        </m:sSub>
                        <m:r>
                          <a:rPr lang="en-US" altLang="zh-CN" sz="2800">
                            <a:latin typeface="Cambria Math"/>
                          </a:rPr>
                          <m:t>, </m:t>
                        </m:r>
                        <m:r>
                          <a:rPr lang="en-US" altLang="zh-CN" sz="2800">
                            <a:solidFill>
                              <a:srgbClr val="C00000"/>
                            </a:solidFill>
                            <a:latin typeface="Cambria Math"/>
                          </a:rPr>
                          <m:t>𝑏</m:t>
                        </m:r>
                        <m:r>
                          <a:rPr lang="en-US" altLang="zh-CN" sz="2800">
                            <a:latin typeface="Cambria Math"/>
                          </a:rPr>
                          <m:t>,</m:t>
                        </m:r>
                        <m:r>
                          <a:rPr lang="en-US" altLang="zh-CN" sz="2800">
                            <a:solidFill>
                              <a:srgbClr val="C00000"/>
                            </a:solidFill>
                            <a:latin typeface="Cambria Math"/>
                          </a:rPr>
                          <m:t>𝑝</m:t>
                        </m:r>
                      </m:e>
                    </m:d>
                  </m:oMath>
                </a14:m>
                <a:r>
                  <a:rPr lang="en-US" altLang="zh-CN" sz="2800" dirty="0"/>
                  <a:t>,</a:t>
                </a:r>
                <a:r>
                  <a:rPr lang="en-US" altLang="zh-CN" sz="2800" dirty="0" smtClean="0"/>
                  <a:t> </a:t>
                </a:r>
                <a:r>
                  <a:rPr lang="en-US" altLang="zh-CN" sz="2800" dirty="0"/>
                  <a:t>where</a:t>
                </a:r>
              </a:p>
              <a:p>
                <a:pPr lvl="1">
                  <a:buClrTx/>
                </a:pPr>
                <a14:m>
                  <m:oMath xmlns:m="http://schemas.openxmlformats.org/officeDocument/2006/math">
                    <m:r>
                      <a:rPr lang="en-US" altLang="zh-CN" sz="2400" i="1" smtClean="0">
                        <a:solidFill>
                          <a:srgbClr val="C00000"/>
                        </a:solidFill>
                        <a:latin typeface="Cambria Math" panose="02040503050406030204" pitchFamily="18" charset="0"/>
                      </a:rPr>
                      <m:t>𝑥</m:t>
                    </m:r>
                    <m:r>
                      <a:rPr lang="en-US" altLang="zh-CN" sz="2400" i="1">
                        <a:latin typeface="Cambria Math" panose="02040503050406030204" pitchFamily="18" charset="0"/>
                      </a:rPr>
                      <m:t>:</m:t>
                    </m:r>
                  </m:oMath>
                </a14:m>
                <a:r>
                  <a:rPr lang="en-US" altLang="zh-CN" sz="2400" dirty="0"/>
                  <a:t> the staring node </a:t>
                </a:r>
                <a:r>
                  <a:rPr lang="en-US" altLang="zh-CN" sz="2400" dirty="0" smtClean="0"/>
                  <a:t>of </a:t>
                </a:r>
                <a:r>
                  <a:rPr lang="en-US" altLang="zh-CN" sz="2400" dirty="0"/>
                  <a:t>a path </a:t>
                </a:r>
                <a14:m>
                  <m:oMath xmlns:m="http://schemas.openxmlformats.org/officeDocument/2006/math">
                    <m:r>
                      <a:rPr lang="en-US" altLang="zh-CN" sz="2400" i="1" smtClean="0">
                        <a:solidFill>
                          <a:srgbClr val="FF0000"/>
                        </a:solidFill>
                        <a:latin typeface="Cambria Math" panose="02040503050406030204" pitchFamily="18" charset="0"/>
                      </a:rPr>
                      <m:t>𝑃</m:t>
                    </m:r>
                  </m:oMath>
                </a14:m>
                <a:r>
                  <a:rPr lang="en-US" altLang="zh-CN" sz="2400" dirty="0"/>
                  <a:t> from </a:t>
                </a:r>
                <a14:m>
                  <m:oMath xmlns:m="http://schemas.openxmlformats.org/officeDocument/2006/math">
                    <m:r>
                      <a:rPr lang="en-US" altLang="zh-CN" sz="2400" i="1" smtClean="0">
                        <a:solidFill>
                          <a:srgbClr val="FF0000"/>
                        </a:solidFill>
                        <a:latin typeface="Cambria Math" panose="02040503050406030204" pitchFamily="18" charset="0"/>
                      </a:rPr>
                      <m:t>𝑥</m:t>
                    </m:r>
                  </m:oMath>
                </a14:m>
                <a:r>
                  <a:rPr lang="en-US" altLang="zh-CN" sz="2400" dirty="0"/>
                  <a:t> to </a:t>
                </a:r>
                <a14:m>
                  <m:oMath xmlns:m="http://schemas.openxmlformats.org/officeDocument/2006/math">
                    <m:r>
                      <a:rPr lang="en-US" altLang="zh-CN" sz="2400" smtClean="0">
                        <a:solidFill>
                          <a:srgbClr val="FF0000"/>
                        </a:solidFill>
                        <a:latin typeface="Cambria Math"/>
                      </a:rPr>
                      <m:t>𝑣</m:t>
                    </m:r>
                  </m:oMath>
                </a14:m>
                <a:r>
                  <a:rPr lang="en-US" altLang="zh-CN" sz="2400" dirty="0" smtClean="0"/>
                  <a:t>. Among </a:t>
                </a:r>
                <a:r>
                  <a:rPr lang="en-US" altLang="zh-CN" sz="2400" dirty="0"/>
                  <a:t>all nodes on </a:t>
                </a:r>
                <a14:m>
                  <m:oMath xmlns:m="http://schemas.openxmlformats.org/officeDocument/2006/math">
                    <m:r>
                      <a:rPr lang="en-US" altLang="zh-CN" sz="2400" i="1" smtClean="0">
                        <a:solidFill>
                          <a:srgbClr val="FF0000"/>
                        </a:solidFill>
                        <a:latin typeface="Cambria Math" panose="02040503050406030204" pitchFamily="18" charset="0"/>
                      </a:rPr>
                      <m:t>𝑃</m:t>
                    </m:r>
                  </m:oMath>
                </a14:m>
                <a:r>
                  <a:rPr lang="en-US" altLang="zh-CN" sz="2400" dirty="0"/>
                  <a:t>, </a:t>
                </a:r>
                <a14:m>
                  <m:oMath xmlns:m="http://schemas.openxmlformats.org/officeDocument/2006/math">
                    <m:r>
                      <a:rPr lang="en-US" altLang="zh-CN" sz="2400" i="1" smtClean="0">
                        <a:solidFill>
                          <a:srgbClr val="FF0000"/>
                        </a:solidFill>
                        <a:latin typeface="Cambria Math" panose="02040503050406030204" pitchFamily="18" charset="0"/>
                      </a:rPr>
                      <m:t>𝑥</m:t>
                    </m:r>
                  </m:oMath>
                </a14:m>
                <a:r>
                  <a:rPr lang="en-US" altLang="zh-CN" sz="2400" dirty="0"/>
                  <a:t> has the highest rank. </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259" t="-1348"/>
                </a:stretch>
              </a:blipFill>
            </p:spPr>
            <p:txBody>
              <a:bodyPr/>
              <a:lstStyle/>
              <a:p>
                <a:r>
                  <a:rPr lang="zh-CN" altLang="en-US">
                    <a:noFill/>
                  </a:rPr>
                  <a:t> </a:t>
                </a:r>
              </a:p>
            </p:txBody>
          </p:sp>
        </mc:Fallback>
      </mc:AlternateContent>
      <p:cxnSp>
        <p:nvCxnSpPr>
          <p:cNvPr id="4" name="曲线连接符 3"/>
          <p:cNvCxnSpPr>
            <a:stCxn id="9" idx="6"/>
            <a:endCxn id="6" idx="2"/>
          </p:cNvCxnSpPr>
          <p:nvPr/>
        </p:nvCxnSpPr>
        <p:spPr>
          <a:xfrm flipV="1">
            <a:off x="5220072" y="4257092"/>
            <a:ext cx="1300990" cy="7200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Oval 99"/>
              <p:cNvSpPr/>
              <p:nvPr/>
            </p:nvSpPr>
            <p:spPr>
              <a:xfrm>
                <a:off x="2339752" y="4005064"/>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i="1" smtClean="0">
                          <a:solidFill>
                            <a:schemeClr val="tx1"/>
                          </a:solidFill>
                          <a:latin typeface="Cambria Math"/>
                        </a:rPr>
                        <m:t>𝑥</m:t>
                      </m:r>
                    </m:oMath>
                  </m:oMathPara>
                </a14:m>
                <a:endParaRPr lang="en-SG" sz="3600" dirty="0">
                  <a:solidFill>
                    <a:schemeClr val="tx1"/>
                  </a:solidFill>
                </a:endParaRPr>
              </a:p>
            </p:txBody>
          </p:sp>
        </mc:Choice>
        <mc:Fallback xmlns="">
          <p:sp>
            <p:nvSpPr>
              <p:cNvPr id="5" name="Oval 99"/>
              <p:cNvSpPr>
                <a:spLocks noRot="1" noChangeAspect="1" noMove="1" noResize="1" noEditPoints="1" noAdjustHandles="1" noChangeArrowheads="1" noChangeShapeType="1" noTextEdit="1"/>
              </p:cNvSpPr>
              <p:nvPr/>
            </p:nvSpPr>
            <p:spPr>
              <a:xfrm>
                <a:off x="2339752" y="4005064"/>
                <a:ext cx="715234" cy="648072"/>
              </a:xfrm>
              <a:prstGeom prst="ellipse">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Oval 99"/>
              <p:cNvSpPr/>
              <p:nvPr/>
            </p:nvSpPr>
            <p:spPr>
              <a:xfrm>
                <a:off x="6521062" y="3933056"/>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i="1" smtClean="0">
                          <a:solidFill>
                            <a:schemeClr val="tx1"/>
                          </a:solidFill>
                          <a:latin typeface="Cambria Math"/>
                        </a:rPr>
                        <m:t>𝑣</m:t>
                      </m:r>
                    </m:oMath>
                  </m:oMathPara>
                </a14:m>
                <a:endParaRPr lang="en-SG" sz="3600" dirty="0">
                  <a:solidFill>
                    <a:schemeClr val="tx1"/>
                  </a:solidFill>
                </a:endParaRPr>
              </a:p>
            </p:txBody>
          </p:sp>
        </mc:Choice>
        <mc:Fallback xmlns="">
          <p:sp>
            <p:nvSpPr>
              <p:cNvPr id="6" name="Oval 99"/>
              <p:cNvSpPr>
                <a:spLocks noRot="1" noChangeAspect="1" noMove="1" noResize="1" noEditPoints="1" noAdjustHandles="1" noChangeArrowheads="1" noChangeShapeType="1" noTextEdit="1"/>
              </p:cNvSpPr>
              <p:nvPr/>
            </p:nvSpPr>
            <p:spPr>
              <a:xfrm>
                <a:off x="6521062" y="3933056"/>
                <a:ext cx="715234" cy="648072"/>
              </a:xfrm>
              <a:prstGeom prst="ellipse">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Oval 99"/>
              <p:cNvSpPr/>
              <p:nvPr/>
            </p:nvSpPr>
            <p:spPr>
              <a:xfrm>
                <a:off x="4504838" y="4005064"/>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a:rPr>
                        <m:t>𝑤</m:t>
                      </m:r>
                    </m:oMath>
                  </m:oMathPara>
                </a14:m>
                <a:endParaRPr lang="en-SG" sz="3600" dirty="0">
                  <a:solidFill>
                    <a:schemeClr val="tx1"/>
                  </a:solidFill>
                </a:endParaRPr>
              </a:p>
            </p:txBody>
          </p:sp>
        </mc:Choice>
        <mc:Fallback xmlns="">
          <p:sp>
            <p:nvSpPr>
              <p:cNvPr id="9" name="Oval 99"/>
              <p:cNvSpPr>
                <a:spLocks noRot="1" noChangeAspect="1" noMove="1" noResize="1" noEditPoints="1" noAdjustHandles="1" noChangeArrowheads="1" noChangeShapeType="1" noTextEdit="1"/>
              </p:cNvSpPr>
              <p:nvPr/>
            </p:nvSpPr>
            <p:spPr>
              <a:xfrm>
                <a:off x="4504838" y="4005064"/>
                <a:ext cx="715234" cy="648072"/>
              </a:xfrm>
              <a:prstGeom prst="ellipse">
                <a:avLst/>
              </a:prstGeom>
              <a:blipFill rotWithShape="1">
                <a:blip r:embed="rId6"/>
                <a:stretch>
                  <a:fillRect/>
                </a:stretch>
              </a:blipFill>
            </p:spPr>
            <p:txBody>
              <a:bodyPr/>
              <a:lstStyle/>
              <a:p>
                <a:r>
                  <a:rPr lang="zh-CN" altLang="en-US">
                    <a:noFill/>
                  </a:rPr>
                  <a:t> </a:t>
                </a:r>
              </a:p>
            </p:txBody>
          </p:sp>
        </mc:Fallback>
      </mc:AlternateContent>
      <p:cxnSp>
        <p:nvCxnSpPr>
          <p:cNvPr id="11" name="曲线连接符 10"/>
          <p:cNvCxnSpPr/>
          <p:nvPr/>
        </p:nvCxnSpPr>
        <p:spPr>
          <a:xfrm flipV="1">
            <a:off x="3131840" y="4293096"/>
            <a:ext cx="1300990" cy="7200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410884" y="4931915"/>
                <a:ext cx="2961316" cy="830997"/>
              </a:xfrm>
              <a:prstGeom prst="rect">
                <a:avLst/>
              </a:prstGeom>
              <a:noFill/>
            </p:spPr>
            <p:txBody>
              <a:bodyPr wrap="square" rtlCol="0">
                <a:spAutoFit/>
              </a:bodyPr>
              <a:lstStyle/>
              <a:p>
                <a14:m>
                  <m:oMath xmlns:m="http://schemas.openxmlformats.org/officeDocument/2006/math">
                    <m:r>
                      <a:rPr lang="en-US" altLang="zh-CN" sz="2400" b="0" i="1" smtClean="0">
                        <a:latin typeface="Cambria Math"/>
                      </a:rPr>
                      <m:t>𝑜</m:t>
                    </m:r>
                    <m:d>
                      <m:dPr>
                        <m:ctrlPr>
                          <a:rPr lang="en-US" altLang="zh-CN" sz="2400" b="0" i="1" smtClean="0">
                            <a:latin typeface="Cambria Math" panose="02040503050406030204" pitchFamily="18" charset="0"/>
                          </a:rPr>
                        </m:ctrlPr>
                      </m:dPr>
                      <m:e>
                        <m:r>
                          <a:rPr lang="en-US" altLang="zh-CN" sz="2400" b="0" i="1" smtClean="0">
                            <a:latin typeface="Cambria Math"/>
                          </a:rPr>
                          <m:t>𝑥</m:t>
                        </m:r>
                      </m:e>
                    </m:d>
                    <m:r>
                      <a:rPr lang="en-US" altLang="zh-CN" sz="2400" b="0" i="1" smtClean="0">
                        <a:latin typeface="Cambria Math"/>
                      </a:rPr>
                      <m:t>&lt;</m:t>
                    </m:r>
                    <m:r>
                      <a:rPr lang="en-US" altLang="zh-CN" sz="2400" b="0" i="1" smtClean="0">
                        <a:latin typeface="Cambria Math"/>
                      </a:rPr>
                      <m:t>𝑜</m:t>
                    </m:r>
                    <m:d>
                      <m:dPr>
                        <m:ctrlPr>
                          <a:rPr lang="en-US" altLang="zh-CN" sz="2400" b="0" i="1" smtClean="0">
                            <a:latin typeface="Cambria Math" panose="02040503050406030204" pitchFamily="18" charset="0"/>
                          </a:rPr>
                        </m:ctrlPr>
                      </m:dPr>
                      <m:e>
                        <m:r>
                          <a:rPr lang="en-US" altLang="zh-CN" sz="2400" b="0" i="1" smtClean="0">
                            <a:latin typeface="Cambria Math"/>
                          </a:rPr>
                          <m:t>𝑤</m:t>
                        </m:r>
                      </m:e>
                    </m:d>
                  </m:oMath>
                </a14:m>
                <a:r>
                  <a:rPr lang="en-US" altLang="zh-CN" sz="2400" b="0" i="1" dirty="0" smtClean="0">
                    <a:latin typeface="Cambria Math"/>
                  </a:rPr>
                  <a:t> </a:t>
                </a:r>
                <a:r>
                  <a:rPr lang="en-US" altLang="zh-CN" sz="2400" b="0" dirty="0" smtClean="0">
                    <a:latin typeface="Cambria Math"/>
                  </a:rPr>
                  <a:t>for any node </a:t>
                </a:r>
                <a14:m>
                  <m:oMath xmlns:m="http://schemas.openxmlformats.org/officeDocument/2006/math">
                    <m:r>
                      <a:rPr lang="en-US" altLang="zh-CN" sz="2400" i="1">
                        <a:latin typeface="Cambria Math"/>
                      </a:rPr>
                      <m:t>𝑤</m:t>
                    </m:r>
                    <m:r>
                      <a:rPr lang="en-US" altLang="zh-CN" sz="2400" b="0" i="1" smtClean="0">
                        <a:latin typeface="Cambria Math"/>
                      </a:rPr>
                      <m:t>≠</m:t>
                    </m:r>
                    <m:r>
                      <a:rPr lang="en-US" altLang="zh-CN" sz="2400" b="0" i="1" smtClean="0">
                        <a:latin typeface="Cambria Math"/>
                      </a:rPr>
                      <m:t>𝑥</m:t>
                    </m:r>
                  </m:oMath>
                </a14:m>
                <a:r>
                  <a:rPr lang="en-US" altLang="zh-CN" sz="2400" b="0" dirty="0" smtClean="0">
                    <a:latin typeface="Cambria Math"/>
                  </a:rPr>
                  <a:t> on </a:t>
                </a:r>
                <a14:m>
                  <m:oMath xmlns:m="http://schemas.openxmlformats.org/officeDocument/2006/math">
                    <m:r>
                      <a:rPr lang="en-US" altLang="zh-CN" sz="2400" b="0" i="1" smtClean="0">
                        <a:latin typeface="Cambria Math"/>
                      </a:rPr>
                      <m:t>𝑃</m:t>
                    </m:r>
                  </m:oMath>
                </a14:m>
                <a:endParaRPr lang="en-US" altLang="zh-CN" sz="2400" b="0" i="1" dirty="0" smtClean="0">
                  <a:latin typeface="Cambria Math"/>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410884" y="4931915"/>
                <a:ext cx="2961316" cy="830997"/>
              </a:xfrm>
              <a:prstGeom prst="rect">
                <a:avLst/>
              </a:prstGeom>
              <a:blipFill rotWithShape="1">
                <a:blip r:embed="rId7"/>
                <a:stretch>
                  <a:fillRect l="-3299" t="-5882" r="-206" b="-161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00836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Index Structure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2800" dirty="0"/>
                  <a:t>Each </a:t>
                </a:r>
                <a:r>
                  <a:rPr lang="en-US" altLang="zh-CN" sz="2800" dirty="0" smtClean="0"/>
                  <a:t>label in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a:rPr>
                          <m:t>𝐿</m:t>
                        </m:r>
                      </m:e>
                      <m:sub>
                        <m:r>
                          <a:rPr lang="en-US" altLang="zh-CN" sz="2800" i="1">
                            <a:latin typeface="Cambria Math"/>
                          </a:rPr>
                          <m:t>𝑖𝑛</m:t>
                        </m:r>
                      </m:sub>
                    </m:sSub>
                    <m:r>
                      <a:rPr lang="en-US" altLang="zh-CN" sz="2800" i="1">
                        <a:latin typeface="Cambria Math"/>
                      </a:rPr>
                      <m:t>(</m:t>
                    </m:r>
                    <m:r>
                      <a:rPr lang="en-US" altLang="zh-CN" sz="2800" i="1">
                        <a:solidFill>
                          <a:srgbClr val="FF0000"/>
                        </a:solidFill>
                        <a:latin typeface="Cambria Math"/>
                      </a:rPr>
                      <m:t>𝑣</m:t>
                    </m:r>
                    <m:r>
                      <a:rPr lang="en-US" altLang="zh-CN" sz="2800" i="1">
                        <a:latin typeface="Cambria Math"/>
                      </a:rPr>
                      <m:t>)</m:t>
                    </m:r>
                  </m:oMath>
                </a14:m>
                <a:r>
                  <a:rPr lang="en-US" altLang="zh-CN" sz="2800" dirty="0" smtClean="0"/>
                  <a:t> </a:t>
                </a:r>
                <a:r>
                  <a:rPr lang="en-US" altLang="zh-CN" sz="2800" dirty="0"/>
                  <a:t>is a tuple </a:t>
                </a:r>
                <a14:m>
                  <m:oMath xmlns:m="http://schemas.openxmlformats.org/officeDocument/2006/math">
                    <m:r>
                      <a:rPr lang="en-US" altLang="zh-CN" sz="2800">
                        <a:solidFill>
                          <a:srgbClr val="C00000"/>
                        </a:solidFill>
                        <a:latin typeface="Cambria Math"/>
                      </a:rPr>
                      <m:t>𝑙</m:t>
                    </m:r>
                    <m:r>
                      <a:rPr lang="en-US" altLang="zh-CN" sz="2800">
                        <a:latin typeface="Cambria Math"/>
                      </a:rPr>
                      <m:t>=</m:t>
                    </m:r>
                    <m:d>
                      <m:dPr>
                        <m:begChr m:val="〈"/>
                        <m:endChr m:val="〉"/>
                        <m:ctrlPr>
                          <a:rPr lang="en-US" altLang="zh-CN" sz="2800" i="1">
                            <a:solidFill>
                              <a:srgbClr val="C00000"/>
                            </a:solidFill>
                            <a:latin typeface="Cambria Math" panose="02040503050406030204" pitchFamily="18" charset="0"/>
                          </a:rPr>
                        </m:ctrlPr>
                      </m:dPr>
                      <m:e>
                        <m:r>
                          <a:rPr lang="en-US" altLang="zh-CN" sz="2800">
                            <a:solidFill>
                              <a:srgbClr val="C00000"/>
                            </a:solidFill>
                            <a:latin typeface="Cambria Math"/>
                          </a:rPr>
                          <m:t>𝑥</m:t>
                        </m:r>
                        <m:r>
                          <a:rPr lang="en-US" altLang="zh-CN" sz="2800">
                            <a:latin typeface="Cambria Math"/>
                          </a:rPr>
                          <m:t>, </m:t>
                        </m:r>
                        <m:sSub>
                          <m:sSubPr>
                            <m:ctrlPr>
                              <a:rPr lang="en-US" altLang="zh-CN" sz="2800" i="1">
                                <a:solidFill>
                                  <a:srgbClr val="C00000"/>
                                </a:solidFill>
                                <a:latin typeface="Cambria Math" panose="02040503050406030204" pitchFamily="18" charset="0"/>
                              </a:rPr>
                            </m:ctrlPr>
                          </m:sSubPr>
                          <m:e>
                            <m:r>
                              <a:rPr lang="en-US" altLang="zh-CN" sz="2800">
                                <a:solidFill>
                                  <a:srgbClr val="C00000"/>
                                </a:solidFill>
                                <a:latin typeface="Cambria Math"/>
                              </a:rPr>
                              <m:t>𝑡</m:t>
                            </m:r>
                          </m:e>
                          <m:sub>
                            <m:r>
                              <a:rPr lang="en-US" altLang="zh-CN" sz="2800">
                                <a:solidFill>
                                  <a:srgbClr val="C00000"/>
                                </a:solidFill>
                                <a:latin typeface="Cambria Math"/>
                              </a:rPr>
                              <m:t>𝑑</m:t>
                            </m:r>
                          </m:sub>
                        </m:sSub>
                        <m:r>
                          <a:rPr lang="en-US" altLang="zh-CN" sz="2800">
                            <a:latin typeface="Cambria Math"/>
                          </a:rPr>
                          <m:t>, </m:t>
                        </m:r>
                        <m:sSub>
                          <m:sSubPr>
                            <m:ctrlPr>
                              <a:rPr lang="en-US" altLang="zh-CN" sz="2800" i="1">
                                <a:solidFill>
                                  <a:srgbClr val="C00000"/>
                                </a:solidFill>
                                <a:latin typeface="Cambria Math" panose="02040503050406030204" pitchFamily="18" charset="0"/>
                              </a:rPr>
                            </m:ctrlPr>
                          </m:sSubPr>
                          <m:e>
                            <m:r>
                              <a:rPr lang="en-US" altLang="zh-CN" sz="2800">
                                <a:solidFill>
                                  <a:srgbClr val="C00000"/>
                                </a:solidFill>
                                <a:latin typeface="Cambria Math"/>
                              </a:rPr>
                              <m:t>𝑡</m:t>
                            </m:r>
                          </m:e>
                          <m:sub>
                            <m:r>
                              <a:rPr lang="en-US" altLang="zh-CN" sz="2800">
                                <a:solidFill>
                                  <a:srgbClr val="C00000"/>
                                </a:solidFill>
                                <a:latin typeface="Cambria Math"/>
                              </a:rPr>
                              <m:t>𝑎</m:t>
                            </m:r>
                          </m:sub>
                        </m:sSub>
                        <m:r>
                          <a:rPr lang="en-US" altLang="zh-CN" sz="2800">
                            <a:latin typeface="Cambria Math"/>
                          </a:rPr>
                          <m:t>, </m:t>
                        </m:r>
                        <m:r>
                          <a:rPr lang="en-US" altLang="zh-CN" sz="2800">
                            <a:solidFill>
                              <a:srgbClr val="C00000"/>
                            </a:solidFill>
                            <a:latin typeface="Cambria Math"/>
                          </a:rPr>
                          <m:t>𝑏</m:t>
                        </m:r>
                        <m:r>
                          <a:rPr lang="en-US" altLang="zh-CN" sz="2800">
                            <a:latin typeface="Cambria Math"/>
                          </a:rPr>
                          <m:t>,</m:t>
                        </m:r>
                        <m:r>
                          <a:rPr lang="en-US" altLang="zh-CN" sz="2800">
                            <a:solidFill>
                              <a:srgbClr val="C00000"/>
                            </a:solidFill>
                            <a:latin typeface="Cambria Math"/>
                          </a:rPr>
                          <m:t>𝑝</m:t>
                        </m:r>
                      </m:e>
                    </m:d>
                  </m:oMath>
                </a14:m>
                <a:r>
                  <a:rPr lang="en-US" altLang="zh-CN" sz="2800" dirty="0"/>
                  <a:t>,</a:t>
                </a:r>
                <a:r>
                  <a:rPr lang="en-US" altLang="zh-CN" sz="2800" dirty="0" smtClean="0"/>
                  <a:t> </a:t>
                </a:r>
                <a:r>
                  <a:rPr lang="en-US" altLang="zh-CN" sz="2800" dirty="0"/>
                  <a:t>where</a:t>
                </a:r>
              </a:p>
              <a:p>
                <a:pPr lvl="1">
                  <a:buClrTx/>
                </a:pPr>
                <a14:m>
                  <m:oMath xmlns:m="http://schemas.openxmlformats.org/officeDocument/2006/math">
                    <m:r>
                      <a:rPr lang="en-US" altLang="zh-CN" sz="2400" i="1" smtClean="0">
                        <a:solidFill>
                          <a:srgbClr val="C00000"/>
                        </a:solidFill>
                        <a:latin typeface="Cambria Math" panose="02040503050406030204" pitchFamily="18" charset="0"/>
                      </a:rPr>
                      <m:t>𝑥</m:t>
                    </m:r>
                    <m:r>
                      <a:rPr lang="en-US" altLang="zh-CN" sz="2400" i="1">
                        <a:latin typeface="Cambria Math" panose="02040503050406030204" pitchFamily="18" charset="0"/>
                      </a:rPr>
                      <m:t>:</m:t>
                    </m:r>
                  </m:oMath>
                </a14:m>
                <a:r>
                  <a:rPr lang="en-US" altLang="zh-CN" sz="2400" dirty="0"/>
                  <a:t> the staring node of a path </a:t>
                </a:r>
                <a14:m>
                  <m:oMath xmlns:m="http://schemas.openxmlformats.org/officeDocument/2006/math">
                    <m:r>
                      <a:rPr lang="en-US" altLang="zh-CN" sz="2400" i="1">
                        <a:solidFill>
                          <a:srgbClr val="FF0000"/>
                        </a:solidFill>
                        <a:latin typeface="Cambria Math" panose="02040503050406030204" pitchFamily="18" charset="0"/>
                      </a:rPr>
                      <m:t>𝑃</m:t>
                    </m:r>
                  </m:oMath>
                </a14:m>
                <a:r>
                  <a:rPr lang="en-US" altLang="zh-CN" sz="2400" dirty="0"/>
                  <a:t> from </a:t>
                </a:r>
                <a14:m>
                  <m:oMath xmlns:m="http://schemas.openxmlformats.org/officeDocument/2006/math">
                    <m:r>
                      <a:rPr lang="en-US" altLang="zh-CN" sz="2400" i="1">
                        <a:solidFill>
                          <a:srgbClr val="FF0000"/>
                        </a:solidFill>
                        <a:latin typeface="Cambria Math" panose="02040503050406030204" pitchFamily="18" charset="0"/>
                      </a:rPr>
                      <m:t>𝑥</m:t>
                    </m:r>
                  </m:oMath>
                </a14:m>
                <a:r>
                  <a:rPr lang="en-US" altLang="zh-CN" sz="2400" dirty="0"/>
                  <a:t> to </a:t>
                </a:r>
                <a14:m>
                  <m:oMath xmlns:m="http://schemas.openxmlformats.org/officeDocument/2006/math">
                    <m:r>
                      <a:rPr lang="en-US" altLang="zh-CN" sz="2400">
                        <a:solidFill>
                          <a:srgbClr val="FF0000"/>
                        </a:solidFill>
                        <a:latin typeface="Cambria Math"/>
                      </a:rPr>
                      <m:t>𝑣</m:t>
                    </m:r>
                  </m:oMath>
                </a14:m>
                <a:r>
                  <a:rPr lang="en-US" altLang="zh-CN" sz="2400" dirty="0"/>
                  <a:t>. Among all nodes on </a:t>
                </a:r>
                <a14:m>
                  <m:oMath xmlns:m="http://schemas.openxmlformats.org/officeDocument/2006/math">
                    <m:r>
                      <a:rPr lang="en-US" altLang="zh-CN" sz="2400" i="1">
                        <a:solidFill>
                          <a:srgbClr val="FF0000"/>
                        </a:solidFill>
                        <a:latin typeface="Cambria Math" panose="02040503050406030204" pitchFamily="18" charset="0"/>
                      </a:rPr>
                      <m:t>𝑃</m:t>
                    </m:r>
                  </m:oMath>
                </a14:m>
                <a:r>
                  <a:rPr lang="en-US" altLang="zh-CN" sz="2400" dirty="0"/>
                  <a:t>, </a:t>
                </a:r>
                <a14:m>
                  <m:oMath xmlns:m="http://schemas.openxmlformats.org/officeDocument/2006/math">
                    <m:r>
                      <a:rPr lang="en-US" altLang="zh-CN" sz="2400" i="1">
                        <a:solidFill>
                          <a:srgbClr val="FF0000"/>
                        </a:solidFill>
                        <a:latin typeface="Cambria Math" panose="02040503050406030204" pitchFamily="18" charset="0"/>
                      </a:rPr>
                      <m:t>𝑥</m:t>
                    </m:r>
                  </m:oMath>
                </a14:m>
                <a:r>
                  <a:rPr lang="en-US" altLang="zh-CN" sz="2400" dirty="0"/>
                  <a:t> has the highest rank. </a:t>
                </a:r>
              </a:p>
              <a:p>
                <a:pPr lvl="1">
                  <a:buClrTx/>
                </a:pPr>
                <a14:m>
                  <m:oMath xmlns:m="http://schemas.openxmlformats.org/officeDocument/2006/math">
                    <m:r>
                      <a:rPr lang="en-US" altLang="zh-CN" sz="2400" i="1" smtClean="0">
                        <a:solidFill>
                          <a:srgbClr val="C00000"/>
                        </a:solidFill>
                        <a:latin typeface="Cambria Math" panose="02040503050406030204" pitchFamily="18" charset="0"/>
                      </a:rPr>
                      <m:t>𝑝</m:t>
                    </m:r>
                    <m:r>
                      <a:rPr lang="en-US" altLang="zh-CN" sz="2400" i="1">
                        <a:latin typeface="Cambria Math" panose="02040503050406030204" pitchFamily="18" charset="0"/>
                      </a:rPr>
                      <m:t>:</m:t>
                    </m:r>
                  </m:oMath>
                </a14:m>
                <a:r>
                  <a:rPr lang="en-US" altLang="zh-CN" sz="2400" dirty="0"/>
                  <a:t> among all nodes on </a:t>
                </a:r>
                <a14:m>
                  <m:oMath xmlns:m="http://schemas.openxmlformats.org/officeDocument/2006/math">
                    <m:r>
                      <a:rPr lang="en-US" altLang="zh-CN" sz="2400" i="1" smtClean="0">
                        <a:solidFill>
                          <a:srgbClr val="C00000"/>
                        </a:solidFill>
                        <a:latin typeface="Cambria Math" panose="02040503050406030204" pitchFamily="18" charset="0"/>
                      </a:rPr>
                      <m:t>𝑃</m:t>
                    </m:r>
                  </m:oMath>
                </a14:m>
                <a:r>
                  <a:rPr lang="en-US" altLang="zh-CN" sz="2400" dirty="0">
                    <a:solidFill>
                      <a:srgbClr val="C00000"/>
                    </a:solidFill>
                  </a:rPr>
                  <a:t> </a:t>
                </a:r>
                <a:r>
                  <a:rPr lang="en-US" altLang="zh-CN" sz="2400" dirty="0"/>
                  <a:t>except </a:t>
                </a:r>
                <a14:m>
                  <m:oMath xmlns:m="http://schemas.openxmlformats.org/officeDocument/2006/math">
                    <m:r>
                      <a:rPr lang="en-US" altLang="zh-CN" sz="2400" i="1" smtClean="0">
                        <a:solidFill>
                          <a:srgbClr val="C00000"/>
                        </a:solidFill>
                        <a:latin typeface="Cambria Math" panose="02040503050406030204" pitchFamily="18" charset="0"/>
                      </a:rPr>
                      <m:t>𝑥</m:t>
                    </m:r>
                  </m:oMath>
                </a14:m>
                <a:r>
                  <a:rPr lang="en-US" altLang="zh-CN" sz="2400" dirty="0">
                    <a:solidFill>
                      <a:srgbClr val="C00000"/>
                    </a:solidFill>
                  </a:rPr>
                  <a:t> </a:t>
                </a:r>
                <a:r>
                  <a:rPr lang="en-US" altLang="zh-CN" sz="2400" dirty="0"/>
                  <a:t>and </a:t>
                </a:r>
                <a14:m>
                  <m:oMath xmlns:m="http://schemas.openxmlformats.org/officeDocument/2006/math">
                    <m:r>
                      <a:rPr lang="en-US" altLang="zh-CN" sz="2400" smtClean="0">
                        <a:solidFill>
                          <a:srgbClr val="C00000"/>
                        </a:solidFill>
                        <a:latin typeface="Cambria Math"/>
                      </a:rPr>
                      <m:t>𝑣</m:t>
                    </m:r>
                  </m:oMath>
                </a14:m>
                <a:r>
                  <a:rPr lang="en-US" altLang="zh-CN" sz="2400" dirty="0"/>
                  <a:t>, </a:t>
                </a:r>
                <a14:m>
                  <m:oMath xmlns:m="http://schemas.openxmlformats.org/officeDocument/2006/math">
                    <m:r>
                      <a:rPr lang="en-US" altLang="zh-CN" sz="2400" i="1" smtClean="0">
                        <a:solidFill>
                          <a:srgbClr val="C00000"/>
                        </a:solidFill>
                        <a:latin typeface="Cambria Math" panose="02040503050406030204" pitchFamily="18" charset="0"/>
                      </a:rPr>
                      <m:t>𝑝</m:t>
                    </m:r>
                  </m:oMath>
                </a14:m>
                <a:r>
                  <a:rPr lang="en-US" altLang="zh-CN" sz="2400" dirty="0">
                    <a:solidFill>
                      <a:srgbClr val="C00000"/>
                    </a:solidFill>
                  </a:rPr>
                  <a:t> </a:t>
                </a:r>
                <a:r>
                  <a:rPr lang="en-US" altLang="zh-CN" sz="2400" dirty="0"/>
                  <a:t>is the node with the highest rank. </a:t>
                </a:r>
                <a:r>
                  <a:rPr lang="en-US" altLang="zh-CN" sz="2400" dirty="0" smtClean="0"/>
                  <a:t>This node is called the </a:t>
                </a:r>
                <a:r>
                  <a:rPr lang="en-US" altLang="zh-CN" sz="2400" i="1" dirty="0" smtClean="0">
                    <a:solidFill>
                      <a:srgbClr val="0000FF"/>
                    </a:solidFill>
                  </a:rPr>
                  <a:t>pivot</a:t>
                </a:r>
                <a:r>
                  <a:rPr lang="en-US" altLang="zh-CN" sz="2400" dirty="0" smtClean="0">
                    <a:solidFill>
                      <a:srgbClr val="0000FF"/>
                    </a:solidFill>
                  </a:rPr>
                  <a:t> </a:t>
                </a:r>
                <a:r>
                  <a:rPr lang="en-US" altLang="zh-CN" sz="2400" dirty="0" smtClean="0"/>
                  <a:t>of the label.</a:t>
                </a:r>
                <a:endParaRPr lang="en-US" altLang="zh-CN" sz="2400"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259" t="-1348" r="-8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11083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Index Structure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2800" dirty="0"/>
                  <a:t>Each </a:t>
                </a:r>
                <a:r>
                  <a:rPr lang="en-US" altLang="zh-CN" sz="2800" dirty="0" smtClean="0"/>
                  <a:t>label in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a:rPr>
                          <m:t>𝐿</m:t>
                        </m:r>
                      </m:e>
                      <m:sub>
                        <m:r>
                          <a:rPr lang="en-US" altLang="zh-CN" sz="2800" i="1">
                            <a:latin typeface="Cambria Math"/>
                          </a:rPr>
                          <m:t>𝑖𝑛</m:t>
                        </m:r>
                      </m:sub>
                    </m:sSub>
                    <m:r>
                      <a:rPr lang="en-US" altLang="zh-CN" sz="2800" i="1">
                        <a:latin typeface="Cambria Math"/>
                      </a:rPr>
                      <m:t>(</m:t>
                    </m:r>
                    <m:r>
                      <a:rPr lang="en-US" altLang="zh-CN" sz="2800" i="1">
                        <a:solidFill>
                          <a:srgbClr val="FF0000"/>
                        </a:solidFill>
                        <a:latin typeface="Cambria Math"/>
                      </a:rPr>
                      <m:t>𝑣</m:t>
                    </m:r>
                    <m:r>
                      <a:rPr lang="en-US" altLang="zh-CN" sz="2800" i="1">
                        <a:latin typeface="Cambria Math"/>
                      </a:rPr>
                      <m:t>)</m:t>
                    </m:r>
                  </m:oMath>
                </a14:m>
                <a:r>
                  <a:rPr lang="en-US" altLang="zh-CN" sz="2800" dirty="0" smtClean="0"/>
                  <a:t> </a:t>
                </a:r>
                <a:r>
                  <a:rPr lang="en-US" altLang="zh-CN" sz="2800" dirty="0"/>
                  <a:t>is a tuple </a:t>
                </a:r>
                <a14:m>
                  <m:oMath xmlns:m="http://schemas.openxmlformats.org/officeDocument/2006/math">
                    <m:r>
                      <a:rPr lang="en-US" altLang="zh-CN" sz="2800">
                        <a:solidFill>
                          <a:srgbClr val="C00000"/>
                        </a:solidFill>
                        <a:latin typeface="Cambria Math"/>
                      </a:rPr>
                      <m:t>𝑙</m:t>
                    </m:r>
                    <m:r>
                      <a:rPr lang="en-US" altLang="zh-CN" sz="2800">
                        <a:latin typeface="Cambria Math"/>
                      </a:rPr>
                      <m:t>=</m:t>
                    </m:r>
                    <m:d>
                      <m:dPr>
                        <m:begChr m:val="〈"/>
                        <m:endChr m:val="〉"/>
                        <m:ctrlPr>
                          <a:rPr lang="en-US" altLang="zh-CN" sz="2800" i="1">
                            <a:solidFill>
                              <a:srgbClr val="C00000"/>
                            </a:solidFill>
                            <a:latin typeface="Cambria Math" panose="02040503050406030204" pitchFamily="18" charset="0"/>
                          </a:rPr>
                        </m:ctrlPr>
                      </m:dPr>
                      <m:e>
                        <m:r>
                          <a:rPr lang="en-US" altLang="zh-CN" sz="2800">
                            <a:solidFill>
                              <a:srgbClr val="C00000"/>
                            </a:solidFill>
                            <a:latin typeface="Cambria Math"/>
                          </a:rPr>
                          <m:t>𝑥</m:t>
                        </m:r>
                        <m:r>
                          <a:rPr lang="en-US" altLang="zh-CN" sz="2800">
                            <a:latin typeface="Cambria Math"/>
                          </a:rPr>
                          <m:t>, </m:t>
                        </m:r>
                        <m:sSub>
                          <m:sSubPr>
                            <m:ctrlPr>
                              <a:rPr lang="en-US" altLang="zh-CN" sz="2800" i="1">
                                <a:solidFill>
                                  <a:srgbClr val="C00000"/>
                                </a:solidFill>
                                <a:latin typeface="Cambria Math" panose="02040503050406030204" pitchFamily="18" charset="0"/>
                              </a:rPr>
                            </m:ctrlPr>
                          </m:sSubPr>
                          <m:e>
                            <m:r>
                              <a:rPr lang="en-US" altLang="zh-CN" sz="2800">
                                <a:solidFill>
                                  <a:srgbClr val="C00000"/>
                                </a:solidFill>
                                <a:latin typeface="Cambria Math"/>
                              </a:rPr>
                              <m:t>𝑡</m:t>
                            </m:r>
                          </m:e>
                          <m:sub>
                            <m:r>
                              <a:rPr lang="en-US" altLang="zh-CN" sz="2800">
                                <a:solidFill>
                                  <a:srgbClr val="C00000"/>
                                </a:solidFill>
                                <a:latin typeface="Cambria Math"/>
                              </a:rPr>
                              <m:t>𝑑</m:t>
                            </m:r>
                          </m:sub>
                        </m:sSub>
                        <m:r>
                          <a:rPr lang="en-US" altLang="zh-CN" sz="2800">
                            <a:latin typeface="Cambria Math"/>
                          </a:rPr>
                          <m:t>, </m:t>
                        </m:r>
                        <m:sSub>
                          <m:sSubPr>
                            <m:ctrlPr>
                              <a:rPr lang="en-US" altLang="zh-CN" sz="2800" i="1">
                                <a:solidFill>
                                  <a:srgbClr val="C00000"/>
                                </a:solidFill>
                                <a:latin typeface="Cambria Math" panose="02040503050406030204" pitchFamily="18" charset="0"/>
                              </a:rPr>
                            </m:ctrlPr>
                          </m:sSubPr>
                          <m:e>
                            <m:r>
                              <a:rPr lang="en-US" altLang="zh-CN" sz="2800">
                                <a:solidFill>
                                  <a:srgbClr val="C00000"/>
                                </a:solidFill>
                                <a:latin typeface="Cambria Math"/>
                              </a:rPr>
                              <m:t>𝑡</m:t>
                            </m:r>
                          </m:e>
                          <m:sub>
                            <m:r>
                              <a:rPr lang="en-US" altLang="zh-CN" sz="2800">
                                <a:solidFill>
                                  <a:srgbClr val="C00000"/>
                                </a:solidFill>
                                <a:latin typeface="Cambria Math"/>
                              </a:rPr>
                              <m:t>𝑎</m:t>
                            </m:r>
                          </m:sub>
                        </m:sSub>
                        <m:r>
                          <a:rPr lang="en-US" altLang="zh-CN" sz="2800">
                            <a:latin typeface="Cambria Math"/>
                          </a:rPr>
                          <m:t>, </m:t>
                        </m:r>
                        <m:r>
                          <a:rPr lang="en-US" altLang="zh-CN" sz="2800">
                            <a:solidFill>
                              <a:srgbClr val="C00000"/>
                            </a:solidFill>
                            <a:latin typeface="Cambria Math"/>
                          </a:rPr>
                          <m:t>𝑏</m:t>
                        </m:r>
                        <m:r>
                          <a:rPr lang="en-US" altLang="zh-CN" sz="2800">
                            <a:latin typeface="Cambria Math"/>
                          </a:rPr>
                          <m:t>,</m:t>
                        </m:r>
                        <m:r>
                          <a:rPr lang="en-US" altLang="zh-CN" sz="2800">
                            <a:solidFill>
                              <a:srgbClr val="C00000"/>
                            </a:solidFill>
                            <a:latin typeface="Cambria Math"/>
                          </a:rPr>
                          <m:t>𝑝</m:t>
                        </m:r>
                      </m:e>
                    </m:d>
                  </m:oMath>
                </a14:m>
                <a:r>
                  <a:rPr lang="en-US" altLang="zh-CN" sz="2800" dirty="0"/>
                  <a:t>,</a:t>
                </a:r>
                <a:r>
                  <a:rPr lang="en-US" altLang="zh-CN" sz="2800" dirty="0" smtClean="0"/>
                  <a:t> </a:t>
                </a:r>
                <a:r>
                  <a:rPr lang="en-US" altLang="zh-CN" sz="2800" dirty="0"/>
                  <a:t>where</a:t>
                </a:r>
              </a:p>
              <a:p>
                <a:pPr lvl="1"/>
                <a14:m>
                  <m:oMath xmlns:m="http://schemas.openxmlformats.org/officeDocument/2006/math">
                    <m:r>
                      <a:rPr lang="en-US" altLang="zh-CN" sz="2400" i="1" smtClean="0">
                        <a:solidFill>
                          <a:srgbClr val="C00000"/>
                        </a:solidFill>
                        <a:latin typeface="Cambria Math" panose="02040503050406030204" pitchFamily="18" charset="0"/>
                      </a:rPr>
                      <m:t>𝑥</m:t>
                    </m:r>
                    <m:r>
                      <a:rPr lang="en-US" altLang="zh-CN" sz="2400" i="1">
                        <a:latin typeface="Cambria Math" panose="02040503050406030204" pitchFamily="18" charset="0"/>
                      </a:rPr>
                      <m:t>:</m:t>
                    </m:r>
                  </m:oMath>
                </a14:m>
                <a:r>
                  <a:rPr lang="en-US" altLang="zh-CN" sz="2400" dirty="0"/>
                  <a:t> the staring node of a path </a:t>
                </a:r>
                <a14:m>
                  <m:oMath xmlns:m="http://schemas.openxmlformats.org/officeDocument/2006/math">
                    <m:r>
                      <a:rPr lang="en-US" altLang="zh-CN" sz="2400" i="1">
                        <a:solidFill>
                          <a:srgbClr val="FF0000"/>
                        </a:solidFill>
                        <a:latin typeface="Cambria Math" panose="02040503050406030204" pitchFamily="18" charset="0"/>
                      </a:rPr>
                      <m:t>𝑃</m:t>
                    </m:r>
                  </m:oMath>
                </a14:m>
                <a:r>
                  <a:rPr lang="en-US" altLang="zh-CN" sz="2400" dirty="0"/>
                  <a:t> from </a:t>
                </a:r>
                <a14:m>
                  <m:oMath xmlns:m="http://schemas.openxmlformats.org/officeDocument/2006/math">
                    <m:r>
                      <a:rPr lang="en-US" altLang="zh-CN" sz="2400" i="1">
                        <a:solidFill>
                          <a:srgbClr val="FF0000"/>
                        </a:solidFill>
                        <a:latin typeface="Cambria Math" panose="02040503050406030204" pitchFamily="18" charset="0"/>
                      </a:rPr>
                      <m:t>𝑥</m:t>
                    </m:r>
                  </m:oMath>
                </a14:m>
                <a:r>
                  <a:rPr lang="en-US" altLang="zh-CN" sz="2400" dirty="0"/>
                  <a:t> to </a:t>
                </a:r>
                <a14:m>
                  <m:oMath xmlns:m="http://schemas.openxmlformats.org/officeDocument/2006/math">
                    <m:r>
                      <a:rPr lang="en-US" altLang="zh-CN" sz="2400">
                        <a:solidFill>
                          <a:srgbClr val="FF0000"/>
                        </a:solidFill>
                        <a:latin typeface="Cambria Math"/>
                      </a:rPr>
                      <m:t>𝑣</m:t>
                    </m:r>
                  </m:oMath>
                </a14:m>
                <a:r>
                  <a:rPr lang="en-US" altLang="zh-CN" sz="2400" dirty="0"/>
                  <a:t>. Among all nodes on </a:t>
                </a:r>
                <a14:m>
                  <m:oMath xmlns:m="http://schemas.openxmlformats.org/officeDocument/2006/math">
                    <m:r>
                      <a:rPr lang="en-US" altLang="zh-CN" sz="2400" i="1">
                        <a:solidFill>
                          <a:srgbClr val="FF0000"/>
                        </a:solidFill>
                        <a:latin typeface="Cambria Math" panose="02040503050406030204" pitchFamily="18" charset="0"/>
                      </a:rPr>
                      <m:t>𝑃</m:t>
                    </m:r>
                  </m:oMath>
                </a14:m>
                <a:r>
                  <a:rPr lang="en-US" altLang="zh-CN" sz="2400" dirty="0"/>
                  <a:t>, </a:t>
                </a:r>
                <a14:m>
                  <m:oMath xmlns:m="http://schemas.openxmlformats.org/officeDocument/2006/math">
                    <m:r>
                      <a:rPr lang="en-US" altLang="zh-CN" sz="2400" i="1">
                        <a:solidFill>
                          <a:srgbClr val="FF0000"/>
                        </a:solidFill>
                        <a:latin typeface="Cambria Math" panose="02040503050406030204" pitchFamily="18" charset="0"/>
                      </a:rPr>
                      <m:t>𝑥</m:t>
                    </m:r>
                  </m:oMath>
                </a14:m>
                <a:r>
                  <a:rPr lang="en-US" altLang="zh-CN" sz="2400" dirty="0"/>
                  <a:t> has the highest rank. </a:t>
                </a:r>
              </a:p>
              <a:p>
                <a:pPr lvl="1">
                  <a:buClrTx/>
                </a:pPr>
                <a14:m>
                  <m:oMath xmlns:m="http://schemas.openxmlformats.org/officeDocument/2006/math">
                    <m:r>
                      <a:rPr lang="en-US" altLang="zh-CN" sz="2400" i="1">
                        <a:solidFill>
                          <a:srgbClr val="C00000"/>
                        </a:solidFill>
                        <a:latin typeface="Cambria Math" panose="02040503050406030204" pitchFamily="18" charset="0"/>
                      </a:rPr>
                      <m:t>𝑝</m:t>
                    </m:r>
                    <m:r>
                      <a:rPr lang="en-US" altLang="zh-CN" sz="2400" i="1">
                        <a:latin typeface="Cambria Math" panose="02040503050406030204" pitchFamily="18" charset="0"/>
                      </a:rPr>
                      <m:t>:</m:t>
                    </m:r>
                  </m:oMath>
                </a14:m>
                <a:r>
                  <a:rPr lang="en-US" altLang="zh-CN" sz="2400" dirty="0"/>
                  <a:t> among all nodes on </a:t>
                </a:r>
                <a14:m>
                  <m:oMath xmlns:m="http://schemas.openxmlformats.org/officeDocument/2006/math">
                    <m:r>
                      <a:rPr lang="en-US" altLang="zh-CN" sz="2400" i="1">
                        <a:solidFill>
                          <a:srgbClr val="C00000"/>
                        </a:solidFill>
                        <a:latin typeface="Cambria Math" panose="02040503050406030204" pitchFamily="18" charset="0"/>
                      </a:rPr>
                      <m:t>𝑃</m:t>
                    </m:r>
                  </m:oMath>
                </a14:m>
                <a:r>
                  <a:rPr lang="en-US" altLang="zh-CN" sz="2400" dirty="0">
                    <a:solidFill>
                      <a:srgbClr val="C00000"/>
                    </a:solidFill>
                  </a:rPr>
                  <a:t> </a:t>
                </a:r>
                <a:r>
                  <a:rPr lang="en-US" altLang="zh-CN" sz="2400" dirty="0"/>
                  <a:t>except </a:t>
                </a:r>
                <a14:m>
                  <m:oMath xmlns:m="http://schemas.openxmlformats.org/officeDocument/2006/math">
                    <m:r>
                      <a:rPr lang="en-US" altLang="zh-CN" sz="2400" i="1">
                        <a:solidFill>
                          <a:srgbClr val="C00000"/>
                        </a:solidFill>
                        <a:latin typeface="Cambria Math" panose="02040503050406030204" pitchFamily="18" charset="0"/>
                      </a:rPr>
                      <m:t>𝑥</m:t>
                    </m:r>
                  </m:oMath>
                </a14:m>
                <a:r>
                  <a:rPr lang="en-US" altLang="zh-CN" sz="2400" dirty="0">
                    <a:solidFill>
                      <a:srgbClr val="C00000"/>
                    </a:solidFill>
                  </a:rPr>
                  <a:t> </a:t>
                </a:r>
                <a:r>
                  <a:rPr lang="en-US" altLang="zh-CN" sz="2400" dirty="0"/>
                  <a:t>and </a:t>
                </a:r>
                <a14:m>
                  <m:oMath xmlns:m="http://schemas.openxmlformats.org/officeDocument/2006/math">
                    <m:r>
                      <a:rPr lang="en-US" altLang="zh-CN" sz="2400">
                        <a:solidFill>
                          <a:srgbClr val="C00000"/>
                        </a:solidFill>
                        <a:latin typeface="Cambria Math"/>
                      </a:rPr>
                      <m:t>𝑣</m:t>
                    </m:r>
                  </m:oMath>
                </a14:m>
                <a:r>
                  <a:rPr lang="en-US" altLang="zh-CN" sz="2400" dirty="0"/>
                  <a:t>, </a:t>
                </a:r>
                <a14:m>
                  <m:oMath xmlns:m="http://schemas.openxmlformats.org/officeDocument/2006/math">
                    <m:r>
                      <a:rPr lang="en-US" altLang="zh-CN" sz="2400" i="1">
                        <a:solidFill>
                          <a:srgbClr val="C00000"/>
                        </a:solidFill>
                        <a:latin typeface="Cambria Math" panose="02040503050406030204" pitchFamily="18" charset="0"/>
                      </a:rPr>
                      <m:t>𝑝</m:t>
                    </m:r>
                  </m:oMath>
                </a14:m>
                <a:r>
                  <a:rPr lang="en-US" altLang="zh-CN" sz="2400" dirty="0">
                    <a:solidFill>
                      <a:srgbClr val="C00000"/>
                    </a:solidFill>
                  </a:rPr>
                  <a:t> </a:t>
                </a:r>
                <a:r>
                  <a:rPr lang="en-US" altLang="zh-CN" sz="2400" dirty="0"/>
                  <a:t>is the node with the highest rank. This node is called the </a:t>
                </a:r>
                <a:r>
                  <a:rPr lang="en-US" altLang="zh-CN" sz="2400" i="1" dirty="0">
                    <a:solidFill>
                      <a:srgbClr val="0000FF"/>
                    </a:solidFill>
                  </a:rPr>
                  <a:t>pivot</a:t>
                </a:r>
                <a:r>
                  <a:rPr lang="en-US" altLang="zh-CN" sz="2400" dirty="0">
                    <a:solidFill>
                      <a:srgbClr val="0000FF"/>
                    </a:solidFill>
                  </a:rPr>
                  <a:t> </a:t>
                </a:r>
                <a:r>
                  <a:rPr lang="en-US" altLang="zh-CN" sz="2400" dirty="0"/>
                  <a:t>of the label.</a:t>
                </a:r>
              </a:p>
              <a:p>
                <a:pPr lvl="1">
                  <a:buClrTx/>
                </a:pPr>
                <a14:m>
                  <m:oMath xmlns:m="http://schemas.openxmlformats.org/officeDocument/2006/math">
                    <m:sSub>
                      <m:sSubPr>
                        <m:ctrlPr>
                          <a:rPr lang="en-US" altLang="zh-CN" sz="2400" i="1" dirty="0" smtClean="0">
                            <a:solidFill>
                              <a:srgbClr val="C00000"/>
                            </a:solidFill>
                            <a:latin typeface="Cambria Math" panose="02040503050406030204" pitchFamily="18" charset="0"/>
                          </a:rPr>
                        </m:ctrlPr>
                      </m:sSubPr>
                      <m:e>
                        <m:r>
                          <a:rPr lang="en-US" altLang="zh-CN" sz="2400" i="1" dirty="0">
                            <a:solidFill>
                              <a:srgbClr val="C00000"/>
                            </a:solidFill>
                            <a:latin typeface="Cambria Math" panose="02040503050406030204" pitchFamily="18" charset="0"/>
                          </a:rPr>
                          <m:t>𝑡</m:t>
                        </m:r>
                      </m:e>
                      <m:sub>
                        <m:r>
                          <a:rPr lang="en-US" altLang="zh-CN" sz="2400" i="1" dirty="0">
                            <a:solidFill>
                              <a:srgbClr val="C00000"/>
                            </a:solidFill>
                            <a:latin typeface="Cambria Math" panose="02040503050406030204" pitchFamily="18" charset="0"/>
                          </a:rPr>
                          <m:t>𝑑</m:t>
                        </m:r>
                      </m:sub>
                    </m:sSub>
                    <m:r>
                      <a:rPr lang="en-US" altLang="zh-CN" sz="2400" i="1" dirty="0">
                        <a:solidFill>
                          <a:srgbClr val="C00000"/>
                        </a:solidFill>
                        <a:latin typeface="Cambria Math" panose="02040503050406030204" pitchFamily="18" charset="0"/>
                      </a:rPr>
                      <m:t>,</m:t>
                    </m:r>
                    <m:sSub>
                      <m:sSubPr>
                        <m:ctrlPr>
                          <a:rPr lang="en-US" altLang="zh-CN" sz="2400" i="1" dirty="0">
                            <a:solidFill>
                              <a:srgbClr val="C00000"/>
                            </a:solidFill>
                            <a:latin typeface="Cambria Math" panose="02040503050406030204" pitchFamily="18" charset="0"/>
                          </a:rPr>
                        </m:ctrlPr>
                      </m:sSubPr>
                      <m:e>
                        <m:r>
                          <a:rPr lang="en-US" altLang="zh-CN" sz="2400" i="1" dirty="0">
                            <a:solidFill>
                              <a:srgbClr val="C00000"/>
                            </a:solidFill>
                            <a:latin typeface="Cambria Math" panose="02040503050406030204" pitchFamily="18" charset="0"/>
                          </a:rPr>
                          <m:t>𝑡</m:t>
                        </m:r>
                      </m:e>
                      <m:sub>
                        <m:r>
                          <a:rPr lang="en-US" altLang="zh-CN" sz="2400" i="1" dirty="0">
                            <a:solidFill>
                              <a:srgbClr val="C00000"/>
                            </a:solidFill>
                            <a:latin typeface="Cambria Math" panose="02040503050406030204" pitchFamily="18" charset="0"/>
                          </a:rPr>
                          <m:t>𝑎</m:t>
                        </m:r>
                      </m:sub>
                    </m:sSub>
                    <m:r>
                      <a:rPr lang="en-US" altLang="zh-CN" sz="2400" i="1" dirty="0">
                        <a:solidFill>
                          <a:srgbClr val="C00000"/>
                        </a:solidFill>
                        <a:latin typeface="Cambria Math" panose="02040503050406030204" pitchFamily="18" charset="0"/>
                      </a:rPr>
                      <m:t>, </m:t>
                    </m:r>
                    <m:r>
                      <a:rPr lang="en-US" altLang="zh-CN" sz="2400" i="1" dirty="0">
                        <a:solidFill>
                          <a:srgbClr val="C00000"/>
                        </a:solidFill>
                        <a:latin typeface="Cambria Math" panose="02040503050406030204" pitchFamily="18" charset="0"/>
                      </a:rPr>
                      <m:t>𝑏</m:t>
                    </m:r>
                  </m:oMath>
                </a14:m>
                <a:r>
                  <a:rPr lang="en-US" altLang="zh-CN" sz="2400" dirty="0"/>
                  <a:t>:  path </a:t>
                </a:r>
                <a14:m>
                  <m:oMath xmlns:m="http://schemas.openxmlformats.org/officeDocument/2006/math">
                    <m:r>
                      <a:rPr lang="en-US" altLang="zh-CN" sz="2400" i="1" smtClean="0">
                        <a:solidFill>
                          <a:srgbClr val="C00000"/>
                        </a:solidFill>
                        <a:latin typeface="Cambria Math" panose="02040503050406030204" pitchFamily="18" charset="0"/>
                      </a:rPr>
                      <m:t>𝑃</m:t>
                    </m:r>
                  </m:oMath>
                </a14:m>
                <a:r>
                  <a:rPr lang="en-US" altLang="zh-CN" sz="2400" dirty="0">
                    <a:solidFill>
                      <a:srgbClr val="C00000"/>
                    </a:solidFill>
                  </a:rPr>
                  <a:t> </a:t>
                </a:r>
                <a:r>
                  <a:rPr lang="en-US" altLang="zh-CN" sz="2400" dirty="0" smtClean="0"/>
                  <a:t>departs </a:t>
                </a:r>
                <a:r>
                  <a:rPr lang="en-US" altLang="zh-CN" sz="2400" dirty="0"/>
                  <a:t>at time </a:t>
                </a:r>
                <a14:m>
                  <m:oMath xmlns:m="http://schemas.openxmlformats.org/officeDocument/2006/math">
                    <m:sSub>
                      <m:sSubPr>
                        <m:ctrlPr>
                          <a:rPr lang="en-US" altLang="zh-CN" sz="2400" i="1" dirty="0" smtClean="0">
                            <a:solidFill>
                              <a:srgbClr val="C00000"/>
                            </a:solidFill>
                            <a:latin typeface="Cambria Math" panose="02040503050406030204" pitchFamily="18" charset="0"/>
                          </a:rPr>
                        </m:ctrlPr>
                      </m:sSubPr>
                      <m:e>
                        <m:r>
                          <a:rPr lang="en-US" altLang="zh-CN" sz="2400" i="1" dirty="0">
                            <a:solidFill>
                              <a:srgbClr val="C00000"/>
                            </a:solidFill>
                            <a:latin typeface="Cambria Math" panose="02040503050406030204" pitchFamily="18" charset="0"/>
                          </a:rPr>
                          <m:t>𝑡</m:t>
                        </m:r>
                      </m:e>
                      <m:sub>
                        <m:r>
                          <a:rPr lang="en-US" altLang="zh-CN" sz="2400" i="1" dirty="0">
                            <a:solidFill>
                              <a:srgbClr val="C00000"/>
                            </a:solidFill>
                            <a:latin typeface="Cambria Math" panose="02040503050406030204" pitchFamily="18" charset="0"/>
                          </a:rPr>
                          <m:t>𝑑</m:t>
                        </m:r>
                      </m:sub>
                    </m:sSub>
                  </m:oMath>
                </a14:m>
                <a:r>
                  <a:rPr lang="en-US" altLang="zh-CN" sz="2400" dirty="0"/>
                  <a:t>, and arrives at time </a:t>
                </a:r>
                <a14:m>
                  <m:oMath xmlns:m="http://schemas.openxmlformats.org/officeDocument/2006/math">
                    <m:sSub>
                      <m:sSubPr>
                        <m:ctrlPr>
                          <a:rPr lang="en-US" altLang="zh-CN" sz="2400" i="1" dirty="0" smtClean="0">
                            <a:solidFill>
                              <a:srgbClr val="C00000"/>
                            </a:solidFill>
                            <a:latin typeface="Cambria Math" panose="02040503050406030204" pitchFamily="18" charset="0"/>
                          </a:rPr>
                        </m:ctrlPr>
                      </m:sSubPr>
                      <m:e>
                        <m:r>
                          <a:rPr lang="en-US" altLang="zh-CN" sz="2400" i="1" dirty="0">
                            <a:solidFill>
                              <a:srgbClr val="C00000"/>
                            </a:solidFill>
                            <a:latin typeface="Cambria Math" panose="02040503050406030204" pitchFamily="18" charset="0"/>
                          </a:rPr>
                          <m:t>𝑡</m:t>
                        </m:r>
                      </m:e>
                      <m:sub>
                        <m:r>
                          <a:rPr lang="en-US" altLang="zh-CN" sz="2400" i="1" dirty="0">
                            <a:solidFill>
                              <a:srgbClr val="C00000"/>
                            </a:solidFill>
                            <a:latin typeface="Cambria Math" panose="02040503050406030204" pitchFamily="18" charset="0"/>
                          </a:rPr>
                          <m:t>𝑎</m:t>
                        </m:r>
                      </m:sub>
                    </m:sSub>
                  </m:oMath>
                </a14:m>
                <a:r>
                  <a:rPr lang="en-US" altLang="zh-CN" sz="2400" dirty="0"/>
                  <a:t>, by taking bus </a:t>
                </a:r>
                <a14:m>
                  <m:oMath xmlns:m="http://schemas.openxmlformats.org/officeDocument/2006/math">
                    <m:r>
                      <a:rPr lang="en-US" altLang="zh-CN" sz="2400" i="1" dirty="0" smtClean="0">
                        <a:solidFill>
                          <a:srgbClr val="C00000"/>
                        </a:solidFill>
                        <a:latin typeface="Cambria Math" panose="02040503050406030204" pitchFamily="18" charset="0"/>
                      </a:rPr>
                      <m:t>𝑏</m:t>
                    </m:r>
                  </m:oMath>
                </a14:m>
                <a:r>
                  <a:rPr lang="en-US" altLang="zh-CN" sz="2400" dirty="0"/>
                  <a:t>. If bus transfer is required, </a:t>
                </a:r>
                <a14:m>
                  <m:oMath xmlns:m="http://schemas.openxmlformats.org/officeDocument/2006/math">
                    <m:r>
                      <a:rPr lang="en-US" altLang="zh-CN" sz="2400" i="1" dirty="0" smtClean="0">
                        <a:solidFill>
                          <a:srgbClr val="C00000"/>
                        </a:solidFill>
                        <a:latin typeface="Cambria Math" panose="02040503050406030204" pitchFamily="18" charset="0"/>
                      </a:rPr>
                      <m:t>𝑏</m:t>
                    </m:r>
                  </m:oMath>
                </a14:m>
                <a:r>
                  <a:rPr lang="en-US" altLang="zh-CN" sz="2400" dirty="0">
                    <a:solidFill>
                      <a:srgbClr val="C00000"/>
                    </a:solidFill>
                  </a:rPr>
                  <a:t> </a:t>
                </a:r>
                <a:r>
                  <a:rPr lang="en-US" altLang="zh-CN" sz="2400" dirty="0"/>
                  <a:t>is </a:t>
                </a:r>
                <a14:m>
                  <m:oMath xmlns:m="http://schemas.openxmlformats.org/officeDocument/2006/math">
                    <m:r>
                      <a:rPr lang="en-US" altLang="zh-CN" sz="2400" i="1">
                        <a:latin typeface="Cambria Math"/>
                      </a:rPr>
                      <m:t>𝑛𝑢𝑙𝑙</m:t>
                    </m:r>
                  </m:oMath>
                </a14:m>
                <a:r>
                  <a:rPr lang="en-US" altLang="zh-CN" sz="2400" dirty="0"/>
                  <a:t>.</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259" t="-1348" r="-815"/>
                </a:stretch>
              </a:blipFill>
            </p:spPr>
            <p:txBody>
              <a:bodyPr/>
              <a:lstStyle/>
              <a:p>
                <a:r>
                  <a:rPr lang="zh-CN" altLang="en-US">
                    <a:noFill/>
                  </a:rPr>
                  <a:t> </a:t>
                </a:r>
              </a:p>
            </p:txBody>
          </p:sp>
        </mc:Fallback>
      </mc:AlternateContent>
      <p:cxnSp>
        <p:nvCxnSpPr>
          <p:cNvPr id="4" name="曲线连接符 3"/>
          <p:cNvCxnSpPr>
            <a:stCxn id="7" idx="6"/>
            <a:endCxn id="6" idx="2"/>
          </p:cNvCxnSpPr>
          <p:nvPr/>
        </p:nvCxnSpPr>
        <p:spPr>
          <a:xfrm>
            <a:off x="4785601" y="5697252"/>
            <a:ext cx="1300990" cy="78395"/>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Oval 99"/>
              <p:cNvSpPr/>
              <p:nvPr/>
            </p:nvSpPr>
            <p:spPr>
              <a:xfrm>
                <a:off x="1905281" y="5373216"/>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i="1" smtClean="0">
                          <a:solidFill>
                            <a:schemeClr val="tx1"/>
                          </a:solidFill>
                          <a:latin typeface="Cambria Math"/>
                        </a:rPr>
                        <m:t>𝑥</m:t>
                      </m:r>
                    </m:oMath>
                  </m:oMathPara>
                </a14:m>
                <a:endParaRPr lang="en-SG" sz="3600" dirty="0">
                  <a:solidFill>
                    <a:schemeClr val="tx1"/>
                  </a:solidFill>
                </a:endParaRPr>
              </a:p>
            </p:txBody>
          </p:sp>
        </mc:Choice>
        <mc:Fallback xmlns="">
          <p:sp>
            <p:nvSpPr>
              <p:cNvPr id="5" name="Oval 99"/>
              <p:cNvSpPr>
                <a:spLocks noRot="1" noChangeAspect="1" noMove="1" noResize="1" noEditPoints="1" noAdjustHandles="1" noChangeArrowheads="1" noChangeShapeType="1" noTextEdit="1"/>
              </p:cNvSpPr>
              <p:nvPr/>
            </p:nvSpPr>
            <p:spPr>
              <a:xfrm>
                <a:off x="1905281" y="5373216"/>
                <a:ext cx="715234" cy="648072"/>
              </a:xfrm>
              <a:prstGeom prst="ellipse">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Oval 99"/>
              <p:cNvSpPr/>
              <p:nvPr/>
            </p:nvSpPr>
            <p:spPr>
              <a:xfrm>
                <a:off x="6086591" y="5451611"/>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i="1" smtClean="0">
                          <a:solidFill>
                            <a:schemeClr val="tx1"/>
                          </a:solidFill>
                          <a:latin typeface="Cambria Math"/>
                        </a:rPr>
                        <m:t>𝑣</m:t>
                      </m:r>
                    </m:oMath>
                  </m:oMathPara>
                </a14:m>
                <a:endParaRPr lang="en-SG" sz="3600" dirty="0">
                  <a:solidFill>
                    <a:schemeClr val="tx1"/>
                  </a:solidFill>
                </a:endParaRPr>
              </a:p>
            </p:txBody>
          </p:sp>
        </mc:Choice>
        <mc:Fallback xmlns="">
          <p:sp>
            <p:nvSpPr>
              <p:cNvPr id="6" name="Oval 99"/>
              <p:cNvSpPr>
                <a:spLocks noRot="1" noChangeAspect="1" noMove="1" noResize="1" noEditPoints="1" noAdjustHandles="1" noChangeArrowheads="1" noChangeShapeType="1" noTextEdit="1"/>
              </p:cNvSpPr>
              <p:nvPr/>
            </p:nvSpPr>
            <p:spPr>
              <a:xfrm>
                <a:off x="6086591" y="5451611"/>
                <a:ext cx="715234" cy="648072"/>
              </a:xfrm>
              <a:prstGeom prst="ellipse">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Oval 99"/>
              <p:cNvSpPr/>
              <p:nvPr/>
            </p:nvSpPr>
            <p:spPr>
              <a:xfrm>
                <a:off x="4070367" y="5373216"/>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a:rPr>
                        <m:t>𝑤</m:t>
                      </m:r>
                    </m:oMath>
                  </m:oMathPara>
                </a14:m>
                <a:endParaRPr lang="en-SG" sz="3600" dirty="0">
                  <a:solidFill>
                    <a:schemeClr val="tx1"/>
                  </a:solidFill>
                </a:endParaRPr>
              </a:p>
            </p:txBody>
          </p:sp>
        </mc:Choice>
        <mc:Fallback xmlns="">
          <p:sp>
            <p:nvSpPr>
              <p:cNvPr id="7" name="Oval 99"/>
              <p:cNvSpPr>
                <a:spLocks noRot="1" noChangeAspect="1" noMove="1" noResize="1" noEditPoints="1" noAdjustHandles="1" noChangeArrowheads="1" noChangeShapeType="1" noTextEdit="1"/>
              </p:cNvSpPr>
              <p:nvPr/>
            </p:nvSpPr>
            <p:spPr>
              <a:xfrm>
                <a:off x="4070367" y="5373216"/>
                <a:ext cx="715234" cy="648072"/>
              </a:xfrm>
              <a:prstGeom prst="ellipse">
                <a:avLst/>
              </a:prstGeom>
              <a:blipFill rotWithShape="1">
                <a:blip r:embed="rId5"/>
                <a:stretch>
                  <a:fillRect/>
                </a:stretch>
              </a:blipFill>
            </p:spPr>
            <p:txBody>
              <a:bodyPr/>
              <a:lstStyle/>
              <a:p>
                <a:r>
                  <a:rPr lang="zh-CN" altLang="en-US">
                    <a:noFill/>
                  </a:rPr>
                  <a:t> </a:t>
                </a:r>
              </a:p>
            </p:txBody>
          </p:sp>
        </mc:Fallback>
      </mc:AlternateContent>
      <p:cxnSp>
        <p:nvCxnSpPr>
          <p:cNvPr id="8" name="曲线连接符 7"/>
          <p:cNvCxnSpPr/>
          <p:nvPr/>
        </p:nvCxnSpPr>
        <p:spPr>
          <a:xfrm flipV="1">
            <a:off x="2697369" y="5661248"/>
            <a:ext cx="1300990" cy="7200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2620515" y="5836622"/>
                <a:ext cx="5350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a:rPr>
                            <m:t>𝑡</m:t>
                          </m:r>
                        </m:e>
                        <m:sub>
                          <m:r>
                            <a:rPr lang="en-US" altLang="zh-CN" sz="2400" b="0" i="1" smtClean="0">
                              <a:latin typeface="Cambria Math"/>
                            </a:rPr>
                            <m:t>𝑑</m:t>
                          </m:r>
                        </m:sub>
                      </m:sSub>
                    </m:oMath>
                  </m:oMathPara>
                </a14:m>
                <a:endParaRPr lang="zh-CN" alt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2620515" y="5836622"/>
                <a:ext cx="535083" cy="461665"/>
              </a:xfrm>
              <a:prstGeom prst="rect">
                <a:avLst/>
              </a:prstGeom>
              <a:blipFill rotWithShape="1">
                <a:blip r:embed="rId6"/>
                <a:stretch>
                  <a:fillRect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551508" y="5847655"/>
                <a:ext cx="5350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a:rPr>
                            <m:t>𝑡</m:t>
                          </m:r>
                        </m:e>
                        <m:sub>
                          <m:r>
                            <a:rPr lang="en-US" altLang="zh-CN" sz="2400" b="0" i="1" smtClean="0">
                              <a:latin typeface="Cambria Math"/>
                            </a:rPr>
                            <m:t>𝑎</m:t>
                          </m:r>
                        </m:sub>
                      </m:sSub>
                    </m:oMath>
                  </m:oMathPara>
                </a14:m>
                <a:endParaRPr lang="zh-CN" alt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551508" y="5847655"/>
                <a:ext cx="535083" cy="461665"/>
              </a:xfrm>
              <a:prstGeom prst="rect">
                <a:avLst/>
              </a:prstGeom>
              <a:blipFill rotWithShape="1">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5252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Index Structure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sz="2800" dirty="0" smtClean="0"/>
                  <a:t>Each label in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a:rPr>
                          <m:t>𝐿</m:t>
                        </m:r>
                      </m:e>
                      <m:sub>
                        <m:r>
                          <a:rPr lang="en-US" altLang="zh-CN" sz="2800" i="1">
                            <a:latin typeface="Cambria Math"/>
                          </a:rPr>
                          <m:t>𝑖𝑛</m:t>
                        </m:r>
                      </m:sub>
                    </m:sSub>
                    <m:r>
                      <a:rPr lang="en-US" altLang="zh-CN" sz="2800" i="1">
                        <a:latin typeface="Cambria Math"/>
                      </a:rPr>
                      <m:t>(</m:t>
                    </m:r>
                    <m:r>
                      <a:rPr lang="en-US" altLang="zh-CN" sz="2800" i="1">
                        <a:solidFill>
                          <a:srgbClr val="FF0000"/>
                        </a:solidFill>
                        <a:latin typeface="Cambria Math"/>
                      </a:rPr>
                      <m:t>𝑣</m:t>
                    </m:r>
                    <m:r>
                      <a:rPr lang="en-US" altLang="zh-CN" sz="2800" i="1">
                        <a:latin typeface="Cambria Math"/>
                      </a:rPr>
                      <m:t>)</m:t>
                    </m:r>
                  </m:oMath>
                </a14:m>
                <a:r>
                  <a:rPr lang="en-US" altLang="zh-CN" sz="2800" dirty="0" smtClean="0"/>
                  <a:t> </a:t>
                </a:r>
                <a:r>
                  <a:rPr lang="en-US" altLang="zh-CN" sz="2800" dirty="0"/>
                  <a:t>is a tuple </a:t>
                </a:r>
                <a14:m>
                  <m:oMath xmlns:m="http://schemas.openxmlformats.org/officeDocument/2006/math">
                    <m:r>
                      <a:rPr lang="en-US" altLang="zh-CN" sz="2800">
                        <a:solidFill>
                          <a:srgbClr val="C00000"/>
                        </a:solidFill>
                        <a:latin typeface="Cambria Math"/>
                      </a:rPr>
                      <m:t>𝑙</m:t>
                    </m:r>
                    <m:r>
                      <a:rPr lang="en-US" altLang="zh-CN" sz="2800">
                        <a:latin typeface="Cambria Math"/>
                      </a:rPr>
                      <m:t>=</m:t>
                    </m:r>
                    <m:d>
                      <m:dPr>
                        <m:begChr m:val="〈"/>
                        <m:endChr m:val="〉"/>
                        <m:ctrlPr>
                          <a:rPr lang="en-US" altLang="zh-CN" sz="2800" i="1">
                            <a:solidFill>
                              <a:srgbClr val="C00000"/>
                            </a:solidFill>
                            <a:latin typeface="Cambria Math" panose="02040503050406030204" pitchFamily="18" charset="0"/>
                          </a:rPr>
                        </m:ctrlPr>
                      </m:dPr>
                      <m:e>
                        <m:r>
                          <a:rPr lang="en-US" altLang="zh-CN" sz="2800">
                            <a:solidFill>
                              <a:srgbClr val="C00000"/>
                            </a:solidFill>
                            <a:latin typeface="Cambria Math"/>
                          </a:rPr>
                          <m:t>𝑥</m:t>
                        </m:r>
                        <m:r>
                          <a:rPr lang="en-US" altLang="zh-CN" sz="2800">
                            <a:latin typeface="Cambria Math"/>
                          </a:rPr>
                          <m:t>, </m:t>
                        </m:r>
                        <m:sSub>
                          <m:sSubPr>
                            <m:ctrlPr>
                              <a:rPr lang="en-US" altLang="zh-CN" sz="2800" i="1">
                                <a:solidFill>
                                  <a:srgbClr val="C00000"/>
                                </a:solidFill>
                                <a:latin typeface="Cambria Math" panose="02040503050406030204" pitchFamily="18" charset="0"/>
                              </a:rPr>
                            </m:ctrlPr>
                          </m:sSubPr>
                          <m:e>
                            <m:r>
                              <a:rPr lang="en-US" altLang="zh-CN" sz="2800">
                                <a:solidFill>
                                  <a:srgbClr val="C00000"/>
                                </a:solidFill>
                                <a:latin typeface="Cambria Math"/>
                              </a:rPr>
                              <m:t>𝑡</m:t>
                            </m:r>
                          </m:e>
                          <m:sub>
                            <m:r>
                              <a:rPr lang="en-US" altLang="zh-CN" sz="2800">
                                <a:solidFill>
                                  <a:srgbClr val="C00000"/>
                                </a:solidFill>
                                <a:latin typeface="Cambria Math"/>
                              </a:rPr>
                              <m:t>𝑑</m:t>
                            </m:r>
                          </m:sub>
                        </m:sSub>
                        <m:r>
                          <a:rPr lang="en-US" altLang="zh-CN" sz="2800">
                            <a:latin typeface="Cambria Math"/>
                          </a:rPr>
                          <m:t>, </m:t>
                        </m:r>
                        <m:sSub>
                          <m:sSubPr>
                            <m:ctrlPr>
                              <a:rPr lang="en-US" altLang="zh-CN" sz="2800" i="1">
                                <a:solidFill>
                                  <a:srgbClr val="C00000"/>
                                </a:solidFill>
                                <a:latin typeface="Cambria Math" panose="02040503050406030204" pitchFamily="18" charset="0"/>
                              </a:rPr>
                            </m:ctrlPr>
                          </m:sSubPr>
                          <m:e>
                            <m:r>
                              <a:rPr lang="en-US" altLang="zh-CN" sz="2800">
                                <a:solidFill>
                                  <a:srgbClr val="C00000"/>
                                </a:solidFill>
                                <a:latin typeface="Cambria Math"/>
                              </a:rPr>
                              <m:t>𝑡</m:t>
                            </m:r>
                          </m:e>
                          <m:sub>
                            <m:r>
                              <a:rPr lang="en-US" altLang="zh-CN" sz="2800">
                                <a:solidFill>
                                  <a:srgbClr val="C00000"/>
                                </a:solidFill>
                                <a:latin typeface="Cambria Math"/>
                              </a:rPr>
                              <m:t>𝑎</m:t>
                            </m:r>
                          </m:sub>
                        </m:sSub>
                        <m:r>
                          <a:rPr lang="en-US" altLang="zh-CN" sz="2800">
                            <a:latin typeface="Cambria Math"/>
                          </a:rPr>
                          <m:t>, </m:t>
                        </m:r>
                        <m:r>
                          <a:rPr lang="en-US" altLang="zh-CN" sz="2800">
                            <a:solidFill>
                              <a:srgbClr val="C00000"/>
                            </a:solidFill>
                            <a:latin typeface="Cambria Math"/>
                          </a:rPr>
                          <m:t>𝑏</m:t>
                        </m:r>
                        <m:r>
                          <a:rPr lang="en-US" altLang="zh-CN" sz="2800">
                            <a:latin typeface="Cambria Math"/>
                          </a:rPr>
                          <m:t>,</m:t>
                        </m:r>
                        <m:r>
                          <a:rPr lang="en-US" altLang="zh-CN" sz="2800">
                            <a:solidFill>
                              <a:srgbClr val="C00000"/>
                            </a:solidFill>
                            <a:latin typeface="Cambria Math"/>
                          </a:rPr>
                          <m:t>𝑝</m:t>
                        </m:r>
                      </m:e>
                    </m:d>
                  </m:oMath>
                </a14:m>
                <a:r>
                  <a:rPr lang="en-US" altLang="zh-CN" sz="2800" dirty="0"/>
                  <a:t>,</a:t>
                </a:r>
                <a:r>
                  <a:rPr lang="en-US" altLang="zh-CN" sz="2800" dirty="0" smtClean="0"/>
                  <a:t> </a:t>
                </a:r>
                <a:r>
                  <a:rPr lang="en-US" altLang="zh-CN" sz="2800" dirty="0"/>
                  <a:t>where</a:t>
                </a:r>
              </a:p>
              <a:p>
                <a:pPr lvl="1">
                  <a:buClrTx/>
                </a:pPr>
                <a14:m>
                  <m:oMath xmlns:m="http://schemas.openxmlformats.org/officeDocument/2006/math">
                    <m:r>
                      <a:rPr lang="en-US" altLang="zh-CN" sz="2400" i="1">
                        <a:latin typeface="Cambria Math" panose="02040503050406030204" pitchFamily="18" charset="0"/>
                      </a:rPr>
                      <m:t>𝑥</m:t>
                    </m:r>
                    <m:r>
                      <a:rPr lang="en-US" altLang="zh-CN" sz="2400" i="1">
                        <a:latin typeface="Cambria Math" panose="02040503050406030204" pitchFamily="18" charset="0"/>
                      </a:rPr>
                      <m:t>:</m:t>
                    </m:r>
                  </m:oMath>
                </a14:m>
                <a:r>
                  <a:rPr lang="en-US" altLang="zh-CN" sz="2400" dirty="0"/>
                  <a:t> the staring node (resp. ending node) of a path </a:t>
                </a:r>
                <a14:m>
                  <m:oMath xmlns:m="http://schemas.openxmlformats.org/officeDocument/2006/math">
                    <m:r>
                      <a:rPr lang="en-US" altLang="zh-CN" sz="2400" i="1">
                        <a:latin typeface="Cambria Math" panose="02040503050406030204" pitchFamily="18" charset="0"/>
                      </a:rPr>
                      <m:t>𝑃</m:t>
                    </m:r>
                  </m:oMath>
                </a14:m>
                <a:r>
                  <a:rPr lang="en-US" altLang="zh-CN" sz="2400" dirty="0"/>
                  <a:t> from </a:t>
                </a:r>
                <a14:m>
                  <m:oMath xmlns:m="http://schemas.openxmlformats.org/officeDocument/2006/math">
                    <m:r>
                      <a:rPr lang="en-US" altLang="zh-CN" sz="2400" i="1">
                        <a:latin typeface="Cambria Math" panose="02040503050406030204" pitchFamily="18" charset="0"/>
                      </a:rPr>
                      <m:t>𝑥</m:t>
                    </m:r>
                  </m:oMath>
                </a14:m>
                <a:r>
                  <a:rPr lang="en-US" altLang="zh-CN" sz="2400" dirty="0"/>
                  <a:t> to </a:t>
                </a:r>
                <a14:m>
                  <m:oMath xmlns:m="http://schemas.openxmlformats.org/officeDocument/2006/math">
                    <m:r>
                      <a:rPr lang="en-US" altLang="zh-CN" sz="2400">
                        <a:latin typeface="Cambria Math"/>
                      </a:rPr>
                      <m:t>𝑣</m:t>
                    </m:r>
                  </m:oMath>
                </a14:m>
                <a:r>
                  <a:rPr lang="en-US" altLang="zh-CN" sz="2400" dirty="0"/>
                  <a:t> (resp. </a:t>
                </a:r>
                <a14:m>
                  <m:oMath xmlns:m="http://schemas.openxmlformats.org/officeDocument/2006/math">
                    <m:r>
                      <a:rPr lang="en-US" altLang="zh-CN" sz="2400" i="1">
                        <a:latin typeface="Cambria Math" panose="02040503050406030204" pitchFamily="18" charset="0"/>
                      </a:rPr>
                      <m:t>𝑣</m:t>
                    </m:r>
                  </m:oMath>
                </a14:m>
                <a:r>
                  <a:rPr lang="en-US" altLang="zh-CN" sz="2400" dirty="0"/>
                  <a:t> to </a:t>
                </a:r>
                <a14:m>
                  <m:oMath xmlns:m="http://schemas.openxmlformats.org/officeDocument/2006/math">
                    <m:r>
                      <a:rPr lang="en-US" altLang="zh-CN" sz="2400" i="1">
                        <a:latin typeface="Cambria Math" panose="02040503050406030204" pitchFamily="18" charset="0"/>
                      </a:rPr>
                      <m:t>𝑥</m:t>
                    </m:r>
                  </m:oMath>
                </a14:m>
                <a:r>
                  <a:rPr lang="en-US" altLang="zh-CN" sz="2400" dirty="0"/>
                  <a:t> ). Among all nodes on </a:t>
                </a:r>
                <a14:m>
                  <m:oMath xmlns:m="http://schemas.openxmlformats.org/officeDocument/2006/math">
                    <m:r>
                      <a:rPr lang="en-US" altLang="zh-CN" sz="2400" i="1">
                        <a:latin typeface="Cambria Math" panose="02040503050406030204" pitchFamily="18" charset="0"/>
                      </a:rPr>
                      <m:t>𝑃</m:t>
                    </m:r>
                  </m:oMath>
                </a14:m>
                <a:r>
                  <a:rPr lang="en-US" altLang="zh-CN" sz="2400" dirty="0"/>
                  <a:t>, </a:t>
                </a:r>
                <a14:m>
                  <m:oMath xmlns:m="http://schemas.openxmlformats.org/officeDocument/2006/math">
                    <m:r>
                      <a:rPr lang="en-US" altLang="zh-CN" sz="2400" i="1">
                        <a:latin typeface="Cambria Math" panose="02040503050406030204" pitchFamily="18" charset="0"/>
                      </a:rPr>
                      <m:t>𝑥</m:t>
                    </m:r>
                  </m:oMath>
                </a14:m>
                <a:r>
                  <a:rPr lang="en-US" altLang="zh-CN" sz="2400" dirty="0"/>
                  <a:t> has the highest rank. </a:t>
                </a:r>
              </a:p>
              <a:p>
                <a:pPr lvl="1">
                  <a:buClrTx/>
                </a:pPr>
                <a14:m>
                  <m:oMath xmlns:m="http://schemas.openxmlformats.org/officeDocument/2006/math">
                    <m:r>
                      <a:rPr lang="en-US" altLang="zh-CN" sz="2400" i="1">
                        <a:latin typeface="Cambria Math" panose="02040503050406030204" pitchFamily="18" charset="0"/>
                      </a:rPr>
                      <m:t>𝑝</m:t>
                    </m:r>
                    <m:r>
                      <a:rPr lang="en-US" altLang="zh-CN" sz="2400" i="1">
                        <a:latin typeface="Cambria Math" panose="02040503050406030204" pitchFamily="18" charset="0"/>
                      </a:rPr>
                      <m:t>:</m:t>
                    </m:r>
                  </m:oMath>
                </a14:m>
                <a:r>
                  <a:rPr lang="en-US" altLang="zh-CN" sz="2400" dirty="0"/>
                  <a:t> among all nodes on </a:t>
                </a:r>
                <a14:m>
                  <m:oMath xmlns:m="http://schemas.openxmlformats.org/officeDocument/2006/math">
                    <m:r>
                      <a:rPr lang="en-US" altLang="zh-CN" sz="2400" i="1">
                        <a:latin typeface="Cambria Math" panose="02040503050406030204" pitchFamily="18" charset="0"/>
                      </a:rPr>
                      <m:t>𝑃</m:t>
                    </m:r>
                  </m:oMath>
                </a14:m>
                <a:r>
                  <a:rPr lang="en-US" altLang="zh-CN" sz="2400" dirty="0"/>
                  <a:t> except </a:t>
                </a:r>
                <a14:m>
                  <m:oMath xmlns:m="http://schemas.openxmlformats.org/officeDocument/2006/math">
                    <m:r>
                      <a:rPr lang="en-US" altLang="zh-CN" sz="2400" i="1">
                        <a:latin typeface="Cambria Math" panose="02040503050406030204" pitchFamily="18" charset="0"/>
                      </a:rPr>
                      <m:t>𝑥</m:t>
                    </m:r>
                  </m:oMath>
                </a14:m>
                <a:r>
                  <a:rPr lang="en-US" altLang="zh-CN" sz="2400" dirty="0"/>
                  <a:t> and </a:t>
                </a:r>
                <a14:m>
                  <m:oMath xmlns:m="http://schemas.openxmlformats.org/officeDocument/2006/math">
                    <m:r>
                      <a:rPr lang="en-US" altLang="zh-CN" sz="2400">
                        <a:latin typeface="Cambria Math"/>
                      </a:rPr>
                      <m:t>𝑣</m:t>
                    </m:r>
                  </m:oMath>
                </a14:m>
                <a:r>
                  <a:rPr lang="en-US" altLang="zh-CN" sz="2400" dirty="0"/>
                  <a:t>, </a:t>
                </a:r>
                <a14:m>
                  <m:oMath xmlns:m="http://schemas.openxmlformats.org/officeDocument/2006/math">
                    <m:r>
                      <a:rPr lang="en-US" altLang="zh-CN" sz="2400" i="1">
                        <a:latin typeface="Cambria Math" panose="02040503050406030204" pitchFamily="18" charset="0"/>
                      </a:rPr>
                      <m:t>𝑝</m:t>
                    </m:r>
                  </m:oMath>
                </a14:m>
                <a:r>
                  <a:rPr lang="en-US" altLang="zh-CN" sz="2400" dirty="0"/>
                  <a:t> is the node with the highest rank. </a:t>
                </a:r>
                <a:r>
                  <a:rPr lang="en-US" altLang="zh-CN" sz="2400" dirty="0" smtClean="0"/>
                  <a:t>This node is called the </a:t>
                </a:r>
                <a:r>
                  <a:rPr lang="en-US" altLang="zh-CN" sz="2400" i="1" dirty="0" smtClean="0">
                    <a:solidFill>
                      <a:srgbClr val="0000FF"/>
                    </a:solidFill>
                  </a:rPr>
                  <a:t>pivot</a:t>
                </a:r>
                <a:r>
                  <a:rPr lang="en-US" altLang="zh-CN" sz="2400" dirty="0" smtClean="0">
                    <a:solidFill>
                      <a:srgbClr val="0000FF"/>
                    </a:solidFill>
                  </a:rPr>
                  <a:t> </a:t>
                </a:r>
                <a:r>
                  <a:rPr lang="en-US" altLang="zh-CN" sz="2400" dirty="0" smtClean="0"/>
                  <a:t>of the label.</a:t>
                </a:r>
                <a:endParaRPr lang="en-US" altLang="zh-CN" sz="2400" dirty="0"/>
              </a:p>
              <a:p>
                <a:pPr lvl="1">
                  <a:buClrTx/>
                </a:pPr>
                <a14:m>
                  <m:oMath xmlns:m="http://schemas.openxmlformats.org/officeDocument/2006/math">
                    <m:sSub>
                      <m:sSubPr>
                        <m:ctrlPr>
                          <a:rPr lang="en-US" altLang="zh-CN" sz="2400" i="1" dirty="0">
                            <a:solidFill>
                              <a:srgbClr val="C00000"/>
                            </a:solidFill>
                            <a:latin typeface="Cambria Math" panose="02040503050406030204" pitchFamily="18" charset="0"/>
                          </a:rPr>
                        </m:ctrlPr>
                      </m:sSubPr>
                      <m:e>
                        <m:r>
                          <a:rPr lang="en-US" altLang="zh-CN" sz="2400" i="1" dirty="0">
                            <a:solidFill>
                              <a:srgbClr val="C00000"/>
                            </a:solidFill>
                            <a:latin typeface="Cambria Math" panose="02040503050406030204" pitchFamily="18" charset="0"/>
                          </a:rPr>
                          <m:t>𝑡</m:t>
                        </m:r>
                      </m:e>
                      <m:sub>
                        <m:r>
                          <a:rPr lang="en-US" altLang="zh-CN" sz="2400" i="1" dirty="0">
                            <a:solidFill>
                              <a:srgbClr val="C00000"/>
                            </a:solidFill>
                            <a:latin typeface="Cambria Math" panose="02040503050406030204" pitchFamily="18" charset="0"/>
                          </a:rPr>
                          <m:t>𝑑</m:t>
                        </m:r>
                      </m:sub>
                    </m:sSub>
                    <m:r>
                      <a:rPr lang="en-US" altLang="zh-CN" sz="2400" i="1" dirty="0">
                        <a:solidFill>
                          <a:srgbClr val="C00000"/>
                        </a:solidFill>
                        <a:latin typeface="Cambria Math" panose="02040503050406030204" pitchFamily="18" charset="0"/>
                      </a:rPr>
                      <m:t>,</m:t>
                    </m:r>
                    <m:sSub>
                      <m:sSubPr>
                        <m:ctrlPr>
                          <a:rPr lang="en-US" altLang="zh-CN" sz="2400" i="1" dirty="0">
                            <a:solidFill>
                              <a:srgbClr val="C00000"/>
                            </a:solidFill>
                            <a:latin typeface="Cambria Math" panose="02040503050406030204" pitchFamily="18" charset="0"/>
                          </a:rPr>
                        </m:ctrlPr>
                      </m:sSubPr>
                      <m:e>
                        <m:r>
                          <a:rPr lang="en-US" altLang="zh-CN" sz="2400" i="1" dirty="0">
                            <a:solidFill>
                              <a:srgbClr val="C00000"/>
                            </a:solidFill>
                            <a:latin typeface="Cambria Math" panose="02040503050406030204" pitchFamily="18" charset="0"/>
                          </a:rPr>
                          <m:t>𝑡</m:t>
                        </m:r>
                      </m:e>
                      <m:sub>
                        <m:r>
                          <a:rPr lang="en-US" altLang="zh-CN" sz="2400" i="1" dirty="0">
                            <a:solidFill>
                              <a:srgbClr val="C00000"/>
                            </a:solidFill>
                            <a:latin typeface="Cambria Math" panose="02040503050406030204" pitchFamily="18" charset="0"/>
                          </a:rPr>
                          <m:t>𝑎</m:t>
                        </m:r>
                      </m:sub>
                    </m:sSub>
                    <m:r>
                      <a:rPr lang="en-US" altLang="zh-CN" sz="2400" i="1" dirty="0">
                        <a:solidFill>
                          <a:srgbClr val="C00000"/>
                        </a:solidFill>
                        <a:latin typeface="Cambria Math" panose="02040503050406030204" pitchFamily="18" charset="0"/>
                      </a:rPr>
                      <m:t>, </m:t>
                    </m:r>
                    <m:r>
                      <a:rPr lang="en-US" altLang="zh-CN" sz="2400" i="1" dirty="0">
                        <a:solidFill>
                          <a:srgbClr val="C00000"/>
                        </a:solidFill>
                        <a:latin typeface="Cambria Math" panose="02040503050406030204" pitchFamily="18" charset="0"/>
                      </a:rPr>
                      <m:t>𝑏</m:t>
                    </m:r>
                  </m:oMath>
                </a14:m>
                <a:r>
                  <a:rPr lang="en-US" altLang="zh-CN" sz="2400" dirty="0"/>
                  <a:t>:  path </a:t>
                </a:r>
                <a14:m>
                  <m:oMath xmlns:m="http://schemas.openxmlformats.org/officeDocument/2006/math">
                    <m:r>
                      <a:rPr lang="en-US" altLang="zh-CN" sz="2400" i="1">
                        <a:solidFill>
                          <a:srgbClr val="C00000"/>
                        </a:solidFill>
                        <a:latin typeface="Cambria Math" panose="02040503050406030204" pitchFamily="18" charset="0"/>
                      </a:rPr>
                      <m:t>𝑃</m:t>
                    </m:r>
                  </m:oMath>
                </a14:m>
                <a:r>
                  <a:rPr lang="en-US" altLang="zh-CN" sz="2400" dirty="0">
                    <a:solidFill>
                      <a:srgbClr val="C00000"/>
                    </a:solidFill>
                  </a:rPr>
                  <a:t> </a:t>
                </a:r>
                <a:r>
                  <a:rPr lang="en-US" altLang="zh-CN" sz="2400" dirty="0"/>
                  <a:t>departs at time </a:t>
                </a:r>
                <a14:m>
                  <m:oMath xmlns:m="http://schemas.openxmlformats.org/officeDocument/2006/math">
                    <m:sSub>
                      <m:sSubPr>
                        <m:ctrlPr>
                          <a:rPr lang="en-US" altLang="zh-CN" sz="2400" i="1" dirty="0">
                            <a:solidFill>
                              <a:srgbClr val="C00000"/>
                            </a:solidFill>
                            <a:latin typeface="Cambria Math" panose="02040503050406030204" pitchFamily="18" charset="0"/>
                          </a:rPr>
                        </m:ctrlPr>
                      </m:sSubPr>
                      <m:e>
                        <m:r>
                          <a:rPr lang="en-US" altLang="zh-CN" sz="2400" i="1" dirty="0">
                            <a:solidFill>
                              <a:srgbClr val="C00000"/>
                            </a:solidFill>
                            <a:latin typeface="Cambria Math" panose="02040503050406030204" pitchFamily="18" charset="0"/>
                          </a:rPr>
                          <m:t>𝑡</m:t>
                        </m:r>
                      </m:e>
                      <m:sub>
                        <m:r>
                          <a:rPr lang="en-US" altLang="zh-CN" sz="2400" i="1" dirty="0">
                            <a:solidFill>
                              <a:srgbClr val="C00000"/>
                            </a:solidFill>
                            <a:latin typeface="Cambria Math" panose="02040503050406030204" pitchFamily="18" charset="0"/>
                          </a:rPr>
                          <m:t>𝑑</m:t>
                        </m:r>
                      </m:sub>
                    </m:sSub>
                  </m:oMath>
                </a14:m>
                <a:r>
                  <a:rPr lang="en-US" altLang="zh-CN" sz="2400" dirty="0"/>
                  <a:t>, and arrives at time </a:t>
                </a:r>
                <a14:m>
                  <m:oMath xmlns:m="http://schemas.openxmlformats.org/officeDocument/2006/math">
                    <m:sSub>
                      <m:sSubPr>
                        <m:ctrlPr>
                          <a:rPr lang="en-US" altLang="zh-CN" sz="2400" i="1" dirty="0">
                            <a:solidFill>
                              <a:srgbClr val="C00000"/>
                            </a:solidFill>
                            <a:latin typeface="Cambria Math" panose="02040503050406030204" pitchFamily="18" charset="0"/>
                          </a:rPr>
                        </m:ctrlPr>
                      </m:sSubPr>
                      <m:e>
                        <m:r>
                          <a:rPr lang="en-US" altLang="zh-CN" sz="2400" i="1" dirty="0">
                            <a:solidFill>
                              <a:srgbClr val="C00000"/>
                            </a:solidFill>
                            <a:latin typeface="Cambria Math" panose="02040503050406030204" pitchFamily="18" charset="0"/>
                          </a:rPr>
                          <m:t>𝑡</m:t>
                        </m:r>
                      </m:e>
                      <m:sub>
                        <m:r>
                          <a:rPr lang="en-US" altLang="zh-CN" sz="2400" i="1" dirty="0">
                            <a:solidFill>
                              <a:srgbClr val="C00000"/>
                            </a:solidFill>
                            <a:latin typeface="Cambria Math" panose="02040503050406030204" pitchFamily="18" charset="0"/>
                          </a:rPr>
                          <m:t>𝑎</m:t>
                        </m:r>
                      </m:sub>
                    </m:sSub>
                  </m:oMath>
                </a14:m>
                <a:r>
                  <a:rPr lang="en-US" altLang="zh-CN" sz="2400" dirty="0"/>
                  <a:t>, by taking bus </a:t>
                </a:r>
                <a14:m>
                  <m:oMath xmlns:m="http://schemas.openxmlformats.org/officeDocument/2006/math">
                    <m:r>
                      <a:rPr lang="en-US" altLang="zh-CN" sz="2400" i="1" dirty="0">
                        <a:solidFill>
                          <a:srgbClr val="C00000"/>
                        </a:solidFill>
                        <a:latin typeface="Cambria Math" panose="02040503050406030204" pitchFamily="18" charset="0"/>
                      </a:rPr>
                      <m:t>𝑏</m:t>
                    </m:r>
                  </m:oMath>
                </a14:m>
                <a:r>
                  <a:rPr lang="en-US" altLang="zh-CN" sz="2400" dirty="0"/>
                  <a:t>. If bus transfer is required, </a:t>
                </a:r>
                <a14:m>
                  <m:oMath xmlns:m="http://schemas.openxmlformats.org/officeDocument/2006/math">
                    <m:r>
                      <a:rPr lang="en-US" altLang="zh-CN" sz="2400" i="1" dirty="0">
                        <a:solidFill>
                          <a:srgbClr val="C00000"/>
                        </a:solidFill>
                        <a:latin typeface="Cambria Math" panose="02040503050406030204" pitchFamily="18" charset="0"/>
                      </a:rPr>
                      <m:t>𝑏</m:t>
                    </m:r>
                  </m:oMath>
                </a14:m>
                <a:r>
                  <a:rPr lang="en-US" altLang="zh-CN" sz="2400" dirty="0">
                    <a:solidFill>
                      <a:srgbClr val="C00000"/>
                    </a:solidFill>
                  </a:rPr>
                  <a:t> </a:t>
                </a:r>
                <a:r>
                  <a:rPr lang="en-US" altLang="zh-CN" sz="2400" dirty="0"/>
                  <a:t>is </a:t>
                </a:r>
                <a14:m>
                  <m:oMath xmlns:m="http://schemas.openxmlformats.org/officeDocument/2006/math">
                    <m:r>
                      <a:rPr lang="en-US" altLang="zh-CN" sz="2400" i="1">
                        <a:latin typeface="Cambria Math"/>
                      </a:rPr>
                      <m:t>𝑛𝑢𝑙𝑙</m:t>
                    </m:r>
                  </m:oMath>
                </a14:m>
                <a:r>
                  <a:rPr lang="en-US" altLang="zh-CN" sz="2400" dirty="0"/>
                  <a:t>.</a:t>
                </a:r>
              </a:p>
              <a:p>
                <a:pPr lvl="1">
                  <a:buClrTx/>
                </a:pPr>
                <a14:m>
                  <m:oMath xmlns:m="http://schemas.openxmlformats.org/officeDocument/2006/math">
                    <m:r>
                      <a:rPr lang="en-US" altLang="zh-CN" sz="2400" i="1">
                        <a:solidFill>
                          <a:srgbClr val="C00000"/>
                        </a:solidFill>
                        <a:latin typeface="Cambria Math"/>
                      </a:rPr>
                      <m:t>𝑃</m:t>
                    </m:r>
                    <m:r>
                      <a:rPr lang="en-US" altLang="zh-CN" sz="2400" i="1">
                        <a:solidFill>
                          <a:srgbClr val="C00000"/>
                        </a:solidFill>
                        <a:latin typeface="Cambria Math"/>
                      </a:rPr>
                      <m:t> </m:t>
                    </m:r>
                  </m:oMath>
                </a14:m>
                <a:r>
                  <a:rPr lang="en-US" altLang="zh-CN" sz="2400" dirty="0"/>
                  <a:t>is a </a:t>
                </a:r>
                <a:r>
                  <a:rPr lang="en-US" altLang="zh-CN" sz="2400" i="1" dirty="0">
                    <a:solidFill>
                      <a:srgbClr val="0000FF"/>
                    </a:solidFill>
                  </a:rPr>
                  <a:t>non-dominated</a:t>
                </a:r>
                <a:r>
                  <a:rPr lang="en-US" altLang="zh-CN" sz="2400" dirty="0"/>
                  <a:t> path: there does not exist another path </a:t>
                </a:r>
                <a14:m>
                  <m:oMath xmlns:m="http://schemas.openxmlformats.org/officeDocument/2006/math">
                    <m:sSup>
                      <m:sSupPr>
                        <m:ctrlPr>
                          <a:rPr lang="en-US" altLang="zh-CN" sz="2400" i="1">
                            <a:solidFill>
                              <a:srgbClr val="C00000"/>
                            </a:solidFill>
                            <a:latin typeface="Cambria Math" panose="02040503050406030204" pitchFamily="18" charset="0"/>
                          </a:rPr>
                        </m:ctrlPr>
                      </m:sSupPr>
                      <m:e>
                        <m:r>
                          <a:rPr lang="en-US" altLang="zh-CN" sz="2400" i="1">
                            <a:solidFill>
                              <a:srgbClr val="C00000"/>
                            </a:solidFill>
                            <a:latin typeface="Cambria Math"/>
                          </a:rPr>
                          <m:t>𝑃</m:t>
                        </m:r>
                      </m:e>
                      <m:sup>
                        <m:r>
                          <a:rPr lang="en-US" altLang="zh-CN" sz="2400" i="1">
                            <a:solidFill>
                              <a:srgbClr val="C00000"/>
                            </a:solidFill>
                            <a:latin typeface="Cambria Math"/>
                          </a:rPr>
                          <m:t>′</m:t>
                        </m:r>
                      </m:sup>
                    </m:sSup>
                    <m:r>
                      <a:rPr lang="en-US" altLang="zh-CN" sz="2400" i="1">
                        <a:solidFill>
                          <a:srgbClr val="C00000"/>
                        </a:solidFill>
                        <a:latin typeface="Cambria Math"/>
                      </a:rPr>
                      <m:t> </m:t>
                    </m:r>
                    <m:r>
                      <a:rPr lang="en-US" altLang="zh-CN" sz="2400" b="0" i="1" smtClean="0">
                        <a:solidFill>
                          <a:srgbClr val="C00000"/>
                        </a:solidFill>
                        <a:latin typeface="Cambria Math"/>
                      </a:rPr>
                      <m:t> </m:t>
                    </m:r>
                  </m:oMath>
                </a14:m>
                <a:r>
                  <a:rPr lang="en-US" altLang="zh-CN" sz="2400" dirty="0" smtClean="0"/>
                  <a:t>such </a:t>
                </a:r>
                <a:r>
                  <a:rPr lang="en-US" altLang="zh-CN" sz="2400" dirty="0"/>
                  <a:t>that </a:t>
                </a:r>
                <a14:m>
                  <m:oMath xmlns:m="http://schemas.openxmlformats.org/officeDocument/2006/math">
                    <m:r>
                      <a:rPr lang="en-US" altLang="zh-CN" sz="2400" i="1" smtClean="0">
                        <a:solidFill>
                          <a:srgbClr val="C00000"/>
                        </a:solidFill>
                        <a:latin typeface="Cambria Math" panose="02040503050406030204" pitchFamily="18" charset="0"/>
                      </a:rPr>
                      <m:t>𝑃</m:t>
                    </m:r>
                    <m:r>
                      <a:rPr lang="en-US" altLang="zh-CN" sz="2400" i="1" smtClean="0">
                        <a:solidFill>
                          <a:srgbClr val="C00000"/>
                        </a:solidFill>
                        <a:latin typeface="Cambria Math" panose="02040503050406030204" pitchFamily="18" charset="0"/>
                      </a:rPr>
                      <m:t>′</m:t>
                    </m:r>
                  </m:oMath>
                </a14:m>
                <a:r>
                  <a:rPr lang="en-US" altLang="zh-CN" sz="2400" dirty="0"/>
                  <a:t> has the same starting node and ending node as </a:t>
                </a:r>
                <a14:m>
                  <m:oMath xmlns:m="http://schemas.openxmlformats.org/officeDocument/2006/math">
                    <m:r>
                      <a:rPr lang="en-US" altLang="zh-CN" sz="2400" i="1">
                        <a:latin typeface="Cambria Math" panose="02040503050406030204" pitchFamily="18" charset="0"/>
                      </a:rPr>
                      <m:t>𝑃</m:t>
                    </m:r>
                  </m:oMath>
                </a14:m>
                <a:r>
                  <a:rPr lang="en-US" altLang="zh-CN" sz="2400" dirty="0"/>
                  <a:t> with departure time </a:t>
                </a:r>
                <a14:m>
                  <m:oMath xmlns:m="http://schemas.openxmlformats.org/officeDocument/2006/math">
                    <m:sSub>
                      <m:sSubPr>
                        <m:ctrlPr>
                          <a:rPr lang="en-US" altLang="zh-CN" sz="2400" i="1" dirty="0" smtClean="0">
                            <a:solidFill>
                              <a:srgbClr val="C00000"/>
                            </a:solidFill>
                            <a:latin typeface="Cambria Math" panose="02040503050406030204" pitchFamily="18" charset="0"/>
                          </a:rPr>
                        </m:ctrlPr>
                      </m:sSubPr>
                      <m:e>
                        <m:r>
                          <a:rPr lang="en-US" altLang="zh-CN" sz="2400" i="1" dirty="0">
                            <a:solidFill>
                              <a:srgbClr val="C00000"/>
                            </a:solidFill>
                            <a:latin typeface="Cambria Math" panose="02040503050406030204" pitchFamily="18" charset="0"/>
                          </a:rPr>
                          <m:t>𝑡</m:t>
                        </m:r>
                        <m:r>
                          <a:rPr lang="en-US" altLang="zh-CN" sz="2400" i="1" dirty="0">
                            <a:solidFill>
                              <a:srgbClr val="C00000"/>
                            </a:solidFill>
                            <a:latin typeface="Cambria Math" panose="02040503050406030204" pitchFamily="18" charset="0"/>
                          </a:rPr>
                          <m:t>′</m:t>
                        </m:r>
                      </m:e>
                      <m:sub>
                        <m:r>
                          <a:rPr lang="en-US" altLang="zh-CN" sz="2400" i="1" dirty="0">
                            <a:solidFill>
                              <a:srgbClr val="C00000"/>
                            </a:solidFill>
                            <a:latin typeface="Cambria Math" panose="02040503050406030204" pitchFamily="18" charset="0"/>
                          </a:rPr>
                          <m:t>𝑑</m:t>
                        </m:r>
                      </m:sub>
                    </m:sSub>
                  </m:oMath>
                </a14:m>
                <a:r>
                  <a:rPr lang="en-US" altLang="zh-CN" sz="2400" dirty="0">
                    <a:solidFill>
                      <a:srgbClr val="C00000"/>
                    </a:solidFill>
                  </a:rPr>
                  <a:t> </a:t>
                </a:r>
                <a:r>
                  <a:rPr lang="en-US" altLang="zh-CN" sz="2400" dirty="0"/>
                  <a:t>and arrival time </a:t>
                </a:r>
                <a14:m>
                  <m:oMath xmlns:m="http://schemas.openxmlformats.org/officeDocument/2006/math">
                    <m:sSub>
                      <m:sSubPr>
                        <m:ctrlPr>
                          <a:rPr lang="en-US" altLang="zh-CN" sz="2400" i="1" dirty="0" smtClean="0">
                            <a:solidFill>
                              <a:srgbClr val="C00000"/>
                            </a:solidFill>
                            <a:latin typeface="Cambria Math" panose="02040503050406030204" pitchFamily="18" charset="0"/>
                          </a:rPr>
                        </m:ctrlPr>
                      </m:sSubPr>
                      <m:e>
                        <m:r>
                          <a:rPr lang="en-US" altLang="zh-CN" sz="2400" i="1" dirty="0">
                            <a:solidFill>
                              <a:srgbClr val="C00000"/>
                            </a:solidFill>
                            <a:latin typeface="Cambria Math" panose="02040503050406030204" pitchFamily="18" charset="0"/>
                          </a:rPr>
                          <m:t>𝑡</m:t>
                        </m:r>
                        <m:r>
                          <a:rPr lang="en-US" altLang="zh-CN" sz="2400" i="1" dirty="0">
                            <a:solidFill>
                              <a:srgbClr val="C00000"/>
                            </a:solidFill>
                            <a:latin typeface="Cambria Math" panose="02040503050406030204" pitchFamily="18" charset="0"/>
                          </a:rPr>
                          <m:t>′</m:t>
                        </m:r>
                      </m:e>
                      <m:sub>
                        <m:r>
                          <a:rPr lang="en-US" altLang="zh-CN" sz="2400" i="1" dirty="0">
                            <a:solidFill>
                              <a:srgbClr val="C00000"/>
                            </a:solidFill>
                            <a:latin typeface="Cambria Math" panose="02040503050406030204" pitchFamily="18" charset="0"/>
                          </a:rPr>
                          <m:t>𝑎</m:t>
                        </m:r>
                      </m:sub>
                    </m:sSub>
                  </m:oMath>
                </a14:m>
                <a:r>
                  <a:rPr lang="en-US" altLang="zh-CN" sz="2400" dirty="0"/>
                  <a:t>, but </a:t>
                </a:r>
                <a14:m>
                  <m:oMath xmlns:m="http://schemas.openxmlformats.org/officeDocument/2006/math">
                    <m:sSub>
                      <m:sSubPr>
                        <m:ctrlPr>
                          <a:rPr lang="en-US" altLang="zh-CN" sz="2400" i="1" dirty="0" smtClean="0">
                            <a:solidFill>
                              <a:srgbClr val="C00000"/>
                            </a:solidFill>
                            <a:latin typeface="Cambria Math" panose="02040503050406030204" pitchFamily="18" charset="0"/>
                          </a:rPr>
                        </m:ctrlPr>
                      </m:sSubPr>
                      <m:e>
                        <m:r>
                          <a:rPr lang="en-US" altLang="zh-CN" sz="2400" i="1" dirty="0" smtClean="0">
                            <a:solidFill>
                              <a:schemeClr val="tx1"/>
                            </a:solidFill>
                            <a:latin typeface="Cambria Math" panose="02040503050406030204" pitchFamily="18" charset="0"/>
                          </a:rPr>
                          <m:t>[</m:t>
                        </m:r>
                        <m:r>
                          <a:rPr lang="en-US" altLang="zh-CN" sz="2400" i="1" dirty="0">
                            <a:solidFill>
                              <a:srgbClr val="C00000"/>
                            </a:solidFill>
                            <a:latin typeface="Cambria Math" panose="02040503050406030204" pitchFamily="18" charset="0"/>
                          </a:rPr>
                          <m:t>𝑡</m:t>
                        </m:r>
                        <m:r>
                          <a:rPr lang="en-US" altLang="zh-CN" sz="2400" i="1" dirty="0">
                            <a:solidFill>
                              <a:srgbClr val="C00000"/>
                            </a:solidFill>
                            <a:latin typeface="Cambria Math" panose="02040503050406030204" pitchFamily="18" charset="0"/>
                          </a:rPr>
                          <m:t>′</m:t>
                        </m:r>
                      </m:e>
                      <m:sub>
                        <m:r>
                          <a:rPr lang="en-US" altLang="zh-CN" sz="2400" i="1" dirty="0">
                            <a:solidFill>
                              <a:srgbClr val="C00000"/>
                            </a:solidFill>
                            <a:latin typeface="Cambria Math" panose="02040503050406030204" pitchFamily="18" charset="0"/>
                          </a:rPr>
                          <m:t>𝑑</m:t>
                        </m:r>
                      </m:sub>
                    </m:sSub>
                  </m:oMath>
                </a14:m>
                <a:r>
                  <a:rPr lang="en-US" altLang="zh-CN" sz="2400" dirty="0"/>
                  <a:t>, </a:t>
                </a:r>
                <a14:m>
                  <m:oMath xmlns:m="http://schemas.openxmlformats.org/officeDocument/2006/math">
                    <m:sSub>
                      <m:sSubPr>
                        <m:ctrlPr>
                          <a:rPr lang="en-US" altLang="zh-CN" sz="2400" i="1" dirty="0" smtClean="0">
                            <a:solidFill>
                              <a:srgbClr val="C00000"/>
                            </a:solidFill>
                            <a:latin typeface="Cambria Math" panose="02040503050406030204" pitchFamily="18" charset="0"/>
                          </a:rPr>
                        </m:ctrlPr>
                      </m:sSubPr>
                      <m:e>
                        <m:r>
                          <a:rPr lang="en-US" altLang="zh-CN" sz="2400" i="1" dirty="0">
                            <a:solidFill>
                              <a:srgbClr val="C00000"/>
                            </a:solidFill>
                            <a:latin typeface="Cambria Math" panose="02040503050406030204" pitchFamily="18" charset="0"/>
                          </a:rPr>
                          <m:t>𝑡</m:t>
                        </m:r>
                        <m:r>
                          <a:rPr lang="en-US" altLang="zh-CN" sz="2400" i="1" dirty="0">
                            <a:solidFill>
                              <a:srgbClr val="C00000"/>
                            </a:solidFill>
                            <a:latin typeface="Cambria Math" panose="02040503050406030204" pitchFamily="18" charset="0"/>
                          </a:rPr>
                          <m:t>′</m:t>
                        </m:r>
                      </m:e>
                      <m:sub>
                        <m:r>
                          <a:rPr lang="en-US" altLang="zh-CN" sz="2400" i="1" dirty="0">
                            <a:solidFill>
                              <a:srgbClr val="C00000"/>
                            </a:solidFill>
                            <a:latin typeface="Cambria Math" panose="02040503050406030204" pitchFamily="18" charset="0"/>
                          </a:rPr>
                          <m:t>𝑎</m:t>
                        </m:r>
                      </m:sub>
                    </m:sSub>
                    <m:r>
                      <a:rPr lang="en-US" altLang="zh-CN" sz="2400" i="1" dirty="0">
                        <a:latin typeface="Cambria Math" panose="02040503050406030204" pitchFamily="18" charset="0"/>
                      </a:rPr>
                      <m:t>] </m:t>
                    </m:r>
                    <m:r>
                      <a:rPr lang="en-US" altLang="zh-CN" sz="2400" i="1" dirty="0" smtClean="0">
                        <a:latin typeface="Cambria Math"/>
                        <a:ea typeface="Cambria Math"/>
                      </a:rPr>
                      <m:t>⊂</m:t>
                    </m:r>
                    <m:r>
                      <a:rPr lang="en-US" altLang="zh-CN" sz="2400" i="1" dirty="0">
                        <a:latin typeface="Cambria Math" panose="02040503050406030204" pitchFamily="18" charset="0"/>
                        <a:ea typeface="Cambria Math" panose="02040503050406030204" pitchFamily="18" charset="0"/>
                      </a:rPr>
                      <m:t>[</m:t>
                    </m:r>
                    <m:sSub>
                      <m:sSubPr>
                        <m:ctrlPr>
                          <a:rPr lang="en-US" altLang="zh-CN" sz="2400" i="1" dirty="0" smtClean="0">
                            <a:solidFill>
                              <a:srgbClr val="C00000"/>
                            </a:solidFill>
                            <a:latin typeface="Cambria Math" panose="02040503050406030204" pitchFamily="18" charset="0"/>
                          </a:rPr>
                        </m:ctrlPr>
                      </m:sSubPr>
                      <m:e>
                        <m:r>
                          <a:rPr lang="en-US" altLang="zh-CN" sz="2400" i="1" dirty="0">
                            <a:solidFill>
                              <a:srgbClr val="C00000"/>
                            </a:solidFill>
                            <a:latin typeface="Cambria Math" panose="02040503050406030204" pitchFamily="18" charset="0"/>
                          </a:rPr>
                          <m:t>𝑡</m:t>
                        </m:r>
                      </m:e>
                      <m:sub>
                        <m:r>
                          <a:rPr lang="en-US" altLang="zh-CN" sz="2400" i="1" dirty="0">
                            <a:solidFill>
                              <a:srgbClr val="C00000"/>
                            </a:solidFill>
                            <a:latin typeface="Cambria Math" panose="02040503050406030204" pitchFamily="18" charset="0"/>
                          </a:rPr>
                          <m:t>𝑑</m:t>
                        </m:r>
                      </m:sub>
                    </m:sSub>
                    <m:r>
                      <a:rPr lang="en-US" altLang="zh-CN" sz="2400" dirty="0">
                        <a:solidFill>
                          <a:srgbClr val="C00000"/>
                        </a:solidFill>
                        <a:latin typeface="Cambria Math" panose="02040503050406030204" pitchFamily="18" charset="0"/>
                      </a:rPr>
                      <m:t>,</m:t>
                    </m:r>
                    <m:sSub>
                      <m:sSubPr>
                        <m:ctrlPr>
                          <a:rPr lang="en-US" altLang="zh-CN" sz="2400" i="1" dirty="0">
                            <a:solidFill>
                              <a:srgbClr val="C00000"/>
                            </a:solidFill>
                            <a:latin typeface="Cambria Math" panose="02040503050406030204" pitchFamily="18" charset="0"/>
                          </a:rPr>
                        </m:ctrlPr>
                      </m:sSubPr>
                      <m:e>
                        <m:r>
                          <a:rPr lang="en-US" altLang="zh-CN" sz="2400" i="1" dirty="0">
                            <a:solidFill>
                              <a:srgbClr val="C00000"/>
                            </a:solidFill>
                            <a:latin typeface="Cambria Math" panose="02040503050406030204" pitchFamily="18" charset="0"/>
                          </a:rPr>
                          <m:t>𝑡</m:t>
                        </m:r>
                      </m:e>
                      <m:sub>
                        <m:r>
                          <a:rPr lang="en-US" altLang="zh-CN" sz="2400" i="1" dirty="0">
                            <a:solidFill>
                              <a:srgbClr val="C00000"/>
                            </a:solidFill>
                            <a:latin typeface="Cambria Math" panose="02040503050406030204" pitchFamily="18" charset="0"/>
                          </a:rPr>
                          <m:t>𝑎</m:t>
                        </m:r>
                      </m:sub>
                    </m:sSub>
                    <m:r>
                      <a:rPr lang="en-US" altLang="zh-CN" sz="2400" dirty="0">
                        <a:latin typeface="Cambria Math" panose="02040503050406030204" pitchFamily="18" charset="0"/>
                        <a:ea typeface="Cambria Math" panose="02040503050406030204" pitchFamily="18" charset="0"/>
                      </a:rPr>
                      <m:t>]</m:t>
                    </m:r>
                  </m:oMath>
                </a14:m>
                <a:r>
                  <a:rPr lang="en-US" altLang="zh-CN" sz="2400" dirty="0"/>
                  <a:t>. </a:t>
                </a:r>
                <a:r>
                  <a:rPr lang="en-US" altLang="zh-CN" sz="2400" dirty="0" smtClean="0"/>
                  <a:t>We say </a:t>
                </a:r>
                <a14:m>
                  <m:oMath xmlns:m="http://schemas.openxmlformats.org/officeDocument/2006/math">
                    <m:r>
                      <a:rPr lang="en-US" altLang="zh-CN" sz="2400" i="1">
                        <a:solidFill>
                          <a:srgbClr val="C00000"/>
                        </a:solidFill>
                        <a:latin typeface="Cambria Math" panose="02040503050406030204" pitchFamily="18" charset="0"/>
                      </a:rPr>
                      <m:t>𝑃</m:t>
                    </m:r>
                    <m:r>
                      <a:rPr lang="en-US" altLang="zh-CN" sz="2400" i="1">
                        <a:solidFill>
                          <a:srgbClr val="C00000"/>
                        </a:solidFill>
                        <a:latin typeface="Cambria Math" panose="02040503050406030204" pitchFamily="18" charset="0"/>
                      </a:rPr>
                      <m:t>′</m:t>
                    </m:r>
                  </m:oMath>
                </a14:m>
                <a:r>
                  <a:rPr lang="en-US" altLang="zh-CN" sz="2400" dirty="0" smtClean="0"/>
                  <a:t> is a </a:t>
                </a:r>
                <a:r>
                  <a:rPr lang="en-US" altLang="zh-CN" sz="2400" i="1" dirty="0" smtClean="0">
                    <a:solidFill>
                      <a:srgbClr val="0000FF"/>
                    </a:solidFill>
                  </a:rPr>
                  <a:t>dominated path</a:t>
                </a:r>
                <a:r>
                  <a:rPr lang="en-US" altLang="zh-CN" sz="2400" dirty="0" smtClean="0"/>
                  <a:t>.</a:t>
                </a:r>
                <a:endParaRPr lang="en-US" altLang="zh-CN" sz="2400"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111" t="-12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93262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Dominated path</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Any dominated path </a:t>
                </a:r>
                <a14:m>
                  <m:oMath xmlns:m="http://schemas.openxmlformats.org/officeDocument/2006/math">
                    <m:r>
                      <a:rPr lang="en-US" altLang="zh-CN" b="0" i="1" smtClean="0">
                        <a:latin typeface="Cambria Math"/>
                      </a:rPr>
                      <m:t>𝑃</m:t>
                    </m:r>
                    <m:r>
                      <a:rPr lang="en-US" altLang="zh-CN" b="0" i="1" smtClean="0">
                        <a:latin typeface="Cambria Math"/>
                      </a:rPr>
                      <m:t>′</m:t>
                    </m:r>
                  </m:oMath>
                </a14:m>
                <a:r>
                  <a:rPr lang="en-US" altLang="zh-CN" dirty="0" smtClean="0"/>
                  <a:t> will not be the query answer for EAP/LDP/SDP query.</a:t>
                </a:r>
              </a:p>
              <a:p>
                <a:pPr lvl="1"/>
                <a:r>
                  <a:rPr lang="en-US" altLang="zh-CN" dirty="0" smtClean="0"/>
                  <a:t>We can always find a non-dominated path </a:t>
                </a:r>
                <a14:m>
                  <m:oMath xmlns:m="http://schemas.openxmlformats.org/officeDocument/2006/math">
                    <m:r>
                      <a:rPr lang="en-US" altLang="zh-CN" b="0" i="1" smtClean="0">
                        <a:latin typeface="Cambria Math"/>
                      </a:rPr>
                      <m:t>𝑃</m:t>
                    </m:r>
                  </m:oMath>
                </a14:m>
                <a:r>
                  <a:rPr lang="en-US" altLang="zh-CN" dirty="0" smtClean="0"/>
                  <a:t> to replace it</a:t>
                </a:r>
              </a:p>
              <a:p>
                <a:pPr lvl="1"/>
                <a:r>
                  <a:rPr lang="en-US" altLang="zh-CN" dirty="0" smtClean="0"/>
                  <a:t>E.g. EAP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2</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r>
                      <a:rPr lang="en-US" altLang="zh-CN" b="0" i="1" smtClean="0">
                        <a:latin typeface="Cambria Math"/>
                      </a:rPr>
                      <m:t>,3)</m:t>
                    </m:r>
                  </m:oMath>
                </a14:m>
                <a:endParaRPr lang="en-US" altLang="zh-CN" b="0" dirty="0" smtClean="0"/>
              </a:p>
              <a:p>
                <a:pPr lvl="2"/>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𝑃</m:t>
                        </m:r>
                      </m:e>
                      <m:sup>
                        <m:r>
                          <a:rPr lang="en-US" altLang="zh-CN" b="0" i="1" smtClean="0">
                            <a:latin typeface="Cambria Math"/>
                          </a:rPr>
                          <m:t>′</m:t>
                        </m:r>
                      </m:sup>
                    </m:sSup>
                    <m:r>
                      <a:rPr lang="en-US" altLang="zh-CN" b="0" i="1" smtClean="0">
                        <a:latin typeface="Cambria Math"/>
                      </a:rPr>
                      <m:t>: </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2</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r>
                      <a:rPr lang="en-US" altLang="zh-CN" b="0" i="1" smtClean="0">
                        <a:latin typeface="Cambria Math"/>
                      </a:rPr>
                      <m:t>, </m:t>
                    </m:r>
                    <m:sSubSup>
                      <m:sSubSupPr>
                        <m:ctrlPr>
                          <a:rPr lang="en-US" altLang="zh-CN" b="0" i="1" smtClean="0">
                            <a:latin typeface="Cambria Math" panose="02040503050406030204" pitchFamily="18" charset="0"/>
                          </a:rPr>
                        </m:ctrlPr>
                      </m:sSubSupPr>
                      <m:e>
                        <m:r>
                          <a:rPr lang="en-US" altLang="zh-CN" b="0" i="1" smtClean="0">
                            <a:latin typeface="Cambria Math"/>
                          </a:rPr>
                          <m:t>𝑡</m:t>
                        </m:r>
                      </m:e>
                      <m:sub>
                        <m:r>
                          <a:rPr lang="en-US" altLang="zh-CN" b="0" i="1" smtClean="0">
                            <a:latin typeface="Cambria Math"/>
                          </a:rPr>
                          <m:t>𝑑</m:t>
                        </m:r>
                      </m:sub>
                      <m:sup>
                        <m:r>
                          <a:rPr lang="en-US" altLang="zh-CN" b="0" i="1" smtClean="0">
                            <a:latin typeface="Cambria Math"/>
                          </a:rPr>
                          <m:t>′</m:t>
                        </m:r>
                      </m:sup>
                    </m:sSubSup>
                    <m:r>
                      <a:rPr lang="en-US" altLang="zh-CN" b="0" i="1" smtClean="0">
                        <a:latin typeface="Cambria Math"/>
                      </a:rPr>
                      <m:t>=4, </m:t>
                    </m:r>
                    <m:sSubSup>
                      <m:sSubSupPr>
                        <m:ctrlPr>
                          <a:rPr lang="en-US" altLang="zh-CN" b="0" i="1" smtClean="0">
                            <a:latin typeface="Cambria Math" panose="02040503050406030204" pitchFamily="18" charset="0"/>
                          </a:rPr>
                        </m:ctrlPr>
                      </m:sSubSupPr>
                      <m:e>
                        <m:r>
                          <a:rPr lang="en-US" altLang="zh-CN" b="0" i="1" smtClean="0">
                            <a:latin typeface="Cambria Math"/>
                          </a:rPr>
                          <m:t>𝑡</m:t>
                        </m:r>
                      </m:e>
                      <m:sub>
                        <m:r>
                          <a:rPr lang="en-US" altLang="zh-CN" b="0" i="1" smtClean="0">
                            <a:latin typeface="Cambria Math"/>
                          </a:rPr>
                          <m:t>𝑎</m:t>
                        </m:r>
                      </m:sub>
                      <m:sup>
                        <m:r>
                          <a:rPr lang="en-US" altLang="zh-CN" b="0" i="1" smtClean="0">
                            <a:latin typeface="Cambria Math"/>
                          </a:rPr>
                          <m:t>′</m:t>
                        </m:r>
                      </m:sup>
                    </m:sSubSup>
                    <m:r>
                      <a:rPr lang="en-US" altLang="zh-CN" b="0" i="1" smtClean="0">
                        <a:latin typeface="Cambria Math"/>
                      </a:rPr>
                      <m:t>=7</m:t>
                    </m:r>
                  </m:oMath>
                </a14:m>
                <a:endParaRPr lang="en-US" altLang="zh-CN" dirty="0" smtClean="0"/>
              </a:p>
              <a:p>
                <a:pPr lvl="2"/>
                <a14:m>
                  <m:oMath xmlns:m="http://schemas.openxmlformats.org/officeDocument/2006/math">
                    <m:r>
                      <a:rPr lang="en-US" altLang="zh-CN" b="0" i="1" smtClean="0">
                        <a:latin typeface="Cambria Math"/>
                      </a:rPr>
                      <m:t>𝑃</m:t>
                    </m:r>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   </m:t>
                        </m:r>
                        <m:r>
                          <a:rPr lang="en-US" altLang="zh-CN" b="0" i="1" smtClean="0">
                            <a:latin typeface="Cambria Math"/>
                          </a:rPr>
                          <m:t>𝑣</m:t>
                        </m:r>
                      </m:e>
                      <m:sub>
                        <m:r>
                          <a:rPr lang="en-US" altLang="zh-CN" b="0" i="1" smtClean="0">
                            <a:latin typeface="Cambria Math"/>
                          </a:rPr>
                          <m:t>2</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r>
                      <a:rPr lang="en-US" altLang="zh-CN" b="0" i="1" smtClean="0">
                        <a:latin typeface="Cambria Math"/>
                      </a:rPr>
                      <m:t>, </m:t>
                    </m:r>
                    <m:sSub>
                      <m:sSubPr>
                        <m:ctrlPr>
                          <a:rPr lang="en-US" altLang="zh-CN" b="0" i="1" smtClean="0">
                            <a:latin typeface="Cambria Math" panose="02040503050406030204" pitchFamily="18" charset="0"/>
                          </a:rPr>
                        </m:ctrlPr>
                      </m:sSubPr>
                      <m:e>
                        <m:r>
                          <a:rPr lang="en-US" altLang="zh-CN" b="0" i="1" smtClean="0">
                            <a:latin typeface="Cambria Math"/>
                          </a:rPr>
                          <m:t>𝑡</m:t>
                        </m:r>
                      </m:e>
                      <m:sub>
                        <m:r>
                          <a:rPr lang="en-US" altLang="zh-CN" b="0" i="1" smtClean="0">
                            <a:latin typeface="Cambria Math"/>
                          </a:rPr>
                          <m:t>𝑑</m:t>
                        </m:r>
                      </m:sub>
                    </m:sSub>
                    <m:r>
                      <a:rPr lang="en-US" altLang="zh-CN" b="0" i="1" smtClean="0">
                        <a:latin typeface="Cambria Math"/>
                      </a:rPr>
                      <m:t>=4, </m:t>
                    </m:r>
                    <m:sSub>
                      <m:sSubPr>
                        <m:ctrlPr>
                          <a:rPr lang="en-US" altLang="zh-CN" b="0" i="1" smtClean="0">
                            <a:latin typeface="Cambria Math" panose="02040503050406030204" pitchFamily="18" charset="0"/>
                          </a:rPr>
                        </m:ctrlPr>
                      </m:sSubPr>
                      <m:e>
                        <m:r>
                          <a:rPr lang="en-US" altLang="zh-CN" b="0" i="1" smtClean="0">
                            <a:latin typeface="Cambria Math"/>
                          </a:rPr>
                          <m:t>𝑡</m:t>
                        </m:r>
                      </m:e>
                      <m:sub>
                        <m:r>
                          <a:rPr lang="en-US" altLang="zh-CN" b="0" i="1" smtClean="0">
                            <a:latin typeface="Cambria Math"/>
                          </a:rPr>
                          <m:t>𝑎</m:t>
                        </m:r>
                      </m:sub>
                    </m:sSub>
                    <m:r>
                      <a:rPr lang="en-US" altLang="zh-CN" b="0" i="1" smtClean="0">
                        <a:latin typeface="Cambria Math"/>
                      </a:rPr>
                      <m:t>=6</m:t>
                    </m:r>
                  </m:oMath>
                </a14:m>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8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73656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dirty="0"/>
          </a:p>
        </p:txBody>
      </p:sp>
      <p:sp>
        <p:nvSpPr>
          <p:cNvPr id="3" name="Content Placeholder 2"/>
          <p:cNvSpPr>
            <a:spLocks noGrp="1"/>
          </p:cNvSpPr>
          <p:nvPr>
            <p:ph idx="1"/>
          </p:nvPr>
        </p:nvSpPr>
        <p:spPr/>
        <p:txBody>
          <a:bodyPr/>
          <a:lstStyle/>
          <a:p>
            <a:r>
              <a:rPr lang="en-US" altLang="zh-CN" dirty="0" smtClean="0"/>
              <a:t>Index Structure</a:t>
            </a:r>
          </a:p>
          <a:p>
            <a:endParaRPr lang="en-US" altLang="zh-CN" dirty="0" smtClean="0"/>
          </a:p>
          <a:p>
            <a:endParaRPr lang="en-US" altLang="zh-CN" dirty="0"/>
          </a:p>
          <a:p>
            <a:r>
              <a:rPr lang="en-US" altLang="zh-CN" dirty="0" smtClean="0">
                <a:solidFill>
                  <a:srgbClr val="C00000"/>
                </a:solidFill>
              </a:rPr>
              <a:t>Query processing</a:t>
            </a:r>
          </a:p>
          <a:p>
            <a:endParaRPr lang="en-US" altLang="zh-CN" dirty="0"/>
          </a:p>
        </p:txBody>
      </p:sp>
    </p:spTree>
    <p:extLst>
      <p:ext uri="{BB962C8B-B14F-4D97-AF65-F5344CB8AC3E}">
        <p14:creationId xmlns:p14="http://schemas.microsoft.com/office/powerpoint/2010/main" val="24536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Query </a:t>
            </a:r>
            <a:r>
              <a:rPr lang="en-US" altLang="zh-CN" dirty="0" smtClean="0"/>
              <a:t>Processing</a:t>
            </a:r>
            <a:endParaRPr lang="en-US" altLang="zh-CN"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39341"/>
                <a:ext cx="8229600" cy="4525963"/>
              </a:xfrm>
            </p:spPr>
            <p:txBody>
              <a:bodyPr/>
              <a:lstStyle/>
              <a:p>
                <a:r>
                  <a:rPr lang="en-US" altLang="zh-CN" dirty="0" smtClean="0"/>
                  <a:t>Example, SDP query: (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2</m:t>
                        </m:r>
                      </m:sub>
                    </m:sSub>
                    <m:r>
                      <a:rPr lang="en-US" altLang="zh-CN" b="0" i="1" smtClean="0">
                        <a:latin typeface="Cambria Math"/>
                      </a:rPr>
                      <m:t>,4, 12)</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39341"/>
                <a:ext cx="8229600" cy="4525963"/>
              </a:xfrm>
              <a:blipFill rotWithShape="1">
                <a:blip r:embed="rId10"/>
                <a:stretch>
                  <a:fillRect l="-1630" t="-1887"/>
                </a:stretch>
              </a:blipFill>
            </p:spPr>
            <p:txBody>
              <a:bodyPr/>
              <a:lstStyle/>
              <a:p>
                <a:r>
                  <a:rPr lang="zh-CN" altLang="en-US">
                    <a:noFill/>
                  </a:rPr>
                  <a:t> </a:t>
                </a:r>
              </a:p>
            </p:txBody>
          </p:sp>
        </mc:Fallback>
      </mc:AlternateContent>
      <p:cxnSp>
        <p:nvCxnSpPr>
          <p:cNvPr id="5" name="Straight Arrow Connector 101"/>
          <p:cNvCxnSpPr/>
          <p:nvPr/>
        </p:nvCxnSpPr>
        <p:spPr>
          <a:xfrm flipV="1">
            <a:off x="657621" y="3254205"/>
            <a:ext cx="792378" cy="422"/>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ounded Rectangle 102"/>
              <p:cNvSpPr/>
              <p:nvPr/>
            </p:nvSpPr>
            <p:spPr>
              <a:xfrm>
                <a:off x="1449999" y="2642137"/>
                <a:ext cx="2520000" cy="12614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a:solidFill>
                                    <a:schemeClr val="tx1"/>
                                  </a:solidFill>
                                  <a:latin typeface="Cambria Math"/>
                                </a:rPr>
                                <m:t>1</m:t>
                              </m:r>
                            </m:sub>
                          </m:sSub>
                          <m:r>
                            <a:rPr lang="en-US" altLang="zh-CN" sz="2400" i="1">
                              <a:solidFill>
                                <a:schemeClr val="tx1"/>
                              </a:solidFill>
                              <a:latin typeface="Cambria Math"/>
                            </a:rPr>
                            <m:t>, </m:t>
                          </m:r>
                          <m:r>
                            <a:rPr lang="en-US" altLang="zh-CN" sz="2400" b="0" i="1" smtClean="0">
                              <a:solidFill>
                                <a:schemeClr val="tx1"/>
                              </a:solidFill>
                              <a:latin typeface="Cambria Math"/>
                            </a:rPr>
                            <m:t>5</m:t>
                          </m:r>
                          <m:r>
                            <a:rPr lang="en-US" altLang="zh-CN" sz="2400" i="1">
                              <a:solidFill>
                                <a:schemeClr val="tx1"/>
                              </a:solidFill>
                              <a:latin typeface="Cambria Math"/>
                            </a:rPr>
                            <m:t>, </m:t>
                          </m:r>
                          <m:r>
                            <a:rPr lang="en-US" altLang="zh-CN" sz="2400" b="0" i="1" smtClean="0">
                              <a:solidFill>
                                <a:schemeClr val="tx1"/>
                              </a:solidFill>
                              <a:latin typeface="Cambria Math"/>
                            </a:rPr>
                            <m:t>9</m:t>
                          </m:r>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𝑏</m:t>
                              </m:r>
                            </m:e>
                            <m:sub>
                              <m:r>
                                <a:rPr lang="en-US" altLang="zh-CN" sz="2400">
                                  <a:solidFill>
                                    <a:schemeClr val="tx1"/>
                                  </a:solidFill>
                                  <a:latin typeface="Cambria Math"/>
                                </a:rPr>
                                <m:t>2</m:t>
                              </m:r>
                            </m:sub>
                          </m:sSub>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b="0" i="0" smtClean="0">
                                  <a:solidFill>
                                    <a:schemeClr val="tx1"/>
                                  </a:solidFill>
                                  <a:latin typeface="Cambria Math"/>
                                </a:rPr>
                                <m:t>3</m:t>
                              </m:r>
                            </m:sub>
                          </m:sSub>
                        </m:e>
                      </m:d>
                    </m:oMath>
                  </m:oMathPara>
                </a14:m>
                <a:endParaRPr lang="en-SG" sz="2400" dirty="0" smtClean="0">
                  <a:solidFill>
                    <a:schemeClr val="tx1"/>
                  </a:solidFill>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b="0" i="0" smtClean="0">
                                  <a:solidFill>
                                    <a:schemeClr val="tx1"/>
                                  </a:solidFill>
                                  <a:latin typeface="Cambria Math"/>
                                </a:rPr>
                                <m:t>3</m:t>
                              </m:r>
                            </m:sub>
                          </m:sSub>
                          <m:r>
                            <a:rPr lang="en-US" altLang="zh-CN" sz="2400" i="1">
                              <a:solidFill>
                                <a:schemeClr val="tx1"/>
                              </a:solidFill>
                              <a:latin typeface="Cambria Math"/>
                            </a:rPr>
                            <m:t>, </m:t>
                          </m:r>
                          <m:r>
                            <a:rPr lang="en-US" altLang="zh-CN" sz="2400" b="0" i="1" smtClean="0">
                              <a:solidFill>
                                <a:schemeClr val="tx1"/>
                              </a:solidFill>
                              <a:latin typeface="Cambria Math"/>
                            </a:rPr>
                            <m:t>5</m:t>
                          </m:r>
                          <m:r>
                            <a:rPr lang="en-US" altLang="zh-CN" sz="2400" i="1">
                              <a:solidFill>
                                <a:schemeClr val="tx1"/>
                              </a:solidFill>
                              <a:latin typeface="Cambria Math"/>
                            </a:rPr>
                            <m:t>, </m:t>
                          </m:r>
                          <m:r>
                            <a:rPr lang="en-US" altLang="zh-CN" sz="2400" b="0" i="1" smtClean="0">
                              <a:solidFill>
                                <a:schemeClr val="tx1"/>
                              </a:solidFill>
                              <a:latin typeface="Cambria Math"/>
                            </a:rPr>
                            <m:t>7</m:t>
                          </m:r>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𝑏</m:t>
                              </m:r>
                            </m:e>
                            <m:sub>
                              <m:r>
                                <a:rPr lang="en-US" altLang="zh-CN" sz="2400">
                                  <a:solidFill>
                                    <a:schemeClr val="tx1"/>
                                  </a:solidFill>
                                  <a:latin typeface="Cambria Math"/>
                                </a:rPr>
                                <m:t>2</m:t>
                              </m:r>
                            </m:sub>
                          </m:sSub>
                          <m:r>
                            <a:rPr lang="en-US" altLang="zh-CN" sz="2400" i="1">
                              <a:solidFill>
                                <a:schemeClr val="tx1"/>
                              </a:solidFill>
                              <a:latin typeface="Cambria Math"/>
                            </a:rPr>
                            <m:t>,</m:t>
                          </m:r>
                          <m:r>
                            <a:rPr lang="en-US" altLang="zh-CN" sz="2400" b="0" i="1" smtClean="0">
                              <a:solidFill>
                                <a:schemeClr val="tx1"/>
                              </a:solidFill>
                              <a:latin typeface="Cambria Math"/>
                            </a:rPr>
                            <m:t>𝑛𝑢𝑙𝑙</m:t>
                          </m:r>
                        </m:e>
                      </m:d>
                    </m:oMath>
                  </m:oMathPara>
                </a14:m>
                <a:endParaRPr lang="en-SG" sz="2400" dirty="0">
                  <a:solidFill>
                    <a:schemeClr val="tx1"/>
                  </a:solidFill>
                </a:endParaRPr>
              </a:p>
            </p:txBody>
          </p:sp>
        </mc:Choice>
        <mc:Fallback xmlns="">
          <p:sp>
            <p:nvSpPr>
              <p:cNvPr id="6" name="Rounded Rectangle 102"/>
              <p:cNvSpPr>
                <a:spLocks noRot="1" noChangeAspect="1" noMove="1" noResize="1" noEditPoints="1" noAdjustHandles="1" noChangeArrowheads="1" noChangeShapeType="1" noTextEdit="1"/>
              </p:cNvSpPr>
              <p:nvPr/>
            </p:nvSpPr>
            <p:spPr>
              <a:xfrm>
                <a:off x="1449999" y="2642137"/>
                <a:ext cx="2520000" cy="1261470"/>
              </a:xfrm>
              <a:prstGeom prst="round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Rectangle 103"/>
              <p:cNvSpPr/>
              <p:nvPr/>
            </p:nvSpPr>
            <p:spPr>
              <a:xfrm>
                <a:off x="2123728" y="3866273"/>
                <a:ext cx="15958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rgbClr val="C00000"/>
                              </a:solidFill>
                              <a:latin typeface="Cambria Math" panose="02040503050406030204" pitchFamily="18" charset="0"/>
                            </a:rPr>
                          </m:ctrlPr>
                        </m:sSubPr>
                        <m:e>
                          <m:r>
                            <a:rPr lang="en-US" altLang="zh-CN" sz="2800">
                              <a:solidFill>
                                <a:srgbClr val="C00000"/>
                              </a:solidFill>
                              <a:latin typeface="Cambria Math"/>
                            </a:rPr>
                            <m:t>𝐿</m:t>
                          </m:r>
                        </m:e>
                        <m:sub>
                          <m:r>
                            <m:rPr>
                              <m:sty m:val="p"/>
                            </m:rPr>
                            <a:rPr lang="en-US" altLang="zh-CN" sz="2800">
                              <a:solidFill>
                                <a:srgbClr val="C00000"/>
                              </a:solidFill>
                              <a:latin typeface="Cambria Math"/>
                            </a:rPr>
                            <m:t>out</m:t>
                          </m:r>
                        </m:sub>
                      </m:sSub>
                      <m:d>
                        <m:dPr>
                          <m:ctrlPr>
                            <a:rPr lang="en-US" altLang="zh-CN" sz="2800" i="1">
                              <a:solidFill>
                                <a:srgbClr val="C00000"/>
                              </a:solidFill>
                              <a:latin typeface="Cambria Math" panose="02040503050406030204" pitchFamily="18" charset="0"/>
                            </a:rPr>
                          </m:ctrlPr>
                        </m:dPr>
                        <m:e>
                          <m:sSub>
                            <m:sSubPr>
                              <m:ctrlPr>
                                <a:rPr lang="en-SG" sz="3200" i="1">
                                  <a:latin typeface="Cambria Math" panose="02040503050406030204" pitchFamily="18" charset="0"/>
                                </a:rPr>
                              </m:ctrlPr>
                            </m:sSubPr>
                            <m:e>
                              <m:r>
                                <a:rPr lang="en-US" sz="3200" i="1">
                                  <a:latin typeface="Cambria Math"/>
                                </a:rPr>
                                <m:t>𝑣</m:t>
                              </m:r>
                            </m:e>
                            <m:sub>
                              <m:r>
                                <a:rPr lang="en-US" sz="3200" b="0" i="1" smtClean="0">
                                  <a:latin typeface="Cambria Math"/>
                                </a:rPr>
                                <m:t>4</m:t>
                              </m:r>
                            </m:sub>
                          </m:sSub>
                        </m:e>
                      </m:d>
                    </m:oMath>
                  </m:oMathPara>
                </a14:m>
                <a:endParaRPr lang="en-SG" sz="3200" dirty="0"/>
              </a:p>
            </p:txBody>
          </p:sp>
        </mc:Choice>
        <mc:Fallback xmlns="">
          <p:sp>
            <p:nvSpPr>
              <p:cNvPr id="7" name="Rectangle 103"/>
              <p:cNvSpPr>
                <a:spLocks noRot="1" noChangeAspect="1" noMove="1" noResize="1" noEditPoints="1" noAdjustHandles="1" noChangeArrowheads="1" noChangeShapeType="1" noTextEdit="1"/>
              </p:cNvSpPr>
              <p:nvPr/>
            </p:nvSpPr>
            <p:spPr>
              <a:xfrm>
                <a:off x="2123728" y="3866273"/>
                <a:ext cx="1595821" cy="523220"/>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Oval 105"/>
              <p:cNvSpPr/>
              <p:nvPr/>
            </p:nvSpPr>
            <p:spPr>
              <a:xfrm>
                <a:off x="7884658" y="2930169"/>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2</m:t>
                          </m:r>
                        </m:sub>
                      </m:sSub>
                    </m:oMath>
                  </m:oMathPara>
                </a14:m>
                <a:endParaRPr lang="en-SG" sz="3600" dirty="0">
                  <a:solidFill>
                    <a:schemeClr val="tx1"/>
                  </a:solidFill>
                </a:endParaRPr>
              </a:p>
            </p:txBody>
          </p:sp>
        </mc:Choice>
        <mc:Fallback xmlns="">
          <p:sp>
            <p:nvSpPr>
              <p:cNvPr id="8" name="Oval 105"/>
              <p:cNvSpPr>
                <a:spLocks noRot="1" noChangeAspect="1" noMove="1" noResize="1" noEditPoints="1" noAdjustHandles="1" noChangeArrowheads="1" noChangeShapeType="1" noTextEdit="1"/>
              </p:cNvSpPr>
              <p:nvPr/>
            </p:nvSpPr>
            <p:spPr>
              <a:xfrm>
                <a:off x="7884658" y="2930169"/>
                <a:ext cx="715234" cy="648072"/>
              </a:xfrm>
              <a:prstGeom prst="ellipse">
                <a:avLst/>
              </a:prstGeom>
              <a:blipFill rotWithShape="1">
                <a:blip r:embed="rId11"/>
                <a:stretch>
                  <a:fillRect/>
                </a:stretch>
              </a:blipFill>
            </p:spPr>
            <p:txBody>
              <a:bodyPr/>
              <a:lstStyle/>
              <a:p>
                <a:r>
                  <a:rPr lang="zh-CN" altLang="en-US">
                    <a:noFill/>
                  </a:rPr>
                  <a:t> </a:t>
                </a:r>
              </a:p>
            </p:txBody>
          </p:sp>
        </mc:Fallback>
      </mc:AlternateContent>
      <p:cxnSp>
        <p:nvCxnSpPr>
          <p:cNvPr id="9" name="Straight Arrow Connector 106"/>
          <p:cNvCxnSpPr>
            <a:endCxn id="8" idx="2"/>
          </p:cNvCxnSpPr>
          <p:nvPr/>
        </p:nvCxnSpPr>
        <p:spPr>
          <a:xfrm flipV="1">
            <a:off x="7092280" y="3254205"/>
            <a:ext cx="792378" cy="422"/>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ounded Rectangle 107"/>
              <p:cNvSpPr/>
              <p:nvPr/>
            </p:nvSpPr>
            <p:spPr>
              <a:xfrm>
                <a:off x="4674217" y="2646641"/>
                <a:ext cx="2700000" cy="125696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𝑣</m:t>
                              </m:r>
                            </m:e>
                            <m:sub>
                              <m:r>
                                <a:rPr lang="en-US" altLang="zh-CN" sz="2400">
                                  <a:solidFill>
                                    <a:schemeClr val="accent4">
                                      <a:lumMod val="50000"/>
                                    </a:schemeClr>
                                  </a:solidFill>
                                  <a:latin typeface="Cambria Math"/>
                                </a:rPr>
                                <m:t>1</m:t>
                              </m:r>
                            </m:sub>
                          </m:sSub>
                          <m:r>
                            <a:rPr lang="en-US" altLang="zh-CN" sz="2400" i="1">
                              <a:solidFill>
                                <a:schemeClr val="accent4">
                                  <a:lumMod val="50000"/>
                                </a:schemeClr>
                              </a:solidFill>
                              <a:latin typeface="Cambria Math"/>
                            </a:rPr>
                            <m:t>, </m:t>
                          </m:r>
                          <m:r>
                            <a:rPr lang="en-US" altLang="zh-CN" sz="2400" b="0" i="1" smtClean="0">
                              <a:solidFill>
                                <a:schemeClr val="accent4">
                                  <a:lumMod val="50000"/>
                                </a:schemeClr>
                              </a:solidFill>
                              <a:latin typeface="Cambria Math"/>
                            </a:rPr>
                            <m:t>8</m:t>
                          </m:r>
                          <m:r>
                            <a:rPr lang="en-US" altLang="zh-CN" sz="2400" i="1">
                              <a:solidFill>
                                <a:schemeClr val="accent4">
                                  <a:lumMod val="50000"/>
                                </a:schemeClr>
                              </a:solidFill>
                              <a:latin typeface="Cambria Math"/>
                            </a:rPr>
                            <m:t>, </m:t>
                          </m:r>
                          <m:r>
                            <a:rPr lang="en-US" altLang="zh-CN" sz="2400" b="0" i="1" smtClean="0">
                              <a:solidFill>
                                <a:schemeClr val="accent4">
                                  <a:lumMod val="50000"/>
                                </a:schemeClr>
                              </a:solidFill>
                              <a:latin typeface="Cambria Math"/>
                            </a:rPr>
                            <m:t>9</m:t>
                          </m:r>
                          <m:r>
                            <a:rPr lang="en-US" altLang="zh-CN" sz="2400" i="1">
                              <a:solidFill>
                                <a:schemeClr val="accent4">
                                  <a:lumMod val="50000"/>
                                </a:schemeClr>
                              </a:solidFill>
                              <a:latin typeface="Cambria Math"/>
                            </a:rPr>
                            <m:t>,</m:t>
                          </m:r>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𝑏</m:t>
                              </m:r>
                            </m:e>
                            <m:sub>
                              <m:r>
                                <a:rPr lang="en-US" altLang="zh-CN" sz="2400">
                                  <a:solidFill>
                                    <a:schemeClr val="accent4">
                                      <a:lumMod val="50000"/>
                                    </a:schemeClr>
                                  </a:solidFill>
                                  <a:latin typeface="Cambria Math"/>
                                </a:rPr>
                                <m:t>2</m:t>
                              </m:r>
                            </m:sub>
                          </m:sSub>
                          <m:r>
                            <a:rPr lang="en-US" altLang="zh-CN" sz="2400" i="1">
                              <a:solidFill>
                                <a:schemeClr val="accent4">
                                  <a:lumMod val="50000"/>
                                </a:schemeClr>
                              </a:solidFill>
                              <a:latin typeface="Cambria Math"/>
                            </a:rPr>
                            <m:t>,</m:t>
                          </m:r>
                          <m:r>
                            <a:rPr lang="en-US" altLang="zh-CN" sz="2400" i="1">
                              <a:solidFill>
                                <a:schemeClr val="accent4">
                                  <a:lumMod val="50000"/>
                                </a:schemeClr>
                              </a:solidFill>
                              <a:latin typeface="Cambria Math"/>
                            </a:rPr>
                            <m:t>𝑛𝑢𝑙𝑙</m:t>
                          </m:r>
                        </m:e>
                      </m:d>
                    </m:oMath>
                  </m:oMathPara>
                </a14:m>
                <a:endParaRPr lang="en-US" altLang="zh-CN" sz="2400" i="1" dirty="0" smtClean="0">
                  <a:solidFill>
                    <a:schemeClr val="accent4">
                      <a:lumMod val="50000"/>
                    </a:schemeClr>
                  </a:solidFill>
                  <a:latin typeface="Cambria Math"/>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b="0" i="1" smtClean="0">
                                  <a:solidFill>
                                    <a:schemeClr val="accent4">
                                      <a:lumMod val="50000"/>
                                    </a:schemeClr>
                                  </a:solidFill>
                                  <a:latin typeface="Cambria Math"/>
                                </a:rPr>
                                <m:t>𝑣</m:t>
                              </m:r>
                            </m:e>
                            <m:sub>
                              <m:r>
                                <a:rPr lang="en-US" altLang="zh-CN" sz="2400" b="0" i="0" smtClean="0">
                                  <a:solidFill>
                                    <a:schemeClr val="accent4">
                                      <a:lumMod val="50000"/>
                                    </a:schemeClr>
                                  </a:solidFill>
                                  <a:latin typeface="Cambria Math"/>
                                </a:rPr>
                                <m:t>1</m:t>
                              </m:r>
                            </m:sub>
                          </m:sSub>
                          <m:r>
                            <a:rPr lang="en-US" altLang="zh-CN" sz="2400" b="0" i="1" smtClean="0">
                              <a:solidFill>
                                <a:schemeClr val="accent4">
                                  <a:lumMod val="50000"/>
                                </a:schemeClr>
                              </a:solidFill>
                              <a:latin typeface="Cambria Math"/>
                            </a:rPr>
                            <m:t>, 9, 10,</m:t>
                          </m:r>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𝑏</m:t>
                              </m:r>
                            </m:e>
                            <m:sub>
                              <m:r>
                                <a:rPr lang="en-US" altLang="zh-CN" sz="2400">
                                  <a:solidFill>
                                    <a:schemeClr val="accent4">
                                      <a:lumMod val="50000"/>
                                    </a:schemeClr>
                                  </a:solidFill>
                                  <a:latin typeface="Cambria Math"/>
                                </a:rPr>
                                <m:t>2</m:t>
                              </m:r>
                            </m:sub>
                          </m:sSub>
                          <m:r>
                            <a:rPr lang="en-US" altLang="zh-CN" sz="2400" b="0" i="1" smtClean="0">
                              <a:solidFill>
                                <a:schemeClr val="accent4">
                                  <a:lumMod val="50000"/>
                                </a:schemeClr>
                              </a:solidFill>
                              <a:latin typeface="Cambria Math"/>
                            </a:rPr>
                            <m:t>,</m:t>
                          </m:r>
                          <m:r>
                            <a:rPr lang="en-US" altLang="zh-CN" sz="2400" i="1" smtClean="0">
                              <a:solidFill>
                                <a:schemeClr val="accent4">
                                  <a:lumMod val="50000"/>
                                </a:schemeClr>
                              </a:solidFill>
                              <a:latin typeface="Cambria Math"/>
                            </a:rPr>
                            <m:t>𝑛</m:t>
                          </m:r>
                          <m:r>
                            <a:rPr lang="en-US" altLang="zh-CN" sz="2400" b="0" i="1" smtClean="0">
                              <a:solidFill>
                                <a:schemeClr val="accent4">
                                  <a:lumMod val="50000"/>
                                </a:schemeClr>
                              </a:solidFill>
                              <a:latin typeface="Cambria Math"/>
                            </a:rPr>
                            <m:t>𝑢𝑙𝑙</m:t>
                          </m:r>
                        </m:e>
                      </m:d>
                    </m:oMath>
                  </m:oMathPara>
                </a14:m>
                <a:endParaRPr lang="en-SG" sz="2400" dirty="0" smtClean="0">
                  <a:solidFill>
                    <a:schemeClr val="accent4">
                      <a:lumMod val="50000"/>
                    </a:schemeClr>
                  </a:solidFill>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𝑣</m:t>
                              </m:r>
                            </m:e>
                            <m:sub>
                              <m:r>
                                <a:rPr lang="en-US" altLang="zh-CN" sz="2400" b="0" i="0" smtClean="0">
                                  <a:solidFill>
                                    <a:schemeClr val="accent4">
                                      <a:lumMod val="50000"/>
                                    </a:schemeClr>
                                  </a:solidFill>
                                  <a:latin typeface="Cambria Math"/>
                                </a:rPr>
                                <m:t>1</m:t>
                              </m:r>
                            </m:sub>
                          </m:sSub>
                          <m:r>
                            <a:rPr lang="en-US" altLang="zh-CN" sz="2400" i="1">
                              <a:solidFill>
                                <a:schemeClr val="accent4">
                                  <a:lumMod val="50000"/>
                                </a:schemeClr>
                              </a:solidFill>
                              <a:latin typeface="Cambria Math"/>
                            </a:rPr>
                            <m:t>, 1</m:t>
                          </m:r>
                          <m:r>
                            <a:rPr lang="en-US" altLang="zh-CN" sz="2400" b="0" i="1" smtClean="0">
                              <a:solidFill>
                                <a:schemeClr val="accent4">
                                  <a:lumMod val="50000"/>
                                </a:schemeClr>
                              </a:solidFill>
                              <a:latin typeface="Cambria Math"/>
                            </a:rPr>
                            <m:t>0,</m:t>
                          </m:r>
                          <m:r>
                            <a:rPr lang="en-US" altLang="zh-CN" sz="2400" i="1">
                              <a:solidFill>
                                <a:schemeClr val="accent4">
                                  <a:lumMod val="50000"/>
                                </a:schemeClr>
                              </a:solidFill>
                              <a:latin typeface="Cambria Math"/>
                            </a:rPr>
                            <m:t> 1</m:t>
                          </m:r>
                          <m:r>
                            <a:rPr lang="en-US" altLang="zh-CN" sz="2400" b="0" i="1" smtClean="0">
                              <a:solidFill>
                                <a:schemeClr val="accent4">
                                  <a:lumMod val="50000"/>
                                </a:schemeClr>
                              </a:solidFill>
                              <a:latin typeface="Cambria Math"/>
                            </a:rPr>
                            <m:t>1</m:t>
                          </m:r>
                          <m:r>
                            <a:rPr lang="en-US" altLang="zh-CN" sz="2400" i="1">
                              <a:solidFill>
                                <a:schemeClr val="accent4">
                                  <a:lumMod val="50000"/>
                                </a:schemeClr>
                              </a:solidFill>
                              <a:latin typeface="Cambria Math"/>
                            </a:rPr>
                            <m:t>,</m:t>
                          </m:r>
                          <m:sSub>
                            <m:sSubPr>
                              <m:ctrlPr>
                                <a:rPr lang="en-US" altLang="zh-CN" sz="2400" i="1">
                                  <a:solidFill>
                                    <a:schemeClr val="accent4">
                                      <a:lumMod val="50000"/>
                                    </a:schemeClr>
                                  </a:solidFill>
                                  <a:latin typeface="Cambria Math" panose="02040503050406030204" pitchFamily="18" charset="0"/>
                                </a:rPr>
                              </m:ctrlPr>
                            </m:sSubPr>
                            <m:e>
                              <m:r>
                                <a:rPr lang="en-US" altLang="zh-CN" sz="2400" b="0" i="1" smtClean="0">
                                  <a:solidFill>
                                    <a:schemeClr val="accent4">
                                      <a:lumMod val="50000"/>
                                    </a:schemeClr>
                                  </a:solidFill>
                                  <a:latin typeface="Cambria Math"/>
                                </a:rPr>
                                <m:t>𝑏</m:t>
                              </m:r>
                            </m:e>
                            <m:sub>
                              <m:r>
                                <a:rPr lang="en-US" altLang="zh-CN" sz="2400" b="0" i="0" smtClean="0">
                                  <a:solidFill>
                                    <a:schemeClr val="accent4">
                                      <a:lumMod val="50000"/>
                                    </a:schemeClr>
                                  </a:solidFill>
                                  <a:latin typeface="Cambria Math"/>
                                </a:rPr>
                                <m:t>1</m:t>
                              </m:r>
                            </m:sub>
                          </m:sSub>
                          <m:r>
                            <a:rPr lang="en-US" altLang="zh-CN" sz="2400" i="1">
                              <a:solidFill>
                                <a:schemeClr val="accent4">
                                  <a:lumMod val="50000"/>
                                </a:schemeClr>
                              </a:solidFill>
                              <a:latin typeface="Cambria Math"/>
                            </a:rPr>
                            <m:t>,</m:t>
                          </m:r>
                          <m:r>
                            <a:rPr lang="en-US" altLang="zh-CN" sz="2400" b="0" i="1" smtClean="0">
                              <a:solidFill>
                                <a:schemeClr val="accent4">
                                  <a:lumMod val="50000"/>
                                </a:schemeClr>
                              </a:solidFill>
                              <a:latin typeface="Cambria Math"/>
                            </a:rPr>
                            <m:t>𝑛𝑢𝑙𝑙</m:t>
                          </m:r>
                        </m:e>
                      </m:d>
                    </m:oMath>
                  </m:oMathPara>
                </a14:m>
                <a:endParaRPr lang="en-SG" sz="2400" dirty="0">
                  <a:solidFill>
                    <a:schemeClr val="tx1"/>
                  </a:solidFill>
                </a:endParaRPr>
              </a:p>
            </p:txBody>
          </p:sp>
        </mc:Choice>
        <mc:Fallback xmlns="">
          <p:sp>
            <p:nvSpPr>
              <p:cNvPr id="10" name="Rounded Rectangle 107"/>
              <p:cNvSpPr>
                <a:spLocks noRot="1" noChangeAspect="1" noMove="1" noResize="1" noEditPoints="1" noAdjustHandles="1" noChangeArrowheads="1" noChangeShapeType="1" noTextEdit="1"/>
              </p:cNvSpPr>
              <p:nvPr/>
            </p:nvSpPr>
            <p:spPr>
              <a:xfrm>
                <a:off x="4674217" y="2646641"/>
                <a:ext cx="2700000" cy="1256966"/>
              </a:xfrm>
              <a:prstGeom prst="roundRect">
                <a:avLst/>
              </a:prstGeom>
              <a:blipFill rotWithShape="1">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Rectangle 108"/>
              <p:cNvSpPr/>
              <p:nvPr/>
            </p:nvSpPr>
            <p:spPr>
              <a:xfrm>
                <a:off x="5436096" y="3870777"/>
                <a:ext cx="142269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rgbClr val="C00000"/>
                              </a:solidFill>
                              <a:latin typeface="Cambria Math" panose="02040503050406030204" pitchFamily="18" charset="0"/>
                            </a:rPr>
                          </m:ctrlPr>
                        </m:sSubPr>
                        <m:e>
                          <m:r>
                            <a:rPr lang="en-US" altLang="zh-CN" sz="2800">
                              <a:solidFill>
                                <a:srgbClr val="C00000"/>
                              </a:solidFill>
                              <a:latin typeface="Cambria Math"/>
                            </a:rPr>
                            <m:t>𝐿</m:t>
                          </m:r>
                        </m:e>
                        <m:sub>
                          <m:r>
                            <m:rPr>
                              <m:sty m:val="p"/>
                            </m:rPr>
                            <a:rPr lang="en-US" altLang="zh-CN" sz="2800" b="0" i="0" smtClean="0">
                              <a:solidFill>
                                <a:srgbClr val="C00000"/>
                              </a:solidFill>
                              <a:latin typeface="Cambria Math"/>
                            </a:rPr>
                            <m:t>in</m:t>
                          </m:r>
                        </m:sub>
                      </m:sSub>
                      <m:d>
                        <m:dPr>
                          <m:ctrlPr>
                            <a:rPr lang="en-US" altLang="zh-CN" sz="2800" i="1">
                              <a:solidFill>
                                <a:srgbClr val="C00000"/>
                              </a:solidFill>
                              <a:latin typeface="Cambria Math" panose="02040503050406030204" pitchFamily="18" charset="0"/>
                            </a:rPr>
                          </m:ctrlPr>
                        </m:dPr>
                        <m:e>
                          <m:sSub>
                            <m:sSubPr>
                              <m:ctrlPr>
                                <a:rPr lang="en-SG" sz="3200" i="1">
                                  <a:latin typeface="Cambria Math" panose="02040503050406030204" pitchFamily="18" charset="0"/>
                                </a:rPr>
                              </m:ctrlPr>
                            </m:sSubPr>
                            <m:e>
                              <m:r>
                                <a:rPr lang="en-US" sz="3200" i="1">
                                  <a:latin typeface="Cambria Math"/>
                                </a:rPr>
                                <m:t>𝑣</m:t>
                              </m:r>
                            </m:e>
                            <m:sub>
                              <m:r>
                                <a:rPr lang="en-US" sz="3200" b="0" i="1" smtClean="0">
                                  <a:latin typeface="Cambria Math"/>
                                </a:rPr>
                                <m:t>2</m:t>
                              </m:r>
                            </m:sub>
                          </m:sSub>
                        </m:e>
                      </m:d>
                    </m:oMath>
                  </m:oMathPara>
                </a14:m>
                <a:endParaRPr lang="en-SG" sz="3200" dirty="0"/>
              </a:p>
            </p:txBody>
          </p:sp>
        </mc:Choice>
        <mc:Fallback xmlns="">
          <p:sp>
            <p:nvSpPr>
              <p:cNvPr id="11" name="Rectangle 108"/>
              <p:cNvSpPr>
                <a:spLocks noRot="1" noChangeAspect="1" noMove="1" noResize="1" noEditPoints="1" noAdjustHandles="1" noChangeArrowheads="1" noChangeShapeType="1" noTextEdit="1"/>
              </p:cNvSpPr>
              <p:nvPr/>
            </p:nvSpPr>
            <p:spPr>
              <a:xfrm>
                <a:off x="5436096" y="3870777"/>
                <a:ext cx="1422697" cy="523220"/>
              </a:xfrm>
              <a:prstGeom prst="rect">
                <a:avLst/>
              </a:prstGeom>
              <a:blipFill rotWithShape="1">
                <a:blip r:embed="rId7"/>
                <a:stretch>
                  <a:fillRect/>
                </a:stretch>
              </a:blipFill>
            </p:spPr>
            <p:txBody>
              <a:bodyPr/>
              <a:lstStyle/>
              <a:p>
                <a:r>
                  <a:rPr lang="zh-CN" altLang="en-US">
                    <a:noFill/>
                  </a:rPr>
                  <a:t> </a:t>
                </a:r>
              </a:p>
            </p:txBody>
          </p:sp>
        </mc:Fallback>
      </mc:AlternateContent>
      <p:sp>
        <p:nvSpPr>
          <p:cNvPr id="12" name="Multiply 23"/>
          <p:cNvSpPr/>
          <p:nvPr/>
        </p:nvSpPr>
        <p:spPr>
          <a:xfrm>
            <a:off x="4078793" y="3002599"/>
            <a:ext cx="498376" cy="575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mc:AlternateContent xmlns:mc="http://schemas.openxmlformats.org/markup-compatibility/2006" xmlns:a14="http://schemas.microsoft.com/office/drawing/2010/main">
        <mc:Choice Requires="a14">
          <p:sp>
            <p:nvSpPr>
              <p:cNvPr id="4" name="Oval 99"/>
              <p:cNvSpPr/>
              <p:nvPr/>
            </p:nvSpPr>
            <p:spPr>
              <a:xfrm>
                <a:off x="256366" y="2930169"/>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4</m:t>
                          </m:r>
                        </m:sub>
                      </m:sSub>
                    </m:oMath>
                  </m:oMathPara>
                </a14:m>
                <a:endParaRPr lang="en-SG" sz="3600" dirty="0">
                  <a:solidFill>
                    <a:schemeClr val="tx1"/>
                  </a:solidFill>
                </a:endParaRPr>
              </a:p>
            </p:txBody>
          </p:sp>
        </mc:Choice>
        <mc:Fallback xmlns="">
          <p:sp>
            <p:nvSpPr>
              <p:cNvPr id="4" name="Oval 99"/>
              <p:cNvSpPr>
                <a:spLocks noRot="1" noChangeAspect="1" noMove="1" noResize="1" noEditPoints="1" noAdjustHandles="1" noChangeArrowheads="1" noChangeShapeType="1" noTextEdit="1"/>
              </p:cNvSpPr>
              <p:nvPr/>
            </p:nvSpPr>
            <p:spPr>
              <a:xfrm>
                <a:off x="256366" y="2930169"/>
                <a:ext cx="715234" cy="648072"/>
              </a:xfrm>
              <a:prstGeom prst="ellipse">
                <a:avLst/>
              </a:prstGeom>
              <a:blipFill rotWithShape="1">
                <a:blip r:embed="rId13"/>
                <a:stretch>
                  <a:fillRect/>
                </a:stretch>
              </a:blipFill>
            </p:spPr>
            <p:txBody>
              <a:bodyPr/>
              <a:lstStyle/>
              <a:p>
                <a:r>
                  <a:rPr lang="zh-CN" altLang="en-US">
                    <a:noFill/>
                  </a:rPr>
                  <a:t> </a:t>
                </a:r>
              </a:p>
            </p:txBody>
          </p:sp>
        </mc:Fallback>
      </mc:AlternateContent>
      <p:sp>
        <p:nvSpPr>
          <p:cNvPr id="14" name="TextBox 13"/>
          <p:cNvSpPr txBox="1"/>
          <p:nvPr/>
        </p:nvSpPr>
        <p:spPr>
          <a:xfrm>
            <a:off x="971600" y="4869160"/>
            <a:ext cx="7628291"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Recap: each label corresponds to a non-dominated path.</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355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Query </a:t>
            </a:r>
            <a:r>
              <a:rPr lang="en-US" altLang="zh-CN" dirty="0" smtClean="0"/>
              <a:t>Processing: Candidate </a:t>
            </a:r>
            <a:r>
              <a:rPr lang="en-US" altLang="zh-CN" dirty="0"/>
              <a:t>generation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39341"/>
                <a:ext cx="8229600" cy="4525963"/>
              </a:xfrm>
            </p:spPr>
            <p:txBody>
              <a:bodyPr/>
              <a:lstStyle/>
              <a:p>
                <a:r>
                  <a:rPr lang="en-US" altLang="zh-CN" dirty="0" smtClean="0"/>
                  <a:t>Example, SDP query: (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2</m:t>
                        </m:r>
                      </m:sub>
                    </m:sSub>
                    <m:r>
                      <a:rPr lang="en-US" altLang="zh-CN" b="0" i="1" smtClean="0">
                        <a:latin typeface="Cambria Math"/>
                      </a:rPr>
                      <m:t>,4, 12)</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39341"/>
                <a:ext cx="8229600" cy="4525963"/>
              </a:xfrm>
              <a:blipFill rotWithShape="1">
                <a:blip r:embed="rId4"/>
                <a:stretch>
                  <a:fillRect l="-1630" t="-1887"/>
                </a:stretch>
              </a:blipFill>
            </p:spPr>
            <p:txBody>
              <a:bodyPr/>
              <a:lstStyle/>
              <a:p>
                <a:r>
                  <a:rPr lang="zh-CN" altLang="en-US">
                    <a:noFill/>
                  </a:rPr>
                  <a:t> </a:t>
                </a:r>
              </a:p>
            </p:txBody>
          </p:sp>
        </mc:Fallback>
      </mc:AlternateContent>
      <p:cxnSp>
        <p:nvCxnSpPr>
          <p:cNvPr id="5" name="Straight Arrow Connector 101"/>
          <p:cNvCxnSpPr/>
          <p:nvPr/>
        </p:nvCxnSpPr>
        <p:spPr>
          <a:xfrm flipV="1">
            <a:off x="657621" y="3254205"/>
            <a:ext cx="792378" cy="422"/>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ounded Rectangle 102"/>
              <p:cNvSpPr/>
              <p:nvPr/>
            </p:nvSpPr>
            <p:spPr>
              <a:xfrm>
                <a:off x="1449999" y="2642137"/>
                <a:ext cx="2520000" cy="12614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a:solidFill>
                                    <a:schemeClr val="tx1"/>
                                  </a:solidFill>
                                  <a:latin typeface="Cambria Math"/>
                                </a:rPr>
                                <m:t>1</m:t>
                              </m:r>
                            </m:sub>
                          </m:sSub>
                          <m:r>
                            <a:rPr lang="en-US" altLang="zh-CN" sz="2400" i="1">
                              <a:solidFill>
                                <a:schemeClr val="tx1"/>
                              </a:solidFill>
                              <a:latin typeface="Cambria Math"/>
                            </a:rPr>
                            <m:t>, </m:t>
                          </m:r>
                          <m:r>
                            <a:rPr lang="en-US" altLang="zh-CN" sz="2400" b="0" i="1" smtClean="0">
                              <a:solidFill>
                                <a:schemeClr val="tx1"/>
                              </a:solidFill>
                              <a:latin typeface="Cambria Math"/>
                            </a:rPr>
                            <m:t>5</m:t>
                          </m:r>
                          <m:r>
                            <a:rPr lang="en-US" altLang="zh-CN" sz="2400" i="1">
                              <a:solidFill>
                                <a:schemeClr val="tx1"/>
                              </a:solidFill>
                              <a:latin typeface="Cambria Math"/>
                            </a:rPr>
                            <m:t>, </m:t>
                          </m:r>
                          <m:r>
                            <a:rPr lang="en-US" altLang="zh-CN" sz="2400" b="0" i="1" smtClean="0">
                              <a:solidFill>
                                <a:schemeClr val="tx1"/>
                              </a:solidFill>
                              <a:latin typeface="Cambria Math"/>
                            </a:rPr>
                            <m:t>9</m:t>
                          </m:r>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𝑏</m:t>
                              </m:r>
                            </m:e>
                            <m:sub>
                              <m:r>
                                <a:rPr lang="en-US" altLang="zh-CN" sz="2400">
                                  <a:solidFill>
                                    <a:schemeClr val="tx1"/>
                                  </a:solidFill>
                                  <a:latin typeface="Cambria Math"/>
                                </a:rPr>
                                <m:t>2</m:t>
                              </m:r>
                            </m:sub>
                          </m:sSub>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b="0" i="0" smtClean="0">
                                  <a:solidFill>
                                    <a:schemeClr val="tx1"/>
                                  </a:solidFill>
                                  <a:latin typeface="Cambria Math"/>
                                </a:rPr>
                                <m:t>3</m:t>
                              </m:r>
                            </m:sub>
                          </m:sSub>
                        </m:e>
                      </m:d>
                    </m:oMath>
                  </m:oMathPara>
                </a14:m>
                <a:endParaRPr lang="en-SG" sz="2400" dirty="0" smtClean="0">
                  <a:solidFill>
                    <a:schemeClr val="tx1"/>
                  </a:solidFill>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b="0" i="0" smtClean="0">
                                  <a:solidFill>
                                    <a:schemeClr val="tx1"/>
                                  </a:solidFill>
                                  <a:latin typeface="Cambria Math"/>
                                </a:rPr>
                                <m:t>3</m:t>
                              </m:r>
                            </m:sub>
                          </m:sSub>
                          <m:r>
                            <a:rPr lang="en-US" altLang="zh-CN" sz="2400" i="1">
                              <a:solidFill>
                                <a:schemeClr val="tx1"/>
                              </a:solidFill>
                              <a:latin typeface="Cambria Math"/>
                            </a:rPr>
                            <m:t>, </m:t>
                          </m:r>
                          <m:r>
                            <a:rPr lang="en-US" altLang="zh-CN" sz="2400" b="0" i="1" smtClean="0">
                              <a:solidFill>
                                <a:schemeClr val="tx1"/>
                              </a:solidFill>
                              <a:latin typeface="Cambria Math"/>
                            </a:rPr>
                            <m:t>5</m:t>
                          </m:r>
                          <m:r>
                            <a:rPr lang="en-US" altLang="zh-CN" sz="2400" i="1">
                              <a:solidFill>
                                <a:schemeClr val="tx1"/>
                              </a:solidFill>
                              <a:latin typeface="Cambria Math"/>
                            </a:rPr>
                            <m:t>, </m:t>
                          </m:r>
                          <m:r>
                            <a:rPr lang="en-US" altLang="zh-CN" sz="2400" b="0" i="1" smtClean="0">
                              <a:solidFill>
                                <a:schemeClr val="tx1"/>
                              </a:solidFill>
                              <a:latin typeface="Cambria Math"/>
                            </a:rPr>
                            <m:t>7</m:t>
                          </m:r>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𝑏</m:t>
                              </m:r>
                            </m:e>
                            <m:sub>
                              <m:r>
                                <a:rPr lang="en-US" altLang="zh-CN" sz="2400">
                                  <a:solidFill>
                                    <a:schemeClr val="tx1"/>
                                  </a:solidFill>
                                  <a:latin typeface="Cambria Math"/>
                                </a:rPr>
                                <m:t>2</m:t>
                              </m:r>
                            </m:sub>
                          </m:sSub>
                          <m:r>
                            <a:rPr lang="en-US" altLang="zh-CN" sz="2400" i="1">
                              <a:solidFill>
                                <a:schemeClr val="tx1"/>
                              </a:solidFill>
                              <a:latin typeface="Cambria Math"/>
                            </a:rPr>
                            <m:t>,</m:t>
                          </m:r>
                          <m:r>
                            <a:rPr lang="en-US" altLang="zh-CN" sz="2400" b="0" i="1" smtClean="0">
                              <a:solidFill>
                                <a:schemeClr val="tx1"/>
                              </a:solidFill>
                              <a:latin typeface="Cambria Math"/>
                            </a:rPr>
                            <m:t>𝑛𝑢𝑙𝑙</m:t>
                          </m:r>
                        </m:e>
                      </m:d>
                    </m:oMath>
                  </m:oMathPara>
                </a14:m>
                <a:endParaRPr lang="en-SG" sz="2400" dirty="0">
                  <a:solidFill>
                    <a:schemeClr val="tx1"/>
                  </a:solidFill>
                </a:endParaRPr>
              </a:p>
            </p:txBody>
          </p:sp>
        </mc:Choice>
        <mc:Fallback xmlns="">
          <p:sp>
            <p:nvSpPr>
              <p:cNvPr id="6" name="Rounded Rectangle 102"/>
              <p:cNvSpPr>
                <a:spLocks noRot="1" noChangeAspect="1" noMove="1" noResize="1" noEditPoints="1" noAdjustHandles="1" noChangeArrowheads="1" noChangeShapeType="1" noTextEdit="1"/>
              </p:cNvSpPr>
              <p:nvPr/>
            </p:nvSpPr>
            <p:spPr>
              <a:xfrm>
                <a:off x="1449999" y="2642137"/>
                <a:ext cx="2520000" cy="1261470"/>
              </a:xfrm>
              <a:prstGeom prst="round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Rectangle 103"/>
              <p:cNvSpPr/>
              <p:nvPr/>
            </p:nvSpPr>
            <p:spPr>
              <a:xfrm>
                <a:off x="2123728" y="3866273"/>
                <a:ext cx="15958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rgbClr val="C00000"/>
                              </a:solidFill>
                              <a:latin typeface="Cambria Math" panose="02040503050406030204" pitchFamily="18" charset="0"/>
                            </a:rPr>
                          </m:ctrlPr>
                        </m:sSubPr>
                        <m:e>
                          <m:r>
                            <a:rPr lang="en-US" altLang="zh-CN" sz="2800">
                              <a:solidFill>
                                <a:srgbClr val="C00000"/>
                              </a:solidFill>
                              <a:latin typeface="Cambria Math"/>
                            </a:rPr>
                            <m:t>𝐿</m:t>
                          </m:r>
                        </m:e>
                        <m:sub>
                          <m:r>
                            <m:rPr>
                              <m:sty m:val="p"/>
                            </m:rPr>
                            <a:rPr lang="en-US" altLang="zh-CN" sz="2800">
                              <a:solidFill>
                                <a:srgbClr val="C00000"/>
                              </a:solidFill>
                              <a:latin typeface="Cambria Math"/>
                            </a:rPr>
                            <m:t>out</m:t>
                          </m:r>
                        </m:sub>
                      </m:sSub>
                      <m:d>
                        <m:dPr>
                          <m:ctrlPr>
                            <a:rPr lang="en-US" altLang="zh-CN" sz="2800" i="1">
                              <a:solidFill>
                                <a:srgbClr val="C00000"/>
                              </a:solidFill>
                              <a:latin typeface="Cambria Math" panose="02040503050406030204" pitchFamily="18" charset="0"/>
                            </a:rPr>
                          </m:ctrlPr>
                        </m:dPr>
                        <m:e>
                          <m:sSub>
                            <m:sSubPr>
                              <m:ctrlPr>
                                <a:rPr lang="en-SG" sz="3200" i="1">
                                  <a:latin typeface="Cambria Math" panose="02040503050406030204" pitchFamily="18" charset="0"/>
                                </a:rPr>
                              </m:ctrlPr>
                            </m:sSubPr>
                            <m:e>
                              <m:r>
                                <a:rPr lang="en-US" sz="3200" i="1">
                                  <a:latin typeface="Cambria Math"/>
                                </a:rPr>
                                <m:t>𝑣</m:t>
                              </m:r>
                            </m:e>
                            <m:sub>
                              <m:r>
                                <a:rPr lang="en-US" sz="3200" b="0" i="1" smtClean="0">
                                  <a:latin typeface="Cambria Math"/>
                                </a:rPr>
                                <m:t>4</m:t>
                              </m:r>
                            </m:sub>
                          </m:sSub>
                        </m:e>
                      </m:d>
                    </m:oMath>
                  </m:oMathPara>
                </a14:m>
                <a:endParaRPr lang="en-SG" sz="3200" dirty="0"/>
              </a:p>
            </p:txBody>
          </p:sp>
        </mc:Choice>
        <mc:Fallback xmlns="">
          <p:sp>
            <p:nvSpPr>
              <p:cNvPr id="7" name="Rectangle 103"/>
              <p:cNvSpPr>
                <a:spLocks noRot="1" noChangeAspect="1" noMove="1" noResize="1" noEditPoints="1" noAdjustHandles="1" noChangeArrowheads="1" noChangeShapeType="1" noTextEdit="1"/>
              </p:cNvSpPr>
              <p:nvPr/>
            </p:nvSpPr>
            <p:spPr>
              <a:xfrm>
                <a:off x="2123728" y="3866273"/>
                <a:ext cx="1595821" cy="523220"/>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Oval 105"/>
              <p:cNvSpPr/>
              <p:nvPr/>
            </p:nvSpPr>
            <p:spPr>
              <a:xfrm>
                <a:off x="7884658" y="2930169"/>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2</m:t>
                          </m:r>
                        </m:sub>
                      </m:sSub>
                    </m:oMath>
                  </m:oMathPara>
                </a14:m>
                <a:endParaRPr lang="en-SG" sz="3600" dirty="0">
                  <a:solidFill>
                    <a:schemeClr val="tx1"/>
                  </a:solidFill>
                </a:endParaRPr>
              </a:p>
            </p:txBody>
          </p:sp>
        </mc:Choice>
        <mc:Fallback xmlns="">
          <p:sp>
            <p:nvSpPr>
              <p:cNvPr id="8" name="Oval 105"/>
              <p:cNvSpPr>
                <a:spLocks noRot="1" noChangeAspect="1" noMove="1" noResize="1" noEditPoints="1" noAdjustHandles="1" noChangeArrowheads="1" noChangeShapeType="1" noTextEdit="1"/>
              </p:cNvSpPr>
              <p:nvPr/>
            </p:nvSpPr>
            <p:spPr>
              <a:xfrm>
                <a:off x="7884658" y="2930169"/>
                <a:ext cx="715234" cy="648072"/>
              </a:xfrm>
              <a:prstGeom prst="ellipse">
                <a:avLst/>
              </a:prstGeom>
              <a:blipFill rotWithShape="1">
                <a:blip r:embed="rId7"/>
                <a:stretch>
                  <a:fillRect/>
                </a:stretch>
              </a:blipFill>
            </p:spPr>
            <p:txBody>
              <a:bodyPr/>
              <a:lstStyle/>
              <a:p>
                <a:r>
                  <a:rPr lang="zh-CN" altLang="en-US">
                    <a:noFill/>
                  </a:rPr>
                  <a:t> </a:t>
                </a:r>
              </a:p>
            </p:txBody>
          </p:sp>
        </mc:Fallback>
      </mc:AlternateContent>
      <p:cxnSp>
        <p:nvCxnSpPr>
          <p:cNvPr id="9" name="Straight Arrow Connector 106"/>
          <p:cNvCxnSpPr>
            <a:endCxn id="8" idx="2"/>
          </p:cNvCxnSpPr>
          <p:nvPr/>
        </p:nvCxnSpPr>
        <p:spPr>
          <a:xfrm flipV="1">
            <a:off x="7092280" y="3254205"/>
            <a:ext cx="792378" cy="422"/>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8"/>
              <p:cNvSpPr/>
              <p:nvPr/>
            </p:nvSpPr>
            <p:spPr>
              <a:xfrm>
                <a:off x="5436096" y="3870777"/>
                <a:ext cx="142269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rgbClr val="C00000"/>
                              </a:solidFill>
                              <a:latin typeface="Cambria Math" panose="02040503050406030204" pitchFamily="18" charset="0"/>
                            </a:rPr>
                          </m:ctrlPr>
                        </m:sSubPr>
                        <m:e>
                          <m:r>
                            <a:rPr lang="en-US" altLang="zh-CN" sz="2800">
                              <a:solidFill>
                                <a:srgbClr val="C00000"/>
                              </a:solidFill>
                              <a:latin typeface="Cambria Math"/>
                            </a:rPr>
                            <m:t>𝐿</m:t>
                          </m:r>
                        </m:e>
                        <m:sub>
                          <m:r>
                            <m:rPr>
                              <m:sty m:val="p"/>
                            </m:rPr>
                            <a:rPr lang="en-US" altLang="zh-CN" sz="2800" b="0" i="0" smtClean="0">
                              <a:solidFill>
                                <a:srgbClr val="C00000"/>
                              </a:solidFill>
                              <a:latin typeface="Cambria Math"/>
                            </a:rPr>
                            <m:t>in</m:t>
                          </m:r>
                        </m:sub>
                      </m:sSub>
                      <m:d>
                        <m:dPr>
                          <m:ctrlPr>
                            <a:rPr lang="en-US" altLang="zh-CN" sz="2800" i="1">
                              <a:solidFill>
                                <a:srgbClr val="C00000"/>
                              </a:solidFill>
                              <a:latin typeface="Cambria Math" panose="02040503050406030204" pitchFamily="18" charset="0"/>
                            </a:rPr>
                          </m:ctrlPr>
                        </m:dPr>
                        <m:e>
                          <m:sSub>
                            <m:sSubPr>
                              <m:ctrlPr>
                                <a:rPr lang="en-SG" sz="3200" i="1">
                                  <a:latin typeface="Cambria Math" panose="02040503050406030204" pitchFamily="18" charset="0"/>
                                </a:rPr>
                              </m:ctrlPr>
                            </m:sSubPr>
                            <m:e>
                              <m:r>
                                <a:rPr lang="en-US" sz="3200" i="1">
                                  <a:latin typeface="Cambria Math"/>
                                </a:rPr>
                                <m:t>𝑣</m:t>
                              </m:r>
                            </m:e>
                            <m:sub>
                              <m:r>
                                <a:rPr lang="en-US" sz="3200" b="0" i="1" smtClean="0">
                                  <a:latin typeface="Cambria Math"/>
                                </a:rPr>
                                <m:t>2</m:t>
                              </m:r>
                            </m:sub>
                          </m:sSub>
                        </m:e>
                      </m:d>
                    </m:oMath>
                  </m:oMathPara>
                </a14:m>
                <a:endParaRPr lang="en-SG" sz="3200" dirty="0"/>
              </a:p>
            </p:txBody>
          </p:sp>
        </mc:Choice>
        <mc:Fallback xmlns="">
          <p:sp>
            <p:nvSpPr>
              <p:cNvPr id="11" name="Rectangle 108"/>
              <p:cNvSpPr>
                <a:spLocks noRot="1" noChangeAspect="1" noMove="1" noResize="1" noEditPoints="1" noAdjustHandles="1" noChangeArrowheads="1" noChangeShapeType="1" noTextEdit="1"/>
              </p:cNvSpPr>
              <p:nvPr/>
            </p:nvSpPr>
            <p:spPr>
              <a:xfrm>
                <a:off x="5436096" y="3870777"/>
                <a:ext cx="1422697" cy="523220"/>
              </a:xfrm>
              <a:prstGeom prst="rect">
                <a:avLst/>
              </a:prstGeom>
              <a:blipFill rotWithShape="1">
                <a:blip r:embed="rId8"/>
                <a:stretch>
                  <a:fillRect/>
                </a:stretch>
              </a:blipFill>
            </p:spPr>
            <p:txBody>
              <a:bodyPr/>
              <a:lstStyle/>
              <a:p>
                <a:r>
                  <a:rPr lang="zh-CN" altLang="en-US">
                    <a:noFill/>
                  </a:rPr>
                  <a:t> </a:t>
                </a:r>
              </a:p>
            </p:txBody>
          </p:sp>
        </mc:Fallback>
      </mc:AlternateContent>
      <p:sp>
        <p:nvSpPr>
          <p:cNvPr id="12" name="Multiply 23"/>
          <p:cNvSpPr/>
          <p:nvPr/>
        </p:nvSpPr>
        <p:spPr>
          <a:xfrm>
            <a:off x="4078793" y="3002599"/>
            <a:ext cx="498376" cy="575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mc:AlternateContent xmlns:mc="http://schemas.openxmlformats.org/markup-compatibility/2006" xmlns:a14="http://schemas.microsoft.com/office/drawing/2010/main">
        <mc:Choice Requires="a14">
          <p:sp>
            <p:nvSpPr>
              <p:cNvPr id="4" name="Oval 99"/>
              <p:cNvSpPr/>
              <p:nvPr/>
            </p:nvSpPr>
            <p:spPr>
              <a:xfrm>
                <a:off x="256366" y="2930169"/>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4</m:t>
                          </m:r>
                        </m:sub>
                      </m:sSub>
                    </m:oMath>
                  </m:oMathPara>
                </a14:m>
                <a:endParaRPr lang="en-SG" sz="3600" dirty="0">
                  <a:solidFill>
                    <a:schemeClr val="tx1"/>
                  </a:solidFill>
                </a:endParaRPr>
              </a:p>
            </p:txBody>
          </p:sp>
        </mc:Choice>
        <mc:Fallback xmlns="">
          <p:sp>
            <p:nvSpPr>
              <p:cNvPr id="4" name="Oval 99"/>
              <p:cNvSpPr>
                <a:spLocks noRot="1" noChangeAspect="1" noMove="1" noResize="1" noEditPoints="1" noAdjustHandles="1" noChangeArrowheads="1" noChangeShapeType="1" noTextEdit="1"/>
              </p:cNvSpPr>
              <p:nvPr/>
            </p:nvSpPr>
            <p:spPr>
              <a:xfrm>
                <a:off x="256366" y="2930169"/>
                <a:ext cx="715234" cy="648072"/>
              </a:xfrm>
              <a:prstGeom prst="ellipse">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Rounded Rectangle 107"/>
              <p:cNvSpPr/>
              <p:nvPr/>
            </p:nvSpPr>
            <p:spPr>
              <a:xfrm>
                <a:off x="4674217" y="2646641"/>
                <a:ext cx="2700000" cy="125696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𝑣</m:t>
                              </m:r>
                            </m:e>
                            <m:sub>
                              <m:r>
                                <a:rPr lang="en-US" altLang="zh-CN" sz="2400">
                                  <a:solidFill>
                                    <a:schemeClr val="accent4">
                                      <a:lumMod val="50000"/>
                                    </a:schemeClr>
                                  </a:solidFill>
                                  <a:latin typeface="Cambria Math"/>
                                </a:rPr>
                                <m:t>1</m:t>
                              </m:r>
                            </m:sub>
                          </m:sSub>
                          <m:r>
                            <a:rPr lang="en-US" altLang="zh-CN" sz="2400" i="1">
                              <a:solidFill>
                                <a:schemeClr val="accent4">
                                  <a:lumMod val="50000"/>
                                </a:schemeClr>
                              </a:solidFill>
                              <a:latin typeface="Cambria Math"/>
                            </a:rPr>
                            <m:t>, </m:t>
                          </m:r>
                          <m:r>
                            <a:rPr lang="en-US" altLang="zh-CN" sz="2400" b="0" i="1" smtClean="0">
                              <a:solidFill>
                                <a:schemeClr val="accent4">
                                  <a:lumMod val="50000"/>
                                </a:schemeClr>
                              </a:solidFill>
                              <a:latin typeface="Cambria Math"/>
                            </a:rPr>
                            <m:t>8</m:t>
                          </m:r>
                          <m:r>
                            <a:rPr lang="en-US" altLang="zh-CN" sz="2400" i="1">
                              <a:solidFill>
                                <a:schemeClr val="accent4">
                                  <a:lumMod val="50000"/>
                                </a:schemeClr>
                              </a:solidFill>
                              <a:latin typeface="Cambria Math"/>
                            </a:rPr>
                            <m:t>, </m:t>
                          </m:r>
                          <m:r>
                            <a:rPr lang="en-US" altLang="zh-CN" sz="2400" b="0" i="1" smtClean="0">
                              <a:solidFill>
                                <a:schemeClr val="accent4">
                                  <a:lumMod val="50000"/>
                                </a:schemeClr>
                              </a:solidFill>
                              <a:latin typeface="Cambria Math"/>
                            </a:rPr>
                            <m:t>9</m:t>
                          </m:r>
                          <m:r>
                            <a:rPr lang="en-US" altLang="zh-CN" sz="2400" i="1">
                              <a:solidFill>
                                <a:schemeClr val="accent4">
                                  <a:lumMod val="50000"/>
                                </a:schemeClr>
                              </a:solidFill>
                              <a:latin typeface="Cambria Math"/>
                            </a:rPr>
                            <m:t>,</m:t>
                          </m:r>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𝑏</m:t>
                              </m:r>
                            </m:e>
                            <m:sub>
                              <m:r>
                                <a:rPr lang="en-US" altLang="zh-CN" sz="2400">
                                  <a:solidFill>
                                    <a:schemeClr val="accent4">
                                      <a:lumMod val="50000"/>
                                    </a:schemeClr>
                                  </a:solidFill>
                                  <a:latin typeface="Cambria Math"/>
                                </a:rPr>
                                <m:t>2</m:t>
                              </m:r>
                            </m:sub>
                          </m:sSub>
                          <m:r>
                            <a:rPr lang="en-US" altLang="zh-CN" sz="2400" i="1">
                              <a:solidFill>
                                <a:schemeClr val="accent4">
                                  <a:lumMod val="50000"/>
                                </a:schemeClr>
                              </a:solidFill>
                              <a:latin typeface="Cambria Math"/>
                            </a:rPr>
                            <m:t>,</m:t>
                          </m:r>
                          <m:r>
                            <a:rPr lang="en-US" altLang="zh-CN" sz="2400" i="1">
                              <a:solidFill>
                                <a:schemeClr val="accent4">
                                  <a:lumMod val="50000"/>
                                </a:schemeClr>
                              </a:solidFill>
                              <a:latin typeface="Cambria Math"/>
                            </a:rPr>
                            <m:t>𝑛𝑢𝑙𝑙</m:t>
                          </m:r>
                        </m:e>
                      </m:d>
                    </m:oMath>
                  </m:oMathPara>
                </a14:m>
                <a:endParaRPr lang="en-US" altLang="zh-CN" sz="2400" i="1" dirty="0" smtClean="0">
                  <a:solidFill>
                    <a:schemeClr val="accent4">
                      <a:lumMod val="50000"/>
                    </a:schemeClr>
                  </a:solidFill>
                  <a:latin typeface="Cambria Math"/>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b="0" i="1" smtClean="0">
                                  <a:solidFill>
                                    <a:schemeClr val="accent4">
                                      <a:lumMod val="50000"/>
                                    </a:schemeClr>
                                  </a:solidFill>
                                  <a:latin typeface="Cambria Math"/>
                                </a:rPr>
                                <m:t>𝑣</m:t>
                              </m:r>
                            </m:e>
                            <m:sub>
                              <m:r>
                                <a:rPr lang="en-US" altLang="zh-CN" sz="2400" b="0" i="0" smtClean="0">
                                  <a:solidFill>
                                    <a:schemeClr val="accent4">
                                      <a:lumMod val="50000"/>
                                    </a:schemeClr>
                                  </a:solidFill>
                                  <a:latin typeface="Cambria Math"/>
                                </a:rPr>
                                <m:t>1</m:t>
                              </m:r>
                            </m:sub>
                          </m:sSub>
                          <m:r>
                            <a:rPr lang="en-US" altLang="zh-CN" sz="2400" b="0" i="1" smtClean="0">
                              <a:solidFill>
                                <a:schemeClr val="accent4">
                                  <a:lumMod val="50000"/>
                                </a:schemeClr>
                              </a:solidFill>
                              <a:latin typeface="Cambria Math"/>
                            </a:rPr>
                            <m:t>, 9, 10,</m:t>
                          </m:r>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𝑏</m:t>
                              </m:r>
                            </m:e>
                            <m:sub>
                              <m:r>
                                <a:rPr lang="en-US" altLang="zh-CN" sz="2400">
                                  <a:solidFill>
                                    <a:schemeClr val="accent4">
                                      <a:lumMod val="50000"/>
                                    </a:schemeClr>
                                  </a:solidFill>
                                  <a:latin typeface="Cambria Math"/>
                                </a:rPr>
                                <m:t>2</m:t>
                              </m:r>
                            </m:sub>
                          </m:sSub>
                          <m:r>
                            <a:rPr lang="en-US" altLang="zh-CN" sz="2400" b="0" i="1" smtClean="0">
                              <a:solidFill>
                                <a:schemeClr val="accent4">
                                  <a:lumMod val="50000"/>
                                </a:schemeClr>
                              </a:solidFill>
                              <a:latin typeface="Cambria Math"/>
                            </a:rPr>
                            <m:t>,</m:t>
                          </m:r>
                          <m:r>
                            <a:rPr lang="en-US" altLang="zh-CN" sz="2400" i="1" smtClean="0">
                              <a:solidFill>
                                <a:schemeClr val="accent4">
                                  <a:lumMod val="50000"/>
                                </a:schemeClr>
                              </a:solidFill>
                              <a:latin typeface="Cambria Math"/>
                            </a:rPr>
                            <m:t>𝑛</m:t>
                          </m:r>
                          <m:r>
                            <a:rPr lang="en-US" altLang="zh-CN" sz="2400" b="0" i="1" smtClean="0">
                              <a:solidFill>
                                <a:schemeClr val="accent4">
                                  <a:lumMod val="50000"/>
                                </a:schemeClr>
                              </a:solidFill>
                              <a:latin typeface="Cambria Math"/>
                            </a:rPr>
                            <m:t>𝑢𝑙𝑙</m:t>
                          </m:r>
                        </m:e>
                      </m:d>
                    </m:oMath>
                  </m:oMathPara>
                </a14:m>
                <a:endParaRPr lang="en-SG" sz="2400" dirty="0" smtClean="0">
                  <a:solidFill>
                    <a:schemeClr val="accent4">
                      <a:lumMod val="50000"/>
                    </a:schemeClr>
                  </a:solidFill>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𝑣</m:t>
                              </m:r>
                            </m:e>
                            <m:sub>
                              <m:r>
                                <a:rPr lang="en-US" altLang="zh-CN" sz="2400" b="0" i="0" smtClean="0">
                                  <a:solidFill>
                                    <a:schemeClr val="accent4">
                                      <a:lumMod val="50000"/>
                                    </a:schemeClr>
                                  </a:solidFill>
                                  <a:latin typeface="Cambria Math"/>
                                </a:rPr>
                                <m:t>1</m:t>
                              </m:r>
                            </m:sub>
                          </m:sSub>
                          <m:r>
                            <a:rPr lang="en-US" altLang="zh-CN" sz="2400" i="1">
                              <a:solidFill>
                                <a:schemeClr val="accent4">
                                  <a:lumMod val="50000"/>
                                </a:schemeClr>
                              </a:solidFill>
                              <a:latin typeface="Cambria Math"/>
                            </a:rPr>
                            <m:t>, 1</m:t>
                          </m:r>
                          <m:r>
                            <a:rPr lang="en-US" altLang="zh-CN" sz="2400" b="0" i="1" smtClean="0">
                              <a:solidFill>
                                <a:schemeClr val="accent4">
                                  <a:lumMod val="50000"/>
                                </a:schemeClr>
                              </a:solidFill>
                              <a:latin typeface="Cambria Math"/>
                            </a:rPr>
                            <m:t>0,</m:t>
                          </m:r>
                          <m:r>
                            <a:rPr lang="en-US" altLang="zh-CN" sz="2400" i="1">
                              <a:solidFill>
                                <a:schemeClr val="accent4">
                                  <a:lumMod val="50000"/>
                                </a:schemeClr>
                              </a:solidFill>
                              <a:latin typeface="Cambria Math"/>
                            </a:rPr>
                            <m:t> 1</m:t>
                          </m:r>
                          <m:r>
                            <a:rPr lang="en-US" altLang="zh-CN" sz="2400" b="0" i="1" smtClean="0">
                              <a:solidFill>
                                <a:schemeClr val="accent4">
                                  <a:lumMod val="50000"/>
                                </a:schemeClr>
                              </a:solidFill>
                              <a:latin typeface="Cambria Math"/>
                            </a:rPr>
                            <m:t>1</m:t>
                          </m:r>
                          <m:r>
                            <a:rPr lang="en-US" altLang="zh-CN" sz="2400" i="1">
                              <a:solidFill>
                                <a:schemeClr val="accent4">
                                  <a:lumMod val="50000"/>
                                </a:schemeClr>
                              </a:solidFill>
                              <a:latin typeface="Cambria Math"/>
                            </a:rPr>
                            <m:t>,</m:t>
                          </m:r>
                          <m:sSub>
                            <m:sSubPr>
                              <m:ctrlPr>
                                <a:rPr lang="en-US" altLang="zh-CN" sz="2400" i="1">
                                  <a:solidFill>
                                    <a:schemeClr val="accent4">
                                      <a:lumMod val="50000"/>
                                    </a:schemeClr>
                                  </a:solidFill>
                                  <a:latin typeface="Cambria Math" panose="02040503050406030204" pitchFamily="18" charset="0"/>
                                </a:rPr>
                              </m:ctrlPr>
                            </m:sSubPr>
                            <m:e>
                              <m:r>
                                <a:rPr lang="en-US" altLang="zh-CN" sz="2400" b="0" i="1" smtClean="0">
                                  <a:solidFill>
                                    <a:schemeClr val="accent4">
                                      <a:lumMod val="50000"/>
                                    </a:schemeClr>
                                  </a:solidFill>
                                  <a:latin typeface="Cambria Math"/>
                                </a:rPr>
                                <m:t>𝑏</m:t>
                              </m:r>
                            </m:e>
                            <m:sub>
                              <m:r>
                                <a:rPr lang="en-US" altLang="zh-CN" sz="2400" b="0" i="0" smtClean="0">
                                  <a:solidFill>
                                    <a:schemeClr val="accent4">
                                      <a:lumMod val="50000"/>
                                    </a:schemeClr>
                                  </a:solidFill>
                                  <a:latin typeface="Cambria Math"/>
                                </a:rPr>
                                <m:t>1</m:t>
                              </m:r>
                            </m:sub>
                          </m:sSub>
                          <m:r>
                            <a:rPr lang="en-US" altLang="zh-CN" sz="2400" i="1">
                              <a:solidFill>
                                <a:schemeClr val="accent4">
                                  <a:lumMod val="50000"/>
                                </a:schemeClr>
                              </a:solidFill>
                              <a:latin typeface="Cambria Math"/>
                            </a:rPr>
                            <m:t>,</m:t>
                          </m:r>
                          <m:r>
                            <a:rPr lang="en-US" altLang="zh-CN" sz="2400" b="0" i="1" smtClean="0">
                              <a:solidFill>
                                <a:schemeClr val="accent4">
                                  <a:lumMod val="50000"/>
                                </a:schemeClr>
                              </a:solidFill>
                              <a:latin typeface="Cambria Math"/>
                            </a:rPr>
                            <m:t>𝑛𝑢𝑙𝑙</m:t>
                          </m:r>
                        </m:e>
                      </m:d>
                    </m:oMath>
                  </m:oMathPara>
                </a14:m>
                <a:endParaRPr lang="en-SG" sz="2400" dirty="0">
                  <a:solidFill>
                    <a:schemeClr val="tx1"/>
                  </a:solidFill>
                </a:endParaRPr>
              </a:p>
            </p:txBody>
          </p:sp>
        </mc:Choice>
        <mc:Fallback xmlns="">
          <p:sp>
            <p:nvSpPr>
              <p:cNvPr id="14" name="Rounded Rectangle 107"/>
              <p:cNvSpPr>
                <a:spLocks noRot="1" noChangeAspect="1" noMove="1" noResize="1" noEditPoints="1" noAdjustHandles="1" noChangeArrowheads="1" noChangeShapeType="1" noTextEdit="1"/>
              </p:cNvSpPr>
              <p:nvPr/>
            </p:nvSpPr>
            <p:spPr>
              <a:xfrm>
                <a:off x="4674217" y="2646641"/>
                <a:ext cx="2700000" cy="1256966"/>
              </a:xfrm>
              <a:prstGeom prst="roundRect">
                <a:avLst/>
              </a:prstGeom>
              <a:blipFill rotWithShape="1">
                <a:blip r:embed="rId11"/>
                <a:stretch>
                  <a:fillRect/>
                </a:stretch>
              </a:blipFill>
            </p:spPr>
            <p:txBody>
              <a:bodyPr/>
              <a:lstStyle/>
              <a:p>
                <a:r>
                  <a:rPr lang="zh-CN" altLang="en-US">
                    <a:noFill/>
                  </a:rPr>
                  <a:t> </a:t>
                </a:r>
              </a:p>
            </p:txBody>
          </p:sp>
        </mc:Fallback>
      </mc:AlternateContent>
      <p:cxnSp>
        <p:nvCxnSpPr>
          <p:cNvPr id="20" name="曲线连接符 19"/>
          <p:cNvCxnSpPr>
            <a:endCxn id="22" idx="2"/>
          </p:cNvCxnSpPr>
          <p:nvPr/>
        </p:nvCxnSpPr>
        <p:spPr>
          <a:xfrm flipV="1">
            <a:off x="1259632" y="5337212"/>
            <a:ext cx="1877054" cy="108012"/>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99"/>
              <p:cNvSpPr/>
              <p:nvPr/>
            </p:nvSpPr>
            <p:spPr>
              <a:xfrm>
                <a:off x="611560" y="5085184"/>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4</m:t>
                          </m:r>
                        </m:sub>
                      </m:sSub>
                    </m:oMath>
                  </m:oMathPara>
                </a14:m>
                <a:endParaRPr lang="en-SG" sz="3600" dirty="0">
                  <a:solidFill>
                    <a:schemeClr val="tx1"/>
                  </a:solidFill>
                </a:endParaRPr>
              </a:p>
            </p:txBody>
          </p:sp>
        </mc:Choice>
        <mc:Fallback xmlns="">
          <p:sp>
            <p:nvSpPr>
              <p:cNvPr id="21" name="Oval 99"/>
              <p:cNvSpPr>
                <a:spLocks noRot="1" noChangeAspect="1" noMove="1" noResize="1" noEditPoints="1" noAdjustHandles="1" noChangeArrowheads="1" noChangeShapeType="1" noTextEdit="1"/>
              </p:cNvSpPr>
              <p:nvPr/>
            </p:nvSpPr>
            <p:spPr>
              <a:xfrm>
                <a:off x="611560" y="5085184"/>
                <a:ext cx="715234" cy="648072"/>
              </a:xfrm>
              <a:prstGeom prst="ellipse">
                <a:avLst/>
              </a:prstGeom>
              <a:blipFill rotWithShape="1">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Oval 99"/>
              <p:cNvSpPr/>
              <p:nvPr/>
            </p:nvSpPr>
            <p:spPr>
              <a:xfrm>
                <a:off x="3136686" y="5013176"/>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1</m:t>
                          </m:r>
                        </m:sub>
                      </m:sSub>
                    </m:oMath>
                  </m:oMathPara>
                </a14:m>
                <a:endParaRPr lang="en-SG" sz="3600" dirty="0">
                  <a:solidFill>
                    <a:schemeClr val="tx1"/>
                  </a:solidFill>
                </a:endParaRPr>
              </a:p>
            </p:txBody>
          </p:sp>
        </mc:Choice>
        <mc:Fallback xmlns="">
          <p:sp>
            <p:nvSpPr>
              <p:cNvPr id="22" name="Oval 99"/>
              <p:cNvSpPr>
                <a:spLocks noRot="1" noChangeAspect="1" noMove="1" noResize="1" noEditPoints="1" noAdjustHandles="1" noChangeArrowheads="1" noChangeShapeType="1" noTextEdit="1"/>
              </p:cNvSpPr>
              <p:nvPr/>
            </p:nvSpPr>
            <p:spPr>
              <a:xfrm>
                <a:off x="3136686" y="5013176"/>
                <a:ext cx="715234" cy="648072"/>
              </a:xfrm>
              <a:prstGeom prst="ellipse">
                <a:avLst/>
              </a:prstGeom>
              <a:blipFill rotWithShape="1">
                <a:blip r:embed="rId13"/>
                <a:stretch>
                  <a:fillRect/>
                </a:stretch>
              </a:blipFill>
            </p:spPr>
            <p:txBody>
              <a:bodyPr/>
              <a:lstStyle/>
              <a:p>
                <a:r>
                  <a:rPr lang="zh-CN" altLang="en-US">
                    <a:noFill/>
                  </a:rPr>
                  <a:t> </a:t>
                </a:r>
              </a:p>
            </p:txBody>
          </p:sp>
        </mc:Fallback>
      </mc:AlternateContent>
      <p:cxnSp>
        <p:nvCxnSpPr>
          <p:cNvPr id="27" name="曲线连接符 26"/>
          <p:cNvCxnSpPr>
            <a:stCxn id="22" idx="6"/>
          </p:cNvCxnSpPr>
          <p:nvPr/>
        </p:nvCxnSpPr>
        <p:spPr>
          <a:xfrm>
            <a:off x="3851920" y="5337212"/>
            <a:ext cx="2295524" cy="39604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99"/>
              <p:cNvSpPr/>
              <p:nvPr/>
            </p:nvSpPr>
            <p:spPr>
              <a:xfrm>
                <a:off x="6233030" y="5373216"/>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2</m:t>
                          </m:r>
                        </m:sub>
                      </m:sSub>
                    </m:oMath>
                  </m:oMathPara>
                </a14:m>
                <a:endParaRPr lang="en-SG" sz="3600" dirty="0">
                  <a:solidFill>
                    <a:schemeClr val="tx1"/>
                  </a:solidFill>
                </a:endParaRPr>
              </a:p>
            </p:txBody>
          </p:sp>
        </mc:Choice>
        <mc:Fallback xmlns="">
          <p:sp>
            <p:nvSpPr>
              <p:cNvPr id="28" name="Oval 99"/>
              <p:cNvSpPr>
                <a:spLocks noRot="1" noChangeAspect="1" noMove="1" noResize="1" noEditPoints="1" noAdjustHandles="1" noChangeArrowheads="1" noChangeShapeType="1" noTextEdit="1"/>
              </p:cNvSpPr>
              <p:nvPr/>
            </p:nvSpPr>
            <p:spPr>
              <a:xfrm>
                <a:off x="6233030" y="5373216"/>
                <a:ext cx="715234" cy="648072"/>
              </a:xfrm>
              <a:prstGeom prst="ellipse">
                <a:avLst/>
              </a:prstGeom>
              <a:blipFill rotWithShape="1">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555776" y="4941168"/>
                <a:ext cx="3658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a:rPr>
                            <m:t>𝑡</m:t>
                          </m:r>
                        </m:e>
                        <m:sub>
                          <m:r>
                            <a:rPr lang="en-US" altLang="zh-CN" sz="2400" b="0" i="1" smtClean="0">
                              <a:latin typeface="Cambria Math"/>
                            </a:rPr>
                            <m:t>𝑎</m:t>
                          </m:r>
                        </m:sub>
                      </m:sSub>
                    </m:oMath>
                  </m:oMathPara>
                </a14:m>
                <a:endParaRPr lang="zh-CN" alt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2555776" y="4941168"/>
                <a:ext cx="365862" cy="461665"/>
              </a:xfrm>
              <a:prstGeom prst="rect">
                <a:avLst/>
              </a:prstGeom>
              <a:blipFill rotWithShape="1">
                <a:blip r:embed="rId15"/>
                <a:stretch>
                  <a:fillRect r="-1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918106" y="4911551"/>
                <a:ext cx="3658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a:rPr>
                            <m:t>𝑡</m:t>
                          </m:r>
                        </m:e>
                        <m:sub>
                          <m:r>
                            <a:rPr lang="en-US" altLang="zh-CN" sz="2400" b="0" i="1" smtClean="0">
                              <a:latin typeface="Cambria Math"/>
                            </a:rPr>
                            <m:t>𝑑</m:t>
                          </m:r>
                        </m:sub>
                      </m:sSub>
                    </m:oMath>
                  </m:oMathPara>
                </a14:m>
                <a:endParaRPr lang="zh-CN" alt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3918106" y="4911551"/>
                <a:ext cx="365862" cy="461665"/>
              </a:xfrm>
              <a:prstGeom prst="rect">
                <a:avLst/>
              </a:prstGeom>
              <a:blipFill rotWithShape="1">
                <a:blip r:embed="rId16"/>
                <a:stretch>
                  <a:fillRect l="-1667" r="-18333" b="-2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555775" y="5631631"/>
                <a:ext cx="14256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a:rPr>
                            <m:t>𝑡</m:t>
                          </m:r>
                        </m:e>
                        <m:sub>
                          <m:r>
                            <a:rPr lang="en-US" altLang="zh-CN" sz="2400" b="0" i="1" smtClean="0">
                              <a:latin typeface="Cambria Math"/>
                            </a:rPr>
                            <m:t>𝑎</m:t>
                          </m:r>
                        </m:sub>
                      </m:sSub>
                      <m:r>
                        <a:rPr lang="en-US" altLang="zh-CN" sz="2400" b="0" i="1" smtClean="0">
                          <a:latin typeface="Cambria Math"/>
                        </a:rPr>
                        <m:t>&gt;</m:t>
                      </m:r>
                      <m:sSub>
                        <m:sSubPr>
                          <m:ctrlPr>
                            <a:rPr lang="en-US" altLang="zh-CN" sz="2400" b="0" i="1" smtClean="0">
                              <a:latin typeface="Cambria Math" panose="02040503050406030204" pitchFamily="18" charset="0"/>
                            </a:rPr>
                          </m:ctrlPr>
                        </m:sSubPr>
                        <m:e>
                          <m:r>
                            <a:rPr lang="en-US" altLang="zh-CN" sz="2400" b="0" i="1" smtClean="0">
                              <a:latin typeface="Cambria Math"/>
                            </a:rPr>
                            <m:t>𝑡</m:t>
                          </m:r>
                        </m:e>
                        <m:sub>
                          <m:r>
                            <a:rPr lang="en-US" altLang="zh-CN" sz="2400" b="0" i="1" smtClean="0">
                              <a:latin typeface="Cambria Math"/>
                            </a:rPr>
                            <m:t>𝑑</m:t>
                          </m:r>
                        </m:sub>
                      </m:sSub>
                    </m:oMath>
                  </m:oMathPara>
                </a14:m>
                <a:endParaRPr lang="zh-CN" alt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2555775" y="5631631"/>
                <a:ext cx="1425675" cy="461665"/>
              </a:xfrm>
              <a:prstGeom prst="rect">
                <a:avLst/>
              </a:prstGeom>
              <a:blipFill rotWithShape="1">
                <a:blip r:embed="rId17"/>
                <a:stretch>
                  <a:fillRect b="-1316"/>
                </a:stretch>
              </a:blipFill>
            </p:spPr>
            <p:txBody>
              <a:bodyPr/>
              <a:lstStyle/>
              <a:p>
                <a:r>
                  <a:rPr lang="zh-CN" altLang="en-US">
                    <a:noFill/>
                  </a:rPr>
                  <a:t> </a:t>
                </a:r>
              </a:p>
            </p:txBody>
          </p:sp>
        </mc:Fallback>
      </mc:AlternateContent>
      <p:pic>
        <p:nvPicPr>
          <p:cNvPr id="1028" name="Picture 4" descr="http://www.iconpng.com/png/phuzion/error.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32920" y="4941168"/>
            <a:ext cx="1147192" cy="1147192"/>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1619672" y="2911466"/>
            <a:ext cx="2081756" cy="36179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788024" y="2749274"/>
            <a:ext cx="2314240" cy="343087"/>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68083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Query </a:t>
            </a:r>
            <a:r>
              <a:rPr lang="en-US" altLang="zh-CN" dirty="0" smtClean="0"/>
              <a:t>Processing: Candidate </a:t>
            </a:r>
            <a:r>
              <a:rPr lang="en-US" altLang="zh-CN" dirty="0"/>
              <a:t>generation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39341"/>
                <a:ext cx="8229600" cy="4525963"/>
              </a:xfrm>
            </p:spPr>
            <p:txBody>
              <a:bodyPr/>
              <a:lstStyle/>
              <a:p>
                <a:r>
                  <a:rPr lang="en-US" altLang="zh-CN" dirty="0" smtClean="0"/>
                  <a:t>Example, SDP query: (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2</m:t>
                        </m:r>
                      </m:sub>
                    </m:sSub>
                    <m:r>
                      <a:rPr lang="en-US" altLang="zh-CN" b="0" i="1" smtClean="0">
                        <a:latin typeface="Cambria Math"/>
                      </a:rPr>
                      <m:t>,4, 12)</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39341"/>
                <a:ext cx="8229600" cy="4525963"/>
              </a:xfrm>
              <a:blipFill rotWithShape="1">
                <a:blip r:embed="rId3"/>
                <a:stretch>
                  <a:fillRect l="-1630" t="-1887"/>
                </a:stretch>
              </a:blipFill>
            </p:spPr>
            <p:txBody>
              <a:bodyPr/>
              <a:lstStyle/>
              <a:p>
                <a:r>
                  <a:rPr lang="zh-CN" altLang="en-US">
                    <a:noFill/>
                  </a:rPr>
                  <a:t> </a:t>
                </a:r>
              </a:p>
            </p:txBody>
          </p:sp>
        </mc:Fallback>
      </mc:AlternateContent>
      <p:cxnSp>
        <p:nvCxnSpPr>
          <p:cNvPr id="5" name="Straight Arrow Connector 101"/>
          <p:cNvCxnSpPr/>
          <p:nvPr/>
        </p:nvCxnSpPr>
        <p:spPr>
          <a:xfrm flipV="1">
            <a:off x="657621" y="3254205"/>
            <a:ext cx="792378" cy="422"/>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ounded Rectangle 102"/>
              <p:cNvSpPr/>
              <p:nvPr/>
            </p:nvSpPr>
            <p:spPr>
              <a:xfrm>
                <a:off x="1449999" y="2642137"/>
                <a:ext cx="2520000" cy="12614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a:solidFill>
                                    <a:schemeClr val="tx1"/>
                                  </a:solidFill>
                                  <a:latin typeface="Cambria Math"/>
                                </a:rPr>
                                <m:t>1</m:t>
                              </m:r>
                            </m:sub>
                          </m:sSub>
                          <m:r>
                            <a:rPr lang="en-US" altLang="zh-CN" sz="2400" i="1">
                              <a:solidFill>
                                <a:schemeClr val="tx1"/>
                              </a:solidFill>
                              <a:latin typeface="Cambria Math"/>
                            </a:rPr>
                            <m:t>, </m:t>
                          </m:r>
                          <m:r>
                            <a:rPr lang="en-US" altLang="zh-CN" sz="2400" b="0" i="1" smtClean="0">
                              <a:solidFill>
                                <a:schemeClr val="tx1"/>
                              </a:solidFill>
                              <a:latin typeface="Cambria Math"/>
                            </a:rPr>
                            <m:t>5</m:t>
                          </m:r>
                          <m:r>
                            <a:rPr lang="en-US" altLang="zh-CN" sz="2400" i="1">
                              <a:solidFill>
                                <a:schemeClr val="tx1"/>
                              </a:solidFill>
                              <a:latin typeface="Cambria Math"/>
                            </a:rPr>
                            <m:t>, </m:t>
                          </m:r>
                          <m:r>
                            <a:rPr lang="en-US" altLang="zh-CN" sz="2400" b="0" i="1" smtClean="0">
                              <a:solidFill>
                                <a:schemeClr val="tx1"/>
                              </a:solidFill>
                              <a:latin typeface="Cambria Math"/>
                            </a:rPr>
                            <m:t>9</m:t>
                          </m:r>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𝑏</m:t>
                              </m:r>
                            </m:e>
                            <m:sub>
                              <m:r>
                                <a:rPr lang="en-US" altLang="zh-CN" sz="2400">
                                  <a:solidFill>
                                    <a:schemeClr val="tx1"/>
                                  </a:solidFill>
                                  <a:latin typeface="Cambria Math"/>
                                </a:rPr>
                                <m:t>2</m:t>
                              </m:r>
                            </m:sub>
                          </m:sSub>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b="0" i="0" smtClean="0">
                                  <a:solidFill>
                                    <a:schemeClr val="tx1"/>
                                  </a:solidFill>
                                  <a:latin typeface="Cambria Math"/>
                                </a:rPr>
                                <m:t>3</m:t>
                              </m:r>
                            </m:sub>
                          </m:sSub>
                        </m:e>
                      </m:d>
                    </m:oMath>
                  </m:oMathPara>
                </a14:m>
                <a:endParaRPr lang="en-SG" sz="2400" dirty="0" smtClean="0">
                  <a:solidFill>
                    <a:schemeClr val="tx1"/>
                  </a:solidFill>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b="0" i="0" smtClean="0">
                                  <a:solidFill>
                                    <a:schemeClr val="tx1"/>
                                  </a:solidFill>
                                  <a:latin typeface="Cambria Math"/>
                                </a:rPr>
                                <m:t>3</m:t>
                              </m:r>
                            </m:sub>
                          </m:sSub>
                          <m:r>
                            <a:rPr lang="en-US" altLang="zh-CN" sz="2400" i="1">
                              <a:solidFill>
                                <a:schemeClr val="tx1"/>
                              </a:solidFill>
                              <a:latin typeface="Cambria Math"/>
                            </a:rPr>
                            <m:t>, </m:t>
                          </m:r>
                          <m:r>
                            <a:rPr lang="en-US" altLang="zh-CN" sz="2400" b="0" i="1" smtClean="0">
                              <a:solidFill>
                                <a:schemeClr val="tx1"/>
                              </a:solidFill>
                              <a:latin typeface="Cambria Math"/>
                            </a:rPr>
                            <m:t>5</m:t>
                          </m:r>
                          <m:r>
                            <a:rPr lang="en-US" altLang="zh-CN" sz="2400" i="1">
                              <a:solidFill>
                                <a:schemeClr val="tx1"/>
                              </a:solidFill>
                              <a:latin typeface="Cambria Math"/>
                            </a:rPr>
                            <m:t>, </m:t>
                          </m:r>
                          <m:r>
                            <a:rPr lang="en-US" altLang="zh-CN" sz="2400" b="0" i="1" smtClean="0">
                              <a:solidFill>
                                <a:schemeClr val="tx1"/>
                              </a:solidFill>
                              <a:latin typeface="Cambria Math"/>
                            </a:rPr>
                            <m:t>7</m:t>
                          </m:r>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𝑏</m:t>
                              </m:r>
                            </m:e>
                            <m:sub>
                              <m:r>
                                <a:rPr lang="en-US" altLang="zh-CN" sz="2400">
                                  <a:solidFill>
                                    <a:schemeClr val="tx1"/>
                                  </a:solidFill>
                                  <a:latin typeface="Cambria Math"/>
                                </a:rPr>
                                <m:t>2</m:t>
                              </m:r>
                            </m:sub>
                          </m:sSub>
                          <m:r>
                            <a:rPr lang="en-US" altLang="zh-CN" sz="2400" i="1">
                              <a:solidFill>
                                <a:schemeClr val="tx1"/>
                              </a:solidFill>
                              <a:latin typeface="Cambria Math"/>
                            </a:rPr>
                            <m:t>,</m:t>
                          </m:r>
                          <m:r>
                            <a:rPr lang="en-US" altLang="zh-CN" sz="2400" b="0" i="1" smtClean="0">
                              <a:solidFill>
                                <a:schemeClr val="tx1"/>
                              </a:solidFill>
                              <a:latin typeface="Cambria Math"/>
                            </a:rPr>
                            <m:t>𝑛𝑢𝑙𝑙</m:t>
                          </m:r>
                        </m:e>
                      </m:d>
                    </m:oMath>
                  </m:oMathPara>
                </a14:m>
                <a:endParaRPr lang="en-SG" sz="2400" dirty="0">
                  <a:solidFill>
                    <a:schemeClr val="tx1"/>
                  </a:solidFill>
                </a:endParaRPr>
              </a:p>
            </p:txBody>
          </p:sp>
        </mc:Choice>
        <mc:Fallback xmlns="">
          <p:sp>
            <p:nvSpPr>
              <p:cNvPr id="6" name="Rounded Rectangle 102"/>
              <p:cNvSpPr>
                <a:spLocks noRot="1" noChangeAspect="1" noMove="1" noResize="1" noEditPoints="1" noAdjustHandles="1" noChangeArrowheads="1" noChangeShapeType="1" noTextEdit="1"/>
              </p:cNvSpPr>
              <p:nvPr/>
            </p:nvSpPr>
            <p:spPr>
              <a:xfrm>
                <a:off x="1449999" y="2642137"/>
                <a:ext cx="2520000" cy="1261470"/>
              </a:xfrm>
              <a:prstGeom prst="round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Rectangle 103"/>
              <p:cNvSpPr/>
              <p:nvPr/>
            </p:nvSpPr>
            <p:spPr>
              <a:xfrm>
                <a:off x="2123728" y="3866273"/>
                <a:ext cx="15958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rgbClr val="C00000"/>
                              </a:solidFill>
                              <a:latin typeface="Cambria Math" panose="02040503050406030204" pitchFamily="18" charset="0"/>
                            </a:rPr>
                          </m:ctrlPr>
                        </m:sSubPr>
                        <m:e>
                          <m:r>
                            <a:rPr lang="en-US" altLang="zh-CN" sz="2800">
                              <a:solidFill>
                                <a:srgbClr val="C00000"/>
                              </a:solidFill>
                              <a:latin typeface="Cambria Math"/>
                            </a:rPr>
                            <m:t>𝐿</m:t>
                          </m:r>
                        </m:e>
                        <m:sub>
                          <m:r>
                            <m:rPr>
                              <m:sty m:val="p"/>
                            </m:rPr>
                            <a:rPr lang="en-US" altLang="zh-CN" sz="2800">
                              <a:solidFill>
                                <a:srgbClr val="C00000"/>
                              </a:solidFill>
                              <a:latin typeface="Cambria Math"/>
                            </a:rPr>
                            <m:t>out</m:t>
                          </m:r>
                        </m:sub>
                      </m:sSub>
                      <m:d>
                        <m:dPr>
                          <m:ctrlPr>
                            <a:rPr lang="en-US" altLang="zh-CN" sz="2800" i="1">
                              <a:solidFill>
                                <a:srgbClr val="C00000"/>
                              </a:solidFill>
                              <a:latin typeface="Cambria Math" panose="02040503050406030204" pitchFamily="18" charset="0"/>
                            </a:rPr>
                          </m:ctrlPr>
                        </m:dPr>
                        <m:e>
                          <m:sSub>
                            <m:sSubPr>
                              <m:ctrlPr>
                                <a:rPr lang="en-SG" sz="3200" i="1">
                                  <a:latin typeface="Cambria Math" panose="02040503050406030204" pitchFamily="18" charset="0"/>
                                </a:rPr>
                              </m:ctrlPr>
                            </m:sSubPr>
                            <m:e>
                              <m:r>
                                <a:rPr lang="en-US" sz="3200" i="1">
                                  <a:latin typeface="Cambria Math"/>
                                </a:rPr>
                                <m:t>𝑣</m:t>
                              </m:r>
                            </m:e>
                            <m:sub>
                              <m:r>
                                <a:rPr lang="en-US" sz="3200" b="0" i="1" smtClean="0">
                                  <a:latin typeface="Cambria Math"/>
                                </a:rPr>
                                <m:t>4</m:t>
                              </m:r>
                            </m:sub>
                          </m:sSub>
                        </m:e>
                      </m:d>
                    </m:oMath>
                  </m:oMathPara>
                </a14:m>
                <a:endParaRPr lang="en-SG" sz="3200" dirty="0"/>
              </a:p>
            </p:txBody>
          </p:sp>
        </mc:Choice>
        <mc:Fallback xmlns="">
          <p:sp>
            <p:nvSpPr>
              <p:cNvPr id="7" name="Rectangle 103"/>
              <p:cNvSpPr>
                <a:spLocks noRot="1" noChangeAspect="1" noMove="1" noResize="1" noEditPoints="1" noAdjustHandles="1" noChangeArrowheads="1" noChangeShapeType="1" noTextEdit="1"/>
              </p:cNvSpPr>
              <p:nvPr/>
            </p:nvSpPr>
            <p:spPr>
              <a:xfrm>
                <a:off x="2123728" y="3866273"/>
                <a:ext cx="1595821" cy="52322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Oval 105"/>
              <p:cNvSpPr/>
              <p:nvPr/>
            </p:nvSpPr>
            <p:spPr>
              <a:xfrm>
                <a:off x="7884658" y="2930169"/>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2</m:t>
                          </m:r>
                        </m:sub>
                      </m:sSub>
                    </m:oMath>
                  </m:oMathPara>
                </a14:m>
                <a:endParaRPr lang="en-SG" sz="3600" dirty="0">
                  <a:solidFill>
                    <a:schemeClr val="tx1"/>
                  </a:solidFill>
                </a:endParaRPr>
              </a:p>
            </p:txBody>
          </p:sp>
        </mc:Choice>
        <mc:Fallback xmlns="">
          <p:sp>
            <p:nvSpPr>
              <p:cNvPr id="8" name="Oval 105"/>
              <p:cNvSpPr>
                <a:spLocks noRot="1" noChangeAspect="1" noMove="1" noResize="1" noEditPoints="1" noAdjustHandles="1" noChangeArrowheads="1" noChangeShapeType="1" noTextEdit="1"/>
              </p:cNvSpPr>
              <p:nvPr/>
            </p:nvSpPr>
            <p:spPr>
              <a:xfrm>
                <a:off x="7884658" y="2930169"/>
                <a:ext cx="715234" cy="648072"/>
              </a:xfrm>
              <a:prstGeom prst="ellipse">
                <a:avLst/>
              </a:prstGeom>
              <a:blipFill rotWithShape="1">
                <a:blip r:embed="rId6"/>
                <a:stretch>
                  <a:fillRect/>
                </a:stretch>
              </a:blipFill>
            </p:spPr>
            <p:txBody>
              <a:bodyPr/>
              <a:lstStyle/>
              <a:p>
                <a:r>
                  <a:rPr lang="zh-CN" altLang="en-US">
                    <a:noFill/>
                  </a:rPr>
                  <a:t> </a:t>
                </a:r>
              </a:p>
            </p:txBody>
          </p:sp>
        </mc:Fallback>
      </mc:AlternateContent>
      <p:cxnSp>
        <p:nvCxnSpPr>
          <p:cNvPr id="9" name="Straight Arrow Connector 106"/>
          <p:cNvCxnSpPr>
            <a:endCxn id="8" idx="2"/>
          </p:cNvCxnSpPr>
          <p:nvPr/>
        </p:nvCxnSpPr>
        <p:spPr>
          <a:xfrm flipV="1">
            <a:off x="7092280" y="3254205"/>
            <a:ext cx="792378" cy="422"/>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8"/>
              <p:cNvSpPr/>
              <p:nvPr/>
            </p:nvSpPr>
            <p:spPr>
              <a:xfrm>
                <a:off x="5436096" y="3870777"/>
                <a:ext cx="142269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rgbClr val="C00000"/>
                              </a:solidFill>
                              <a:latin typeface="Cambria Math" panose="02040503050406030204" pitchFamily="18" charset="0"/>
                            </a:rPr>
                          </m:ctrlPr>
                        </m:sSubPr>
                        <m:e>
                          <m:r>
                            <a:rPr lang="en-US" altLang="zh-CN" sz="2800">
                              <a:solidFill>
                                <a:srgbClr val="C00000"/>
                              </a:solidFill>
                              <a:latin typeface="Cambria Math"/>
                            </a:rPr>
                            <m:t>𝐿</m:t>
                          </m:r>
                        </m:e>
                        <m:sub>
                          <m:r>
                            <m:rPr>
                              <m:sty m:val="p"/>
                            </m:rPr>
                            <a:rPr lang="en-US" altLang="zh-CN" sz="2800" b="0" i="0" smtClean="0">
                              <a:solidFill>
                                <a:srgbClr val="C00000"/>
                              </a:solidFill>
                              <a:latin typeface="Cambria Math"/>
                            </a:rPr>
                            <m:t>in</m:t>
                          </m:r>
                        </m:sub>
                      </m:sSub>
                      <m:d>
                        <m:dPr>
                          <m:ctrlPr>
                            <a:rPr lang="en-US" altLang="zh-CN" sz="2800" i="1">
                              <a:solidFill>
                                <a:srgbClr val="C00000"/>
                              </a:solidFill>
                              <a:latin typeface="Cambria Math" panose="02040503050406030204" pitchFamily="18" charset="0"/>
                            </a:rPr>
                          </m:ctrlPr>
                        </m:dPr>
                        <m:e>
                          <m:sSub>
                            <m:sSubPr>
                              <m:ctrlPr>
                                <a:rPr lang="en-SG" sz="3200" i="1">
                                  <a:latin typeface="Cambria Math" panose="02040503050406030204" pitchFamily="18" charset="0"/>
                                </a:rPr>
                              </m:ctrlPr>
                            </m:sSubPr>
                            <m:e>
                              <m:r>
                                <a:rPr lang="en-US" sz="3200" i="1">
                                  <a:latin typeface="Cambria Math"/>
                                </a:rPr>
                                <m:t>𝑣</m:t>
                              </m:r>
                            </m:e>
                            <m:sub>
                              <m:r>
                                <a:rPr lang="en-US" sz="3200" b="0" i="1" smtClean="0">
                                  <a:latin typeface="Cambria Math"/>
                                </a:rPr>
                                <m:t>2</m:t>
                              </m:r>
                            </m:sub>
                          </m:sSub>
                        </m:e>
                      </m:d>
                    </m:oMath>
                  </m:oMathPara>
                </a14:m>
                <a:endParaRPr lang="en-SG" sz="3200" dirty="0"/>
              </a:p>
            </p:txBody>
          </p:sp>
        </mc:Choice>
        <mc:Fallback xmlns="">
          <p:sp>
            <p:nvSpPr>
              <p:cNvPr id="11" name="Rectangle 108"/>
              <p:cNvSpPr>
                <a:spLocks noRot="1" noChangeAspect="1" noMove="1" noResize="1" noEditPoints="1" noAdjustHandles="1" noChangeArrowheads="1" noChangeShapeType="1" noTextEdit="1"/>
              </p:cNvSpPr>
              <p:nvPr/>
            </p:nvSpPr>
            <p:spPr>
              <a:xfrm>
                <a:off x="5436096" y="3870777"/>
                <a:ext cx="1422697" cy="523220"/>
              </a:xfrm>
              <a:prstGeom prst="rect">
                <a:avLst/>
              </a:prstGeom>
              <a:blipFill rotWithShape="1">
                <a:blip r:embed="rId8"/>
                <a:stretch>
                  <a:fillRect/>
                </a:stretch>
              </a:blipFill>
            </p:spPr>
            <p:txBody>
              <a:bodyPr/>
              <a:lstStyle/>
              <a:p>
                <a:r>
                  <a:rPr lang="zh-CN" altLang="en-US">
                    <a:noFill/>
                  </a:rPr>
                  <a:t> </a:t>
                </a:r>
              </a:p>
            </p:txBody>
          </p:sp>
        </mc:Fallback>
      </mc:AlternateContent>
      <p:sp>
        <p:nvSpPr>
          <p:cNvPr id="12" name="Multiply 23"/>
          <p:cNvSpPr/>
          <p:nvPr/>
        </p:nvSpPr>
        <p:spPr>
          <a:xfrm>
            <a:off x="4078793" y="3002599"/>
            <a:ext cx="498376" cy="575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mc:AlternateContent xmlns:mc="http://schemas.openxmlformats.org/markup-compatibility/2006" xmlns:a14="http://schemas.microsoft.com/office/drawing/2010/main">
        <mc:Choice Requires="a14">
          <p:sp>
            <p:nvSpPr>
              <p:cNvPr id="4" name="Oval 99"/>
              <p:cNvSpPr/>
              <p:nvPr/>
            </p:nvSpPr>
            <p:spPr>
              <a:xfrm>
                <a:off x="256366" y="2930169"/>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4</m:t>
                          </m:r>
                        </m:sub>
                      </m:sSub>
                    </m:oMath>
                  </m:oMathPara>
                </a14:m>
                <a:endParaRPr lang="en-SG" sz="3600" dirty="0">
                  <a:solidFill>
                    <a:schemeClr val="tx1"/>
                  </a:solidFill>
                </a:endParaRPr>
              </a:p>
            </p:txBody>
          </p:sp>
        </mc:Choice>
        <mc:Fallback xmlns="">
          <p:sp>
            <p:nvSpPr>
              <p:cNvPr id="4" name="Oval 99"/>
              <p:cNvSpPr>
                <a:spLocks noRot="1" noChangeAspect="1" noMove="1" noResize="1" noEditPoints="1" noAdjustHandles="1" noChangeArrowheads="1" noChangeShapeType="1" noTextEdit="1"/>
              </p:cNvSpPr>
              <p:nvPr/>
            </p:nvSpPr>
            <p:spPr>
              <a:xfrm>
                <a:off x="256366" y="2930169"/>
                <a:ext cx="715234" cy="648072"/>
              </a:xfrm>
              <a:prstGeom prst="ellipse">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Rounded Rectangle 107"/>
              <p:cNvSpPr/>
              <p:nvPr/>
            </p:nvSpPr>
            <p:spPr>
              <a:xfrm>
                <a:off x="4674217" y="2646641"/>
                <a:ext cx="2700000" cy="125696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𝑣</m:t>
                              </m:r>
                            </m:e>
                            <m:sub>
                              <m:r>
                                <a:rPr lang="en-US" altLang="zh-CN" sz="2400">
                                  <a:solidFill>
                                    <a:schemeClr val="accent4">
                                      <a:lumMod val="50000"/>
                                    </a:schemeClr>
                                  </a:solidFill>
                                  <a:latin typeface="Cambria Math"/>
                                </a:rPr>
                                <m:t>1</m:t>
                              </m:r>
                            </m:sub>
                          </m:sSub>
                          <m:r>
                            <a:rPr lang="en-US" altLang="zh-CN" sz="2400" i="1">
                              <a:solidFill>
                                <a:schemeClr val="accent4">
                                  <a:lumMod val="50000"/>
                                </a:schemeClr>
                              </a:solidFill>
                              <a:latin typeface="Cambria Math"/>
                            </a:rPr>
                            <m:t>, </m:t>
                          </m:r>
                          <m:r>
                            <a:rPr lang="en-US" altLang="zh-CN" sz="2400" b="0" i="1" smtClean="0">
                              <a:solidFill>
                                <a:schemeClr val="accent4">
                                  <a:lumMod val="50000"/>
                                </a:schemeClr>
                              </a:solidFill>
                              <a:latin typeface="Cambria Math"/>
                            </a:rPr>
                            <m:t>8</m:t>
                          </m:r>
                          <m:r>
                            <a:rPr lang="en-US" altLang="zh-CN" sz="2400" i="1">
                              <a:solidFill>
                                <a:schemeClr val="accent4">
                                  <a:lumMod val="50000"/>
                                </a:schemeClr>
                              </a:solidFill>
                              <a:latin typeface="Cambria Math"/>
                            </a:rPr>
                            <m:t>, </m:t>
                          </m:r>
                          <m:r>
                            <a:rPr lang="en-US" altLang="zh-CN" sz="2400" b="0" i="1" smtClean="0">
                              <a:solidFill>
                                <a:schemeClr val="accent4">
                                  <a:lumMod val="50000"/>
                                </a:schemeClr>
                              </a:solidFill>
                              <a:latin typeface="Cambria Math"/>
                            </a:rPr>
                            <m:t>9</m:t>
                          </m:r>
                          <m:r>
                            <a:rPr lang="en-US" altLang="zh-CN" sz="2400" i="1">
                              <a:solidFill>
                                <a:schemeClr val="accent4">
                                  <a:lumMod val="50000"/>
                                </a:schemeClr>
                              </a:solidFill>
                              <a:latin typeface="Cambria Math"/>
                            </a:rPr>
                            <m:t>,</m:t>
                          </m:r>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𝑏</m:t>
                              </m:r>
                            </m:e>
                            <m:sub>
                              <m:r>
                                <a:rPr lang="en-US" altLang="zh-CN" sz="2400">
                                  <a:solidFill>
                                    <a:schemeClr val="accent4">
                                      <a:lumMod val="50000"/>
                                    </a:schemeClr>
                                  </a:solidFill>
                                  <a:latin typeface="Cambria Math"/>
                                </a:rPr>
                                <m:t>2</m:t>
                              </m:r>
                            </m:sub>
                          </m:sSub>
                          <m:r>
                            <a:rPr lang="en-US" altLang="zh-CN" sz="2400" i="1">
                              <a:solidFill>
                                <a:schemeClr val="accent4">
                                  <a:lumMod val="50000"/>
                                </a:schemeClr>
                              </a:solidFill>
                              <a:latin typeface="Cambria Math"/>
                            </a:rPr>
                            <m:t>,</m:t>
                          </m:r>
                          <m:r>
                            <a:rPr lang="en-US" altLang="zh-CN" sz="2400" i="1">
                              <a:solidFill>
                                <a:schemeClr val="accent4">
                                  <a:lumMod val="50000"/>
                                </a:schemeClr>
                              </a:solidFill>
                              <a:latin typeface="Cambria Math"/>
                            </a:rPr>
                            <m:t>𝑛𝑢𝑙𝑙</m:t>
                          </m:r>
                        </m:e>
                      </m:d>
                    </m:oMath>
                  </m:oMathPara>
                </a14:m>
                <a:endParaRPr lang="en-US" altLang="zh-CN" sz="2400" i="1" dirty="0" smtClean="0">
                  <a:solidFill>
                    <a:schemeClr val="accent4">
                      <a:lumMod val="50000"/>
                    </a:schemeClr>
                  </a:solidFill>
                  <a:latin typeface="Cambria Math"/>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b="0" i="1" smtClean="0">
                                  <a:solidFill>
                                    <a:schemeClr val="accent4">
                                      <a:lumMod val="50000"/>
                                    </a:schemeClr>
                                  </a:solidFill>
                                  <a:latin typeface="Cambria Math"/>
                                </a:rPr>
                                <m:t>𝑣</m:t>
                              </m:r>
                            </m:e>
                            <m:sub>
                              <m:r>
                                <a:rPr lang="en-US" altLang="zh-CN" sz="2400" b="0" i="0" smtClean="0">
                                  <a:solidFill>
                                    <a:schemeClr val="accent4">
                                      <a:lumMod val="50000"/>
                                    </a:schemeClr>
                                  </a:solidFill>
                                  <a:latin typeface="Cambria Math"/>
                                </a:rPr>
                                <m:t>1</m:t>
                              </m:r>
                            </m:sub>
                          </m:sSub>
                          <m:r>
                            <a:rPr lang="en-US" altLang="zh-CN" sz="2400" b="0" i="1" smtClean="0">
                              <a:solidFill>
                                <a:schemeClr val="accent4">
                                  <a:lumMod val="50000"/>
                                </a:schemeClr>
                              </a:solidFill>
                              <a:latin typeface="Cambria Math"/>
                            </a:rPr>
                            <m:t>, 9, 10,</m:t>
                          </m:r>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𝑏</m:t>
                              </m:r>
                            </m:e>
                            <m:sub>
                              <m:r>
                                <a:rPr lang="en-US" altLang="zh-CN" sz="2400">
                                  <a:solidFill>
                                    <a:schemeClr val="accent4">
                                      <a:lumMod val="50000"/>
                                    </a:schemeClr>
                                  </a:solidFill>
                                  <a:latin typeface="Cambria Math"/>
                                </a:rPr>
                                <m:t>2</m:t>
                              </m:r>
                            </m:sub>
                          </m:sSub>
                          <m:r>
                            <a:rPr lang="en-US" altLang="zh-CN" sz="2400" b="0" i="1" smtClean="0">
                              <a:solidFill>
                                <a:schemeClr val="accent4">
                                  <a:lumMod val="50000"/>
                                </a:schemeClr>
                              </a:solidFill>
                              <a:latin typeface="Cambria Math"/>
                            </a:rPr>
                            <m:t>,</m:t>
                          </m:r>
                          <m:r>
                            <a:rPr lang="en-US" altLang="zh-CN" sz="2400" i="1" smtClean="0">
                              <a:solidFill>
                                <a:schemeClr val="accent4">
                                  <a:lumMod val="50000"/>
                                </a:schemeClr>
                              </a:solidFill>
                              <a:latin typeface="Cambria Math"/>
                            </a:rPr>
                            <m:t>𝑛</m:t>
                          </m:r>
                          <m:r>
                            <a:rPr lang="en-US" altLang="zh-CN" sz="2400" b="0" i="1" smtClean="0">
                              <a:solidFill>
                                <a:schemeClr val="accent4">
                                  <a:lumMod val="50000"/>
                                </a:schemeClr>
                              </a:solidFill>
                              <a:latin typeface="Cambria Math"/>
                            </a:rPr>
                            <m:t>𝑢𝑙𝑙</m:t>
                          </m:r>
                        </m:e>
                      </m:d>
                    </m:oMath>
                  </m:oMathPara>
                </a14:m>
                <a:endParaRPr lang="en-SG" sz="2400" dirty="0" smtClean="0">
                  <a:solidFill>
                    <a:schemeClr val="accent4">
                      <a:lumMod val="50000"/>
                    </a:schemeClr>
                  </a:solidFill>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𝑣</m:t>
                              </m:r>
                            </m:e>
                            <m:sub>
                              <m:r>
                                <a:rPr lang="en-US" altLang="zh-CN" sz="2400" b="0" i="0" smtClean="0">
                                  <a:solidFill>
                                    <a:schemeClr val="accent4">
                                      <a:lumMod val="50000"/>
                                    </a:schemeClr>
                                  </a:solidFill>
                                  <a:latin typeface="Cambria Math"/>
                                </a:rPr>
                                <m:t>1</m:t>
                              </m:r>
                            </m:sub>
                          </m:sSub>
                          <m:r>
                            <a:rPr lang="en-US" altLang="zh-CN" sz="2400" i="1">
                              <a:solidFill>
                                <a:schemeClr val="accent4">
                                  <a:lumMod val="50000"/>
                                </a:schemeClr>
                              </a:solidFill>
                              <a:latin typeface="Cambria Math"/>
                            </a:rPr>
                            <m:t>, 1</m:t>
                          </m:r>
                          <m:r>
                            <a:rPr lang="en-US" altLang="zh-CN" sz="2400" b="0" i="1" smtClean="0">
                              <a:solidFill>
                                <a:schemeClr val="accent4">
                                  <a:lumMod val="50000"/>
                                </a:schemeClr>
                              </a:solidFill>
                              <a:latin typeface="Cambria Math"/>
                            </a:rPr>
                            <m:t>0,</m:t>
                          </m:r>
                          <m:r>
                            <a:rPr lang="en-US" altLang="zh-CN" sz="2400" i="1">
                              <a:solidFill>
                                <a:schemeClr val="accent4">
                                  <a:lumMod val="50000"/>
                                </a:schemeClr>
                              </a:solidFill>
                              <a:latin typeface="Cambria Math"/>
                            </a:rPr>
                            <m:t> 1</m:t>
                          </m:r>
                          <m:r>
                            <a:rPr lang="en-US" altLang="zh-CN" sz="2400" b="0" i="1" smtClean="0">
                              <a:solidFill>
                                <a:schemeClr val="accent4">
                                  <a:lumMod val="50000"/>
                                </a:schemeClr>
                              </a:solidFill>
                              <a:latin typeface="Cambria Math"/>
                            </a:rPr>
                            <m:t>1</m:t>
                          </m:r>
                          <m:r>
                            <a:rPr lang="en-US" altLang="zh-CN" sz="2400" i="1">
                              <a:solidFill>
                                <a:schemeClr val="accent4">
                                  <a:lumMod val="50000"/>
                                </a:schemeClr>
                              </a:solidFill>
                              <a:latin typeface="Cambria Math"/>
                            </a:rPr>
                            <m:t>,</m:t>
                          </m:r>
                          <m:sSub>
                            <m:sSubPr>
                              <m:ctrlPr>
                                <a:rPr lang="en-US" altLang="zh-CN" sz="2400" i="1">
                                  <a:solidFill>
                                    <a:schemeClr val="accent4">
                                      <a:lumMod val="50000"/>
                                    </a:schemeClr>
                                  </a:solidFill>
                                  <a:latin typeface="Cambria Math" panose="02040503050406030204" pitchFamily="18" charset="0"/>
                                </a:rPr>
                              </m:ctrlPr>
                            </m:sSubPr>
                            <m:e>
                              <m:r>
                                <a:rPr lang="en-US" altLang="zh-CN" sz="2400" b="0" i="1" smtClean="0">
                                  <a:solidFill>
                                    <a:schemeClr val="accent4">
                                      <a:lumMod val="50000"/>
                                    </a:schemeClr>
                                  </a:solidFill>
                                  <a:latin typeface="Cambria Math"/>
                                </a:rPr>
                                <m:t>𝑏</m:t>
                              </m:r>
                            </m:e>
                            <m:sub>
                              <m:r>
                                <a:rPr lang="en-US" altLang="zh-CN" sz="2400" b="0" i="0" smtClean="0">
                                  <a:solidFill>
                                    <a:schemeClr val="accent4">
                                      <a:lumMod val="50000"/>
                                    </a:schemeClr>
                                  </a:solidFill>
                                  <a:latin typeface="Cambria Math"/>
                                </a:rPr>
                                <m:t>1</m:t>
                              </m:r>
                            </m:sub>
                          </m:sSub>
                          <m:r>
                            <a:rPr lang="en-US" altLang="zh-CN" sz="2400" i="1">
                              <a:solidFill>
                                <a:schemeClr val="accent4">
                                  <a:lumMod val="50000"/>
                                </a:schemeClr>
                              </a:solidFill>
                              <a:latin typeface="Cambria Math"/>
                            </a:rPr>
                            <m:t>,</m:t>
                          </m:r>
                          <m:r>
                            <a:rPr lang="en-US" altLang="zh-CN" sz="2400" b="0" i="1" smtClean="0">
                              <a:solidFill>
                                <a:schemeClr val="accent4">
                                  <a:lumMod val="50000"/>
                                </a:schemeClr>
                              </a:solidFill>
                              <a:latin typeface="Cambria Math"/>
                            </a:rPr>
                            <m:t>𝑛𝑢𝑙𝑙</m:t>
                          </m:r>
                        </m:e>
                      </m:d>
                    </m:oMath>
                  </m:oMathPara>
                </a14:m>
                <a:endParaRPr lang="en-SG" sz="2400" dirty="0">
                  <a:solidFill>
                    <a:schemeClr val="tx1"/>
                  </a:solidFill>
                </a:endParaRPr>
              </a:p>
            </p:txBody>
          </p:sp>
        </mc:Choice>
        <mc:Fallback xmlns="">
          <p:sp>
            <p:nvSpPr>
              <p:cNvPr id="14" name="Rounded Rectangle 107"/>
              <p:cNvSpPr>
                <a:spLocks noRot="1" noChangeAspect="1" noMove="1" noResize="1" noEditPoints="1" noAdjustHandles="1" noChangeArrowheads="1" noChangeShapeType="1" noTextEdit="1"/>
              </p:cNvSpPr>
              <p:nvPr/>
            </p:nvSpPr>
            <p:spPr>
              <a:xfrm>
                <a:off x="4674217" y="2646641"/>
                <a:ext cx="2700000" cy="1256966"/>
              </a:xfrm>
              <a:prstGeom prst="roundRect">
                <a:avLst/>
              </a:prstGeom>
              <a:blipFill rotWithShape="1">
                <a:blip r:embed="rId11"/>
                <a:stretch>
                  <a:fillRect/>
                </a:stretch>
              </a:blipFill>
            </p:spPr>
            <p:txBody>
              <a:bodyPr/>
              <a:lstStyle/>
              <a:p>
                <a:r>
                  <a:rPr lang="zh-CN" altLang="en-US">
                    <a:noFill/>
                  </a:rPr>
                  <a:t> </a:t>
                </a:r>
              </a:p>
            </p:txBody>
          </p:sp>
        </mc:Fallback>
      </mc:AlternateContent>
      <p:cxnSp>
        <p:nvCxnSpPr>
          <p:cNvPr id="15" name="曲线连接符 14"/>
          <p:cNvCxnSpPr>
            <a:endCxn id="18" idx="2"/>
          </p:cNvCxnSpPr>
          <p:nvPr/>
        </p:nvCxnSpPr>
        <p:spPr>
          <a:xfrm flipV="1">
            <a:off x="1259632" y="5337212"/>
            <a:ext cx="1877054" cy="108012"/>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99"/>
              <p:cNvSpPr/>
              <p:nvPr/>
            </p:nvSpPr>
            <p:spPr>
              <a:xfrm>
                <a:off x="611560" y="5085184"/>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4</m:t>
                          </m:r>
                        </m:sub>
                      </m:sSub>
                    </m:oMath>
                  </m:oMathPara>
                </a14:m>
                <a:endParaRPr lang="en-SG" sz="3600" dirty="0">
                  <a:solidFill>
                    <a:schemeClr val="tx1"/>
                  </a:solidFill>
                </a:endParaRPr>
              </a:p>
            </p:txBody>
          </p:sp>
        </mc:Choice>
        <mc:Fallback xmlns="">
          <p:sp>
            <p:nvSpPr>
              <p:cNvPr id="16" name="Oval 99"/>
              <p:cNvSpPr>
                <a:spLocks noRot="1" noChangeAspect="1" noMove="1" noResize="1" noEditPoints="1" noAdjustHandles="1" noChangeArrowheads="1" noChangeShapeType="1" noTextEdit="1"/>
              </p:cNvSpPr>
              <p:nvPr/>
            </p:nvSpPr>
            <p:spPr>
              <a:xfrm>
                <a:off x="611560" y="5085184"/>
                <a:ext cx="715234" cy="648072"/>
              </a:xfrm>
              <a:prstGeom prst="ellipse">
                <a:avLst/>
              </a:prstGeom>
              <a:blipFill rotWithShape="1">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Oval 99"/>
              <p:cNvSpPr/>
              <p:nvPr/>
            </p:nvSpPr>
            <p:spPr>
              <a:xfrm>
                <a:off x="3136686" y="5013176"/>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1</m:t>
                          </m:r>
                        </m:sub>
                      </m:sSub>
                    </m:oMath>
                  </m:oMathPara>
                </a14:m>
                <a:endParaRPr lang="en-SG" sz="3600" dirty="0">
                  <a:solidFill>
                    <a:schemeClr val="tx1"/>
                  </a:solidFill>
                </a:endParaRPr>
              </a:p>
            </p:txBody>
          </p:sp>
        </mc:Choice>
        <mc:Fallback xmlns="">
          <p:sp>
            <p:nvSpPr>
              <p:cNvPr id="18" name="Oval 99"/>
              <p:cNvSpPr>
                <a:spLocks noRot="1" noChangeAspect="1" noMove="1" noResize="1" noEditPoints="1" noAdjustHandles="1" noChangeArrowheads="1" noChangeShapeType="1" noTextEdit="1"/>
              </p:cNvSpPr>
              <p:nvPr/>
            </p:nvSpPr>
            <p:spPr>
              <a:xfrm>
                <a:off x="3136686" y="5013176"/>
                <a:ext cx="715234" cy="648072"/>
              </a:xfrm>
              <a:prstGeom prst="ellipse">
                <a:avLst/>
              </a:prstGeom>
              <a:blipFill rotWithShape="1">
                <a:blip r:embed="rId13"/>
                <a:stretch>
                  <a:fillRect/>
                </a:stretch>
              </a:blipFill>
            </p:spPr>
            <p:txBody>
              <a:bodyPr/>
              <a:lstStyle/>
              <a:p>
                <a:r>
                  <a:rPr lang="zh-CN" altLang="en-US">
                    <a:noFill/>
                  </a:rPr>
                  <a:t> </a:t>
                </a:r>
              </a:p>
            </p:txBody>
          </p:sp>
        </mc:Fallback>
      </mc:AlternateContent>
      <p:cxnSp>
        <p:nvCxnSpPr>
          <p:cNvPr id="19" name="曲线连接符 18"/>
          <p:cNvCxnSpPr>
            <a:stCxn id="18" idx="6"/>
          </p:cNvCxnSpPr>
          <p:nvPr/>
        </p:nvCxnSpPr>
        <p:spPr>
          <a:xfrm>
            <a:off x="3851920" y="5337212"/>
            <a:ext cx="2295524" cy="39604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Oval 99"/>
              <p:cNvSpPr/>
              <p:nvPr/>
            </p:nvSpPr>
            <p:spPr>
              <a:xfrm>
                <a:off x="6233030" y="5373216"/>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2</m:t>
                          </m:r>
                        </m:sub>
                      </m:sSub>
                    </m:oMath>
                  </m:oMathPara>
                </a14:m>
                <a:endParaRPr lang="en-SG" sz="3600" dirty="0">
                  <a:solidFill>
                    <a:schemeClr val="tx1"/>
                  </a:solidFill>
                </a:endParaRPr>
              </a:p>
            </p:txBody>
          </p:sp>
        </mc:Choice>
        <mc:Fallback xmlns="">
          <p:sp>
            <p:nvSpPr>
              <p:cNvPr id="20" name="Oval 99"/>
              <p:cNvSpPr>
                <a:spLocks noRot="1" noChangeAspect="1" noMove="1" noResize="1" noEditPoints="1" noAdjustHandles="1" noChangeArrowheads="1" noChangeShapeType="1" noTextEdit="1"/>
              </p:cNvSpPr>
              <p:nvPr/>
            </p:nvSpPr>
            <p:spPr>
              <a:xfrm>
                <a:off x="6233030" y="5373216"/>
                <a:ext cx="715234" cy="648072"/>
              </a:xfrm>
              <a:prstGeom prst="ellipse">
                <a:avLst/>
              </a:prstGeom>
              <a:blipFill rotWithShape="1">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55776" y="4941168"/>
                <a:ext cx="3658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a:rPr>
                            <m:t>𝑡</m:t>
                          </m:r>
                        </m:e>
                        <m:sub>
                          <m:r>
                            <a:rPr lang="en-US" altLang="zh-CN" sz="2400" b="0" i="1" smtClean="0">
                              <a:latin typeface="Cambria Math"/>
                            </a:rPr>
                            <m:t>𝑎</m:t>
                          </m:r>
                        </m:sub>
                      </m:sSub>
                    </m:oMath>
                  </m:oMathPara>
                </a14:m>
                <a:endParaRPr lang="zh-CN"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555776" y="4941168"/>
                <a:ext cx="365862" cy="461665"/>
              </a:xfrm>
              <a:prstGeom prst="rect">
                <a:avLst/>
              </a:prstGeom>
              <a:blipFill rotWithShape="1">
                <a:blip r:embed="rId15"/>
                <a:stretch>
                  <a:fillRect r="-1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918106" y="4911551"/>
                <a:ext cx="3658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a:rPr>
                            <m:t>𝑡</m:t>
                          </m:r>
                        </m:e>
                        <m:sub>
                          <m:r>
                            <a:rPr lang="en-US" altLang="zh-CN" sz="2400" b="0" i="1" smtClean="0">
                              <a:latin typeface="Cambria Math"/>
                            </a:rPr>
                            <m:t>𝑑</m:t>
                          </m:r>
                        </m:sub>
                      </m:sSub>
                    </m:oMath>
                  </m:oMathPara>
                </a14:m>
                <a:endParaRPr lang="zh-CN" alt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3918106" y="4911551"/>
                <a:ext cx="365862" cy="461665"/>
              </a:xfrm>
              <a:prstGeom prst="rect">
                <a:avLst/>
              </a:prstGeom>
              <a:blipFill rotWithShape="1">
                <a:blip r:embed="rId16"/>
                <a:stretch>
                  <a:fillRect l="-1667" r="-18333" b="-2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555775" y="5631631"/>
                <a:ext cx="14256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a:rPr>
                            <m:t>𝑡</m:t>
                          </m:r>
                        </m:e>
                        <m:sub>
                          <m:r>
                            <a:rPr lang="en-US" altLang="zh-CN" sz="2400" b="0" i="1" smtClean="0">
                              <a:latin typeface="Cambria Math"/>
                            </a:rPr>
                            <m:t>𝑑</m:t>
                          </m:r>
                        </m:sub>
                      </m:sSub>
                      <m:r>
                        <a:rPr lang="en-US" altLang="zh-CN" sz="2400" b="0" i="1" smtClean="0">
                          <a:latin typeface="Cambria Math"/>
                        </a:rPr>
                        <m:t>≥</m:t>
                      </m:r>
                      <m:sSub>
                        <m:sSubPr>
                          <m:ctrlPr>
                            <a:rPr lang="en-US" altLang="zh-CN" sz="2400" b="0" i="1" smtClean="0">
                              <a:latin typeface="Cambria Math" panose="02040503050406030204" pitchFamily="18" charset="0"/>
                            </a:rPr>
                          </m:ctrlPr>
                        </m:sSubPr>
                        <m:e>
                          <m:r>
                            <a:rPr lang="en-US" altLang="zh-CN" sz="2400" b="0" i="1" smtClean="0">
                              <a:latin typeface="Cambria Math"/>
                            </a:rPr>
                            <m:t>𝑡</m:t>
                          </m:r>
                        </m:e>
                        <m:sub>
                          <m:r>
                            <a:rPr lang="en-US" altLang="zh-CN" sz="2400" b="0" i="1" smtClean="0">
                              <a:latin typeface="Cambria Math"/>
                            </a:rPr>
                            <m:t>𝑎</m:t>
                          </m:r>
                        </m:sub>
                      </m:sSub>
                    </m:oMath>
                  </m:oMathPara>
                </a14:m>
                <a:endParaRPr lang="zh-CN" alt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555775" y="5631631"/>
                <a:ext cx="1425675" cy="461665"/>
              </a:xfrm>
              <a:prstGeom prst="rect">
                <a:avLst/>
              </a:prstGeom>
              <a:blipFill rotWithShape="1">
                <a:blip r:embed="rId17"/>
                <a:stretch>
                  <a:fillRect b="-1316"/>
                </a:stretch>
              </a:blipFill>
            </p:spPr>
            <p:txBody>
              <a:bodyPr/>
              <a:lstStyle/>
              <a:p>
                <a:r>
                  <a:rPr lang="zh-CN" altLang="en-US">
                    <a:noFill/>
                  </a:rPr>
                  <a:t> </a:t>
                </a:r>
              </a:p>
            </p:txBody>
          </p:sp>
        </mc:Fallback>
      </mc:AlternateContent>
      <p:sp>
        <p:nvSpPr>
          <p:cNvPr id="24" name="TextBox 23"/>
          <p:cNvSpPr txBox="1"/>
          <p:nvPr/>
        </p:nvSpPr>
        <p:spPr>
          <a:xfrm>
            <a:off x="7142682" y="5069346"/>
            <a:ext cx="1425675" cy="707886"/>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Might be an SDP.</a:t>
            </a:r>
            <a:endParaRPr lang="zh-CN" altLang="en-US" sz="2000" dirty="0">
              <a:latin typeface="Times New Roman" panose="02020603050405020304" pitchFamily="18" charset="0"/>
              <a:cs typeface="Times New Roman" panose="02020603050405020304" pitchFamily="18" charset="0"/>
            </a:endParaRPr>
          </a:p>
        </p:txBody>
      </p:sp>
      <p:sp>
        <p:nvSpPr>
          <p:cNvPr id="25" name="矩形 24"/>
          <p:cNvSpPr/>
          <p:nvPr/>
        </p:nvSpPr>
        <p:spPr>
          <a:xfrm>
            <a:off x="1619672" y="2911466"/>
            <a:ext cx="2081756" cy="36179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733270" y="3088010"/>
            <a:ext cx="2520000" cy="7200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598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Query Processing: Candidate generation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39341"/>
                <a:ext cx="8229600" cy="4525963"/>
              </a:xfrm>
            </p:spPr>
            <p:txBody>
              <a:bodyPr/>
              <a:lstStyle/>
              <a:p>
                <a:r>
                  <a:rPr lang="en-US" altLang="zh-CN" dirty="0" smtClean="0"/>
                  <a:t>Example, SDP query: (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2</m:t>
                        </m:r>
                      </m:sub>
                    </m:sSub>
                    <m:r>
                      <a:rPr lang="en-US" altLang="zh-CN" b="0" i="1" smtClean="0">
                        <a:latin typeface="Cambria Math"/>
                      </a:rPr>
                      <m:t>,4, 12)</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39341"/>
                <a:ext cx="8229600" cy="4525963"/>
              </a:xfrm>
              <a:blipFill rotWithShape="1">
                <a:blip r:embed="rId4"/>
                <a:stretch>
                  <a:fillRect l="-1630" t="-1887"/>
                </a:stretch>
              </a:blipFill>
            </p:spPr>
            <p:txBody>
              <a:bodyPr/>
              <a:lstStyle/>
              <a:p>
                <a:r>
                  <a:rPr lang="zh-CN" altLang="en-US">
                    <a:noFill/>
                  </a:rPr>
                  <a:t> </a:t>
                </a:r>
              </a:p>
            </p:txBody>
          </p:sp>
        </mc:Fallback>
      </mc:AlternateContent>
      <p:cxnSp>
        <p:nvCxnSpPr>
          <p:cNvPr id="5" name="Straight Arrow Connector 101"/>
          <p:cNvCxnSpPr/>
          <p:nvPr/>
        </p:nvCxnSpPr>
        <p:spPr>
          <a:xfrm flipV="1">
            <a:off x="657621" y="3254205"/>
            <a:ext cx="792378" cy="422"/>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ounded Rectangle 102"/>
              <p:cNvSpPr/>
              <p:nvPr/>
            </p:nvSpPr>
            <p:spPr>
              <a:xfrm>
                <a:off x="1449999" y="2642137"/>
                <a:ext cx="2520000" cy="12614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a:solidFill>
                                    <a:schemeClr val="tx1"/>
                                  </a:solidFill>
                                  <a:latin typeface="Cambria Math"/>
                                </a:rPr>
                                <m:t>1</m:t>
                              </m:r>
                            </m:sub>
                          </m:sSub>
                          <m:r>
                            <a:rPr lang="en-US" altLang="zh-CN" sz="2400" i="1">
                              <a:solidFill>
                                <a:schemeClr val="tx1"/>
                              </a:solidFill>
                              <a:latin typeface="Cambria Math"/>
                            </a:rPr>
                            <m:t>, </m:t>
                          </m:r>
                          <m:r>
                            <a:rPr lang="en-US" altLang="zh-CN" sz="2400" b="0" i="1" smtClean="0">
                              <a:solidFill>
                                <a:schemeClr val="tx1"/>
                              </a:solidFill>
                              <a:latin typeface="Cambria Math"/>
                            </a:rPr>
                            <m:t>5</m:t>
                          </m:r>
                          <m:r>
                            <a:rPr lang="en-US" altLang="zh-CN" sz="2400" i="1">
                              <a:solidFill>
                                <a:schemeClr val="tx1"/>
                              </a:solidFill>
                              <a:latin typeface="Cambria Math"/>
                            </a:rPr>
                            <m:t>, </m:t>
                          </m:r>
                          <m:r>
                            <a:rPr lang="en-US" altLang="zh-CN" sz="2400" b="0" i="1" smtClean="0">
                              <a:solidFill>
                                <a:schemeClr val="tx1"/>
                              </a:solidFill>
                              <a:latin typeface="Cambria Math"/>
                            </a:rPr>
                            <m:t>9</m:t>
                          </m:r>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𝑏</m:t>
                              </m:r>
                            </m:e>
                            <m:sub>
                              <m:r>
                                <a:rPr lang="en-US" altLang="zh-CN" sz="2400">
                                  <a:solidFill>
                                    <a:schemeClr val="tx1"/>
                                  </a:solidFill>
                                  <a:latin typeface="Cambria Math"/>
                                </a:rPr>
                                <m:t>2</m:t>
                              </m:r>
                            </m:sub>
                          </m:sSub>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b="0" i="0" smtClean="0">
                                  <a:solidFill>
                                    <a:schemeClr val="tx1"/>
                                  </a:solidFill>
                                  <a:latin typeface="Cambria Math"/>
                                </a:rPr>
                                <m:t>3</m:t>
                              </m:r>
                            </m:sub>
                          </m:sSub>
                        </m:e>
                      </m:d>
                    </m:oMath>
                  </m:oMathPara>
                </a14:m>
                <a:endParaRPr lang="en-SG" sz="2400" dirty="0" smtClean="0">
                  <a:solidFill>
                    <a:schemeClr val="tx1"/>
                  </a:solidFill>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b="0" i="0" smtClean="0">
                                  <a:solidFill>
                                    <a:schemeClr val="tx1"/>
                                  </a:solidFill>
                                  <a:latin typeface="Cambria Math"/>
                                </a:rPr>
                                <m:t>3</m:t>
                              </m:r>
                            </m:sub>
                          </m:sSub>
                          <m:r>
                            <a:rPr lang="en-US" altLang="zh-CN" sz="2400" i="1">
                              <a:solidFill>
                                <a:schemeClr val="tx1"/>
                              </a:solidFill>
                              <a:latin typeface="Cambria Math"/>
                            </a:rPr>
                            <m:t>, </m:t>
                          </m:r>
                          <m:r>
                            <a:rPr lang="en-US" altLang="zh-CN" sz="2400" b="0" i="1" smtClean="0">
                              <a:solidFill>
                                <a:schemeClr val="tx1"/>
                              </a:solidFill>
                              <a:latin typeface="Cambria Math"/>
                            </a:rPr>
                            <m:t>5</m:t>
                          </m:r>
                          <m:r>
                            <a:rPr lang="en-US" altLang="zh-CN" sz="2400" i="1">
                              <a:solidFill>
                                <a:schemeClr val="tx1"/>
                              </a:solidFill>
                              <a:latin typeface="Cambria Math"/>
                            </a:rPr>
                            <m:t>, </m:t>
                          </m:r>
                          <m:r>
                            <a:rPr lang="en-US" altLang="zh-CN" sz="2400" b="0" i="1" smtClean="0">
                              <a:solidFill>
                                <a:schemeClr val="tx1"/>
                              </a:solidFill>
                              <a:latin typeface="Cambria Math"/>
                            </a:rPr>
                            <m:t>7</m:t>
                          </m:r>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𝑏</m:t>
                              </m:r>
                            </m:e>
                            <m:sub>
                              <m:r>
                                <a:rPr lang="en-US" altLang="zh-CN" sz="2400">
                                  <a:solidFill>
                                    <a:schemeClr val="tx1"/>
                                  </a:solidFill>
                                  <a:latin typeface="Cambria Math"/>
                                </a:rPr>
                                <m:t>2</m:t>
                              </m:r>
                            </m:sub>
                          </m:sSub>
                          <m:r>
                            <a:rPr lang="en-US" altLang="zh-CN" sz="2400" i="1">
                              <a:solidFill>
                                <a:schemeClr val="tx1"/>
                              </a:solidFill>
                              <a:latin typeface="Cambria Math"/>
                            </a:rPr>
                            <m:t>,</m:t>
                          </m:r>
                          <m:r>
                            <a:rPr lang="en-US" altLang="zh-CN" sz="2400" b="0" i="1" smtClean="0">
                              <a:solidFill>
                                <a:schemeClr val="tx1"/>
                              </a:solidFill>
                              <a:latin typeface="Cambria Math"/>
                            </a:rPr>
                            <m:t>𝑛𝑢𝑙𝑙</m:t>
                          </m:r>
                        </m:e>
                      </m:d>
                    </m:oMath>
                  </m:oMathPara>
                </a14:m>
                <a:endParaRPr lang="en-SG" sz="2400" dirty="0">
                  <a:solidFill>
                    <a:schemeClr val="tx1"/>
                  </a:solidFill>
                </a:endParaRPr>
              </a:p>
            </p:txBody>
          </p:sp>
        </mc:Choice>
        <mc:Fallback xmlns="">
          <p:sp>
            <p:nvSpPr>
              <p:cNvPr id="6" name="Rounded Rectangle 102"/>
              <p:cNvSpPr>
                <a:spLocks noRot="1" noChangeAspect="1" noMove="1" noResize="1" noEditPoints="1" noAdjustHandles="1" noChangeArrowheads="1" noChangeShapeType="1" noTextEdit="1"/>
              </p:cNvSpPr>
              <p:nvPr/>
            </p:nvSpPr>
            <p:spPr>
              <a:xfrm>
                <a:off x="1449999" y="2642137"/>
                <a:ext cx="2520000" cy="1261470"/>
              </a:xfrm>
              <a:prstGeom prst="round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Rectangle 103"/>
              <p:cNvSpPr/>
              <p:nvPr/>
            </p:nvSpPr>
            <p:spPr>
              <a:xfrm>
                <a:off x="2123728" y="3866273"/>
                <a:ext cx="15958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rgbClr val="C00000"/>
                              </a:solidFill>
                              <a:latin typeface="Cambria Math" panose="02040503050406030204" pitchFamily="18" charset="0"/>
                            </a:rPr>
                          </m:ctrlPr>
                        </m:sSubPr>
                        <m:e>
                          <m:r>
                            <a:rPr lang="en-US" altLang="zh-CN" sz="2800">
                              <a:solidFill>
                                <a:srgbClr val="C00000"/>
                              </a:solidFill>
                              <a:latin typeface="Cambria Math"/>
                            </a:rPr>
                            <m:t>𝐿</m:t>
                          </m:r>
                        </m:e>
                        <m:sub>
                          <m:r>
                            <m:rPr>
                              <m:sty m:val="p"/>
                            </m:rPr>
                            <a:rPr lang="en-US" altLang="zh-CN" sz="2800">
                              <a:solidFill>
                                <a:srgbClr val="C00000"/>
                              </a:solidFill>
                              <a:latin typeface="Cambria Math"/>
                            </a:rPr>
                            <m:t>out</m:t>
                          </m:r>
                        </m:sub>
                      </m:sSub>
                      <m:d>
                        <m:dPr>
                          <m:ctrlPr>
                            <a:rPr lang="en-US" altLang="zh-CN" sz="2800" i="1">
                              <a:solidFill>
                                <a:srgbClr val="C00000"/>
                              </a:solidFill>
                              <a:latin typeface="Cambria Math" panose="02040503050406030204" pitchFamily="18" charset="0"/>
                            </a:rPr>
                          </m:ctrlPr>
                        </m:dPr>
                        <m:e>
                          <m:sSub>
                            <m:sSubPr>
                              <m:ctrlPr>
                                <a:rPr lang="en-SG" sz="3200" i="1">
                                  <a:latin typeface="Cambria Math" panose="02040503050406030204" pitchFamily="18" charset="0"/>
                                </a:rPr>
                              </m:ctrlPr>
                            </m:sSubPr>
                            <m:e>
                              <m:r>
                                <a:rPr lang="en-US" sz="3200" i="1">
                                  <a:latin typeface="Cambria Math"/>
                                </a:rPr>
                                <m:t>𝑣</m:t>
                              </m:r>
                            </m:e>
                            <m:sub>
                              <m:r>
                                <a:rPr lang="en-US" sz="3200" b="0" i="1" smtClean="0">
                                  <a:latin typeface="Cambria Math"/>
                                </a:rPr>
                                <m:t>4</m:t>
                              </m:r>
                            </m:sub>
                          </m:sSub>
                        </m:e>
                      </m:d>
                    </m:oMath>
                  </m:oMathPara>
                </a14:m>
                <a:endParaRPr lang="en-SG" sz="3200" dirty="0"/>
              </a:p>
            </p:txBody>
          </p:sp>
        </mc:Choice>
        <mc:Fallback xmlns="">
          <p:sp>
            <p:nvSpPr>
              <p:cNvPr id="7" name="Rectangle 103"/>
              <p:cNvSpPr>
                <a:spLocks noRot="1" noChangeAspect="1" noMove="1" noResize="1" noEditPoints="1" noAdjustHandles="1" noChangeArrowheads="1" noChangeShapeType="1" noTextEdit="1"/>
              </p:cNvSpPr>
              <p:nvPr/>
            </p:nvSpPr>
            <p:spPr>
              <a:xfrm>
                <a:off x="2123728" y="3866273"/>
                <a:ext cx="1595821" cy="523220"/>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Oval 105"/>
              <p:cNvSpPr/>
              <p:nvPr/>
            </p:nvSpPr>
            <p:spPr>
              <a:xfrm>
                <a:off x="7884658" y="2930169"/>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2</m:t>
                          </m:r>
                        </m:sub>
                      </m:sSub>
                    </m:oMath>
                  </m:oMathPara>
                </a14:m>
                <a:endParaRPr lang="en-SG" sz="3600" dirty="0">
                  <a:solidFill>
                    <a:schemeClr val="tx1"/>
                  </a:solidFill>
                </a:endParaRPr>
              </a:p>
            </p:txBody>
          </p:sp>
        </mc:Choice>
        <mc:Fallback xmlns="">
          <p:sp>
            <p:nvSpPr>
              <p:cNvPr id="8" name="Oval 105"/>
              <p:cNvSpPr>
                <a:spLocks noRot="1" noChangeAspect="1" noMove="1" noResize="1" noEditPoints="1" noAdjustHandles="1" noChangeArrowheads="1" noChangeShapeType="1" noTextEdit="1"/>
              </p:cNvSpPr>
              <p:nvPr/>
            </p:nvSpPr>
            <p:spPr>
              <a:xfrm>
                <a:off x="7884658" y="2930169"/>
                <a:ext cx="715234" cy="648072"/>
              </a:xfrm>
              <a:prstGeom prst="ellipse">
                <a:avLst/>
              </a:prstGeom>
              <a:blipFill rotWithShape="1">
                <a:blip r:embed="rId7"/>
                <a:stretch>
                  <a:fillRect/>
                </a:stretch>
              </a:blipFill>
            </p:spPr>
            <p:txBody>
              <a:bodyPr/>
              <a:lstStyle/>
              <a:p>
                <a:r>
                  <a:rPr lang="zh-CN" altLang="en-US">
                    <a:noFill/>
                  </a:rPr>
                  <a:t> </a:t>
                </a:r>
              </a:p>
            </p:txBody>
          </p:sp>
        </mc:Fallback>
      </mc:AlternateContent>
      <p:cxnSp>
        <p:nvCxnSpPr>
          <p:cNvPr id="9" name="Straight Arrow Connector 106"/>
          <p:cNvCxnSpPr>
            <a:endCxn id="8" idx="2"/>
          </p:cNvCxnSpPr>
          <p:nvPr/>
        </p:nvCxnSpPr>
        <p:spPr>
          <a:xfrm flipV="1">
            <a:off x="7092280" y="3254205"/>
            <a:ext cx="792378" cy="422"/>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8"/>
              <p:cNvSpPr/>
              <p:nvPr/>
            </p:nvSpPr>
            <p:spPr>
              <a:xfrm>
                <a:off x="5436096" y="3870777"/>
                <a:ext cx="142269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rgbClr val="C00000"/>
                              </a:solidFill>
                              <a:latin typeface="Cambria Math" panose="02040503050406030204" pitchFamily="18" charset="0"/>
                            </a:rPr>
                          </m:ctrlPr>
                        </m:sSubPr>
                        <m:e>
                          <m:r>
                            <a:rPr lang="en-US" altLang="zh-CN" sz="2800">
                              <a:solidFill>
                                <a:srgbClr val="C00000"/>
                              </a:solidFill>
                              <a:latin typeface="Cambria Math"/>
                            </a:rPr>
                            <m:t>𝐿</m:t>
                          </m:r>
                        </m:e>
                        <m:sub>
                          <m:r>
                            <m:rPr>
                              <m:sty m:val="p"/>
                            </m:rPr>
                            <a:rPr lang="en-US" altLang="zh-CN" sz="2800" b="0" i="0" smtClean="0">
                              <a:solidFill>
                                <a:srgbClr val="C00000"/>
                              </a:solidFill>
                              <a:latin typeface="Cambria Math"/>
                            </a:rPr>
                            <m:t>in</m:t>
                          </m:r>
                        </m:sub>
                      </m:sSub>
                      <m:d>
                        <m:dPr>
                          <m:ctrlPr>
                            <a:rPr lang="en-US" altLang="zh-CN" sz="2800" i="1">
                              <a:solidFill>
                                <a:srgbClr val="C00000"/>
                              </a:solidFill>
                              <a:latin typeface="Cambria Math" panose="02040503050406030204" pitchFamily="18" charset="0"/>
                            </a:rPr>
                          </m:ctrlPr>
                        </m:dPr>
                        <m:e>
                          <m:sSub>
                            <m:sSubPr>
                              <m:ctrlPr>
                                <a:rPr lang="en-SG" sz="3200" i="1">
                                  <a:latin typeface="Cambria Math" panose="02040503050406030204" pitchFamily="18" charset="0"/>
                                </a:rPr>
                              </m:ctrlPr>
                            </m:sSubPr>
                            <m:e>
                              <m:r>
                                <a:rPr lang="en-US" sz="3200" i="1">
                                  <a:latin typeface="Cambria Math"/>
                                </a:rPr>
                                <m:t>𝑣</m:t>
                              </m:r>
                            </m:e>
                            <m:sub>
                              <m:r>
                                <a:rPr lang="en-US" sz="3200" b="0" i="1" smtClean="0">
                                  <a:latin typeface="Cambria Math"/>
                                </a:rPr>
                                <m:t>2</m:t>
                              </m:r>
                            </m:sub>
                          </m:sSub>
                        </m:e>
                      </m:d>
                    </m:oMath>
                  </m:oMathPara>
                </a14:m>
                <a:endParaRPr lang="en-SG" sz="3200" dirty="0"/>
              </a:p>
            </p:txBody>
          </p:sp>
        </mc:Choice>
        <mc:Fallback xmlns="">
          <p:sp>
            <p:nvSpPr>
              <p:cNvPr id="11" name="Rectangle 108"/>
              <p:cNvSpPr>
                <a:spLocks noRot="1" noChangeAspect="1" noMove="1" noResize="1" noEditPoints="1" noAdjustHandles="1" noChangeArrowheads="1" noChangeShapeType="1" noTextEdit="1"/>
              </p:cNvSpPr>
              <p:nvPr/>
            </p:nvSpPr>
            <p:spPr>
              <a:xfrm>
                <a:off x="5436096" y="3870777"/>
                <a:ext cx="1422697" cy="523220"/>
              </a:xfrm>
              <a:prstGeom prst="rect">
                <a:avLst/>
              </a:prstGeom>
              <a:blipFill rotWithShape="1">
                <a:blip r:embed="rId8"/>
                <a:stretch>
                  <a:fillRect/>
                </a:stretch>
              </a:blipFill>
            </p:spPr>
            <p:txBody>
              <a:bodyPr/>
              <a:lstStyle/>
              <a:p>
                <a:r>
                  <a:rPr lang="zh-CN" altLang="en-US">
                    <a:noFill/>
                  </a:rPr>
                  <a:t> </a:t>
                </a:r>
              </a:p>
            </p:txBody>
          </p:sp>
        </mc:Fallback>
      </mc:AlternateContent>
      <p:sp>
        <p:nvSpPr>
          <p:cNvPr id="12" name="Multiply 23"/>
          <p:cNvSpPr/>
          <p:nvPr/>
        </p:nvSpPr>
        <p:spPr>
          <a:xfrm>
            <a:off x="4078793" y="3002599"/>
            <a:ext cx="498376" cy="575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mc:AlternateContent xmlns:mc="http://schemas.openxmlformats.org/markup-compatibility/2006" xmlns:a14="http://schemas.microsoft.com/office/drawing/2010/main">
        <mc:Choice Requires="a14">
          <p:sp>
            <p:nvSpPr>
              <p:cNvPr id="4" name="Oval 99"/>
              <p:cNvSpPr/>
              <p:nvPr/>
            </p:nvSpPr>
            <p:spPr>
              <a:xfrm>
                <a:off x="256366" y="2930169"/>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4</m:t>
                          </m:r>
                        </m:sub>
                      </m:sSub>
                    </m:oMath>
                  </m:oMathPara>
                </a14:m>
                <a:endParaRPr lang="en-SG" sz="3600" dirty="0">
                  <a:solidFill>
                    <a:schemeClr val="tx1"/>
                  </a:solidFill>
                </a:endParaRPr>
              </a:p>
            </p:txBody>
          </p:sp>
        </mc:Choice>
        <mc:Fallback xmlns="">
          <p:sp>
            <p:nvSpPr>
              <p:cNvPr id="4" name="Oval 99"/>
              <p:cNvSpPr>
                <a:spLocks noRot="1" noChangeAspect="1" noMove="1" noResize="1" noEditPoints="1" noAdjustHandles="1" noChangeArrowheads="1" noChangeShapeType="1" noTextEdit="1"/>
              </p:cNvSpPr>
              <p:nvPr/>
            </p:nvSpPr>
            <p:spPr>
              <a:xfrm>
                <a:off x="256366" y="2930169"/>
                <a:ext cx="715234" cy="648072"/>
              </a:xfrm>
              <a:prstGeom prst="ellipse">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Rounded Rectangle 107"/>
              <p:cNvSpPr/>
              <p:nvPr/>
            </p:nvSpPr>
            <p:spPr>
              <a:xfrm>
                <a:off x="4674217" y="2646641"/>
                <a:ext cx="2700000" cy="125696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𝑣</m:t>
                              </m:r>
                            </m:e>
                            <m:sub>
                              <m:r>
                                <a:rPr lang="en-US" altLang="zh-CN" sz="2400">
                                  <a:solidFill>
                                    <a:schemeClr val="accent4">
                                      <a:lumMod val="50000"/>
                                    </a:schemeClr>
                                  </a:solidFill>
                                  <a:latin typeface="Cambria Math"/>
                                </a:rPr>
                                <m:t>1</m:t>
                              </m:r>
                            </m:sub>
                          </m:sSub>
                          <m:r>
                            <a:rPr lang="en-US" altLang="zh-CN" sz="2400" i="1">
                              <a:solidFill>
                                <a:schemeClr val="accent4">
                                  <a:lumMod val="50000"/>
                                </a:schemeClr>
                              </a:solidFill>
                              <a:latin typeface="Cambria Math"/>
                            </a:rPr>
                            <m:t>, </m:t>
                          </m:r>
                          <m:r>
                            <a:rPr lang="en-US" altLang="zh-CN" sz="2400" b="0" i="1" smtClean="0">
                              <a:solidFill>
                                <a:schemeClr val="accent4">
                                  <a:lumMod val="50000"/>
                                </a:schemeClr>
                              </a:solidFill>
                              <a:latin typeface="Cambria Math"/>
                            </a:rPr>
                            <m:t>8</m:t>
                          </m:r>
                          <m:r>
                            <a:rPr lang="en-US" altLang="zh-CN" sz="2400" i="1">
                              <a:solidFill>
                                <a:schemeClr val="accent4">
                                  <a:lumMod val="50000"/>
                                </a:schemeClr>
                              </a:solidFill>
                              <a:latin typeface="Cambria Math"/>
                            </a:rPr>
                            <m:t>, </m:t>
                          </m:r>
                          <m:r>
                            <a:rPr lang="en-US" altLang="zh-CN" sz="2400" b="0" i="1" smtClean="0">
                              <a:solidFill>
                                <a:schemeClr val="accent4">
                                  <a:lumMod val="50000"/>
                                </a:schemeClr>
                              </a:solidFill>
                              <a:latin typeface="Cambria Math"/>
                            </a:rPr>
                            <m:t>9</m:t>
                          </m:r>
                          <m:r>
                            <a:rPr lang="en-US" altLang="zh-CN" sz="2400" i="1">
                              <a:solidFill>
                                <a:schemeClr val="accent4">
                                  <a:lumMod val="50000"/>
                                </a:schemeClr>
                              </a:solidFill>
                              <a:latin typeface="Cambria Math"/>
                            </a:rPr>
                            <m:t>,</m:t>
                          </m:r>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𝑏</m:t>
                              </m:r>
                            </m:e>
                            <m:sub>
                              <m:r>
                                <a:rPr lang="en-US" altLang="zh-CN" sz="2400">
                                  <a:solidFill>
                                    <a:schemeClr val="accent4">
                                      <a:lumMod val="50000"/>
                                    </a:schemeClr>
                                  </a:solidFill>
                                  <a:latin typeface="Cambria Math"/>
                                </a:rPr>
                                <m:t>2</m:t>
                              </m:r>
                            </m:sub>
                          </m:sSub>
                          <m:r>
                            <a:rPr lang="en-US" altLang="zh-CN" sz="2400" i="1">
                              <a:solidFill>
                                <a:schemeClr val="accent4">
                                  <a:lumMod val="50000"/>
                                </a:schemeClr>
                              </a:solidFill>
                              <a:latin typeface="Cambria Math"/>
                            </a:rPr>
                            <m:t>,</m:t>
                          </m:r>
                          <m:r>
                            <a:rPr lang="en-US" altLang="zh-CN" sz="2400" i="1">
                              <a:solidFill>
                                <a:schemeClr val="accent4">
                                  <a:lumMod val="50000"/>
                                </a:schemeClr>
                              </a:solidFill>
                              <a:latin typeface="Cambria Math"/>
                            </a:rPr>
                            <m:t>𝑛𝑢𝑙𝑙</m:t>
                          </m:r>
                        </m:e>
                      </m:d>
                    </m:oMath>
                  </m:oMathPara>
                </a14:m>
                <a:endParaRPr lang="en-US" altLang="zh-CN" sz="2400" i="1" dirty="0" smtClean="0">
                  <a:solidFill>
                    <a:schemeClr val="accent4">
                      <a:lumMod val="50000"/>
                    </a:schemeClr>
                  </a:solidFill>
                  <a:latin typeface="Cambria Math"/>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b="0" i="1" smtClean="0">
                                  <a:solidFill>
                                    <a:schemeClr val="accent4">
                                      <a:lumMod val="50000"/>
                                    </a:schemeClr>
                                  </a:solidFill>
                                  <a:latin typeface="Cambria Math"/>
                                </a:rPr>
                                <m:t>𝑣</m:t>
                              </m:r>
                            </m:e>
                            <m:sub>
                              <m:r>
                                <a:rPr lang="en-US" altLang="zh-CN" sz="2400" b="0" i="0" smtClean="0">
                                  <a:solidFill>
                                    <a:schemeClr val="accent4">
                                      <a:lumMod val="50000"/>
                                    </a:schemeClr>
                                  </a:solidFill>
                                  <a:latin typeface="Cambria Math"/>
                                </a:rPr>
                                <m:t>1</m:t>
                              </m:r>
                            </m:sub>
                          </m:sSub>
                          <m:r>
                            <a:rPr lang="en-US" altLang="zh-CN" sz="2400" b="0" i="1" smtClean="0">
                              <a:solidFill>
                                <a:schemeClr val="accent4">
                                  <a:lumMod val="50000"/>
                                </a:schemeClr>
                              </a:solidFill>
                              <a:latin typeface="Cambria Math"/>
                            </a:rPr>
                            <m:t>, 9, 10,</m:t>
                          </m:r>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𝑏</m:t>
                              </m:r>
                            </m:e>
                            <m:sub>
                              <m:r>
                                <a:rPr lang="en-US" altLang="zh-CN" sz="2400">
                                  <a:solidFill>
                                    <a:schemeClr val="accent4">
                                      <a:lumMod val="50000"/>
                                    </a:schemeClr>
                                  </a:solidFill>
                                  <a:latin typeface="Cambria Math"/>
                                </a:rPr>
                                <m:t>2</m:t>
                              </m:r>
                            </m:sub>
                          </m:sSub>
                          <m:r>
                            <a:rPr lang="en-US" altLang="zh-CN" sz="2400" b="0" i="1" smtClean="0">
                              <a:solidFill>
                                <a:schemeClr val="accent4">
                                  <a:lumMod val="50000"/>
                                </a:schemeClr>
                              </a:solidFill>
                              <a:latin typeface="Cambria Math"/>
                            </a:rPr>
                            <m:t>,</m:t>
                          </m:r>
                          <m:r>
                            <a:rPr lang="en-US" altLang="zh-CN" sz="2400" i="1" smtClean="0">
                              <a:solidFill>
                                <a:schemeClr val="accent4">
                                  <a:lumMod val="50000"/>
                                </a:schemeClr>
                              </a:solidFill>
                              <a:latin typeface="Cambria Math"/>
                            </a:rPr>
                            <m:t>𝑛</m:t>
                          </m:r>
                          <m:r>
                            <a:rPr lang="en-US" altLang="zh-CN" sz="2400" b="0" i="1" smtClean="0">
                              <a:solidFill>
                                <a:schemeClr val="accent4">
                                  <a:lumMod val="50000"/>
                                </a:schemeClr>
                              </a:solidFill>
                              <a:latin typeface="Cambria Math"/>
                            </a:rPr>
                            <m:t>𝑢𝑙𝑙</m:t>
                          </m:r>
                        </m:e>
                      </m:d>
                    </m:oMath>
                  </m:oMathPara>
                </a14:m>
                <a:endParaRPr lang="en-SG" sz="2400" dirty="0" smtClean="0">
                  <a:solidFill>
                    <a:schemeClr val="accent4">
                      <a:lumMod val="50000"/>
                    </a:schemeClr>
                  </a:solidFill>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𝑣</m:t>
                              </m:r>
                            </m:e>
                            <m:sub>
                              <m:r>
                                <a:rPr lang="en-US" altLang="zh-CN" sz="2400" b="0" i="0" smtClean="0">
                                  <a:solidFill>
                                    <a:schemeClr val="accent4">
                                      <a:lumMod val="50000"/>
                                    </a:schemeClr>
                                  </a:solidFill>
                                  <a:latin typeface="Cambria Math"/>
                                </a:rPr>
                                <m:t>1</m:t>
                              </m:r>
                            </m:sub>
                          </m:sSub>
                          <m:r>
                            <a:rPr lang="en-US" altLang="zh-CN" sz="2400" i="1">
                              <a:solidFill>
                                <a:schemeClr val="accent4">
                                  <a:lumMod val="50000"/>
                                </a:schemeClr>
                              </a:solidFill>
                              <a:latin typeface="Cambria Math"/>
                            </a:rPr>
                            <m:t>, 1</m:t>
                          </m:r>
                          <m:r>
                            <a:rPr lang="en-US" altLang="zh-CN" sz="2400" b="0" i="1" smtClean="0">
                              <a:solidFill>
                                <a:schemeClr val="accent4">
                                  <a:lumMod val="50000"/>
                                </a:schemeClr>
                              </a:solidFill>
                              <a:latin typeface="Cambria Math"/>
                            </a:rPr>
                            <m:t>0,</m:t>
                          </m:r>
                          <m:r>
                            <a:rPr lang="en-US" altLang="zh-CN" sz="2400" i="1">
                              <a:solidFill>
                                <a:schemeClr val="accent4">
                                  <a:lumMod val="50000"/>
                                </a:schemeClr>
                              </a:solidFill>
                              <a:latin typeface="Cambria Math"/>
                            </a:rPr>
                            <m:t> 1</m:t>
                          </m:r>
                          <m:r>
                            <a:rPr lang="en-US" altLang="zh-CN" sz="2400" b="0" i="1" smtClean="0">
                              <a:solidFill>
                                <a:schemeClr val="accent4">
                                  <a:lumMod val="50000"/>
                                </a:schemeClr>
                              </a:solidFill>
                              <a:latin typeface="Cambria Math"/>
                            </a:rPr>
                            <m:t>1</m:t>
                          </m:r>
                          <m:r>
                            <a:rPr lang="en-US" altLang="zh-CN" sz="2400" i="1">
                              <a:solidFill>
                                <a:schemeClr val="accent4">
                                  <a:lumMod val="50000"/>
                                </a:schemeClr>
                              </a:solidFill>
                              <a:latin typeface="Cambria Math"/>
                            </a:rPr>
                            <m:t>,</m:t>
                          </m:r>
                          <m:sSub>
                            <m:sSubPr>
                              <m:ctrlPr>
                                <a:rPr lang="en-US" altLang="zh-CN" sz="2400" i="1">
                                  <a:solidFill>
                                    <a:schemeClr val="accent4">
                                      <a:lumMod val="50000"/>
                                    </a:schemeClr>
                                  </a:solidFill>
                                  <a:latin typeface="Cambria Math" panose="02040503050406030204" pitchFamily="18" charset="0"/>
                                </a:rPr>
                              </m:ctrlPr>
                            </m:sSubPr>
                            <m:e>
                              <m:r>
                                <a:rPr lang="en-US" altLang="zh-CN" sz="2400" b="0" i="1" smtClean="0">
                                  <a:solidFill>
                                    <a:schemeClr val="accent4">
                                      <a:lumMod val="50000"/>
                                    </a:schemeClr>
                                  </a:solidFill>
                                  <a:latin typeface="Cambria Math"/>
                                </a:rPr>
                                <m:t>𝑏</m:t>
                              </m:r>
                            </m:e>
                            <m:sub>
                              <m:r>
                                <a:rPr lang="en-US" altLang="zh-CN" sz="2400" b="0" i="0" smtClean="0">
                                  <a:solidFill>
                                    <a:schemeClr val="accent4">
                                      <a:lumMod val="50000"/>
                                    </a:schemeClr>
                                  </a:solidFill>
                                  <a:latin typeface="Cambria Math"/>
                                </a:rPr>
                                <m:t>1</m:t>
                              </m:r>
                            </m:sub>
                          </m:sSub>
                          <m:r>
                            <a:rPr lang="en-US" altLang="zh-CN" sz="2400" i="1">
                              <a:solidFill>
                                <a:schemeClr val="accent4">
                                  <a:lumMod val="50000"/>
                                </a:schemeClr>
                              </a:solidFill>
                              <a:latin typeface="Cambria Math"/>
                            </a:rPr>
                            <m:t>,</m:t>
                          </m:r>
                          <m:r>
                            <a:rPr lang="en-US" altLang="zh-CN" sz="2400" b="0" i="1" smtClean="0">
                              <a:solidFill>
                                <a:schemeClr val="accent4">
                                  <a:lumMod val="50000"/>
                                </a:schemeClr>
                              </a:solidFill>
                              <a:latin typeface="Cambria Math"/>
                            </a:rPr>
                            <m:t>𝑛𝑢𝑙𝑙</m:t>
                          </m:r>
                        </m:e>
                      </m:d>
                    </m:oMath>
                  </m:oMathPara>
                </a14:m>
                <a:endParaRPr lang="en-SG" sz="2400" dirty="0">
                  <a:solidFill>
                    <a:schemeClr val="tx1"/>
                  </a:solidFill>
                </a:endParaRPr>
              </a:p>
            </p:txBody>
          </p:sp>
        </mc:Choice>
        <mc:Fallback xmlns="">
          <p:sp>
            <p:nvSpPr>
              <p:cNvPr id="14" name="Rounded Rectangle 107"/>
              <p:cNvSpPr>
                <a:spLocks noRot="1" noChangeAspect="1" noMove="1" noResize="1" noEditPoints="1" noAdjustHandles="1" noChangeArrowheads="1" noChangeShapeType="1" noTextEdit="1"/>
              </p:cNvSpPr>
              <p:nvPr/>
            </p:nvSpPr>
            <p:spPr>
              <a:xfrm>
                <a:off x="4674217" y="2646641"/>
                <a:ext cx="2700000" cy="1256966"/>
              </a:xfrm>
              <a:prstGeom prst="roundRect">
                <a:avLst/>
              </a:prstGeom>
              <a:blipFill rotWithShape="1">
                <a:blip r:embed="rId11"/>
                <a:stretch>
                  <a:fillRect/>
                </a:stretch>
              </a:blipFill>
            </p:spPr>
            <p:txBody>
              <a:bodyPr/>
              <a:lstStyle/>
              <a:p>
                <a:r>
                  <a:rPr lang="zh-CN" altLang="en-US">
                    <a:noFill/>
                  </a:rPr>
                  <a:t> </a:t>
                </a:r>
              </a:p>
            </p:txBody>
          </p:sp>
        </mc:Fallback>
      </mc:AlternateContent>
      <p:cxnSp>
        <p:nvCxnSpPr>
          <p:cNvPr id="20" name="曲线连接符 19"/>
          <p:cNvCxnSpPr>
            <a:endCxn id="22" idx="2"/>
          </p:cNvCxnSpPr>
          <p:nvPr/>
        </p:nvCxnSpPr>
        <p:spPr>
          <a:xfrm flipV="1">
            <a:off x="1182778" y="5337212"/>
            <a:ext cx="1877054" cy="108012"/>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99"/>
              <p:cNvSpPr/>
              <p:nvPr/>
            </p:nvSpPr>
            <p:spPr>
              <a:xfrm>
                <a:off x="611560" y="5085184"/>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4</m:t>
                          </m:r>
                        </m:sub>
                      </m:sSub>
                    </m:oMath>
                  </m:oMathPara>
                </a14:m>
                <a:endParaRPr lang="en-SG" sz="3600" dirty="0">
                  <a:solidFill>
                    <a:schemeClr val="tx1"/>
                  </a:solidFill>
                </a:endParaRPr>
              </a:p>
            </p:txBody>
          </p:sp>
        </mc:Choice>
        <mc:Fallback xmlns="">
          <p:sp>
            <p:nvSpPr>
              <p:cNvPr id="21" name="Oval 99"/>
              <p:cNvSpPr>
                <a:spLocks noRot="1" noChangeAspect="1" noMove="1" noResize="1" noEditPoints="1" noAdjustHandles="1" noChangeArrowheads="1" noChangeShapeType="1" noTextEdit="1"/>
              </p:cNvSpPr>
              <p:nvPr/>
            </p:nvSpPr>
            <p:spPr>
              <a:xfrm>
                <a:off x="611560" y="5085184"/>
                <a:ext cx="715234" cy="648072"/>
              </a:xfrm>
              <a:prstGeom prst="ellipse">
                <a:avLst/>
              </a:prstGeom>
              <a:blipFill rotWithShape="1">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Oval 99"/>
              <p:cNvSpPr/>
              <p:nvPr/>
            </p:nvSpPr>
            <p:spPr>
              <a:xfrm>
                <a:off x="3059832" y="5013176"/>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3</m:t>
                          </m:r>
                        </m:sub>
                      </m:sSub>
                    </m:oMath>
                  </m:oMathPara>
                </a14:m>
                <a:endParaRPr lang="en-SG" sz="3600" dirty="0">
                  <a:solidFill>
                    <a:schemeClr val="tx1"/>
                  </a:solidFill>
                </a:endParaRPr>
              </a:p>
            </p:txBody>
          </p:sp>
        </mc:Choice>
        <mc:Fallback xmlns="">
          <p:sp>
            <p:nvSpPr>
              <p:cNvPr id="22" name="Oval 99"/>
              <p:cNvSpPr>
                <a:spLocks noRot="1" noChangeAspect="1" noMove="1" noResize="1" noEditPoints="1" noAdjustHandles="1" noChangeArrowheads="1" noChangeShapeType="1" noTextEdit="1"/>
              </p:cNvSpPr>
              <p:nvPr/>
            </p:nvSpPr>
            <p:spPr>
              <a:xfrm>
                <a:off x="3059832" y="5013176"/>
                <a:ext cx="715234" cy="648072"/>
              </a:xfrm>
              <a:prstGeom prst="ellipse">
                <a:avLst/>
              </a:prstGeom>
              <a:blipFill rotWithShape="1">
                <a:blip r:embed="rId13"/>
                <a:stretch>
                  <a:fillRect/>
                </a:stretch>
              </a:blipFill>
            </p:spPr>
            <p:txBody>
              <a:bodyPr/>
              <a:lstStyle/>
              <a:p>
                <a:r>
                  <a:rPr lang="zh-CN" altLang="en-US">
                    <a:noFill/>
                  </a:rPr>
                  <a:t> </a:t>
                </a:r>
              </a:p>
            </p:txBody>
          </p:sp>
        </mc:Fallback>
      </mc:AlternateContent>
      <p:cxnSp>
        <p:nvCxnSpPr>
          <p:cNvPr id="27" name="曲线连接符 26"/>
          <p:cNvCxnSpPr/>
          <p:nvPr/>
        </p:nvCxnSpPr>
        <p:spPr>
          <a:xfrm flipV="1">
            <a:off x="5282868" y="5330825"/>
            <a:ext cx="1147762" cy="288032"/>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99"/>
              <p:cNvSpPr/>
              <p:nvPr/>
            </p:nvSpPr>
            <p:spPr>
              <a:xfrm>
                <a:off x="6593070" y="4970785"/>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2</m:t>
                          </m:r>
                        </m:sub>
                      </m:sSub>
                    </m:oMath>
                  </m:oMathPara>
                </a14:m>
                <a:endParaRPr lang="en-SG" sz="3600" dirty="0">
                  <a:solidFill>
                    <a:schemeClr val="tx1"/>
                  </a:solidFill>
                </a:endParaRPr>
              </a:p>
            </p:txBody>
          </p:sp>
        </mc:Choice>
        <mc:Fallback xmlns="">
          <p:sp>
            <p:nvSpPr>
              <p:cNvPr id="28" name="Oval 99"/>
              <p:cNvSpPr>
                <a:spLocks noRot="1" noChangeAspect="1" noMove="1" noResize="1" noEditPoints="1" noAdjustHandles="1" noChangeArrowheads="1" noChangeShapeType="1" noTextEdit="1"/>
              </p:cNvSpPr>
              <p:nvPr/>
            </p:nvSpPr>
            <p:spPr>
              <a:xfrm>
                <a:off x="6593070" y="4970785"/>
                <a:ext cx="715234" cy="648072"/>
              </a:xfrm>
              <a:prstGeom prst="ellipse">
                <a:avLst/>
              </a:prstGeom>
              <a:blipFill rotWithShape="1">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555776" y="4941168"/>
                <a:ext cx="3658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a:rPr>
                            <m:t>𝑡</m:t>
                          </m:r>
                        </m:e>
                        <m:sub>
                          <m:r>
                            <a:rPr lang="en-US" altLang="zh-CN" sz="2400" b="0" i="1" smtClean="0">
                              <a:latin typeface="Cambria Math"/>
                            </a:rPr>
                            <m:t>𝑎</m:t>
                          </m:r>
                        </m:sub>
                      </m:sSub>
                    </m:oMath>
                  </m:oMathPara>
                </a14:m>
                <a:endParaRPr lang="zh-CN" alt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2555776" y="4941168"/>
                <a:ext cx="365862" cy="461665"/>
              </a:xfrm>
              <a:prstGeom prst="rect">
                <a:avLst/>
              </a:prstGeom>
              <a:blipFill rotWithShape="1">
                <a:blip r:embed="rId15"/>
                <a:stretch>
                  <a:fillRect r="-1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436096" y="4869160"/>
                <a:ext cx="3658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a:rPr>
                            <m:t>𝑡</m:t>
                          </m:r>
                        </m:e>
                        <m:sub>
                          <m:r>
                            <a:rPr lang="en-US" altLang="zh-CN" sz="2400" b="0" i="1" smtClean="0">
                              <a:latin typeface="Cambria Math"/>
                            </a:rPr>
                            <m:t>𝑑</m:t>
                          </m:r>
                        </m:sub>
                      </m:sSub>
                    </m:oMath>
                  </m:oMathPara>
                </a14:m>
                <a:endParaRPr lang="zh-CN" alt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5436096" y="4869160"/>
                <a:ext cx="365862" cy="461665"/>
              </a:xfrm>
              <a:prstGeom prst="rect">
                <a:avLst/>
              </a:prstGeom>
              <a:blipFill rotWithShape="1">
                <a:blip r:embed="rId16"/>
                <a:stretch>
                  <a:fillRect l="-1667" r="-18333" b="-2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Oval 99"/>
              <p:cNvSpPr/>
              <p:nvPr/>
            </p:nvSpPr>
            <p:spPr>
              <a:xfrm>
                <a:off x="4576846" y="5258817"/>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1</m:t>
                          </m:r>
                        </m:sub>
                      </m:sSub>
                    </m:oMath>
                  </m:oMathPara>
                </a14:m>
                <a:endParaRPr lang="en-SG" sz="3600" dirty="0">
                  <a:solidFill>
                    <a:schemeClr val="tx1"/>
                  </a:solidFill>
                </a:endParaRPr>
              </a:p>
            </p:txBody>
          </p:sp>
        </mc:Choice>
        <mc:Fallback xmlns="">
          <p:sp>
            <p:nvSpPr>
              <p:cNvPr id="23" name="Oval 99"/>
              <p:cNvSpPr>
                <a:spLocks noRot="1" noChangeAspect="1" noMove="1" noResize="1" noEditPoints="1" noAdjustHandles="1" noChangeArrowheads="1" noChangeShapeType="1" noTextEdit="1"/>
              </p:cNvSpPr>
              <p:nvPr/>
            </p:nvSpPr>
            <p:spPr>
              <a:xfrm>
                <a:off x="4576846" y="5258817"/>
                <a:ext cx="715234" cy="648072"/>
              </a:xfrm>
              <a:prstGeom prst="ellipse">
                <a:avLst/>
              </a:prstGeom>
              <a:blipFill rotWithShape="1">
                <a:blip r:embed="rId17"/>
                <a:stretch>
                  <a:fillRect/>
                </a:stretch>
              </a:blipFill>
            </p:spPr>
            <p:txBody>
              <a:bodyPr/>
              <a:lstStyle/>
              <a:p>
                <a:r>
                  <a:rPr lang="zh-CN" altLang="en-US">
                    <a:noFill/>
                  </a:rPr>
                  <a:t> </a:t>
                </a:r>
              </a:p>
            </p:txBody>
          </p:sp>
        </mc:Fallback>
      </mc:AlternateContent>
      <p:pic>
        <p:nvPicPr>
          <p:cNvPr id="24" name="Picture 4" descr="http://www.iconpng.com/png/phuzion/error.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79912" y="4941168"/>
            <a:ext cx="1147192" cy="1147192"/>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1581572" y="3284984"/>
            <a:ext cx="2160000" cy="36179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733270" y="2780928"/>
            <a:ext cx="2520000" cy="1027082"/>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91237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Public Transportation Network</a:t>
            </a:r>
            <a:endParaRPr lang="zh-CN"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lvl="1" indent="-342900">
                  <a:buFont typeface="Arial" pitchFamily="34" charset="0"/>
                  <a:buChar char="•"/>
                </a:pPr>
                <a:r>
                  <a:rPr lang="en-US" altLang="zh-CN" sz="2000" dirty="0" smtClean="0"/>
                  <a:t>Each edge </a:t>
                </a:r>
                <a14:m>
                  <m:oMath xmlns:m="http://schemas.openxmlformats.org/officeDocument/2006/math">
                    <m:d>
                      <m:dPr>
                        <m:begChr m:val="⟨"/>
                        <m:endChr m:val="⟩"/>
                        <m:ctrlPr>
                          <a:rPr lang="en-US" altLang="zh-CN" sz="2000" i="1">
                            <a:latin typeface="Cambria Math" panose="02040503050406030204" pitchFamily="18" charset="0"/>
                            <a:ea typeface="Cambria Math"/>
                          </a:rPr>
                        </m:ctrlPr>
                      </m:dPr>
                      <m:e>
                        <m:r>
                          <a:rPr lang="en-US" altLang="zh-CN" sz="2000" i="1">
                            <a:solidFill>
                              <a:srgbClr val="C00000"/>
                            </a:solidFill>
                            <a:latin typeface="Cambria Math" panose="02040503050406030204" pitchFamily="18" charset="0"/>
                          </a:rPr>
                          <m:t>𝑢</m:t>
                        </m:r>
                        <m:r>
                          <a:rPr lang="en-US" altLang="zh-CN" sz="2000" i="1">
                            <a:latin typeface="Cambria Math" panose="02040503050406030204" pitchFamily="18" charset="0"/>
                          </a:rPr>
                          <m:t>,</m:t>
                        </m:r>
                        <m:r>
                          <a:rPr lang="en-US" altLang="zh-CN" sz="2000" i="1">
                            <a:solidFill>
                              <a:srgbClr val="C00000"/>
                            </a:solidFill>
                            <a:latin typeface="Cambria Math" panose="02040503050406030204" pitchFamily="18" charset="0"/>
                          </a:rPr>
                          <m:t>𝑣</m:t>
                        </m:r>
                        <m:r>
                          <a:rPr lang="en-US" altLang="zh-CN" sz="2000" i="1">
                            <a:latin typeface="Cambria Math" panose="02040503050406030204" pitchFamily="18" charset="0"/>
                          </a:rPr>
                          <m:t>, </m:t>
                        </m:r>
                        <m:sSub>
                          <m:sSubPr>
                            <m:ctrlPr>
                              <a:rPr lang="en-US" altLang="zh-CN" sz="2000" i="1">
                                <a:solidFill>
                                  <a:srgbClr val="C00000"/>
                                </a:solidFill>
                                <a:latin typeface="Cambria Math" panose="02040503050406030204" pitchFamily="18" charset="0"/>
                              </a:rPr>
                            </m:ctrlPr>
                          </m:sSubPr>
                          <m:e>
                            <m:r>
                              <a:rPr lang="en-US" altLang="zh-CN" sz="2000" i="1">
                                <a:solidFill>
                                  <a:srgbClr val="C00000"/>
                                </a:solidFill>
                                <a:latin typeface="Cambria Math" panose="02040503050406030204" pitchFamily="18" charset="0"/>
                              </a:rPr>
                              <m:t>𝑡</m:t>
                            </m:r>
                          </m:e>
                          <m:sub>
                            <m:r>
                              <a:rPr lang="en-US" altLang="zh-CN" sz="2000" i="1">
                                <a:solidFill>
                                  <a:srgbClr val="C00000"/>
                                </a:solidFill>
                                <a:latin typeface="Cambria Math" panose="02040503050406030204" pitchFamily="18" charset="0"/>
                              </a:rPr>
                              <m:t>𝑑</m:t>
                            </m:r>
                          </m:sub>
                        </m:sSub>
                        <m:r>
                          <a:rPr lang="en-US" altLang="zh-CN" sz="2000" i="1">
                            <a:latin typeface="Cambria Math" panose="02040503050406030204" pitchFamily="18" charset="0"/>
                          </a:rPr>
                          <m:t>, </m:t>
                        </m:r>
                        <m:sSub>
                          <m:sSubPr>
                            <m:ctrlPr>
                              <a:rPr lang="en-US" altLang="zh-CN" sz="2000" i="1">
                                <a:solidFill>
                                  <a:srgbClr val="C00000"/>
                                </a:solidFill>
                                <a:latin typeface="Cambria Math" panose="02040503050406030204" pitchFamily="18" charset="0"/>
                              </a:rPr>
                            </m:ctrlPr>
                          </m:sSubPr>
                          <m:e>
                            <m:r>
                              <a:rPr lang="en-US" altLang="zh-CN" sz="2000" i="1">
                                <a:solidFill>
                                  <a:srgbClr val="C00000"/>
                                </a:solidFill>
                                <a:latin typeface="Cambria Math" panose="02040503050406030204" pitchFamily="18" charset="0"/>
                              </a:rPr>
                              <m:t>𝑡</m:t>
                            </m:r>
                          </m:e>
                          <m:sub>
                            <m:r>
                              <a:rPr lang="en-US" altLang="zh-CN" sz="2000" i="1">
                                <a:solidFill>
                                  <a:srgbClr val="C00000"/>
                                </a:solidFill>
                                <a:latin typeface="Cambria Math" panose="02040503050406030204" pitchFamily="18" charset="0"/>
                              </a:rPr>
                              <m:t>𝑎</m:t>
                            </m:r>
                          </m:sub>
                        </m:sSub>
                        <m:r>
                          <a:rPr lang="en-US" altLang="zh-CN" sz="2000" i="1">
                            <a:latin typeface="Cambria Math" panose="02040503050406030204" pitchFamily="18" charset="0"/>
                          </a:rPr>
                          <m:t>, </m:t>
                        </m:r>
                        <m:r>
                          <a:rPr lang="en-US" altLang="zh-CN" sz="2000" i="1">
                            <a:solidFill>
                              <a:srgbClr val="C00000"/>
                            </a:solidFill>
                            <a:latin typeface="Cambria Math" panose="02040503050406030204" pitchFamily="18" charset="0"/>
                          </a:rPr>
                          <m:t>𝑏</m:t>
                        </m:r>
                      </m:e>
                    </m:d>
                  </m:oMath>
                </a14:m>
                <a:r>
                  <a:rPr lang="en-US" altLang="zh-CN" sz="2000" dirty="0"/>
                  <a:t> denotes that </a:t>
                </a:r>
                <a:r>
                  <a:rPr lang="en-US" altLang="zh-CN" sz="2000" dirty="0" smtClean="0"/>
                  <a:t>bus </a:t>
                </a:r>
                <a14:m>
                  <m:oMath xmlns:m="http://schemas.openxmlformats.org/officeDocument/2006/math">
                    <m:r>
                      <a:rPr lang="en-US" altLang="zh-CN" sz="2000" i="1">
                        <a:solidFill>
                          <a:srgbClr val="C00000"/>
                        </a:solidFill>
                        <a:latin typeface="Cambria Math" panose="02040503050406030204" pitchFamily="18" charset="0"/>
                      </a:rPr>
                      <m:t>𝑏</m:t>
                    </m:r>
                  </m:oMath>
                </a14:m>
                <a:r>
                  <a:rPr lang="en-US" altLang="zh-CN" sz="2000" dirty="0"/>
                  <a:t> </a:t>
                </a:r>
                <a:r>
                  <a:rPr lang="en-US" altLang="zh-CN" sz="2000" dirty="0" smtClean="0"/>
                  <a:t>departs from station </a:t>
                </a:r>
                <a14:m>
                  <m:oMath xmlns:m="http://schemas.openxmlformats.org/officeDocument/2006/math">
                    <m:r>
                      <a:rPr lang="en-US" altLang="zh-CN" sz="2000" i="1">
                        <a:solidFill>
                          <a:srgbClr val="C00000"/>
                        </a:solidFill>
                        <a:latin typeface="Cambria Math" panose="02040503050406030204" pitchFamily="18" charset="0"/>
                      </a:rPr>
                      <m:t>𝑢</m:t>
                    </m:r>
                  </m:oMath>
                </a14:m>
                <a:r>
                  <a:rPr lang="en-US" altLang="zh-CN" sz="2000" dirty="0"/>
                  <a:t> at timestamp </a:t>
                </a:r>
                <a14:m>
                  <m:oMath xmlns:m="http://schemas.openxmlformats.org/officeDocument/2006/math">
                    <m:sSub>
                      <m:sSubPr>
                        <m:ctrlPr>
                          <a:rPr lang="en-US" altLang="zh-CN" sz="2000" i="1">
                            <a:solidFill>
                              <a:srgbClr val="C00000"/>
                            </a:solidFill>
                            <a:latin typeface="Cambria Math" panose="02040503050406030204" pitchFamily="18" charset="0"/>
                          </a:rPr>
                        </m:ctrlPr>
                      </m:sSubPr>
                      <m:e>
                        <m:r>
                          <a:rPr lang="en-US" altLang="zh-CN" sz="2000" i="1">
                            <a:solidFill>
                              <a:srgbClr val="C00000"/>
                            </a:solidFill>
                            <a:latin typeface="Cambria Math" panose="02040503050406030204" pitchFamily="18" charset="0"/>
                          </a:rPr>
                          <m:t>𝑡</m:t>
                        </m:r>
                      </m:e>
                      <m:sub>
                        <m:r>
                          <a:rPr lang="en-US" altLang="zh-CN" sz="2000" i="1">
                            <a:solidFill>
                              <a:srgbClr val="C00000"/>
                            </a:solidFill>
                            <a:latin typeface="Cambria Math" panose="02040503050406030204" pitchFamily="18" charset="0"/>
                          </a:rPr>
                          <m:t>𝑑</m:t>
                        </m:r>
                      </m:sub>
                    </m:sSub>
                  </m:oMath>
                </a14:m>
                <a:r>
                  <a:rPr lang="en-US" altLang="zh-CN" sz="2000" dirty="0"/>
                  <a:t> and arrives at station </a:t>
                </a:r>
                <a14:m>
                  <m:oMath xmlns:m="http://schemas.openxmlformats.org/officeDocument/2006/math">
                    <m:r>
                      <a:rPr lang="en-US" altLang="zh-CN" sz="2000" i="1">
                        <a:solidFill>
                          <a:srgbClr val="C00000"/>
                        </a:solidFill>
                        <a:latin typeface="Cambria Math" panose="02040503050406030204" pitchFamily="18" charset="0"/>
                      </a:rPr>
                      <m:t>𝑣</m:t>
                    </m:r>
                  </m:oMath>
                </a14:m>
                <a:r>
                  <a:rPr lang="en-US" altLang="zh-CN" sz="2000" dirty="0"/>
                  <a:t> at timestamp </a:t>
                </a:r>
                <a14:m>
                  <m:oMath xmlns:m="http://schemas.openxmlformats.org/officeDocument/2006/math">
                    <m:sSub>
                      <m:sSubPr>
                        <m:ctrlPr>
                          <a:rPr lang="en-US" altLang="zh-CN" sz="2000" i="1">
                            <a:solidFill>
                              <a:srgbClr val="C00000"/>
                            </a:solidFill>
                            <a:latin typeface="Cambria Math" panose="02040503050406030204" pitchFamily="18" charset="0"/>
                          </a:rPr>
                        </m:ctrlPr>
                      </m:sSubPr>
                      <m:e>
                        <m:r>
                          <a:rPr lang="en-US" altLang="zh-CN" sz="2000" i="1">
                            <a:solidFill>
                              <a:srgbClr val="C00000"/>
                            </a:solidFill>
                            <a:latin typeface="Cambria Math" panose="02040503050406030204" pitchFamily="18" charset="0"/>
                          </a:rPr>
                          <m:t>𝑡</m:t>
                        </m:r>
                      </m:e>
                      <m:sub>
                        <m:r>
                          <a:rPr lang="en-US" altLang="zh-CN" sz="2000" i="1">
                            <a:solidFill>
                              <a:srgbClr val="C00000"/>
                            </a:solidFill>
                            <a:latin typeface="Cambria Math"/>
                          </a:rPr>
                          <m:t>𝑎</m:t>
                        </m:r>
                      </m:sub>
                    </m:sSub>
                  </m:oMath>
                </a14:m>
                <a:r>
                  <a:rPr lang="en-US" altLang="zh-CN" sz="2000" dirty="0" smtClean="0"/>
                  <a:t> without any stop.</a:t>
                </a:r>
                <a:endParaRPr lang="en-US" altLang="zh-CN" sz="2000" dirty="0"/>
              </a:p>
              <a:p>
                <a:endParaRPr lang="zh-CN"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t="-674"/>
                </a:stretch>
              </a:blipFill>
            </p:spPr>
            <p:txBody>
              <a:bodyPr/>
              <a:lstStyle/>
              <a:p>
                <a:r>
                  <a:rPr lang="zh-CN" alt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492896"/>
            <a:ext cx="866724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15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Query </a:t>
            </a:r>
            <a:r>
              <a:rPr lang="en-US" altLang="zh-CN" dirty="0" smtClean="0"/>
              <a:t>Processing: Refinement</a:t>
            </a:r>
            <a:endParaRPr lang="en-US" altLang="zh-CN"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39341"/>
                <a:ext cx="8229600" cy="4525963"/>
              </a:xfrm>
            </p:spPr>
            <p:txBody>
              <a:bodyPr/>
              <a:lstStyle/>
              <a:p>
                <a:r>
                  <a:rPr lang="en-US" altLang="zh-CN" dirty="0" smtClean="0"/>
                  <a:t>Example, SDP query: (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2</m:t>
                        </m:r>
                      </m:sub>
                    </m:sSub>
                    <m:r>
                      <a:rPr lang="en-US" altLang="zh-CN" b="0" i="1" smtClean="0">
                        <a:latin typeface="Cambria Math"/>
                      </a:rPr>
                      <m:t>,4, 12)</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39341"/>
                <a:ext cx="8229600" cy="4525963"/>
              </a:xfrm>
              <a:blipFill rotWithShape="1">
                <a:blip r:embed="rId3"/>
                <a:stretch>
                  <a:fillRect l="-1630" t="-1887"/>
                </a:stretch>
              </a:blipFill>
            </p:spPr>
            <p:txBody>
              <a:bodyPr/>
              <a:lstStyle/>
              <a:p>
                <a:r>
                  <a:rPr lang="zh-CN" altLang="en-US">
                    <a:noFill/>
                  </a:rPr>
                  <a:t> </a:t>
                </a:r>
              </a:p>
            </p:txBody>
          </p:sp>
        </mc:Fallback>
      </mc:AlternateContent>
      <p:sp>
        <p:nvSpPr>
          <p:cNvPr id="13" name="Down Arrow 24"/>
          <p:cNvSpPr/>
          <p:nvPr/>
        </p:nvSpPr>
        <p:spPr>
          <a:xfrm>
            <a:off x="4150801" y="4149080"/>
            <a:ext cx="390235" cy="651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mc:AlternateContent xmlns:mc="http://schemas.openxmlformats.org/markup-compatibility/2006" xmlns:a14="http://schemas.microsoft.com/office/drawing/2010/main">
        <mc:Choice Requires="a14">
          <p:sp>
            <p:nvSpPr>
              <p:cNvPr id="14" name="Rounded Rectangle 109"/>
              <p:cNvSpPr/>
              <p:nvPr/>
            </p:nvSpPr>
            <p:spPr>
              <a:xfrm>
                <a:off x="1908304" y="4869160"/>
                <a:ext cx="5400000" cy="122413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r>
                            <a:rPr lang="en-US" altLang="zh-CN" sz="2400" b="0" i="1" smtClean="0">
                              <a:solidFill>
                                <a:schemeClr val="tx1"/>
                              </a:solidFill>
                              <a:latin typeface="Cambria Math"/>
                            </a:rPr>
                            <m:t>  </m:t>
                          </m:r>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a:solidFill>
                                        <a:schemeClr val="tx1"/>
                                      </a:solidFill>
                                      <a:latin typeface="Cambria Math"/>
                                    </a:rPr>
                                    <m:t>1</m:t>
                                  </m:r>
                                </m:sub>
                              </m:sSub>
                              <m:r>
                                <a:rPr lang="en-US" altLang="zh-CN" sz="2400" i="1">
                                  <a:solidFill>
                                    <a:schemeClr val="tx1"/>
                                  </a:solidFill>
                                  <a:latin typeface="Cambria Math"/>
                                </a:rPr>
                                <m:t>, </m:t>
                              </m:r>
                              <m:r>
                                <a:rPr lang="en-US" altLang="zh-CN" sz="2400" i="1" smtClean="0">
                                  <a:solidFill>
                                    <a:srgbClr val="C00000"/>
                                  </a:solidFill>
                                  <a:latin typeface="Cambria Math"/>
                                </a:rPr>
                                <m:t>5</m:t>
                              </m:r>
                              <m:r>
                                <a:rPr lang="en-US" altLang="zh-CN" sz="2400" i="1">
                                  <a:solidFill>
                                    <a:schemeClr val="tx1"/>
                                  </a:solidFill>
                                  <a:latin typeface="Cambria Math"/>
                                </a:rPr>
                                <m:t>, 9,</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𝑏</m:t>
                                  </m:r>
                                </m:e>
                                <m:sub>
                                  <m:r>
                                    <a:rPr lang="en-US" altLang="zh-CN" sz="2400">
                                      <a:solidFill>
                                        <a:schemeClr val="tx1"/>
                                      </a:solidFill>
                                      <a:latin typeface="Cambria Math"/>
                                    </a:rPr>
                                    <m:t>2</m:t>
                                  </m:r>
                                </m:sub>
                              </m:sSub>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a:solidFill>
                                        <a:schemeClr val="tx1"/>
                                      </a:solidFill>
                                      <a:latin typeface="Cambria Math"/>
                                    </a:rPr>
                                    <m:t>3</m:t>
                                  </m:r>
                                </m:sub>
                              </m:sSub>
                            </m:e>
                          </m:d>
                          <m:r>
                            <m:rPr>
                              <m:nor/>
                            </m:rPr>
                            <a:rPr lang="en-US" altLang="zh-CN" sz="2400" b="0" i="0" smtClean="0">
                              <a:solidFill>
                                <a:schemeClr val="tx1"/>
                              </a:solidFill>
                              <a:latin typeface="Cambria Math"/>
                            </a:rPr>
                            <m:t>,  </m:t>
                          </m:r>
                          <m:d>
                            <m:dPr>
                              <m:begChr m:val="〈"/>
                              <m:endChr m:val="〉"/>
                              <m:ctrlPr>
                                <a:rPr lang="en-US" altLang="zh-CN" sz="2400" i="1" smtClean="0">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𝑣</m:t>
                                  </m:r>
                                </m:e>
                                <m:sub>
                                  <m:r>
                                    <a:rPr lang="en-US" altLang="zh-CN" sz="2400">
                                      <a:solidFill>
                                        <a:schemeClr val="accent4">
                                          <a:lumMod val="50000"/>
                                        </a:schemeClr>
                                      </a:solidFill>
                                      <a:latin typeface="Cambria Math"/>
                                    </a:rPr>
                                    <m:t>1</m:t>
                                  </m:r>
                                </m:sub>
                              </m:sSub>
                              <m:r>
                                <a:rPr lang="en-US" altLang="zh-CN" sz="2400" i="1">
                                  <a:solidFill>
                                    <a:schemeClr val="accent4">
                                      <a:lumMod val="50000"/>
                                    </a:schemeClr>
                                  </a:solidFill>
                                  <a:latin typeface="Cambria Math"/>
                                </a:rPr>
                                <m:t>, 9, </m:t>
                              </m:r>
                              <m:r>
                                <a:rPr lang="en-US" altLang="zh-CN" sz="2400" i="1" smtClean="0">
                                  <a:solidFill>
                                    <a:srgbClr val="C00000"/>
                                  </a:solidFill>
                                  <a:latin typeface="Cambria Math"/>
                                </a:rPr>
                                <m:t>10</m:t>
                              </m:r>
                              <m:r>
                                <a:rPr lang="en-US" altLang="zh-CN" sz="2400" i="1">
                                  <a:solidFill>
                                    <a:schemeClr val="accent4">
                                      <a:lumMod val="50000"/>
                                    </a:schemeClr>
                                  </a:solidFill>
                                  <a:latin typeface="Cambria Math"/>
                                </a:rPr>
                                <m:t>,</m:t>
                              </m:r>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𝑏</m:t>
                                  </m:r>
                                </m:e>
                                <m:sub>
                                  <m:r>
                                    <a:rPr lang="en-US" altLang="zh-CN" sz="2400">
                                      <a:solidFill>
                                        <a:schemeClr val="accent4">
                                          <a:lumMod val="50000"/>
                                        </a:schemeClr>
                                      </a:solidFill>
                                      <a:latin typeface="Cambria Math"/>
                                    </a:rPr>
                                    <m:t>2</m:t>
                                  </m:r>
                                </m:sub>
                              </m:sSub>
                              <m:r>
                                <a:rPr lang="en-US" altLang="zh-CN" sz="2400" i="1">
                                  <a:solidFill>
                                    <a:schemeClr val="accent4">
                                      <a:lumMod val="50000"/>
                                    </a:schemeClr>
                                  </a:solidFill>
                                  <a:latin typeface="Cambria Math"/>
                                </a:rPr>
                                <m:t>,</m:t>
                              </m:r>
                              <m:r>
                                <a:rPr lang="en-US" altLang="zh-CN" sz="2400" i="1">
                                  <a:solidFill>
                                    <a:schemeClr val="accent4">
                                      <a:lumMod val="50000"/>
                                    </a:schemeClr>
                                  </a:solidFill>
                                  <a:latin typeface="Cambria Math"/>
                                </a:rPr>
                                <m:t>𝑛𝑢𝑙𝑙</m:t>
                              </m:r>
                            </m:e>
                          </m:d>
                          <m:r>
                            <a:rPr lang="en-US" altLang="zh-CN" sz="2400" b="0" i="1" smtClean="0">
                              <a:solidFill>
                                <a:schemeClr val="accent4">
                                  <a:lumMod val="50000"/>
                                </a:schemeClr>
                              </a:solidFill>
                              <a:latin typeface="Cambria Math"/>
                            </a:rPr>
                            <m:t>  </m:t>
                          </m:r>
                        </m:e>
                      </m:d>
                    </m:oMath>
                  </m:oMathPara>
                </a14:m>
                <a:endParaRPr lang="en-SG" sz="2400" dirty="0" smtClean="0">
                  <a:solidFill>
                    <a:schemeClr val="tx1"/>
                  </a:solidFill>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a:solidFill>
                                <a:schemeClr val="tx1"/>
                              </a:solidFill>
                              <a:latin typeface="Cambria Math" panose="02040503050406030204" pitchFamily="18" charset="0"/>
                            </a:rPr>
                          </m:ctrlPr>
                        </m:dPr>
                        <m:e>
                          <m:r>
                            <a:rPr lang="en-US" altLang="zh-CN" sz="2400" i="1">
                              <a:solidFill>
                                <a:schemeClr val="tx1"/>
                              </a:solidFill>
                              <a:latin typeface="Cambria Math"/>
                            </a:rPr>
                            <m:t>  </m:t>
                          </m:r>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a:solidFill>
                                        <a:schemeClr val="tx1"/>
                                      </a:solidFill>
                                      <a:latin typeface="Cambria Math"/>
                                    </a:rPr>
                                    <m:t>1</m:t>
                                  </m:r>
                                </m:sub>
                              </m:sSub>
                              <m:r>
                                <a:rPr lang="en-US" altLang="zh-CN" sz="2400" i="1">
                                  <a:solidFill>
                                    <a:schemeClr val="tx1"/>
                                  </a:solidFill>
                                  <a:latin typeface="Cambria Math"/>
                                </a:rPr>
                                <m:t>, </m:t>
                              </m:r>
                              <m:r>
                                <a:rPr lang="en-US" altLang="zh-CN" sz="2400" i="1" smtClean="0">
                                  <a:solidFill>
                                    <a:srgbClr val="C00000"/>
                                  </a:solidFill>
                                  <a:latin typeface="Cambria Math"/>
                                </a:rPr>
                                <m:t>5</m:t>
                              </m:r>
                              <m:r>
                                <a:rPr lang="en-US" altLang="zh-CN" sz="2400" i="1">
                                  <a:solidFill>
                                    <a:schemeClr val="tx1"/>
                                  </a:solidFill>
                                  <a:latin typeface="Cambria Math"/>
                                </a:rPr>
                                <m:t>, 9,</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𝑏</m:t>
                                  </m:r>
                                </m:e>
                                <m:sub>
                                  <m:r>
                                    <a:rPr lang="en-US" altLang="zh-CN" sz="2400">
                                      <a:solidFill>
                                        <a:schemeClr val="tx1"/>
                                      </a:solidFill>
                                      <a:latin typeface="Cambria Math"/>
                                    </a:rPr>
                                    <m:t>2</m:t>
                                  </m:r>
                                </m:sub>
                              </m:sSub>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a:solidFill>
                                        <a:schemeClr val="tx1"/>
                                      </a:solidFill>
                                      <a:latin typeface="Cambria Math"/>
                                    </a:rPr>
                                    <m:t>3</m:t>
                                  </m:r>
                                </m:sub>
                              </m:sSub>
                            </m:e>
                          </m:d>
                          <m:r>
                            <m:rPr>
                              <m:nor/>
                            </m:rPr>
                            <a:rPr lang="en-US" altLang="zh-CN" sz="2400">
                              <a:solidFill>
                                <a:schemeClr val="tx1"/>
                              </a:solidFill>
                              <a:latin typeface="Cambria Math"/>
                            </a:rPr>
                            <m:t>,</m:t>
                          </m:r>
                          <m:r>
                            <m:rPr>
                              <m:nor/>
                            </m:rPr>
                            <a:rPr lang="en-US" altLang="zh-CN" sz="2400" b="0" i="0" smtClean="0">
                              <a:solidFill>
                                <a:schemeClr val="tx1"/>
                              </a:solidFill>
                              <a:latin typeface="Cambria Math"/>
                            </a:rPr>
                            <m:t>   </m:t>
                          </m:r>
                          <m:d>
                            <m:dPr>
                              <m:begChr m:val="〈"/>
                              <m:endChr m:val="〉"/>
                              <m:ctrlPr>
                                <a:rPr lang="en-US" altLang="zh-CN" sz="2400" i="1" smtClean="0">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𝑣</m:t>
                                  </m:r>
                                </m:e>
                                <m:sub>
                                  <m:r>
                                    <a:rPr lang="en-US" altLang="zh-CN" sz="2400">
                                      <a:solidFill>
                                        <a:schemeClr val="accent4">
                                          <a:lumMod val="50000"/>
                                        </a:schemeClr>
                                      </a:solidFill>
                                      <a:latin typeface="Cambria Math"/>
                                    </a:rPr>
                                    <m:t>1</m:t>
                                  </m:r>
                                </m:sub>
                              </m:sSub>
                              <m:r>
                                <a:rPr lang="en-US" altLang="zh-CN" sz="2400" i="1">
                                  <a:solidFill>
                                    <a:schemeClr val="accent4">
                                      <a:lumMod val="50000"/>
                                    </a:schemeClr>
                                  </a:solidFill>
                                  <a:latin typeface="Cambria Math"/>
                                </a:rPr>
                                <m:t>, 10, </m:t>
                              </m:r>
                              <m:r>
                                <a:rPr lang="en-US" altLang="zh-CN" sz="2400" i="1" smtClean="0">
                                  <a:solidFill>
                                    <a:srgbClr val="C00000"/>
                                  </a:solidFill>
                                  <a:latin typeface="Cambria Math"/>
                                </a:rPr>
                                <m:t>11</m:t>
                              </m:r>
                              <m:r>
                                <a:rPr lang="en-US" altLang="zh-CN" sz="2400" i="1">
                                  <a:solidFill>
                                    <a:schemeClr val="accent4">
                                      <a:lumMod val="50000"/>
                                    </a:schemeClr>
                                  </a:solidFill>
                                  <a:latin typeface="Cambria Math"/>
                                </a:rPr>
                                <m:t>,</m:t>
                              </m:r>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𝑏</m:t>
                                  </m:r>
                                </m:e>
                                <m:sub>
                                  <m:r>
                                    <a:rPr lang="en-US" altLang="zh-CN" sz="2400">
                                      <a:solidFill>
                                        <a:schemeClr val="accent4">
                                          <a:lumMod val="50000"/>
                                        </a:schemeClr>
                                      </a:solidFill>
                                      <a:latin typeface="Cambria Math"/>
                                    </a:rPr>
                                    <m:t>1</m:t>
                                  </m:r>
                                </m:sub>
                              </m:sSub>
                              <m:r>
                                <a:rPr lang="en-US" altLang="zh-CN" sz="2400" i="1">
                                  <a:solidFill>
                                    <a:schemeClr val="accent4">
                                      <a:lumMod val="50000"/>
                                    </a:schemeClr>
                                  </a:solidFill>
                                  <a:latin typeface="Cambria Math"/>
                                </a:rPr>
                                <m:t>,</m:t>
                              </m:r>
                              <m:r>
                                <a:rPr lang="en-US" altLang="zh-CN" sz="2400" i="1">
                                  <a:solidFill>
                                    <a:schemeClr val="accent4">
                                      <a:lumMod val="50000"/>
                                    </a:schemeClr>
                                  </a:solidFill>
                                  <a:latin typeface="Cambria Math"/>
                                </a:rPr>
                                <m:t>𝑛𝑢𝑙𝑙</m:t>
                              </m:r>
                            </m:e>
                          </m:d>
                          <m:r>
                            <m:rPr>
                              <m:nor/>
                            </m:rPr>
                            <a:rPr lang="en-SG" sz="2400" dirty="0">
                              <a:solidFill>
                                <a:schemeClr val="accent4">
                                  <a:lumMod val="75000"/>
                                </a:schemeClr>
                              </a:solidFill>
                            </a:rPr>
                            <m:t> </m:t>
                          </m:r>
                        </m:e>
                      </m:d>
                    </m:oMath>
                  </m:oMathPara>
                </a14:m>
                <a:endParaRPr lang="en-SG" sz="2400" dirty="0">
                  <a:solidFill>
                    <a:schemeClr val="tx1"/>
                  </a:solidFill>
                </a:endParaRPr>
              </a:p>
            </p:txBody>
          </p:sp>
        </mc:Choice>
        <mc:Fallback xmlns="">
          <p:sp>
            <p:nvSpPr>
              <p:cNvPr id="14" name="Rounded Rectangle 109"/>
              <p:cNvSpPr>
                <a:spLocks noRot="1" noChangeAspect="1" noMove="1" noResize="1" noEditPoints="1" noAdjustHandles="1" noChangeArrowheads="1" noChangeShapeType="1" noTextEdit="1"/>
              </p:cNvSpPr>
              <p:nvPr/>
            </p:nvSpPr>
            <p:spPr>
              <a:xfrm>
                <a:off x="1908304" y="4869160"/>
                <a:ext cx="5400000" cy="1224136"/>
              </a:xfrm>
              <a:prstGeom prst="round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Rectangle 25"/>
              <p:cNvSpPr/>
              <p:nvPr/>
            </p:nvSpPr>
            <p:spPr>
              <a:xfrm>
                <a:off x="437001" y="5100771"/>
                <a:ext cx="1132426" cy="6270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solidFill>
                                <a:srgbClr val="C00000"/>
                              </a:solidFill>
                              <a:latin typeface="Cambria Math" panose="02040503050406030204" pitchFamily="18" charset="0"/>
                            </a:rPr>
                          </m:ctrlPr>
                        </m:sSubPr>
                        <m:e>
                          <m:r>
                            <a:rPr lang="en-US" altLang="zh-CN" sz="3200">
                              <a:solidFill>
                                <a:srgbClr val="C00000"/>
                              </a:solidFill>
                              <a:latin typeface="Cambria Math"/>
                            </a:rPr>
                            <m:t>𝑆</m:t>
                          </m:r>
                        </m:e>
                        <m:sub>
                          <m:sSub>
                            <m:sSubPr>
                              <m:ctrlPr>
                                <a:rPr lang="en-US" altLang="zh-CN" sz="3200" i="1" smtClean="0">
                                  <a:solidFill>
                                    <a:srgbClr val="C00000"/>
                                  </a:solidFill>
                                  <a:latin typeface="Cambria Math" panose="02040503050406030204" pitchFamily="18" charset="0"/>
                                </a:rPr>
                              </m:ctrlPr>
                            </m:sSubPr>
                            <m:e>
                              <m:r>
                                <a:rPr lang="en-US" altLang="zh-CN" sz="3200" b="0" i="1" smtClean="0">
                                  <a:solidFill>
                                    <a:srgbClr val="C00000"/>
                                  </a:solidFill>
                                  <a:latin typeface="Cambria Math"/>
                                </a:rPr>
                                <m:t>𝑣</m:t>
                              </m:r>
                            </m:e>
                            <m:sub>
                              <m:r>
                                <a:rPr lang="en-US" altLang="zh-CN" sz="3200" b="0" i="1" smtClean="0">
                                  <a:solidFill>
                                    <a:srgbClr val="C00000"/>
                                  </a:solidFill>
                                  <a:latin typeface="Cambria Math"/>
                                </a:rPr>
                                <m:t>4</m:t>
                              </m:r>
                            </m:sub>
                          </m:sSub>
                          <m:sSub>
                            <m:sSubPr>
                              <m:ctrlPr>
                                <a:rPr lang="en-US" altLang="zh-CN" sz="3200" i="1" smtClean="0">
                                  <a:solidFill>
                                    <a:srgbClr val="C00000"/>
                                  </a:solidFill>
                                  <a:latin typeface="Cambria Math" panose="02040503050406030204" pitchFamily="18" charset="0"/>
                                </a:rPr>
                              </m:ctrlPr>
                            </m:sSubPr>
                            <m:e>
                              <m:r>
                                <a:rPr lang="en-US" altLang="zh-CN" sz="3200" b="0" i="1" smtClean="0">
                                  <a:solidFill>
                                    <a:srgbClr val="C00000"/>
                                  </a:solidFill>
                                  <a:latin typeface="Cambria Math"/>
                                </a:rPr>
                                <m:t>𝑣</m:t>
                              </m:r>
                            </m:e>
                            <m:sub>
                              <m:r>
                                <a:rPr lang="en-US" altLang="zh-CN" sz="3200" b="0" i="1" smtClean="0">
                                  <a:solidFill>
                                    <a:srgbClr val="C00000"/>
                                  </a:solidFill>
                                  <a:latin typeface="Cambria Math"/>
                                </a:rPr>
                                <m:t>2</m:t>
                              </m:r>
                            </m:sub>
                          </m:sSub>
                        </m:sub>
                      </m:sSub>
                    </m:oMath>
                  </m:oMathPara>
                </a14:m>
                <a:endParaRPr lang="en-SG" sz="3200" dirty="0"/>
              </a:p>
            </p:txBody>
          </p:sp>
        </mc:Choice>
        <mc:Fallback xmlns="">
          <p:sp>
            <p:nvSpPr>
              <p:cNvPr id="15" name="Rectangle 25"/>
              <p:cNvSpPr>
                <a:spLocks noRot="1" noChangeAspect="1" noMove="1" noResize="1" noEditPoints="1" noAdjustHandles="1" noChangeArrowheads="1" noChangeShapeType="1" noTextEdit="1"/>
              </p:cNvSpPr>
              <p:nvPr/>
            </p:nvSpPr>
            <p:spPr>
              <a:xfrm>
                <a:off x="437001" y="5100771"/>
                <a:ext cx="1132426" cy="627095"/>
              </a:xfrm>
              <a:prstGeom prst="rect">
                <a:avLst/>
              </a:prstGeom>
              <a:blipFill rotWithShape="1">
                <a:blip r:embed="rId5"/>
                <a:stretch>
                  <a:fillRect/>
                </a:stretch>
              </a:blipFill>
            </p:spPr>
            <p:txBody>
              <a:bodyPr/>
              <a:lstStyle/>
              <a:p>
                <a:r>
                  <a:rPr lang="zh-CN" altLang="en-US">
                    <a:noFill/>
                  </a:rPr>
                  <a:t> </a:t>
                </a:r>
              </a:p>
            </p:txBody>
          </p:sp>
        </mc:Fallback>
      </mc:AlternateContent>
      <p:cxnSp>
        <p:nvCxnSpPr>
          <p:cNvPr id="16" name="Straight Arrow Connector 101"/>
          <p:cNvCxnSpPr/>
          <p:nvPr/>
        </p:nvCxnSpPr>
        <p:spPr>
          <a:xfrm flipV="1">
            <a:off x="657621" y="3254205"/>
            <a:ext cx="792378" cy="422"/>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ounded Rectangle 102"/>
              <p:cNvSpPr/>
              <p:nvPr/>
            </p:nvSpPr>
            <p:spPr>
              <a:xfrm>
                <a:off x="1449999" y="2642137"/>
                <a:ext cx="2520000" cy="12614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a:solidFill>
                                    <a:schemeClr val="tx1"/>
                                  </a:solidFill>
                                  <a:latin typeface="Cambria Math"/>
                                </a:rPr>
                                <m:t>1</m:t>
                              </m:r>
                            </m:sub>
                          </m:sSub>
                          <m:r>
                            <a:rPr lang="en-US" altLang="zh-CN" sz="2400" i="1">
                              <a:solidFill>
                                <a:schemeClr val="tx1"/>
                              </a:solidFill>
                              <a:latin typeface="Cambria Math"/>
                            </a:rPr>
                            <m:t>, </m:t>
                          </m:r>
                          <m:r>
                            <a:rPr lang="en-US" altLang="zh-CN" sz="2400" b="0" i="1" smtClean="0">
                              <a:solidFill>
                                <a:schemeClr val="tx1"/>
                              </a:solidFill>
                              <a:latin typeface="Cambria Math"/>
                            </a:rPr>
                            <m:t>5</m:t>
                          </m:r>
                          <m:r>
                            <a:rPr lang="en-US" altLang="zh-CN" sz="2400" i="1">
                              <a:solidFill>
                                <a:schemeClr val="tx1"/>
                              </a:solidFill>
                              <a:latin typeface="Cambria Math"/>
                            </a:rPr>
                            <m:t>, </m:t>
                          </m:r>
                          <m:r>
                            <a:rPr lang="en-US" altLang="zh-CN" sz="2400" b="0" i="1" smtClean="0">
                              <a:solidFill>
                                <a:schemeClr val="tx1"/>
                              </a:solidFill>
                              <a:latin typeface="Cambria Math"/>
                            </a:rPr>
                            <m:t>9</m:t>
                          </m:r>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𝑏</m:t>
                              </m:r>
                            </m:e>
                            <m:sub>
                              <m:r>
                                <a:rPr lang="en-US" altLang="zh-CN" sz="2400">
                                  <a:solidFill>
                                    <a:schemeClr val="tx1"/>
                                  </a:solidFill>
                                  <a:latin typeface="Cambria Math"/>
                                </a:rPr>
                                <m:t>2</m:t>
                              </m:r>
                            </m:sub>
                          </m:sSub>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b="0" i="0" smtClean="0">
                                  <a:solidFill>
                                    <a:schemeClr val="tx1"/>
                                  </a:solidFill>
                                  <a:latin typeface="Cambria Math"/>
                                </a:rPr>
                                <m:t>3</m:t>
                              </m:r>
                            </m:sub>
                          </m:sSub>
                        </m:e>
                      </m:d>
                    </m:oMath>
                  </m:oMathPara>
                </a14:m>
                <a:endParaRPr lang="en-SG" sz="2400" dirty="0" smtClean="0">
                  <a:solidFill>
                    <a:schemeClr val="tx1"/>
                  </a:solidFill>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𝑣</m:t>
                              </m:r>
                            </m:e>
                            <m:sub>
                              <m:r>
                                <a:rPr lang="en-US" altLang="zh-CN" sz="2400" b="0" i="0" smtClean="0">
                                  <a:solidFill>
                                    <a:schemeClr val="tx1"/>
                                  </a:solidFill>
                                  <a:latin typeface="Cambria Math"/>
                                </a:rPr>
                                <m:t>3</m:t>
                              </m:r>
                            </m:sub>
                          </m:sSub>
                          <m:r>
                            <a:rPr lang="en-US" altLang="zh-CN" sz="2400" i="1">
                              <a:solidFill>
                                <a:schemeClr val="tx1"/>
                              </a:solidFill>
                              <a:latin typeface="Cambria Math"/>
                            </a:rPr>
                            <m:t>, </m:t>
                          </m:r>
                          <m:r>
                            <a:rPr lang="en-US" altLang="zh-CN" sz="2400" b="0" i="1" smtClean="0">
                              <a:solidFill>
                                <a:schemeClr val="tx1"/>
                              </a:solidFill>
                              <a:latin typeface="Cambria Math"/>
                            </a:rPr>
                            <m:t>5</m:t>
                          </m:r>
                          <m:r>
                            <a:rPr lang="en-US" altLang="zh-CN" sz="2400" i="1">
                              <a:solidFill>
                                <a:schemeClr val="tx1"/>
                              </a:solidFill>
                              <a:latin typeface="Cambria Math"/>
                            </a:rPr>
                            <m:t>, </m:t>
                          </m:r>
                          <m:r>
                            <a:rPr lang="en-US" altLang="zh-CN" sz="2400" b="0" i="1" smtClean="0">
                              <a:solidFill>
                                <a:schemeClr val="tx1"/>
                              </a:solidFill>
                              <a:latin typeface="Cambria Math"/>
                            </a:rPr>
                            <m:t>7</m:t>
                          </m:r>
                          <m:r>
                            <a:rPr lang="en-US" altLang="zh-CN" sz="2400" i="1">
                              <a:solidFill>
                                <a:schemeClr val="tx1"/>
                              </a:solidFill>
                              <a:latin typeface="Cambria Math"/>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a:rPr>
                                <m:t>𝑏</m:t>
                              </m:r>
                            </m:e>
                            <m:sub>
                              <m:r>
                                <a:rPr lang="en-US" altLang="zh-CN" sz="2400">
                                  <a:solidFill>
                                    <a:schemeClr val="tx1"/>
                                  </a:solidFill>
                                  <a:latin typeface="Cambria Math"/>
                                </a:rPr>
                                <m:t>2</m:t>
                              </m:r>
                            </m:sub>
                          </m:sSub>
                          <m:r>
                            <a:rPr lang="en-US" altLang="zh-CN" sz="2400" i="1">
                              <a:solidFill>
                                <a:schemeClr val="tx1"/>
                              </a:solidFill>
                              <a:latin typeface="Cambria Math"/>
                            </a:rPr>
                            <m:t>,</m:t>
                          </m:r>
                          <m:r>
                            <a:rPr lang="en-US" altLang="zh-CN" sz="2400" b="0" i="1" smtClean="0">
                              <a:solidFill>
                                <a:schemeClr val="tx1"/>
                              </a:solidFill>
                              <a:latin typeface="Cambria Math"/>
                            </a:rPr>
                            <m:t>𝑛𝑢𝑙𝑙</m:t>
                          </m:r>
                        </m:e>
                      </m:d>
                    </m:oMath>
                  </m:oMathPara>
                </a14:m>
                <a:endParaRPr lang="en-SG" sz="2400" dirty="0">
                  <a:solidFill>
                    <a:schemeClr val="tx1"/>
                  </a:solidFill>
                </a:endParaRPr>
              </a:p>
            </p:txBody>
          </p:sp>
        </mc:Choice>
        <mc:Fallback xmlns="">
          <p:sp>
            <p:nvSpPr>
              <p:cNvPr id="17" name="Rounded Rectangle 102"/>
              <p:cNvSpPr>
                <a:spLocks noRot="1" noChangeAspect="1" noMove="1" noResize="1" noEditPoints="1" noAdjustHandles="1" noChangeArrowheads="1" noChangeShapeType="1" noTextEdit="1"/>
              </p:cNvSpPr>
              <p:nvPr/>
            </p:nvSpPr>
            <p:spPr>
              <a:xfrm>
                <a:off x="1449999" y="2642137"/>
                <a:ext cx="2520000" cy="1261470"/>
              </a:xfrm>
              <a:prstGeom prst="round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Rectangle 103"/>
              <p:cNvSpPr/>
              <p:nvPr/>
            </p:nvSpPr>
            <p:spPr>
              <a:xfrm>
                <a:off x="2123728" y="3866273"/>
                <a:ext cx="15958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rgbClr val="C00000"/>
                              </a:solidFill>
                              <a:latin typeface="Cambria Math" panose="02040503050406030204" pitchFamily="18" charset="0"/>
                            </a:rPr>
                          </m:ctrlPr>
                        </m:sSubPr>
                        <m:e>
                          <m:r>
                            <a:rPr lang="en-US" altLang="zh-CN" sz="2800">
                              <a:solidFill>
                                <a:srgbClr val="C00000"/>
                              </a:solidFill>
                              <a:latin typeface="Cambria Math"/>
                            </a:rPr>
                            <m:t>𝐿</m:t>
                          </m:r>
                        </m:e>
                        <m:sub>
                          <m:r>
                            <m:rPr>
                              <m:sty m:val="p"/>
                            </m:rPr>
                            <a:rPr lang="en-US" altLang="zh-CN" sz="2800">
                              <a:solidFill>
                                <a:srgbClr val="C00000"/>
                              </a:solidFill>
                              <a:latin typeface="Cambria Math"/>
                            </a:rPr>
                            <m:t>out</m:t>
                          </m:r>
                        </m:sub>
                      </m:sSub>
                      <m:d>
                        <m:dPr>
                          <m:ctrlPr>
                            <a:rPr lang="en-US" altLang="zh-CN" sz="2800" i="1">
                              <a:solidFill>
                                <a:srgbClr val="C00000"/>
                              </a:solidFill>
                              <a:latin typeface="Cambria Math" panose="02040503050406030204" pitchFamily="18" charset="0"/>
                            </a:rPr>
                          </m:ctrlPr>
                        </m:dPr>
                        <m:e>
                          <m:sSub>
                            <m:sSubPr>
                              <m:ctrlPr>
                                <a:rPr lang="en-SG" sz="3200" i="1">
                                  <a:latin typeface="Cambria Math" panose="02040503050406030204" pitchFamily="18" charset="0"/>
                                </a:rPr>
                              </m:ctrlPr>
                            </m:sSubPr>
                            <m:e>
                              <m:r>
                                <a:rPr lang="en-US" sz="3200" i="1">
                                  <a:latin typeface="Cambria Math"/>
                                </a:rPr>
                                <m:t>𝑣</m:t>
                              </m:r>
                            </m:e>
                            <m:sub>
                              <m:r>
                                <a:rPr lang="en-US" sz="3200" b="0" i="1" smtClean="0">
                                  <a:latin typeface="Cambria Math"/>
                                </a:rPr>
                                <m:t>4</m:t>
                              </m:r>
                            </m:sub>
                          </m:sSub>
                        </m:e>
                      </m:d>
                    </m:oMath>
                  </m:oMathPara>
                </a14:m>
                <a:endParaRPr lang="en-SG" sz="3200" dirty="0"/>
              </a:p>
            </p:txBody>
          </p:sp>
        </mc:Choice>
        <mc:Fallback xmlns="">
          <p:sp>
            <p:nvSpPr>
              <p:cNvPr id="18" name="Rectangle 103"/>
              <p:cNvSpPr>
                <a:spLocks noRot="1" noChangeAspect="1" noMove="1" noResize="1" noEditPoints="1" noAdjustHandles="1" noChangeArrowheads="1" noChangeShapeType="1" noTextEdit="1"/>
              </p:cNvSpPr>
              <p:nvPr/>
            </p:nvSpPr>
            <p:spPr>
              <a:xfrm>
                <a:off x="2123728" y="3866273"/>
                <a:ext cx="1595821" cy="523220"/>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Oval 105"/>
              <p:cNvSpPr/>
              <p:nvPr/>
            </p:nvSpPr>
            <p:spPr>
              <a:xfrm>
                <a:off x="7884658" y="2930169"/>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2</m:t>
                          </m:r>
                        </m:sub>
                      </m:sSub>
                    </m:oMath>
                  </m:oMathPara>
                </a14:m>
                <a:endParaRPr lang="en-SG" sz="3600" dirty="0">
                  <a:solidFill>
                    <a:schemeClr val="tx1"/>
                  </a:solidFill>
                </a:endParaRPr>
              </a:p>
            </p:txBody>
          </p:sp>
        </mc:Choice>
        <mc:Fallback xmlns="">
          <p:sp>
            <p:nvSpPr>
              <p:cNvPr id="19" name="Oval 105"/>
              <p:cNvSpPr>
                <a:spLocks noRot="1" noChangeAspect="1" noMove="1" noResize="1" noEditPoints="1" noAdjustHandles="1" noChangeArrowheads="1" noChangeShapeType="1" noTextEdit="1"/>
              </p:cNvSpPr>
              <p:nvPr/>
            </p:nvSpPr>
            <p:spPr>
              <a:xfrm>
                <a:off x="7884658" y="2930169"/>
                <a:ext cx="715234" cy="648072"/>
              </a:xfrm>
              <a:prstGeom prst="ellipse">
                <a:avLst/>
              </a:prstGeom>
              <a:blipFill rotWithShape="1">
                <a:blip r:embed="rId8"/>
                <a:stretch>
                  <a:fillRect/>
                </a:stretch>
              </a:blipFill>
            </p:spPr>
            <p:txBody>
              <a:bodyPr/>
              <a:lstStyle/>
              <a:p>
                <a:r>
                  <a:rPr lang="zh-CN" altLang="en-US">
                    <a:noFill/>
                  </a:rPr>
                  <a:t> </a:t>
                </a:r>
              </a:p>
            </p:txBody>
          </p:sp>
        </mc:Fallback>
      </mc:AlternateContent>
      <p:cxnSp>
        <p:nvCxnSpPr>
          <p:cNvPr id="20" name="Straight Arrow Connector 106"/>
          <p:cNvCxnSpPr>
            <a:endCxn id="19" idx="2"/>
          </p:cNvCxnSpPr>
          <p:nvPr/>
        </p:nvCxnSpPr>
        <p:spPr>
          <a:xfrm flipV="1">
            <a:off x="7092280" y="3254205"/>
            <a:ext cx="792378" cy="422"/>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108"/>
              <p:cNvSpPr/>
              <p:nvPr/>
            </p:nvSpPr>
            <p:spPr>
              <a:xfrm>
                <a:off x="5436096" y="3870777"/>
                <a:ext cx="142269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rgbClr val="C00000"/>
                              </a:solidFill>
                              <a:latin typeface="Cambria Math" panose="02040503050406030204" pitchFamily="18" charset="0"/>
                            </a:rPr>
                          </m:ctrlPr>
                        </m:sSubPr>
                        <m:e>
                          <m:r>
                            <a:rPr lang="en-US" altLang="zh-CN" sz="2800">
                              <a:solidFill>
                                <a:srgbClr val="C00000"/>
                              </a:solidFill>
                              <a:latin typeface="Cambria Math"/>
                            </a:rPr>
                            <m:t>𝐿</m:t>
                          </m:r>
                        </m:e>
                        <m:sub>
                          <m:r>
                            <m:rPr>
                              <m:sty m:val="p"/>
                            </m:rPr>
                            <a:rPr lang="en-US" altLang="zh-CN" sz="2800" b="0" i="0" smtClean="0">
                              <a:solidFill>
                                <a:srgbClr val="C00000"/>
                              </a:solidFill>
                              <a:latin typeface="Cambria Math"/>
                            </a:rPr>
                            <m:t>in</m:t>
                          </m:r>
                        </m:sub>
                      </m:sSub>
                      <m:d>
                        <m:dPr>
                          <m:ctrlPr>
                            <a:rPr lang="en-US" altLang="zh-CN" sz="2800" i="1">
                              <a:solidFill>
                                <a:srgbClr val="C00000"/>
                              </a:solidFill>
                              <a:latin typeface="Cambria Math" panose="02040503050406030204" pitchFamily="18" charset="0"/>
                            </a:rPr>
                          </m:ctrlPr>
                        </m:dPr>
                        <m:e>
                          <m:sSub>
                            <m:sSubPr>
                              <m:ctrlPr>
                                <a:rPr lang="en-SG" sz="3200" i="1">
                                  <a:latin typeface="Cambria Math" panose="02040503050406030204" pitchFamily="18" charset="0"/>
                                </a:rPr>
                              </m:ctrlPr>
                            </m:sSubPr>
                            <m:e>
                              <m:r>
                                <a:rPr lang="en-US" sz="3200" i="1">
                                  <a:latin typeface="Cambria Math"/>
                                </a:rPr>
                                <m:t>𝑣</m:t>
                              </m:r>
                            </m:e>
                            <m:sub>
                              <m:r>
                                <a:rPr lang="en-US" sz="3200" b="0" i="1" smtClean="0">
                                  <a:latin typeface="Cambria Math"/>
                                </a:rPr>
                                <m:t>2</m:t>
                              </m:r>
                            </m:sub>
                          </m:sSub>
                        </m:e>
                      </m:d>
                    </m:oMath>
                  </m:oMathPara>
                </a14:m>
                <a:endParaRPr lang="en-SG" sz="3200" dirty="0"/>
              </a:p>
            </p:txBody>
          </p:sp>
        </mc:Choice>
        <mc:Fallback xmlns="">
          <p:sp>
            <p:nvSpPr>
              <p:cNvPr id="22" name="Rectangle 108"/>
              <p:cNvSpPr>
                <a:spLocks noRot="1" noChangeAspect="1" noMove="1" noResize="1" noEditPoints="1" noAdjustHandles="1" noChangeArrowheads="1" noChangeShapeType="1" noTextEdit="1"/>
              </p:cNvSpPr>
              <p:nvPr/>
            </p:nvSpPr>
            <p:spPr>
              <a:xfrm>
                <a:off x="5436096" y="3870777"/>
                <a:ext cx="1422697" cy="523220"/>
              </a:xfrm>
              <a:prstGeom prst="rect">
                <a:avLst/>
              </a:prstGeom>
              <a:blipFill rotWithShape="1">
                <a:blip r:embed="rId9"/>
                <a:stretch>
                  <a:fillRect/>
                </a:stretch>
              </a:blipFill>
            </p:spPr>
            <p:txBody>
              <a:bodyPr/>
              <a:lstStyle/>
              <a:p>
                <a:r>
                  <a:rPr lang="zh-CN" altLang="en-US">
                    <a:noFill/>
                  </a:rPr>
                  <a:t> </a:t>
                </a:r>
              </a:p>
            </p:txBody>
          </p:sp>
        </mc:Fallback>
      </mc:AlternateContent>
      <p:sp>
        <p:nvSpPr>
          <p:cNvPr id="23" name="Multiply 23"/>
          <p:cNvSpPr/>
          <p:nvPr/>
        </p:nvSpPr>
        <p:spPr>
          <a:xfrm>
            <a:off x="4078793" y="3002599"/>
            <a:ext cx="498376" cy="575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mc:AlternateContent xmlns:mc="http://schemas.openxmlformats.org/markup-compatibility/2006" xmlns:a14="http://schemas.microsoft.com/office/drawing/2010/main">
        <mc:Choice Requires="a14">
          <p:sp>
            <p:nvSpPr>
              <p:cNvPr id="24" name="Oval 99"/>
              <p:cNvSpPr/>
              <p:nvPr/>
            </p:nvSpPr>
            <p:spPr>
              <a:xfrm>
                <a:off x="256366" y="2930169"/>
                <a:ext cx="715234"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3600" i="1" smtClean="0">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b="0" i="1" smtClean="0">
                              <a:solidFill>
                                <a:schemeClr val="tx1"/>
                              </a:solidFill>
                              <a:latin typeface="Cambria Math"/>
                            </a:rPr>
                            <m:t>4</m:t>
                          </m:r>
                        </m:sub>
                      </m:sSub>
                    </m:oMath>
                  </m:oMathPara>
                </a14:m>
                <a:endParaRPr lang="en-SG" sz="3600" dirty="0">
                  <a:solidFill>
                    <a:schemeClr val="tx1"/>
                  </a:solidFill>
                </a:endParaRPr>
              </a:p>
            </p:txBody>
          </p:sp>
        </mc:Choice>
        <mc:Fallback xmlns="">
          <p:sp>
            <p:nvSpPr>
              <p:cNvPr id="24" name="Oval 99"/>
              <p:cNvSpPr>
                <a:spLocks noRot="1" noChangeAspect="1" noMove="1" noResize="1" noEditPoints="1" noAdjustHandles="1" noChangeArrowheads="1" noChangeShapeType="1" noTextEdit="1"/>
              </p:cNvSpPr>
              <p:nvPr/>
            </p:nvSpPr>
            <p:spPr>
              <a:xfrm>
                <a:off x="256366" y="2930169"/>
                <a:ext cx="715234" cy="648072"/>
              </a:xfrm>
              <a:prstGeom prst="ellipse">
                <a:avLst/>
              </a:prstGeom>
              <a:blipFill rotWithShape="1">
                <a:blip r:embed="rId10"/>
                <a:stretch>
                  <a:fillRect/>
                </a:stretch>
              </a:blipFill>
            </p:spPr>
            <p:txBody>
              <a:bodyPr/>
              <a:lstStyle/>
              <a:p>
                <a:r>
                  <a:rPr lang="zh-CN" altLang="en-US">
                    <a:noFill/>
                  </a:rPr>
                  <a:t> </a:t>
                </a:r>
              </a:p>
            </p:txBody>
          </p:sp>
        </mc:Fallback>
      </mc:AlternateContent>
      <p:sp>
        <p:nvSpPr>
          <p:cNvPr id="4" name="矩形 3"/>
          <p:cNvSpPr/>
          <p:nvPr/>
        </p:nvSpPr>
        <p:spPr>
          <a:xfrm>
            <a:off x="2339752" y="5119821"/>
            <a:ext cx="4519041" cy="380457"/>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Rounded Rectangle 107"/>
              <p:cNvSpPr/>
              <p:nvPr/>
            </p:nvSpPr>
            <p:spPr>
              <a:xfrm>
                <a:off x="4674217" y="2646641"/>
                <a:ext cx="2700000" cy="125696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𝑣</m:t>
                              </m:r>
                            </m:e>
                            <m:sub>
                              <m:r>
                                <a:rPr lang="en-US" altLang="zh-CN" sz="2400">
                                  <a:solidFill>
                                    <a:schemeClr val="accent4">
                                      <a:lumMod val="50000"/>
                                    </a:schemeClr>
                                  </a:solidFill>
                                  <a:latin typeface="Cambria Math"/>
                                </a:rPr>
                                <m:t>1</m:t>
                              </m:r>
                            </m:sub>
                          </m:sSub>
                          <m:r>
                            <a:rPr lang="en-US" altLang="zh-CN" sz="2400" i="1">
                              <a:solidFill>
                                <a:schemeClr val="accent4">
                                  <a:lumMod val="50000"/>
                                </a:schemeClr>
                              </a:solidFill>
                              <a:latin typeface="Cambria Math"/>
                            </a:rPr>
                            <m:t>, </m:t>
                          </m:r>
                          <m:r>
                            <a:rPr lang="en-US" altLang="zh-CN" sz="2400" b="0" i="1" smtClean="0">
                              <a:solidFill>
                                <a:schemeClr val="accent4">
                                  <a:lumMod val="50000"/>
                                </a:schemeClr>
                              </a:solidFill>
                              <a:latin typeface="Cambria Math"/>
                            </a:rPr>
                            <m:t>8</m:t>
                          </m:r>
                          <m:r>
                            <a:rPr lang="en-US" altLang="zh-CN" sz="2400" i="1">
                              <a:solidFill>
                                <a:schemeClr val="accent4">
                                  <a:lumMod val="50000"/>
                                </a:schemeClr>
                              </a:solidFill>
                              <a:latin typeface="Cambria Math"/>
                            </a:rPr>
                            <m:t>, </m:t>
                          </m:r>
                          <m:r>
                            <a:rPr lang="en-US" altLang="zh-CN" sz="2400" b="0" i="1" smtClean="0">
                              <a:solidFill>
                                <a:schemeClr val="accent4">
                                  <a:lumMod val="50000"/>
                                </a:schemeClr>
                              </a:solidFill>
                              <a:latin typeface="Cambria Math"/>
                            </a:rPr>
                            <m:t>9</m:t>
                          </m:r>
                          <m:r>
                            <a:rPr lang="en-US" altLang="zh-CN" sz="2400" i="1">
                              <a:solidFill>
                                <a:schemeClr val="accent4">
                                  <a:lumMod val="50000"/>
                                </a:schemeClr>
                              </a:solidFill>
                              <a:latin typeface="Cambria Math"/>
                            </a:rPr>
                            <m:t>,</m:t>
                          </m:r>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𝑏</m:t>
                              </m:r>
                            </m:e>
                            <m:sub>
                              <m:r>
                                <a:rPr lang="en-US" altLang="zh-CN" sz="2400">
                                  <a:solidFill>
                                    <a:schemeClr val="accent4">
                                      <a:lumMod val="50000"/>
                                    </a:schemeClr>
                                  </a:solidFill>
                                  <a:latin typeface="Cambria Math"/>
                                </a:rPr>
                                <m:t>2</m:t>
                              </m:r>
                            </m:sub>
                          </m:sSub>
                          <m:r>
                            <a:rPr lang="en-US" altLang="zh-CN" sz="2400" i="1">
                              <a:solidFill>
                                <a:schemeClr val="accent4">
                                  <a:lumMod val="50000"/>
                                </a:schemeClr>
                              </a:solidFill>
                              <a:latin typeface="Cambria Math"/>
                            </a:rPr>
                            <m:t>,</m:t>
                          </m:r>
                          <m:r>
                            <a:rPr lang="en-US" altLang="zh-CN" sz="2400" i="1">
                              <a:solidFill>
                                <a:schemeClr val="accent4">
                                  <a:lumMod val="50000"/>
                                </a:schemeClr>
                              </a:solidFill>
                              <a:latin typeface="Cambria Math"/>
                            </a:rPr>
                            <m:t>𝑛𝑢𝑙𝑙</m:t>
                          </m:r>
                        </m:e>
                      </m:d>
                    </m:oMath>
                  </m:oMathPara>
                </a14:m>
                <a:endParaRPr lang="en-US" altLang="zh-CN" sz="2400" i="1" dirty="0" smtClean="0">
                  <a:solidFill>
                    <a:schemeClr val="accent4">
                      <a:lumMod val="50000"/>
                    </a:schemeClr>
                  </a:solidFill>
                  <a:latin typeface="Cambria Math"/>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b="0" i="1" smtClean="0">
                                  <a:solidFill>
                                    <a:schemeClr val="accent4">
                                      <a:lumMod val="50000"/>
                                    </a:schemeClr>
                                  </a:solidFill>
                                  <a:latin typeface="Cambria Math"/>
                                </a:rPr>
                                <m:t>𝑣</m:t>
                              </m:r>
                            </m:e>
                            <m:sub>
                              <m:r>
                                <a:rPr lang="en-US" altLang="zh-CN" sz="2400" b="0" i="0" smtClean="0">
                                  <a:solidFill>
                                    <a:schemeClr val="accent4">
                                      <a:lumMod val="50000"/>
                                    </a:schemeClr>
                                  </a:solidFill>
                                  <a:latin typeface="Cambria Math"/>
                                </a:rPr>
                                <m:t>1</m:t>
                              </m:r>
                            </m:sub>
                          </m:sSub>
                          <m:r>
                            <a:rPr lang="en-US" altLang="zh-CN" sz="2400" b="0" i="1" smtClean="0">
                              <a:solidFill>
                                <a:schemeClr val="accent4">
                                  <a:lumMod val="50000"/>
                                </a:schemeClr>
                              </a:solidFill>
                              <a:latin typeface="Cambria Math"/>
                            </a:rPr>
                            <m:t>, 9, 10,</m:t>
                          </m:r>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𝑏</m:t>
                              </m:r>
                            </m:e>
                            <m:sub>
                              <m:r>
                                <a:rPr lang="en-US" altLang="zh-CN" sz="2400">
                                  <a:solidFill>
                                    <a:schemeClr val="accent4">
                                      <a:lumMod val="50000"/>
                                    </a:schemeClr>
                                  </a:solidFill>
                                  <a:latin typeface="Cambria Math"/>
                                </a:rPr>
                                <m:t>2</m:t>
                              </m:r>
                            </m:sub>
                          </m:sSub>
                          <m:r>
                            <a:rPr lang="en-US" altLang="zh-CN" sz="2400" b="0" i="1" smtClean="0">
                              <a:solidFill>
                                <a:schemeClr val="accent4">
                                  <a:lumMod val="50000"/>
                                </a:schemeClr>
                              </a:solidFill>
                              <a:latin typeface="Cambria Math"/>
                            </a:rPr>
                            <m:t>,</m:t>
                          </m:r>
                          <m:r>
                            <a:rPr lang="en-US" altLang="zh-CN" sz="2400" i="1" smtClean="0">
                              <a:solidFill>
                                <a:schemeClr val="accent4">
                                  <a:lumMod val="50000"/>
                                </a:schemeClr>
                              </a:solidFill>
                              <a:latin typeface="Cambria Math"/>
                            </a:rPr>
                            <m:t>𝑛</m:t>
                          </m:r>
                          <m:r>
                            <a:rPr lang="en-US" altLang="zh-CN" sz="2400" b="0" i="1" smtClean="0">
                              <a:solidFill>
                                <a:schemeClr val="accent4">
                                  <a:lumMod val="50000"/>
                                </a:schemeClr>
                              </a:solidFill>
                              <a:latin typeface="Cambria Math"/>
                            </a:rPr>
                            <m:t>𝑢𝑙𝑙</m:t>
                          </m:r>
                        </m:e>
                      </m:d>
                    </m:oMath>
                  </m:oMathPara>
                </a14:m>
                <a:endParaRPr lang="en-SG" sz="2400" dirty="0" smtClean="0">
                  <a:solidFill>
                    <a:schemeClr val="accent4">
                      <a:lumMod val="50000"/>
                    </a:schemeClr>
                  </a:solidFill>
                </a:endParaRPr>
              </a:p>
              <a:p>
                <a:pPr algn="ctr"/>
                <a14:m>
                  <m:oMathPara xmlns:m="http://schemas.openxmlformats.org/officeDocument/2006/math">
                    <m:oMathParaPr>
                      <m:jc m:val="centerGroup"/>
                    </m:oMathParaPr>
                    <m:oMath xmlns:m="http://schemas.openxmlformats.org/officeDocument/2006/math">
                      <m:d>
                        <m:dPr>
                          <m:begChr m:val="〈"/>
                          <m:endChr m:val="〉"/>
                          <m:ctrlPr>
                            <a:rPr lang="en-US" altLang="zh-CN" sz="2400" i="1">
                              <a:solidFill>
                                <a:schemeClr val="accent4">
                                  <a:lumMod val="50000"/>
                                </a:schemeClr>
                              </a:solidFill>
                              <a:latin typeface="Cambria Math" panose="02040503050406030204" pitchFamily="18" charset="0"/>
                            </a:rPr>
                          </m:ctrlPr>
                        </m:dPr>
                        <m:e>
                          <m:sSub>
                            <m:sSubPr>
                              <m:ctrlPr>
                                <a:rPr lang="en-US" altLang="zh-CN" sz="2400" i="1">
                                  <a:solidFill>
                                    <a:schemeClr val="accent4">
                                      <a:lumMod val="50000"/>
                                    </a:schemeClr>
                                  </a:solidFill>
                                  <a:latin typeface="Cambria Math" panose="02040503050406030204" pitchFamily="18" charset="0"/>
                                </a:rPr>
                              </m:ctrlPr>
                            </m:sSubPr>
                            <m:e>
                              <m:r>
                                <a:rPr lang="en-US" altLang="zh-CN" sz="2400" i="1">
                                  <a:solidFill>
                                    <a:schemeClr val="accent4">
                                      <a:lumMod val="50000"/>
                                    </a:schemeClr>
                                  </a:solidFill>
                                  <a:latin typeface="Cambria Math"/>
                                </a:rPr>
                                <m:t>𝑣</m:t>
                              </m:r>
                            </m:e>
                            <m:sub>
                              <m:r>
                                <a:rPr lang="en-US" altLang="zh-CN" sz="2400" b="0" i="0" smtClean="0">
                                  <a:solidFill>
                                    <a:schemeClr val="accent4">
                                      <a:lumMod val="50000"/>
                                    </a:schemeClr>
                                  </a:solidFill>
                                  <a:latin typeface="Cambria Math"/>
                                </a:rPr>
                                <m:t>1</m:t>
                              </m:r>
                            </m:sub>
                          </m:sSub>
                          <m:r>
                            <a:rPr lang="en-US" altLang="zh-CN" sz="2400" i="1">
                              <a:solidFill>
                                <a:schemeClr val="accent4">
                                  <a:lumMod val="50000"/>
                                </a:schemeClr>
                              </a:solidFill>
                              <a:latin typeface="Cambria Math"/>
                            </a:rPr>
                            <m:t>, 1</m:t>
                          </m:r>
                          <m:r>
                            <a:rPr lang="en-US" altLang="zh-CN" sz="2400" b="0" i="1" smtClean="0">
                              <a:solidFill>
                                <a:schemeClr val="accent4">
                                  <a:lumMod val="50000"/>
                                </a:schemeClr>
                              </a:solidFill>
                              <a:latin typeface="Cambria Math"/>
                            </a:rPr>
                            <m:t>0,</m:t>
                          </m:r>
                          <m:r>
                            <a:rPr lang="en-US" altLang="zh-CN" sz="2400" i="1">
                              <a:solidFill>
                                <a:schemeClr val="accent4">
                                  <a:lumMod val="50000"/>
                                </a:schemeClr>
                              </a:solidFill>
                              <a:latin typeface="Cambria Math"/>
                            </a:rPr>
                            <m:t> 1</m:t>
                          </m:r>
                          <m:r>
                            <a:rPr lang="en-US" altLang="zh-CN" sz="2400" b="0" i="1" smtClean="0">
                              <a:solidFill>
                                <a:schemeClr val="accent4">
                                  <a:lumMod val="50000"/>
                                </a:schemeClr>
                              </a:solidFill>
                              <a:latin typeface="Cambria Math"/>
                            </a:rPr>
                            <m:t>1</m:t>
                          </m:r>
                          <m:r>
                            <a:rPr lang="en-US" altLang="zh-CN" sz="2400" i="1">
                              <a:solidFill>
                                <a:schemeClr val="accent4">
                                  <a:lumMod val="50000"/>
                                </a:schemeClr>
                              </a:solidFill>
                              <a:latin typeface="Cambria Math"/>
                            </a:rPr>
                            <m:t>,</m:t>
                          </m:r>
                          <m:sSub>
                            <m:sSubPr>
                              <m:ctrlPr>
                                <a:rPr lang="en-US" altLang="zh-CN" sz="2400" i="1">
                                  <a:solidFill>
                                    <a:schemeClr val="accent4">
                                      <a:lumMod val="50000"/>
                                    </a:schemeClr>
                                  </a:solidFill>
                                  <a:latin typeface="Cambria Math" panose="02040503050406030204" pitchFamily="18" charset="0"/>
                                </a:rPr>
                              </m:ctrlPr>
                            </m:sSubPr>
                            <m:e>
                              <m:r>
                                <a:rPr lang="en-US" altLang="zh-CN" sz="2400" b="0" i="1" smtClean="0">
                                  <a:solidFill>
                                    <a:schemeClr val="accent4">
                                      <a:lumMod val="50000"/>
                                    </a:schemeClr>
                                  </a:solidFill>
                                  <a:latin typeface="Cambria Math"/>
                                </a:rPr>
                                <m:t>𝑏</m:t>
                              </m:r>
                            </m:e>
                            <m:sub>
                              <m:r>
                                <a:rPr lang="en-US" altLang="zh-CN" sz="2400" b="0" i="0" smtClean="0">
                                  <a:solidFill>
                                    <a:schemeClr val="accent4">
                                      <a:lumMod val="50000"/>
                                    </a:schemeClr>
                                  </a:solidFill>
                                  <a:latin typeface="Cambria Math"/>
                                </a:rPr>
                                <m:t>1</m:t>
                              </m:r>
                            </m:sub>
                          </m:sSub>
                          <m:r>
                            <a:rPr lang="en-US" altLang="zh-CN" sz="2400" i="1">
                              <a:solidFill>
                                <a:schemeClr val="accent4">
                                  <a:lumMod val="50000"/>
                                </a:schemeClr>
                              </a:solidFill>
                              <a:latin typeface="Cambria Math"/>
                            </a:rPr>
                            <m:t>,</m:t>
                          </m:r>
                          <m:r>
                            <a:rPr lang="en-US" altLang="zh-CN" sz="2400" b="0" i="1" smtClean="0">
                              <a:solidFill>
                                <a:schemeClr val="accent4">
                                  <a:lumMod val="50000"/>
                                </a:schemeClr>
                              </a:solidFill>
                              <a:latin typeface="Cambria Math"/>
                            </a:rPr>
                            <m:t>𝑛𝑢𝑙𝑙</m:t>
                          </m:r>
                        </m:e>
                      </m:d>
                    </m:oMath>
                  </m:oMathPara>
                </a14:m>
                <a:endParaRPr lang="en-SG" sz="2400" dirty="0">
                  <a:solidFill>
                    <a:schemeClr val="tx1"/>
                  </a:solidFill>
                </a:endParaRPr>
              </a:p>
            </p:txBody>
          </p:sp>
        </mc:Choice>
        <mc:Fallback xmlns="">
          <p:sp>
            <p:nvSpPr>
              <p:cNvPr id="25" name="Rounded Rectangle 107"/>
              <p:cNvSpPr>
                <a:spLocks noRot="1" noChangeAspect="1" noMove="1" noResize="1" noEditPoints="1" noAdjustHandles="1" noChangeArrowheads="1" noChangeShapeType="1" noTextEdit="1"/>
              </p:cNvSpPr>
              <p:nvPr/>
            </p:nvSpPr>
            <p:spPr>
              <a:xfrm>
                <a:off x="4674217" y="2646641"/>
                <a:ext cx="2700000" cy="1256966"/>
              </a:xfrm>
              <a:prstGeom prst="roundRect">
                <a:avLst/>
              </a:prstGeom>
              <a:blipFill rotWithShape="1">
                <a:blip r:embed="rId11"/>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580921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Query </a:t>
            </a:r>
            <a:r>
              <a:rPr lang="en-US" altLang="zh-CN" dirty="0" smtClean="0"/>
              <a:t>Processing: Path reconstruction</a:t>
            </a:r>
            <a:endParaRPr lang="en-US" altLang="zh-CN"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39341"/>
                <a:ext cx="8229600" cy="4525963"/>
              </a:xfrm>
            </p:spPr>
            <p:txBody>
              <a:bodyPr/>
              <a:lstStyle/>
              <a:p>
                <a:r>
                  <a:rPr lang="en-US" altLang="zh-CN" dirty="0" smtClean="0"/>
                  <a:t>Example, SDP query: (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2</m:t>
                        </m:r>
                      </m:sub>
                    </m:sSub>
                    <m:r>
                      <a:rPr lang="en-US" altLang="zh-CN" b="0" i="1" smtClean="0">
                        <a:latin typeface="Cambria Math"/>
                      </a:rPr>
                      <m:t>,4, 12)</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39341"/>
                <a:ext cx="8229600" cy="4525963"/>
              </a:xfrm>
              <a:blipFill rotWithShape="1">
                <a:blip r:embed="rId3"/>
                <a:stretch>
                  <a:fillRect l="-1630" t="-18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Rounded Rectangle 111"/>
              <p:cNvSpPr/>
              <p:nvPr/>
            </p:nvSpPr>
            <p:spPr>
              <a:xfrm>
                <a:off x="2271408" y="2594492"/>
                <a:ext cx="2722723" cy="4662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800" i="1">
                              <a:solidFill>
                                <a:schemeClr val="tx1"/>
                              </a:solidFill>
                              <a:latin typeface="Cambria Math" panose="02040503050406030204" pitchFamily="18" charset="0"/>
                            </a:rPr>
                          </m:ctrlPr>
                        </m:dPr>
                        <m:e>
                          <m:sSub>
                            <m:sSubPr>
                              <m:ctrlPr>
                                <a:rPr lang="en-US" altLang="zh-CN" sz="2800" i="1">
                                  <a:solidFill>
                                    <a:schemeClr val="tx1"/>
                                  </a:solidFill>
                                  <a:latin typeface="Cambria Math" panose="02040503050406030204" pitchFamily="18" charset="0"/>
                                </a:rPr>
                              </m:ctrlPr>
                            </m:sSubPr>
                            <m:e>
                              <m:r>
                                <a:rPr lang="en-US" altLang="zh-CN" sz="2800" i="1">
                                  <a:solidFill>
                                    <a:schemeClr val="tx1"/>
                                  </a:solidFill>
                                  <a:latin typeface="Cambria Math"/>
                                </a:rPr>
                                <m:t>𝑣</m:t>
                              </m:r>
                            </m:e>
                            <m:sub>
                              <m:r>
                                <a:rPr lang="en-US" altLang="zh-CN" sz="2800">
                                  <a:solidFill>
                                    <a:schemeClr val="tx1"/>
                                  </a:solidFill>
                                  <a:latin typeface="Cambria Math"/>
                                </a:rPr>
                                <m:t>1</m:t>
                              </m:r>
                            </m:sub>
                          </m:sSub>
                          <m:r>
                            <a:rPr lang="en-US" altLang="zh-CN" sz="2800" i="1">
                              <a:solidFill>
                                <a:schemeClr val="tx1"/>
                              </a:solidFill>
                              <a:latin typeface="Cambria Math"/>
                            </a:rPr>
                            <m:t>, 5, 9,</m:t>
                          </m:r>
                          <m:sSub>
                            <m:sSubPr>
                              <m:ctrlPr>
                                <a:rPr lang="en-US" altLang="zh-CN" sz="2800" i="1">
                                  <a:solidFill>
                                    <a:schemeClr val="tx1"/>
                                  </a:solidFill>
                                  <a:latin typeface="Cambria Math" panose="02040503050406030204" pitchFamily="18" charset="0"/>
                                </a:rPr>
                              </m:ctrlPr>
                            </m:sSubPr>
                            <m:e>
                              <m:r>
                                <a:rPr lang="en-US" altLang="zh-CN" sz="2800" i="1">
                                  <a:solidFill>
                                    <a:schemeClr val="tx1"/>
                                  </a:solidFill>
                                  <a:latin typeface="Cambria Math"/>
                                </a:rPr>
                                <m:t>𝑏</m:t>
                              </m:r>
                            </m:e>
                            <m:sub>
                              <m:r>
                                <a:rPr lang="en-US" altLang="zh-CN" sz="2800">
                                  <a:solidFill>
                                    <a:schemeClr val="tx1"/>
                                  </a:solidFill>
                                  <a:latin typeface="Cambria Math"/>
                                </a:rPr>
                                <m:t>2</m:t>
                              </m:r>
                            </m:sub>
                          </m:sSub>
                          <m:r>
                            <a:rPr lang="en-US" altLang="zh-CN" sz="2800" i="1">
                              <a:solidFill>
                                <a:schemeClr val="tx1"/>
                              </a:solidFill>
                              <a:latin typeface="Cambria Math"/>
                            </a:rPr>
                            <m:t>,</m:t>
                          </m:r>
                          <m:sSub>
                            <m:sSubPr>
                              <m:ctrlPr>
                                <a:rPr lang="en-US" altLang="zh-CN" sz="2800" i="1" smtClean="0">
                                  <a:solidFill>
                                    <a:schemeClr val="tx1"/>
                                  </a:solidFill>
                                  <a:latin typeface="Cambria Math" panose="02040503050406030204" pitchFamily="18" charset="0"/>
                                </a:rPr>
                              </m:ctrlPr>
                            </m:sSubPr>
                            <m:e>
                              <m:r>
                                <a:rPr lang="en-US" altLang="zh-CN" sz="2800" i="1">
                                  <a:solidFill>
                                    <a:schemeClr val="tx1"/>
                                  </a:solidFill>
                                  <a:latin typeface="Cambria Math"/>
                                </a:rPr>
                                <m:t>𝑣</m:t>
                              </m:r>
                            </m:e>
                            <m:sub>
                              <m:r>
                                <a:rPr lang="en-US" altLang="zh-CN" sz="2800">
                                  <a:solidFill>
                                    <a:schemeClr val="tx1"/>
                                  </a:solidFill>
                                  <a:latin typeface="Cambria Math"/>
                                </a:rPr>
                                <m:t>3</m:t>
                              </m:r>
                            </m:sub>
                          </m:sSub>
                        </m:e>
                      </m:d>
                    </m:oMath>
                  </m:oMathPara>
                </a14:m>
                <a:endParaRPr lang="en-SG" sz="2400" dirty="0">
                  <a:solidFill>
                    <a:schemeClr val="tx1"/>
                  </a:solidFill>
                </a:endParaRPr>
              </a:p>
            </p:txBody>
          </p:sp>
        </mc:Choice>
        <mc:Fallback xmlns="">
          <p:sp>
            <p:nvSpPr>
              <p:cNvPr id="26" name="Rounded Rectangle 111"/>
              <p:cNvSpPr>
                <a:spLocks noRot="1" noChangeAspect="1" noMove="1" noResize="1" noEditPoints="1" noAdjustHandles="1" noChangeArrowheads="1" noChangeShapeType="1" noTextEdit="1"/>
              </p:cNvSpPr>
              <p:nvPr/>
            </p:nvSpPr>
            <p:spPr>
              <a:xfrm>
                <a:off x="2271408" y="2594492"/>
                <a:ext cx="2722723" cy="466250"/>
              </a:xfrm>
              <a:prstGeom prst="roundRect">
                <a:avLst/>
              </a:prstGeom>
              <a:blipFill rotWithShape="1">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Rounded Rectangle 112"/>
              <p:cNvSpPr/>
              <p:nvPr/>
            </p:nvSpPr>
            <p:spPr>
              <a:xfrm>
                <a:off x="5618804" y="2594492"/>
                <a:ext cx="3057652" cy="44127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800" i="1" smtClean="0">
                              <a:solidFill>
                                <a:schemeClr val="accent4">
                                  <a:lumMod val="50000"/>
                                </a:schemeClr>
                              </a:solidFill>
                              <a:latin typeface="Cambria Math" panose="02040503050406030204" pitchFamily="18" charset="0"/>
                            </a:rPr>
                          </m:ctrlPr>
                        </m:dPr>
                        <m:e>
                          <m:sSub>
                            <m:sSubPr>
                              <m:ctrlPr>
                                <a:rPr lang="en-US" altLang="zh-CN" sz="2800" i="1">
                                  <a:solidFill>
                                    <a:schemeClr val="accent4">
                                      <a:lumMod val="50000"/>
                                    </a:schemeClr>
                                  </a:solidFill>
                                  <a:latin typeface="Cambria Math" panose="02040503050406030204" pitchFamily="18" charset="0"/>
                                </a:rPr>
                              </m:ctrlPr>
                            </m:sSubPr>
                            <m:e>
                              <m:r>
                                <a:rPr lang="en-US" altLang="zh-CN" sz="2800" i="1">
                                  <a:solidFill>
                                    <a:schemeClr val="accent4">
                                      <a:lumMod val="50000"/>
                                    </a:schemeClr>
                                  </a:solidFill>
                                  <a:latin typeface="Cambria Math"/>
                                </a:rPr>
                                <m:t>𝑣</m:t>
                              </m:r>
                            </m:e>
                            <m:sub>
                              <m:r>
                                <a:rPr lang="en-US" altLang="zh-CN" sz="2800">
                                  <a:solidFill>
                                    <a:schemeClr val="accent4">
                                      <a:lumMod val="50000"/>
                                    </a:schemeClr>
                                  </a:solidFill>
                                  <a:latin typeface="Cambria Math"/>
                                </a:rPr>
                                <m:t>1</m:t>
                              </m:r>
                            </m:sub>
                          </m:sSub>
                          <m:r>
                            <a:rPr lang="en-US" altLang="zh-CN" sz="2800" i="1">
                              <a:solidFill>
                                <a:schemeClr val="accent4">
                                  <a:lumMod val="50000"/>
                                </a:schemeClr>
                              </a:solidFill>
                              <a:latin typeface="Cambria Math"/>
                            </a:rPr>
                            <m:t>, 9, 10,</m:t>
                          </m:r>
                          <m:sSub>
                            <m:sSubPr>
                              <m:ctrlPr>
                                <a:rPr lang="en-US" altLang="zh-CN" sz="2800" i="1">
                                  <a:solidFill>
                                    <a:schemeClr val="accent4">
                                      <a:lumMod val="50000"/>
                                    </a:schemeClr>
                                  </a:solidFill>
                                  <a:latin typeface="Cambria Math" panose="02040503050406030204" pitchFamily="18" charset="0"/>
                                </a:rPr>
                              </m:ctrlPr>
                            </m:sSubPr>
                            <m:e>
                              <m:r>
                                <a:rPr lang="en-US" altLang="zh-CN" sz="2800" i="1">
                                  <a:solidFill>
                                    <a:schemeClr val="accent4">
                                      <a:lumMod val="50000"/>
                                    </a:schemeClr>
                                  </a:solidFill>
                                  <a:latin typeface="Cambria Math"/>
                                </a:rPr>
                                <m:t>𝑏</m:t>
                              </m:r>
                            </m:e>
                            <m:sub>
                              <m:r>
                                <a:rPr lang="en-US" altLang="zh-CN" sz="2800">
                                  <a:solidFill>
                                    <a:schemeClr val="accent4">
                                      <a:lumMod val="50000"/>
                                    </a:schemeClr>
                                  </a:solidFill>
                                  <a:latin typeface="Cambria Math"/>
                                </a:rPr>
                                <m:t>2</m:t>
                              </m:r>
                            </m:sub>
                          </m:sSub>
                          <m:r>
                            <a:rPr lang="en-US" altLang="zh-CN" sz="2800" i="1">
                              <a:solidFill>
                                <a:schemeClr val="accent4">
                                  <a:lumMod val="50000"/>
                                </a:schemeClr>
                              </a:solidFill>
                              <a:latin typeface="Cambria Math"/>
                            </a:rPr>
                            <m:t>,</m:t>
                          </m:r>
                          <m:r>
                            <a:rPr lang="en-US" altLang="zh-CN" sz="2800" i="1">
                              <a:solidFill>
                                <a:schemeClr val="accent4">
                                  <a:lumMod val="50000"/>
                                </a:schemeClr>
                              </a:solidFill>
                              <a:latin typeface="Cambria Math"/>
                            </a:rPr>
                            <m:t>𝑛𝑢𝑙𝑙</m:t>
                          </m:r>
                        </m:e>
                      </m:d>
                    </m:oMath>
                  </m:oMathPara>
                </a14:m>
                <a:endParaRPr lang="en-SG" sz="2400" dirty="0">
                  <a:solidFill>
                    <a:schemeClr val="tx1"/>
                  </a:solidFill>
                </a:endParaRPr>
              </a:p>
            </p:txBody>
          </p:sp>
        </mc:Choice>
        <mc:Fallback xmlns="">
          <p:sp>
            <p:nvSpPr>
              <p:cNvPr id="27" name="Rounded Rectangle 112"/>
              <p:cNvSpPr>
                <a:spLocks noRot="1" noChangeAspect="1" noMove="1" noResize="1" noEditPoints="1" noAdjustHandles="1" noChangeArrowheads="1" noChangeShapeType="1" noTextEdit="1"/>
              </p:cNvSpPr>
              <p:nvPr/>
            </p:nvSpPr>
            <p:spPr>
              <a:xfrm>
                <a:off x="5618804" y="2594492"/>
                <a:ext cx="3057652" cy="441276"/>
              </a:xfrm>
              <a:prstGeom prst="roundRect">
                <a:avLst/>
              </a:prstGeom>
              <a:blipFill rotWithShape="1">
                <a:blip r:embed="rId17"/>
                <a:stretch>
                  <a:fillRect/>
                </a:stretch>
              </a:blipFill>
            </p:spPr>
            <p:txBody>
              <a:bodyPr/>
              <a:lstStyle/>
              <a:p>
                <a:r>
                  <a:rPr lang="zh-CN" altLang="en-US">
                    <a:noFill/>
                  </a:rPr>
                  <a:t> </a:t>
                </a:r>
              </a:p>
            </p:txBody>
          </p:sp>
        </mc:Fallback>
      </mc:AlternateContent>
      <p:sp>
        <p:nvSpPr>
          <p:cNvPr id="28" name="Plus 26"/>
          <p:cNvSpPr/>
          <p:nvPr/>
        </p:nvSpPr>
        <p:spPr>
          <a:xfrm>
            <a:off x="5066139" y="2564904"/>
            <a:ext cx="490861" cy="46163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Down Arrow 113"/>
          <p:cNvSpPr/>
          <p:nvPr/>
        </p:nvSpPr>
        <p:spPr>
          <a:xfrm>
            <a:off x="7036861" y="3140968"/>
            <a:ext cx="333534" cy="405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mc:AlternateContent xmlns:mc="http://schemas.openxmlformats.org/markup-compatibility/2006" xmlns:a14="http://schemas.microsoft.com/office/drawing/2010/main">
        <mc:Choice Requires="a14">
          <p:sp>
            <p:nvSpPr>
              <p:cNvPr id="30" name="Rounded Rectangle 114"/>
              <p:cNvSpPr/>
              <p:nvPr/>
            </p:nvSpPr>
            <p:spPr>
              <a:xfrm>
                <a:off x="6434291" y="3609577"/>
                <a:ext cx="1598802" cy="925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2400" i="1" smtClean="0">
                              <a:solidFill>
                                <a:schemeClr val="tx1"/>
                              </a:solidFill>
                              <a:latin typeface="Cambria Math" panose="02040503050406030204" pitchFamily="18" charset="0"/>
                            </a:rPr>
                          </m:ctrlPr>
                        </m:sSubPr>
                        <m:e>
                          <m:r>
                            <a:rPr lang="en-US" sz="2400" i="1">
                              <a:solidFill>
                                <a:schemeClr val="tx1"/>
                              </a:solidFill>
                              <a:latin typeface="Cambria Math"/>
                            </a:rPr>
                            <m:t>𝑣</m:t>
                          </m:r>
                        </m:e>
                        <m:sub>
                          <m:r>
                            <a:rPr lang="en-US" sz="2400" b="0" i="1" smtClean="0">
                              <a:solidFill>
                                <a:schemeClr val="tx1"/>
                              </a:solidFill>
                              <a:latin typeface="Cambria Math"/>
                            </a:rPr>
                            <m:t>1</m:t>
                          </m:r>
                        </m:sub>
                      </m:sSub>
                      <m:box>
                        <m:boxPr>
                          <m:ctrlPr>
                            <a:rPr lang="en-US" sz="2400" i="1">
                              <a:solidFill>
                                <a:schemeClr val="tx1"/>
                              </a:solidFill>
                              <a:latin typeface="Cambria Math" panose="02040503050406030204" pitchFamily="18" charset="0"/>
                            </a:rPr>
                          </m:ctrlPr>
                        </m:boxPr>
                        <m:e>
                          <m:argPr>
                            <m:argSz m:val="-1"/>
                          </m:argPr>
                          <m:f>
                            <m:fPr>
                              <m:ctrlPr>
                                <a:rPr lang="en-US" sz="2400" i="1">
                                  <a:solidFill>
                                    <a:schemeClr val="tx1"/>
                                  </a:solidFill>
                                  <a:latin typeface="Cambria Math" panose="02040503050406030204" pitchFamily="18" charset="0"/>
                                </a:rPr>
                              </m:ctrlPr>
                            </m:fPr>
                            <m:num>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a:rPr>
                                    <m:t>𝑏</m:t>
                                  </m:r>
                                </m:e>
                                <m:sub>
                                  <m:r>
                                    <a:rPr lang="en-US" sz="2400" i="1">
                                      <a:solidFill>
                                        <a:srgbClr val="0070C0"/>
                                      </a:solidFill>
                                      <a:latin typeface="Cambria Math"/>
                                    </a:rPr>
                                    <m:t>2</m:t>
                                  </m:r>
                                </m:sub>
                              </m:sSub>
                            </m:num>
                            <m:den>
                              <m:r>
                                <a:rPr lang="en-US" sz="2400" b="0" i="1" smtClean="0">
                                  <a:solidFill>
                                    <a:schemeClr val="tx1"/>
                                  </a:solidFill>
                                  <a:latin typeface="Cambria Math"/>
                                </a:rPr>
                                <m:t> </m:t>
                              </m:r>
                            </m:den>
                          </m:f>
                        </m:e>
                      </m:box>
                      <m:sSub>
                        <m:sSubPr>
                          <m:ctrlPr>
                            <a:rPr lang="en-SG" sz="2400" i="1">
                              <a:solidFill>
                                <a:schemeClr val="tx1"/>
                              </a:solidFill>
                              <a:latin typeface="Cambria Math" panose="02040503050406030204" pitchFamily="18" charset="0"/>
                            </a:rPr>
                          </m:ctrlPr>
                        </m:sSubPr>
                        <m:e>
                          <m:r>
                            <a:rPr lang="en-US" sz="2400" i="1">
                              <a:solidFill>
                                <a:schemeClr val="tx1"/>
                              </a:solidFill>
                              <a:latin typeface="Cambria Math"/>
                            </a:rPr>
                            <m:t>𝑣</m:t>
                          </m:r>
                        </m:e>
                        <m:sub>
                          <m:r>
                            <a:rPr lang="en-US" sz="2400" b="0" i="1" smtClean="0">
                              <a:solidFill>
                                <a:schemeClr val="tx1"/>
                              </a:solidFill>
                              <a:latin typeface="Cambria Math"/>
                            </a:rPr>
                            <m:t>2</m:t>
                          </m:r>
                        </m:sub>
                      </m:sSub>
                    </m:oMath>
                  </m:oMathPara>
                </a14:m>
                <a:endParaRPr lang="en-SG" sz="2400" dirty="0" smtClean="0">
                  <a:solidFill>
                    <a:schemeClr val="tx1"/>
                  </a:solidFill>
                </a:endParaRPr>
              </a:p>
              <a:p>
                <a:pPr algn="ct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a:rPr>
                        <m:t>9</m:t>
                      </m:r>
                      <m:r>
                        <a:rPr lang="en-SG" altLang="zh-CN" sz="2400" i="1" dirty="0">
                          <a:solidFill>
                            <a:schemeClr val="tx1"/>
                          </a:solidFill>
                          <a:latin typeface="Cambria Math"/>
                        </a:rPr>
                        <m:t>→</m:t>
                      </m:r>
                      <m:r>
                        <a:rPr lang="en-US" altLang="zh-CN" sz="2400" b="0" i="1" dirty="0" smtClean="0">
                          <a:solidFill>
                            <a:schemeClr val="tx1"/>
                          </a:solidFill>
                          <a:latin typeface="Cambria Math"/>
                        </a:rPr>
                        <m:t>10</m:t>
                      </m:r>
                    </m:oMath>
                  </m:oMathPara>
                </a14:m>
                <a:endParaRPr lang="en-SG" altLang="zh-CN" sz="2400" dirty="0">
                  <a:solidFill>
                    <a:schemeClr val="tx1"/>
                  </a:solidFill>
                </a:endParaRPr>
              </a:p>
            </p:txBody>
          </p:sp>
        </mc:Choice>
        <mc:Fallback xmlns="">
          <p:sp>
            <p:nvSpPr>
              <p:cNvPr id="30" name="Rounded Rectangle 114"/>
              <p:cNvSpPr>
                <a:spLocks noRot="1" noChangeAspect="1" noMove="1" noResize="1" noEditPoints="1" noAdjustHandles="1" noChangeArrowheads="1" noChangeShapeType="1" noTextEdit="1"/>
              </p:cNvSpPr>
              <p:nvPr/>
            </p:nvSpPr>
            <p:spPr>
              <a:xfrm>
                <a:off x="6434291" y="3609577"/>
                <a:ext cx="1598802" cy="925200"/>
              </a:xfrm>
              <a:prstGeom prst="roundRect">
                <a:avLst/>
              </a:prstGeom>
              <a:blipFill rotWithShape="1">
                <a:blip r:embed="rId18"/>
                <a:stretch>
                  <a:fillRect/>
                </a:stretch>
              </a:blipFill>
            </p:spPr>
            <p:txBody>
              <a:bodyPr/>
              <a:lstStyle/>
              <a:p>
                <a:r>
                  <a:rPr lang="zh-CN" altLang="en-US">
                    <a:noFill/>
                  </a:rPr>
                  <a:t> </a:t>
                </a:r>
              </a:p>
            </p:txBody>
          </p:sp>
        </mc:Fallback>
      </mc:AlternateContent>
      <p:cxnSp>
        <p:nvCxnSpPr>
          <p:cNvPr id="31" name="Straight Arrow Connector 28"/>
          <p:cNvCxnSpPr>
            <a:endCxn id="33" idx="0"/>
          </p:cNvCxnSpPr>
          <p:nvPr/>
        </p:nvCxnSpPr>
        <p:spPr>
          <a:xfrm flipH="1">
            <a:off x="1602965" y="3060742"/>
            <a:ext cx="2029804" cy="624508"/>
          </a:xfrm>
          <a:prstGeom prst="straightConnector1">
            <a:avLst/>
          </a:prstGeom>
          <a:ln w="12700">
            <a:tailEnd type="arrow"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116"/>
          <p:cNvCxnSpPr/>
          <p:nvPr/>
        </p:nvCxnSpPr>
        <p:spPr>
          <a:xfrm>
            <a:off x="3666469" y="3060742"/>
            <a:ext cx="1237949" cy="551184"/>
          </a:xfrm>
          <a:prstGeom prst="straightConnector1">
            <a:avLst/>
          </a:prstGeom>
          <a:ln w="12700">
            <a:tailEnd type="arrow"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ounded Rectangle 117"/>
              <p:cNvSpPr/>
              <p:nvPr/>
            </p:nvSpPr>
            <p:spPr>
              <a:xfrm>
                <a:off x="241603" y="3685250"/>
                <a:ext cx="2722723" cy="44127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800" i="1" smtClean="0">
                              <a:solidFill>
                                <a:schemeClr val="tx1"/>
                              </a:solidFill>
                              <a:latin typeface="Cambria Math" panose="02040503050406030204" pitchFamily="18" charset="0"/>
                            </a:rPr>
                          </m:ctrlPr>
                        </m:dPr>
                        <m:e>
                          <m:sSub>
                            <m:sSubPr>
                              <m:ctrlPr>
                                <a:rPr lang="en-US" altLang="zh-CN" sz="2800" i="1">
                                  <a:solidFill>
                                    <a:schemeClr val="tx1"/>
                                  </a:solidFill>
                                  <a:latin typeface="Cambria Math" panose="02040503050406030204" pitchFamily="18" charset="0"/>
                                </a:rPr>
                              </m:ctrlPr>
                            </m:sSubPr>
                            <m:e>
                              <m:r>
                                <a:rPr lang="en-US" altLang="zh-CN" sz="2800" i="1">
                                  <a:solidFill>
                                    <a:schemeClr val="tx1"/>
                                  </a:solidFill>
                                  <a:latin typeface="Cambria Math"/>
                                </a:rPr>
                                <m:t>𝑣</m:t>
                              </m:r>
                            </m:e>
                            <m:sub>
                              <m:r>
                                <a:rPr lang="en-US" altLang="zh-CN" sz="2800" b="0" i="0" smtClean="0">
                                  <a:solidFill>
                                    <a:schemeClr val="tx1"/>
                                  </a:solidFill>
                                  <a:latin typeface="Cambria Math"/>
                                </a:rPr>
                                <m:t>3</m:t>
                              </m:r>
                            </m:sub>
                          </m:sSub>
                          <m:r>
                            <a:rPr lang="en-US" altLang="zh-CN" sz="2800" i="1">
                              <a:solidFill>
                                <a:schemeClr val="tx1"/>
                              </a:solidFill>
                              <a:latin typeface="Cambria Math"/>
                            </a:rPr>
                            <m:t>, 5, </m:t>
                          </m:r>
                          <m:r>
                            <a:rPr lang="en-US" altLang="zh-CN" sz="2800" b="0" i="1" smtClean="0">
                              <a:solidFill>
                                <a:schemeClr val="tx1"/>
                              </a:solidFill>
                              <a:latin typeface="Cambria Math"/>
                            </a:rPr>
                            <m:t>7</m:t>
                          </m:r>
                          <m:r>
                            <a:rPr lang="en-US" altLang="zh-CN" sz="2800" i="1">
                              <a:solidFill>
                                <a:schemeClr val="tx1"/>
                              </a:solidFill>
                              <a:latin typeface="Cambria Math"/>
                            </a:rPr>
                            <m:t>,</m:t>
                          </m:r>
                          <m:sSub>
                            <m:sSubPr>
                              <m:ctrlPr>
                                <a:rPr lang="en-US" altLang="zh-CN" sz="2800" i="1">
                                  <a:solidFill>
                                    <a:schemeClr val="tx1"/>
                                  </a:solidFill>
                                  <a:latin typeface="Cambria Math" panose="02040503050406030204" pitchFamily="18" charset="0"/>
                                </a:rPr>
                              </m:ctrlPr>
                            </m:sSubPr>
                            <m:e>
                              <m:r>
                                <a:rPr lang="en-US" altLang="zh-CN" sz="2800" i="1">
                                  <a:solidFill>
                                    <a:schemeClr val="tx1"/>
                                  </a:solidFill>
                                  <a:latin typeface="Cambria Math"/>
                                </a:rPr>
                                <m:t>𝑏</m:t>
                              </m:r>
                            </m:e>
                            <m:sub>
                              <m:r>
                                <a:rPr lang="en-US" altLang="zh-CN" sz="2800">
                                  <a:solidFill>
                                    <a:schemeClr val="tx1"/>
                                  </a:solidFill>
                                  <a:latin typeface="Cambria Math"/>
                                </a:rPr>
                                <m:t>2</m:t>
                              </m:r>
                            </m:sub>
                          </m:sSub>
                          <m:r>
                            <a:rPr lang="en-US" altLang="zh-CN" sz="2800" i="1">
                              <a:solidFill>
                                <a:schemeClr val="tx1"/>
                              </a:solidFill>
                              <a:latin typeface="Cambria Math"/>
                            </a:rPr>
                            <m:t>,</m:t>
                          </m:r>
                          <m:r>
                            <a:rPr lang="en-US" altLang="zh-CN" sz="2800" b="0" i="1" smtClean="0">
                              <a:solidFill>
                                <a:schemeClr val="tx1"/>
                              </a:solidFill>
                              <a:latin typeface="Cambria Math"/>
                            </a:rPr>
                            <m:t>𝑛𝑢𝑙𝑙</m:t>
                          </m:r>
                        </m:e>
                      </m:d>
                    </m:oMath>
                  </m:oMathPara>
                </a14:m>
                <a:endParaRPr lang="en-SG" sz="2400" dirty="0">
                  <a:solidFill>
                    <a:schemeClr val="tx1"/>
                  </a:solidFill>
                </a:endParaRPr>
              </a:p>
            </p:txBody>
          </p:sp>
        </mc:Choice>
        <mc:Fallback xmlns="">
          <p:sp>
            <p:nvSpPr>
              <p:cNvPr id="33" name="Rounded Rectangle 117"/>
              <p:cNvSpPr>
                <a:spLocks noRot="1" noChangeAspect="1" noMove="1" noResize="1" noEditPoints="1" noAdjustHandles="1" noChangeArrowheads="1" noChangeShapeType="1" noTextEdit="1"/>
              </p:cNvSpPr>
              <p:nvPr/>
            </p:nvSpPr>
            <p:spPr>
              <a:xfrm>
                <a:off x="241603" y="3685250"/>
                <a:ext cx="2722723" cy="441276"/>
              </a:xfrm>
              <a:prstGeom prst="roundRect">
                <a:avLst/>
              </a:prstGeom>
              <a:blipFill rotWithShape="1">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Rounded Rectangle 118"/>
              <p:cNvSpPr/>
              <p:nvPr/>
            </p:nvSpPr>
            <p:spPr>
              <a:xfrm>
                <a:off x="3543057" y="3674612"/>
                <a:ext cx="2722723" cy="44127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800" i="1" smtClean="0">
                              <a:solidFill>
                                <a:schemeClr val="accent4">
                                  <a:lumMod val="50000"/>
                                </a:schemeClr>
                              </a:solidFill>
                              <a:latin typeface="Cambria Math" panose="02040503050406030204" pitchFamily="18" charset="0"/>
                            </a:rPr>
                          </m:ctrlPr>
                        </m:dPr>
                        <m:e>
                          <m:sSub>
                            <m:sSubPr>
                              <m:ctrlPr>
                                <a:rPr lang="en-US" altLang="zh-CN" sz="2800" i="1">
                                  <a:solidFill>
                                    <a:schemeClr val="accent4">
                                      <a:lumMod val="50000"/>
                                    </a:schemeClr>
                                  </a:solidFill>
                                  <a:latin typeface="Cambria Math" panose="02040503050406030204" pitchFamily="18" charset="0"/>
                                </a:rPr>
                              </m:ctrlPr>
                            </m:sSubPr>
                            <m:e>
                              <m:r>
                                <a:rPr lang="en-US" altLang="zh-CN" sz="2800" i="1">
                                  <a:solidFill>
                                    <a:schemeClr val="accent4">
                                      <a:lumMod val="50000"/>
                                    </a:schemeClr>
                                  </a:solidFill>
                                  <a:latin typeface="Cambria Math"/>
                                </a:rPr>
                                <m:t>𝑣</m:t>
                              </m:r>
                            </m:e>
                            <m:sub>
                              <m:r>
                                <a:rPr lang="en-US" altLang="zh-CN" sz="2800">
                                  <a:solidFill>
                                    <a:schemeClr val="accent4">
                                      <a:lumMod val="50000"/>
                                    </a:schemeClr>
                                  </a:solidFill>
                                  <a:latin typeface="Cambria Math"/>
                                </a:rPr>
                                <m:t>1</m:t>
                              </m:r>
                            </m:sub>
                          </m:sSub>
                          <m:r>
                            <a:rPr lang="en-US" altLang="zh-CN" sz="2800" i="1">
                              <a:solidFill>
                                <a:schemeClr val="accent4">
                                  <a:lumMod val="50000"/>
                                </a:schemeClr>
                              </a:solidFill>
                              <a:latin typeface="Cambria Math"/>
                            </a:rPr>
                            <m:t>, </m:t>
                          </m:r>
                          <m:r>
                            <a:rPr lang="en-US" altLang="zh-CN" sz="2800" b="0" i="1" smtClean="0">
                              <a:solidFill>
                                <a:schemeClr val="accent4">
                                  <a:lumMod val="50000"/>
                                </a:schemeClr>
                              </a:solidFill>
                              <a:latin typeface="Cambria Math"/>
                            </a:rPr>
                            <m:t>7</m:t>
                          </m:r>
                          <m:r>
                            <a:rPr lang="en-US" altLang="zh-CN" sz="2800" i="1">
                              <a:solidFill>
                                <a:schemeClr val="accent4">
                                  <a:lumMod val="50000"/>
                                </a:schemeClr>
                              </a:solidFill>
                              <a:latin typeface="Cambria Math"/>
                            </a:rPr>
                            <m:t>, 9,</m:t>
                          </m:r>
                          <m:sSub>
                            <m:sSubPr>
                              <m:ctrlPr>
                                <a:rPr lang="en-US" altLang="zh-CN" sz="2800" i="1">
                                  <a:solidFill>
                                    <a:schemeClr val="accent4">
                                      <a:lumMod val="50000"/>
                                    </a:schemeClr>
                                  </a:solidFill>
                                  <a:latin typeface="Cambria Math" panose="02040503050406030204" pitchFamily="18" charset="0"/>
                                </a:rPr>
                              </m:ctrlPr>
                            </m:sSubPr>
                            <m:e>
                              <m:r>
                                <a:rPr lang="en-US" altLang="zh-CN" sz="2800" i="1">
                                  <a:solidFill>
                                    <a:schemeClr val="accent4">
                                      <a:lumMod val="50000"/>
                                    </a:schemeClr>
                                  </a:solidFill>
                                  <a:latin typeface="Cambria Math"/>
                                </a:rPr>
                                <m:t>𝑏</m:t>
                              </m:r>
                            </m:e>
                            <m:sub>
                              <m:r>
                                <a:rPr lang="en-US" altLang="zh-CN" sz="2800">
                                  <a:solidFill>
                                    <a:schemeClr val="accent4">
                                      <a:lumMod val="50000"/>
                                    </a:schemeClr>
                                  </a:solidFill>
                                  <a:latin typeface="Cambria Math"/>
                                </a:rPr>
                                <m:t>2</m:t>
                              </m:r>
                            </m:sub>
                          </m:sSub>
                          <m:r>
                            <a:rPr lang="en-US" altLang="zh-CN" sz="2800" i="1">
                              <a:solidFill>
                                <a:schemeClr val="accent4">
                                  <a:lumMod val="50000"/>
                                </a:schemeClr>
                              </a:solidFill>
                              <a:latin typeface="Cambria Math"/>
                            </a:rPr>
                            <m:t>,</m:t>
                          </m:r>
                          <m:r>
                            <a:rPr lang="en-US" altLang="zh-CN" sz="2800" b="0" i="1" smtClean="0">
                              <a:solidFill>
                                <a:schemeClr val="accent4">
                                  <a:lumMod val="50000"/>
                                </a:schemeClr>
                              </a:solidFill>
                              <a:latin typeface="Cambria Math"/>
                            </a:rPr>
                            <m:t>𝑛𝑢𝑙𝑙</m:t>
                          </m:r>
                        </m:e>
                      </m:d>
                    </m:oMath>
                  </m:oMathPara>
                </a14:m>
                <a:endParaRPr lang="en-SG" sz="2400" dirty="0">
                  <a:solidFill>
                    <a:schemeClr val="accent4">
                      <a:lumMod val="50000"/>
                    </a:schemeClr>
                  </a:solidFill>
                </a:endParaRPr>
              </a:p>
            </p:txBody>
          </p:sp>
        </mc:Choice>
        <mc:Fallback xmlns="">
          <p:sp>
            <p:nvSpPr>
              <p:cNvPr id="34" name="Rounded Rectangle 118"/>
              <p:cNvSpPr>
                <a:spLocks noRot="1" noChangeAspect="1" noMove="1" noResize="1" noEditPoints="1" noAdjustHandles="1" noChangeArrowheads="1" noChangeShapeType="1" noTextEdit="1"/>
              </p:cNvSpPr>
              <p:nvPr/>
            </p:nvSpPr>
            <p:spPr>
              <a:xfrm>
                <a:off x="3543057" y="3674612"/>
                <a:ext cx="2722723" cy="441276"/>
              </a:xfrm>
              <a:prstGeom prst="roundRect">
                <a:avLst/>
              </a:prstGeom>
              <a:blipFill rotWithShape="1">
                <a:blip r:embed="rId20"/>
                <a:stretch>
                  <a:fillRect/>
                </a:stretch>
              </a:blipFill>
            </p:spPr>
            <p:txBody>
              <a:bodyPr/>
              <a:lstStyle/>
              <a:p>
                <a:r>
                  <a:rPr lang="zh-CN" altLang="en-US">
                    <a:noFill/>
                  </a:rPr>
                  <a:t> </a:t>
                </a:r>
              </a:p>
            </p:txBody>
          </p:sp>
        </mc:Fallback>
      </mc:AlternateContent>
      <p:sp>
        <p:nvSpPr>
          <p:cNvPr id="35" name="Plus 130"/>
          <p:cNvSpPr/>
          <p:nvPr/>
        </p:nvSpPr>
        <p:spPr>
          <a:xfrm>
            <a:off x="3027313" y="3670584"/>
            <a:ext cx="490861" cy="46163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mc:AlternateContent xmlns:mc="http://schemas.openxmlformats.org/markup-compatibility/2006" xmlns:a14="http://schemas.microsoft.com/office/drawing/2010/main">
        <mc:Choice Requires="a14">
          <p:sp>
            <p:nvSpPr>
              <p:cNvPr id="37" name="Rounded Rectangle 115"/>
              <p:cNvSpPr/>
              <p:nvPr/>
            </p:nvSpPr>
            <p:spPr>
              <a:xfrm>
                <a:off x="4269269" y="4557437"/>
                <a:ext cx="1598802" cy="925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2400" i="1" smtClean="0">
                              <a:solidFill>
                                <a:schemeClr val="tx1"/>
                              </a:solidFill>
                              <a:latin typeface="Cambria Math" panose="02040503050406030204" pitchFamily="18" charset="0"/>
                            </a:rPr>
                          </m:ctrlPr>
                        </m:sSubPr>
                        <m:e>
                          <m:r>
                            <a:rPr lang="en-US" sz="2400" i="1">
                              <a:solidFill>
                                <a:schemeClr val="tx1"/>
                              </a:solidFill>
                              <a:latin typeface="Cambria Math"/>
                            </a:rPr>
                            <m:t>𝑣</m:t>
                          </m:r>
                        </m:e>
                        <m:sub>
                          <m:r>
                            <a:rPr lang="en-US" sz="2400" b="0" i="1" smtClean="0">
                              <a:solidFill>
                                <a:schemeClr val="tx1"/>
                              </a:solidFill>
                              <a:latin typeface="Cambria Math"/>
                            </a:rPr>
                            <m:t>3</m:t>
                          </m:r>
                        </m:sub>
                      </m:sSub>
                      <m:box>
                        <m:boxPr>
                          <m:ctrlPr>
                            <a:rPr lang="en-US" sz="2400" i="1">
                              <a:solidFill>
                                <a:schemeClr val="tx1"/>
                              </a:solidFill>
                              <a:latin typeface="Cambria Math" panose="02040503050406030204" pitchFamily="18" charset="0"/>
                            </a:rPr>
                          </m:ctrlPr>
                        </m:boxPr>
                        <m:e>
                          <m:argPr>
                            <m:argSz m:val="-1"/>
                          </m:argPr>
                          <m:f>
                            <m:fPr>
                              <m:ctrlPr>
                                <a:rPr lang="en-US" sz="2400" i="1">
                                  <a:solidFill>
                                    <a:schemeClr val="tx1"/>
                                  </a:solidFill>
                                  <a:latin typeface="Cambria Math" panose="02040503050406030204" pitchFamily="18" charset="0"/>
                                </a:rPr>
                              </m:ctrlPr>
                            </m:fPr>
                            <m:num>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a:rPr>
                                    <m:t>𝑏</m:t>
                                  </m:r>
                                </m:e>
                                <m:sub>
                                  <m:r>
                                    <a:rPr lang="en-US" sz="2400" i="1">
                                      <a:solidFill>
                                        <a:srgbClr val="0070C0"/>
                                      </a:solidFill>
                                      <a:latin typeface="Cambria Math"/>
                                    </a:rPr>
                                    <m:t>2</m:t>
                                  </m:r>
                                </m:sub>
                              </m:sSub>
                            </m:num>
                            <m:den>
                              <m:r>
                                <a:rPr lang="en-US" sz="2400" b="0" i="1" smtClean="0">
                                  <a:solidFill>
                                    <a:schemeClr val="tx1"/>
                                  </a:solidFill>
                                  <a:latin typeface="Cambria Math"/>
                                </a:rPr>
                                <m:t> </m:t>
                              </m:r>
                            </m:den>
                          </m:f>
                        </m:e>
                      </m:box>
                      <m:sSub>
                        <m:sSubPr>
                          <m:ctrlPr>
                            <a:rPr lang="en-SG" sz="2400" i="1">
                              <a:solidFill>
                                <a:schemeClr val="tx1"/>
                              </a:solidFill>
                              <a:latin typeface="Cambria Math" panose="02040503050406030204" pitchFamily="18" charset="0"/>
                            </a:rPr>
                          </m:ctrlPr>
                        </m:sSubPr>
                        <m:e>
                          <m:r>
                            <a:rPr lang="en-US" sz="2400" i="1">
                              <a:solidFill>
                                <a:schemeClr val="tx1"/>
                              </a:solidFill>
                              <a:latin typeface="Cambria Math"/>
                            </a:rPr>
                            <m:t>𝑣</m:t>
                          </m:r>
                        </m:e>
                        <m:sub>
                          <m:r>
                            <a:rPr lang="en-US" sz="2400" b="0" i="1" smtClean="0">
                              <a:solidFill>
                                <a:schemeClr val="tx1"/>
                              </a:solidFill>
                              <a:latin typeface="Cambria Math"/>
                            </a:rPr>
                            <m:t>1</m:t>
                          </m:r>
                        </m:sub>
                      </m:sSub>
                    </m:oMath>
                  </m:oMathPara>
                </a14:m>
                <a:endParaRPr lang="en-SG" sz="2400" dirty="0" smtClean="0">
                  <a:solidFill>
                    <a:schemeClr val="tx1"/>
                  </a:solidFill>
                </a:endParaRPr>
              </a:p>
              <a:p>
                <a:pPr algn="ct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a:rPr>
                        <m:t>7</m:t>
                      </m:r>
                      <m:r>
                        <a:rPr lang="en-SG" altLang="zh-CN" sz="2400" i="1" dirty="0">
                          <a:solidFill>
                            <a:schemeClr val="tx1"/>
                          </a:solidFill>
                          <a:latin typeface="Cambria Math"/>
                        </a:rPr>
                        <m:t>→</m:t>
                      </m:r>
                      <m:r>
                        <a:rPr lang="en-US" altLang="zh-CN" sz="2400" b="0" i="1" dirty="0" smtClean="0">
                          <a:solidFill>
                            <a:schemeClr val="tx1"/>
                          </a:solidFill>
                          <a:latin typeface="Cambria Math"/>
                        </a:rPr>
                        <m:t>9</m:t>
                      </m:r>
                    </m:oMath>
                  </m:oMathPara>
                </a14:m>
                <a:endParaRPr lang="en-SG" altLang="zh-CN" sz="2400" dirty="0">
                  <a:solidFill>
                    <a:schemeClr val="tx1"/>
                  </a:solidFill>
                </a:endParaRPr>
              </a:p>
            </p:txBody>
          </p:sp>
        </mc:Choice>
        <mc:Fallback xmlns="">
          <p:sp>
            <p:nvSpPr>
              <p:cNvPr id="37" name="Rounded Rectangle 115"/>
              <p:cNvSpPr>
                <a:spLocks noRot="1" noChangeAspect="1" noMove="1" noResize="1" noEditPoints="1" noAdjustHandles="1" noChangeArrowheads="1" noChangeShapeType="1" noTextEdit="1"/>
              </p:cNvSpPr>
              <p:nvPr/>
            </p:nvSpPr>
            <p:spPr>
              <a:xfrm>
                <a:off x="4269269" y="4557437"/>
                <a:ext cx="1598802" cy="925200"/>
              </a:xfrm>
              <a:prstGeom prst="roundRect">
                <a:avLst/>
              </a:prstGeom>
              <a:blipFill rotWithShape="1">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Rounded Rectangle 121"/>
              <p:cNvSpPr/>
              <p:nvPr/>
            </p:nvSpPr>
            <p:spPr>
              <a:xfrm>
                <a:off x="899592" y="4591644"/>
                <a:ext cx="1598802" cy="9255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2400" i="1" smtClean="0">
                              <a:solidFill>
                                <a:schemeClr val="tx1"/>
                              </a:solidFill>
                              <a:latin typeface="Cambria Math" panose="02040503050406030204" pitchFamily="18" charset="0"/>
                            </a:rPr>
                          </m:ctrlPr>
                        </m:sSubPr>
                        <m:e>
                          <m:r>
                            <a:rPr lang="en-US" sz="2400" i="1">
                              <a:solidFill>
                                <a:schemeClr val="tx1"/>
                              </a:solidFill>
                              <a:latin typeface="Cambria Math"/>
                            </a:rPr>
                            <m:t>𝑣</m:t>
                          </m:r>
                        </m:e>
                        <m:sub>
                          <m:r>
                            <a:rPr lang="en-US" sz="2400" b="0" i="1" smtClean="0">
                              <a:solidFill>
                                <a:schemeClr val="tx1"/>
                              </a:solidFill>
                              <a:latin typeface="Cambria Math"/>
                            </a:rPr>
                            <m:t>4</m:t>
                          </m:r>
                        </m:sub>
                      </m:sSub>
                      <m:box>
                        <m:boxPr>
                          <m:ctrlPr>
                            <a:rPr lang="en-US" sz="2400" i="1">
                              <a:solidFill>
                                <a:schemeClr val="tx1"/>
                              </a:solidFill>
                              <a:latin typeface="Cambria Math" panose="02040503050406030204" pitchFamily="18" charset="0"/>
                            </a:rPr>
                          </m:ctrlPr>
                        </m:boxPr>
                        <m:e>
                          <m:argPr>
                            <m:argSz m:val="-1"/>
                          </m:argPr>
                          <m:f>
                            <m:fPr>
                              <m:ctrlPr>
                                <a:rPr lang="en-US" sz="2400" i="1">
                                  <a:solidFill>
                                    <a:schemeClr val="tx1"/>
                                  </a:solidFill>
                                  <a:latin typeface="Cambria Math" panose="02040503050406030204" pitchFamily="18" charset="0"/>
                                </a:rPr>
                              </m:ctrlPr>
                            </m:fPr>
                            <m:num>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a:rPr>
                                    <m:t>𝑏</m:t>
                                  </m:r>
                                </m:e>
                                <m:sub>
                                  <m:r>
                                    <a:rPr lang="en-US" sz="2400" i="1">
                                      <a:solidFill>
                                        <a:srgbClr val="0070C0"/>
                                      </a:solidFill>
                                      <a:latin typeface="Cambria Math"/>
                                    </a:rPr>
                                    <m:t>2</m:t>
                                  </m:r>
                                </m:sub>
                              </m:sSub>
                            </m:num>
                            <m:den>
                              <m:r>
                                <a:rPr lang="en-US" sz="2400" b="0" i="1" smtClean="0">
                                  <a:solidFill>
                                    <a:schemeClr val="tx1"/>
                                  </a:solidFill>
                                  <a:latin typeface="Cambria Math"/>
                                </a:rPr>
                                <m:t> </m:t>
                              </m:r>
                            </m:den>
                          </m:f>
                        </m:e>
                      </m:box>
                      <m:sSub>
                        <m:sSubPr>
                          <m:ctrlPr>
                            <a:rPr lang="en-SG" sz="2400" i="1">
                              <a:solidFill>
                                <a:schemeClr val="tx1"/>
                              </a:solidFill>
                              <a:latin typeface="Cambria Math" panose="02040503050406030204" pitchFamily="18" charset="0"/>
                            </a:rPr>
                          </m:ctrlPr>
                        </m:sSubPr>
                        <m:e>
                          <m:r>
                            <a:rPr lang="en-US" sz="2400" i="1">
                              <a:solidFill>
                                <a:schemeClr val="tx1"/>
                              </a:solidFill>
                              <a:latin typeface="Cambria Math"/>
                            </a:rPr>
                            <m:t>𝑣</m:t>
                          </m:r>
                        </m:e>
                        <m:sub>
                          <m:r>
                            <a:rPr lang="en-US" sz="2400" b="0" i="1" smtClean="0">
                              <a:solidFill>
                                <a:schemeClr val="tx1"/>
                              </a:solidFill>
                              <a:latin typeface="Cambria Math"/>
                            </a:rPr>
                            <m:t>3</m:t>
                          </m:r>
                        </m:sub>
                      </m:sSub>
                    </m:oMath>
                  </m:oMathPara>
                </a14:m>
                <a:endParaRPr lang="en-SG" sz="2400" dirty="0" smtClean="0">
                  <a:solidFill>
                    <a:schemeClr val="tx1"/>
                  </a:solidFill>
                </a:endParaRPr>
              </a:p>
              <a:p>
                <a:pPr algn="ctr"/>
                <a14:m>
                  <m:oMathPara xmlns:m="http://schemas.openxmlformats.org/officeDocument/2006/math">
                    <m:oMathParaPr>
                      <m:jc m:val="centerGroup"/>
                    </m:oMathParaPr>
                    <m:oMath xmlns:m="http://schemas.openxmlformats.org/officeDocument/2006/math">
                      <m:r>
                        <a:rPr lang="en-SG" sz="2400" i="1" dirty="0" smtClean="0">
                          <a:solidFill>
                            <a:schemeClr val="tx1"/>
                          </a:solidFill>
                          <a:latin typeface="Cambria Math"/>
                        </a:rPr>
                        <m:t>5→7</m:t>
                      </m:r>
                    </m:oMath>
                  </m:oMathPara>
                </a14:m>
                <a:endParaRPr lang="en-SG" sz="2400" dirty="0">
                  <a:solidFill>
                    <a:schemeClr val="tx1"/>
                  </a:solidFill>
                </a:endParaRPr>
              </a:p>
            </p:txBody>
          </p:sp>
        </mc:Choice>
        <mc:Fallback xmlns="">
          <p:sp>
            <p:nvSpPr>
              <p:cNvPr id="38" name="Rounded Rectangle 121"/>
              <p:cNvSpPr>
                <a:spLocks noRot="1" noChangeAspect="1" noMove="1" noResize="1" noEditPoints="1" noAdjustHandles="1" noChangeArrowheads="1" noChangeShapeType="1" noTextEdit="1"/>
              </p:cNvSpPr>
              <p:nvPr/>
            </p:nvSpPr>
            <p:spPr>
              <a:xfrm>
                <a:off x="899592" y="4591644"/>
                <a:ext cx="1598802" cy="925588"/>
              </a:xfrm>
              <a:prstGeom prst="roundRect">
                <a:avLst/>
              </a:prstGeom>
              <a:blipFill rotWithShape="1">
                <a:blip r:embed="rId22"/>
                <a:stretch>
                  <a:fillRect/>
                </a:stretch>
              </a:blipFill>
            </p:spPr>
            <p:txBody>
              <a:bodyPr/>
              <a:lstStyle/>
              <a:p>
                <a:r>
                  <a:rPr lang="zh-CN" altLang="en-US">
                    <a:noFill/>
                  </a:rPr>
                  <a:t> </a:t>
                </a:r>
              </a:p>
            </p:txBody>
          </p:sp>
        </mc:Fallback>
      </mc:AlternateContent>
      <p:sp>
        <p:nvSpPr>
          <p:cNvPr id="39" name="Down Arrow 122"/>
          <p:cNvSpPr/>
          <p:nvPr/>
        </p:nvSpPr>
        <p:spPr>
          <a:xfrm>
            <a:off x="4995401" y="4221088"/>
            <a:ext cx="333534" cy="296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0" name="Down Arrow 127"/>
          <p:cNvSpPr/>
          <p:nvPr/>
        </p:nvSpPr>
        <p:spPr>
          <a:xfrm>
            <a:off x="1493585" y="4254566"/>
            <a:ext cx="333534" cy="296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1" name="Picture 13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80436" y="5373216"/>
            <a:ext cx="1231886" cy="1231886"/>
          </a:xfrm>
          <a:prstGeom prst="rect">
            <a:avLst/>
          </a:prstGeom>
        </p:spPr>
      </p:pic>
      <mc:AlternateContent xmlns:mc="http://schemas.openxmlformats.org/markup-compatibility/2006" xmlns:a14="http://schemas.microsoft.com/office/drawing/2010/main">
        <mc:Choice Requires="a14">
          <p:sp>
            <p:nvSpPr>
              <p:cNvPr id="42" name="Rounded Rectangle 132"/>
              <p:cNvSpPr/>
              <p:nvPr/>
            </p:nvSpPr>
            <p:spPr>
              <a:xfrm>
                <a:off x="3885208" y="5775090"/>
                <a:ext cx="3351088" cy="64807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SG" sz="2800" i="1" smtClean="0">
                              <a:solidFill>
                                <a:schemeClr val="tx1"/>
                              </a:solidFill>
                              <a:latin typeface="Cambria Math" panose="02040503050406030204" pitchFamily="18" charset="0"/>
                            </a:rPr>
                          </m:ctrlPr>
                        </m:sSubPr>
                        <m:e>
                          <m:r>
                            <a:rPr lang="en-US" sz="2800" i="1">
                              <a:solidFill>
                                <a:schemeClr val="tx1"/>
                              </a:solidFill>
                              <a:latin typeface="Cambria Math"/>
                            </a:rPr>
                            <m:t>𝑣</m:t>
                          </m:r>
                        </m:e>
                        <m:sub>
                          <m:r>
                            <a:rPr lang="en-US" sz="2800" b="0" i="1" smtClean="0">
                              <a:solidFill>
                                <a:schemeClr val="tx1"/>
                              </a:solidFill>
                              <a:latin typeface="Cambria Math"/>
                            </a:rPr>
                            <m:t>4</m:t>
                          </m:r>
                        </m:sub>
                      </m:sSub>
                      <m:box>
                        <m:boxPr>
                          <m:ctrlPr>
                            <a:rPr lang="en-US" sz="2800" i="1">
                              <a:solidFill>
                                <a:schemeClr val="tx1"/>
                              </a:solidFill>
                              <a:latin typeface="Cambria Math" panose="02040503050406030204" pitchFamily="18" charset="0"/>
                            </a:rPr>
                          </m:ctrlPr>
                        </m:boxPr>
                        <m:e>
                          <m:argPr>
                            <m:argSz m:val="-1"/>
                          </m:argPr>
                          <m:f>
                            <m:fPr>
                              <m:ctrlPr>
                                <a:rPr lang="en-US" sz="2800" i="1">
                                  <a:solidFill>
                                    <a:schemeClr val="tx1"/>
                                  </a:solidFill>
                                  <a:latin typeface="Cambria Math" panose="02040503050406030204" pitchFamily="18" charset="0"/>
                                </a:rPr>
                              </m:ctrlPr>
                            </m:fPr>
                            <m:num>
                              <m:r>
                                <a:rPr lang="en-US" sz="2800" b="0" i="1" smtClean="0">
                                  <a:solidFill>
                                    <a:schemeClr val="tx1"/>
                                  </a:solidFill>
                                  <a:latin typeface="Cambria Math"/>
                                </a:rPr>
                                <m:t>  </m:t>
                              </m:r>
                              <m:sSub>
                                <m:sSubPr>
                                  <m:ctrlPr>
                                    <a:rPr lang="en-US" sz="2800" i="1">
                                      <a:solidFill>
                                        <a:schemeClr val="tx1"/>
                                      </a:solidFill>
                                      <a:latin typeface="Cambria Math" panose="02040503050406030204" pitchFamily="18" charset="0"/>
                                    </a:rPr>
                                  </m:ctrlPr>
                                </m:sSubPr>
                                <m:e>
                                  <m:r>
                                    <a:rPr lang="en-US" sz="2800" i="1" smtClean="0">
                                      <a:solidFill>
                                        <a:srgbClr val="0070C0"/>
                                      </a:solidFill>
                                      <a:latin typeface="Cambria Math"/>
                                    </a:rPr>
                                    <m:t>𝑏</m:t>
                                  </m:r>
                                </m:e>
                                <m:sub>
                                  <m:r>
                                    <a:rPr lang="en-US" sz="2800" i="1" smtClean="0">
                                      <a:solidFill>
                                        <a:srgbClr val="0070C0"/>
                                      </a:solidFill>
                                      <a:latin typeface="Cambria Math"/>
                                    </a:rPr>
                                    <m:t>2</m:t>
                                  </m:r>
                                </m:sub>
                              </m:sSub>
                              <m:r>
                                <a:rPr lang="en-US" sz="2800" b="0" i="1" smtClean="0">
                                  <a:solidFill>
                                    <a:schemeClr val="tx1"/>
                                  </a:solidFill>
                                  <a:latin typeface="Cambria Math"/>
                                </a:rPr>
                                <m:t> </m:t>
                              </m:r>
                            </m:num>
                            <m:den>
                              <m:r>
                                <a:rPr lang="en-US" sz="2800" b="0" i="1" smtClean="0">
                                  <a:solidFill>
                                    <a:schemeClr val="tx1"/>
                                  </a:solidFill>
                                  <a:latin typeface="Cambria Math"/>
                                </a:rPr>
                                <m:t> </m:t>
                              </m:r>
                            </m:den>
                          </m:f>
                        </m:e>
                      </m:box>
                      <m:r>
                        <a:rPr lang="en-US" sz="2800" i="1">
                          <a:solidFill>
                            <a:schemeClr val="tx1"/>
                          </a:solidFill>
                          <a:latin typeface="Cambria Math"/>
                        </a:rPr>
                        <m:t> </m:t>
                      </m:r>
                      <m:sSub>
                        <m:sSubPr>
                          <m:ctrlPr>
                            <a:rPr lang="en-SG" sz="2800" i="1">
                              <a:solidFill>
                                <a:schemeClr val="tx1"/>
                              </a:solidFill>
                              <a:latin typeface="Cambria Math" panose="02040503050406030204" pitchFamily="18" charset="0"/>
                            </a:rPr>
                          </m:ctrlPr>
                        </m:sSubPr>
                        <m:e>
                          <m:r>
                            <a:rPr lang="en-US" sz="2800" i="1">
                              <a:solidFill>
                                <a:schemeClr val="tx1"/>
                              </a:solidFill>
                              <a:latin typeface="Cambria Math"/>
                            </a:rPr>
                            <m:t>𝑣</m:t>
                          </m:r>
                        </m:e>
                        <m:sub>
                          <m:r>
                            <a:rPr lang="en-US" sz="2800" b="0" i="1" smtClean="0">
                              <a:solidFill>
                                <a:schemeClr val="tx1"/>
                              </a:solidFill>
                              <a:latin typeface="Cambria Math"/>
                            </a:rPr>
                            <m:t>3</m:t>
                          </m:r>
                        </m:sub>
                      </m:sSub>
                      <m:box>
                        <m:boxPr>
                          <m:ctrlPr>
                            <a:rPr lang="en-US" sz="2800" i="1">
                              <a:solidFill>
                                <a:schemeClr val="tx1"/>
                              </a:solidFill>
                              <a:latin typeface="Cambria Math" panose="02040503050406030204" pitchFamily="18" charset="0"/>
                            </a:rPr>
                          </m:ctrlPr>
                        </m:boxPr>
                        <m:e>
                          <m:argPr>
                            <m:argSz m:val="-1"/>
                          </m:argPr>
                          <m:f>
                            <m:fPr>
                              <m:ctrlPr>
                                <a:rPr lang="en-US" sz="2800" i="1">
                                  <a:solidFill>
                                    <a:schemeClr val="tx1"/>
                                  </a:solidFill>
                                  <a:latin typeface="Cambria Math" panose="02040503050406030204" pitchFamily="18" charset="0"/>
                                </a:rPr>
                              </m:ctrlPr>
                            </m:fPr>
                            <m:num>
                              <m:r>
                                <a:rPr lang="en-US" sz="2800" i="1">
                                  <a:solidFill>
                                    <a:schemeClr val="tx1"/>
                                  </a:solidFill>
                                  <a:latin typeface="Cambria Math"/>
                                </a:rPr>
                                <m:t>  </m:t>
                              </m:r>
                              <m:sSub>
                                <m:sSubPr>
                                  <m:ctrlPr>
                                    <a:rPr lang="en-US" sz="2800" i="1" smtClean="0">
                                      <a:solidFill>
                                        <a:schemeClr val="tx1"/>
                                      </a:solidFill>
                                      <a:latin typeface="Cambria Math" panose="02040503050406030204" pitchFamily="18" charset="0"/>
                                    </a:rPr>
                                  </m:ctrlPr>
                                </m:sSubPr>
                                <m:e>
                                  <m:r>
                                    <a:rPr lang="en-US" sz="2800" i="1" smtClean="0">
                                      <a:solidFill>
                                        <a:srgbClr val="0070C0"/>
                                      </a:solidFill>
                                      <a:latin typeface="Cambria Math"/>
                                    </a:rPr>
                                    <m:t>𝑏</m:t>
                                  </m:r>
                                </m:e>
                                <m:sub>
                                  <m:r>
                                    <a:rPr lang="en-US" sz="2800" b="0" i="1" smtClean="0">
                                      <a:solidFill>
                                        <a:srgbClr val="0070C0"/>
                                      </a:solidFill>
                                      <a:latin typeface="Cambria Math"/>
                                    </a:rPr>
                                    <m:t>2</m:t>
                                  </m:r>
                                </m:sub>
                              </m:sSub>
                              <m:r>
                                <a:rPr lang="en-US" sz="2800" i="1">
                                  <a:solidFill>
                                    <a:schemeClr val="tx1"/>
                                  </a:solidFill>
                                  <a:latin typeface="Cambria Math"/>
                                </a:rPr>
                                <m:t>  </m:t>
                              </m:r>
                            </m:num>
                            <m:den>
                              <m:r>
                                <a:rPr lang="en-US" sz="2800" b="0" i="1" smtClean="0">
                                  <a:solidFill>
                                    <a:schemeClr val="tx1"/>
                                  </a:solidFill>
                                  <a:latin typeface="Cambria Math"/>
                                </a:rPr>
                                <m:t> </m:t>
                              </m:r>
                            </m:den>
                          </m:f>
                        </m:e>
                      </m:box>
                      <m:r>
                        <a:rPr lang="en-US" sz="2800" i="1">
                          <a:solidFill>
                            <a:schemeClr val="tx1"/>
                          </a:solidFill>
                          <a:latin typeface="Cambria Math"/>
                        </a:rPr>
                        <m:t> </m:t>
                      </m:r>
                      <m:sSub>
                        <m:sSubPr>
                          <m:ctrlPr>
                            <a:rPr lang="en-SG" sz="2800" i="1">
                              <a:solidFill>
                                <a:schemeClr val="tx1"/>
                              </a:solidFill>
                              <a:latin typeface="Cambria Math" panose="02040503050406030204" pitchFamily="18" charset="0"/>
                            </a:rPr>
                          </m:ctrlPr>
                        </m:sSubPr>
                        <m:e>
                          <m:r>
                            <a:rPr lang="en-US" sz="2800" i="1">
                              <a:solidFill>
                                <a:schemeClr val="tx1"/>
                              </a:solidFill>
                              <a:latin typeface="Cambria Math"/>
                            </a:rPr>
                            <m:t>𝑣</m:t>
                          </m:r>
                        </m:e>
                        <m:sub>
                          <m:r>
                            <a:rPr lang="en-US" sz="2800" b="0" i="1" smtClean="0">
                              <a:solidFill>
                                <a:schemeClr val="tx1"/>
                              </a:solidFill>
                              <a:latin typeface="Cambria Math"/>
                            </a:rPr>
                            <m:t>1</m:t>
                          </m:r>
                        </m:sub>
                      </m:sSub>
                      <m:box>
                        <m:boxPr>
                          <m:ctrlPr>
                            <a:rPr lang="en-US" sz="2800" i="1">
                              <a:solidFill>
                                <a:schemeClr val="tx1"/>
                              </a:solidFill>
                              <a:latin typeface="Cambria Math" panose="02040503050406030204" pitchFamily="18" charset="0"/>
                            </a:rPr>
                          </m:ctrlPr>
                        </m:boxPr>
                        <m:e>
                          <m:argPr>
                            <m:argSz m:val="-1"/>
                          </m:argPr>
                          <m:f>
                            <m:fPr>
                              <m:ctrlPr>
                                <a:rPr lang="en-US" sz="2800" i="1">
                                  <a:solidFill>
                                    <a:schemeClr val="tx1"/>
                                  </a:solidFill>
                                  <a:latin typeface="Cambria Math" panose="02040503050406030204" pitchFamily="18" charset="0"/>
                                </a:rPr>
                              </m:ctrlPr>
                            </m:fPr>
                            <m:num>
                              <m:r>
                                <a:rPr lang="en-US" sz="2800" i="1">
                                  <a:solidFill>
                                    <a:schemeClr val="tx1"/>
                                  </a:solidFill>
                                  <a:latin typeface="Cambria Math"/>
                                </a:rPr>
                                <m:t>  </m:t>
                              </m:r>
                              <m:sSub>
                                <m:sSubPr>
                                  <m:ctrlPr>
                                    <a:rPr lang="en-US" sz="2800" i="1" smtClean="0">
                                      <a:solidFill>
                                        <a:srgbClr val="0070C0"/>
                                      </a:solidFill>
                                      <a:latin typeface="Cambria Math" panose="02040503050406030204" pitchFamily="18" charset="0"/>
                                    </a:rPr>
                                  </m:ctrlPr>
                                </m:sSubPr>
                                <m:e>
                                  <m:r>
                                    <a:rPr lang="en-US" sz="2800" i="1">
                                      <a:solidFill>
                                        <a:srgbClr val="0070C0"/>
                                      </a:solidFill>
                                      <a:latin typeface="Cambria Math"/>
                                    </a:rPr>
                                    <m:t>𝑏</m:t>
                                  </m:r>
                                </m:e>
                                <m:sub>
                                  <m:r>
                                    <a:rPr lang="en-US" sz="2800" b="0" i="1" smtClean="0">
                                      <a:solidFill>
                                        <a:srgbClr val="0070C0"/>
                                      </a:solidFill>
                                      <a:latin typeface="Cambria Math"/>
                                    </a:rPr>
                                    <m:t>2</m:t>
                                  </m:r>
                                </m:sub>
                              </m:sSub>
                              <m:r>
                                <a:rPr lang="en-US" sz="2800" i="1">
                                  <a:solidFill>
                                    <a:schemeClr val="tx1"/>
                                  </a:solidFill>
                                  <a:latin typeface="Cambria Math"/>
                                </a:rPr>
                                <m:t>  </m:t>
                              </m:r>
                            </m:num>
                            <m:den>
                              <m:r>
                                <a:rPr lang="en-US" sz="2800" b="0" i="1" smtClean="0">
                                  <a:solidFill>
                                    <a:schemeClr val="tx1"/>
                                  </a:solidFill>
                                  <a:latin typeface="Cambria Math"/>
                                </a:rPr>
                                <m:t> </m:t>
                              </m:r>
                            </m:den>
                          </m:f>
                        </m:e>
                      </m:box>
                      <m:sSub>
                        <m:sSubPr>
                          <m:ctrlPr>
                            <a:rPr lang="en-SG" sz="2800" i="1">
                              <a:solidFill>
                                <a:schemeClr val="tx1"/>
                              </a:solidFill>
                              <a:latin typeface="Cambria Math" panose="02040503050406030204" pitchFamily="18" charset="0"/>
                            </a:rPr>
                          </m:ctrlPr>
                        </m:sSubPr>
                        <m:e>
                          <m:r>
                            <a:rPr lang="en-US" sz="2800" i="1">
                              <a:solidFill>
                                <a:schemeClr val="tx1"/>
                              </a:solidFill>
                              <a:latin typeface="Cambria Math"/>
                            </a:rPr>
                            <m:t>𝑣</m:t>
                          </m:r>
                        </m:e>
                        <m:sub>
                          <m:r>
                            <a:rPr lang="en-US" sz="2800" b="0" i="1" smtClean="0">
                              <a:solidFill>
                                <a:schemeClr val="tx1"/>
                              </a:solidFill>
                              <a:latin typeface="Cambria Math"/>
                            </a:rPr>
                            <m:t>2</m:t>
                          </m:r>
                        </m:sub>
                      </m:sSub>
                    </m:oMath>
                  </m:oMathPara>
                </a14:m>
                <a:endParaRPr lang="en-SG" sz="2800" dirty="0">
                  <a:solidFill>
                    <a:schemeClr val="tx1"/>
                  </a:solidFill>
                </a:endParaRPr>
              </a:p>
            </p:txBody>
          </p:sp>
        </mc:Choice>
        <mc:Fallback xmlns="">
          <p:sp>
            <p:nvSpPr>
              <p:cNvPr id="42" name="Rounded Rectangle 132"/>
              <p:cNvSpPr>
                <a:spLocks noRot="1" noChangeAspect="1" noMove="1" noResize="1" noEditPoints="1" noAdjustHandles="1" noChangeArrowheads="1" noChangeShapeType="1" noTextEdit="1"/>
              </p:cNvSpPr>
              <p:nvPr/>
            </p:nvSpPr>
            <p:spPr>
              <a:xfrm>
                <a:off x="3885208" y="5775090"/>
                <a:ext cx="3351088" cy="648072"/>
              </a:xfrm>
              <a:prstGeom prst="roundRect">
                <a:avLst/>
              </a:prstGeom>
              <a:blipFill rotWithShape="1">
                <a:blip r:embed="rId24"/>
                <a:stretch>
                  <a:fillRect/>
                </a:stretch>
              </a:blipFill>
            </p:spPr>
            <p:txBody>
              <a:bodyPr/>
              <a:lstStyle/>
              <a:p>
                <a:r>
                  <a:rPr lang="zh-CN" altLang="en-US">
                    <a:noFill/>
                  </a:rPr>
                  <a:t> </a:t>
                </a:r>
              </a:p>
            </p:txBody>
          </p:sp>
        </mc:Fallback>
      </mc:AlternateContent>
      <p:sp>
        <p:nvSpPr>
          <p:cNvPr id="4" name="椭圆 3"/>
          <p:cNvSpPr/>
          <p:nvPr/>
        </p:nvSpPr>
        <p:spPr>
          <a:xfrm>
            <a:off x="4139952" y="2594492"/>
            <a:ext cx="442800" cy="441276"/>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7132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Query processing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𝑖𝑛</m:t>
                            </m:r>
                          </m:sub>
                        </m:sSub>
                        <m:d>
                          <m:dPr>
                            <m:ctrlPr>
                              <a:rPr lang="en-US" altLang="zh-CN" b="0" i="1" smtClean="0">
                                <a:latin typeface="Cambria Math" panose="02040503050406030204" pitchFamily="18" charset="0"/>
                              </a:rPr>
                            </m:ctrlPr>
                          </m:dPr>
                          <m:e>
                            <m:r>
                              <a:rPr lang="en-US" altLang="zh-CN" b="0" i="1" smtClean="0">
                                <a:latin typeface="Cambria Math"/>
                              </a:rPr>
                              <m:t>𝑢</m:t>
                            </m:r>
                          </m:e>
                        </m:d>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𝑜𝑢𝑡</m:t>
                        </m:r>
                      </m:sub>
                    </m:sSub>
                    <m:d>
                      <m:dPr>
                        <m:ctrlPr>
                          <a:rPr lang="en-US" altLang="zh-CN" b="0" i="1" smtClean="0">
                            <a:latin typeface="Cambria Math" panose="02040503050406030204" pitchFamily="18" charset="0"/>
                          </a:rPr>
                        </m:ctrlPr>
                      </m:dPr>
                      <m:e>
                        <m:r>
                          <a:rPr lang="en-US" altLang="zh-CN" b="0" i="1" smtClean="0">
                            <a:latin typeface="Cambria Math"/>
                          </a:rPr>
                          <m:t>𝑣</m:t>
                        </m:r>
                      </m:e>
                    </m:d>
                    <m:r>
                      <a:rPr lang="en-US" altLang="zh-CN" b="0" i="1" smtClean="0">
                        <a:latin typeface="Cambria Math"/>
                      </a:rPr>
                      <m:t>|</m:t>
                    </m:r>
                  </m:oMath>
                </a14:m>
                <a:r>
                  <a:rPr lang="zh-CN" altLang="en-US" dirty="0" smtClean="0"/>
                  <a:t> </a:t>
                </a:r>
                <a:r>
                  <a:rPr lang="en-US" altLang="zh-CN" dirty="0" smtClean="0"/>
                  <a:t>paths</a:t>
                </a:r>
                <a:r>
                  <a:rPr lang="zh-CN" altLang="en-US" dirty="0" smtClean="0"/>
                  <a:t> </a:t>
                </a:r>
                <a:r>
                  <a:rPr lang="en-US" altLang="zh-CN" dirty="0" smtClean="0"/>
                  <a:t>in the worst case</a:t>
                </a:r>
              </a:p>
              <a:p>
                <a:pPr lvl="1"/>
                <a:r>
                  <a:rPr lang="en-US" altLang="zh-CN" dirty="0" smtClean="0"/>
                  <a:t>Quadratic </a:t>
                </a:r>
              </a:p>
              <a:p>
                <a:pPr lvl="1"/>
                <a:endParaRPr lang="en-US" altLang="zh-CN" dirty="0"/>
              </a:p>
              <a:p>
                <a:r>
                  <a:rPr lang="en-US" altLang="zh-CN" dirty="0" smtClean="0"/>
                  <a:t>Linear-time algorithm</a:t>
                </a:r>
              </a:p>
              <a:p>
                <a:pPr lvl="1"/>
                <a:r>
                  <a:rPr lang="en-US" altLang="zh-CN" dirty="0" smtClean="0"/>
                  <a:t>Exploiting node ordering and timestamp information to prune non-dominated paths.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l="-1630" t="-1887"/>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904506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dirty="0"/>
          </a:p>
        </p:txBody>
      </p:sp>
      <p:sp>
        <p:nvSpPr>
          <p:cNvPr id="4" name="Title 1"/>
          <p:cNvSpPr txBox="1">
            <a:spLocks/>
          </p:cNvSpPr>
          <p:nvPr/>
        </p:nvSpPr>
        <p:spPr>
          <a:xfrm>
            <a:off x="755576" y="2852936"/>
            <a:ext cx="7772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a:lstStyle>
          <a:p>
            <a:r>
              <a:rPr lang="en-US" altLang="zh-CN" dirty="0" smtClean="0"/>
              <a:t>Preprocessing Algorithms</a:t>
            </a:r>
            <a:endParaRPr lang="en-US" dirty="0"/>
          </a:p>
        </p:txBody>
      </p:sp>
    </p:spTree>
    <p:extLst>
      <p:ext uri="{BB962C8B-B14F-4D97-AF65-F5344CB8AC3E}">
        <p14:creationId xmlns:p14="http://schemas.microsoft.com/office/powerpoint/2010/main" val="258865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Index construction</a:t>
            </a:r>
            <a:endParaRPr lang="zh-CN" altLang="en-US" dirty="0"/>
          </a:p>
        </p:txBody>
      </p:sp>
      <p:sp>
        <p:nvSpPr>
          <p:cNvPr id="3" name="内容占位符 2"/>
          <p:cNvSpPr>
            <a:spLocks noGrp="1"/>
          </p:cNvSpPr>
          <p:nvPr>
            <p:ph idx="1"/>
          </p:nvPr>
        </p:nvSpPr>
        <p:spPr/>
        <p:txBody>
          <a:bodyPr/>
          <a:lstStyle/>
          <a:p>
            <a:r>
              <a:rPr lang="en-US" altLang="zh-CN" dirty="0" smtClean="0"/>
              <a:t>How to generate indices that satisfy the constraints? </a:t>
            </a:r>
          </a:p>
        </p:txBody>
      </p:sp>
    </p:spTree>
    <p:extLst>
      <p:ext uri="{BB962C8B-B14F-4D97-AF65-F5344CB8AC3E}">
        <p14:creationId xmlns:p14="http://schemas.microsoft.com/office/powerpoint/2010/main" val="384844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Index construction</a:t>
            </a:r>
            <a:endParaRPr lang="zh-CN"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altLang="zh-CN" dirty="0" smtClean="0"/>
                  <a:t>Iteratively choose </a:t>
                </a:r>
                <a14:m>
                  <m:oMath xmlns:m="http://schemas.openxmlformats.org/officeDocument/2006/math">
                    <m:r>
                      <a:rPr lang="en-US" altLang="zh-CN" b="0" i="1" smtClean="0">
                        <a:latin typeface="Cambria Math" panose="02040503050406030204" pitchFamily="18" charset="0"/>
                      </a:rPr>
                      <m:t>𝑣</m:t>
                    </m:r>
                  </m:oMath>
                </a14:m>
                <a:r>
                  <a:rPr lang="zh-CN" altLang="en-US" dirty="0" smtClean="0"/>
                  <a:t> </a:t>
                </a:r>
                <a:r>
                  <a:rPr lang="en-US" altLang="zh-CN" dirty="0" smtClean="0"/>
                  <a:t>with the highest node order</a:t>
                </a:r>
              </a:p>
              <a:p>
                <a:pPr lvl="1"/>
                <a:r>
                  <a:rPr lang="en-US" altLang="zh-CN" dirty="0" smtClean="0"/>
                  <a:t>Forward EAP traversal</a:t>
                </a:r>
              </a:p>
              <a:p>
                <a:pPr lvl="2"/>
                <a:r>
                  <a:rPr lang="en-US" altLang="zh-CN" sz="2200" dirty="0" smtClean="0"/>
                  <a:t>from largest timestamp t: non-dominance guarantee </a:t>
                </a:r>
                <a14:m>
                  <m:oMath xmlns:m="http://schemas.openxmlformats.org/officeDocument/2006/math">
                    <m:r>
                      <a:rPr lang="en-US" altLang="zh-CN" sz="2200" b="0" i="1" smtClean="0">
                        <a:latin typeface="Cambria Math" panose="02040503050406030204" pitchFamily="18" charset="0"/>
                      </a:rPr>
                      <m:t>→</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𝑃</m:t>
                        </m:r>
                      </m:e>
                      <m:sub>
                        <m:r>
                          <a:rPr lang="en-US" altLang="zh-CN" sz="2200" b="0" i="1" smtClean="0">
                            <a:latin typeface="Cambria Math" panose="02040503050406030204" pitchFamily="18" charset="0"/>
                          </a:rPr>
                          <m:t>𝑡</m:t>
                        </m:r>
                      </m:sub>
                    </m:sSub>
                  </m:oMath>
                </a14:m>
                <a:endParaRPr lang="en-US" altLang="zh-CN" sz="2200" dirty="0" smtClean="0"/>
              </a:p>
              <a:p>
                <a:pPr lvl="2"/>
                <a:r>
                  <a:rPr lang="en-US" altLang="zh-CN" sz="2200" dirty="0" smtClean="0"/>
                  <a:t>Next largest timestamp </a:t>
                </a:r>
                <a14:m>
                  <m:oMath xmlns:m="http://schemas.openxmlformats.org/officeDocument/2006/math">
                    <m:sSup>
                      <m:sSupPr>
                        <m:ctrlPr>
                          <a:rPr lang="en-US" altLang="zh-CN" sz="2200" b="0" i="1" smtClean="0">
                            <a:latin typeface="Cambria Math" panose="02040503050406030204" pitchFamily="18" charset="0"/>
                          </a:rPr>
                        </m:ctrlPr>
                      </m:sSupPr>
                      <m:e>
                        <m:r>
                          <a:rPr lang="en-US" altLang="zh-CN" sz="2200" b="0" i="1" smtClean="0">
                            <a:latin typeface="Cambria Math" panose="02040503050406030204" pitchFamily="18" charset="0"/>
                          </a:rPr>
                          <m:t>𝑡</m:t>
                        </m:r>
                      </m:e>
                      <m:sup>
                        <m:r>
                          <a:rPr lang="en-US" altLang="zh-CN" sz="2200" b="0" i="1" smtClean="0">
                            <a:latin typeface="Cambria Math" panose="02040503050406030204" pitchFamily="18" charset="0"/>
                          </a:rPr>
                          <m:t>′</m:t>
                        </m:r>
                      </m:sup>
                    </m:sSup>
                  </m:oMath>
                </a14:m>
                <a:r>
                  <a:rPr lang="en-US" altLang="zh-CN" sz="2200" dirty="0" smtClean="0"/>
                  <a:t>: not dominated by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i="1">
                            <a:latin typeface="Cambria Math" panose="02040503050406030204" pitchFamily="18" charset="0"/>
                          </a:rPr>
                          <m:t>𝑃</m:t>
                        </m:r>
                      </m:e>
                      <m:sub>
                        <m:r>
                          <a:rPr lang="en-US" altLang="zh-CN" sz="2200" b="0" i="1" smtClean="0">
                            <a:latin typeface="Cambria Math" panose="02040503050406030204" pitchFamily="18" charset="0"/>
                          </a:rPr>
                          <m:t>𝑡</m:t>
                        </m:r>
                      </m:sub>
                    </m:sSub>
                    <m:r>
                      <a:rPr lang="en-US" altLang="zh-CN" sz="2200" b="0" i="1" smtClean="0">
                        <a:latin typeface="Cambria Math" panose="02040503050406030204" pitchFamily="18" charset="0"/>
                      </a:rPr>
                      <m:t>→</m:t>
                    </m:r>
                  </m:oMath>
                </a14:m>
                <a:r>
                  <a:rPr lang="en-US" altLang="zh-CN" sz="2200" dirty="0" smtClean="0"/>
                  <a:t> non-dominance guarantee</a:t>
                </a:r>
              </a:p>
              <a:p>
                <a:pPr lvl="2"/>
                <a:r>
                  <a:rPr lang="en-US" altLang="zh-CN" sz="2200" dirty="0" smtClean="0"/>
                  <a:t>Can be retrieved by querying with existing label? </a:t>
                </a:r>
              </a:p>
              <a:p>
                <a:pPr lvl="3"/>
                <a:r>
                  <a:rPr lang="en-US" altLang="zh-CN" sz="2200" dirty="0" smtClean="0"/>
                  <a:t>No: add to label</a:t>
                </a:r>
              </a:p>
              <a:p>
                <a:pPr lvl="3"/>
                <a:r>
                  <a:rPr lang="en-US" altLang="zh-CN" sz="2200" dirty="0" smtClean="0"/>
                  <a:t>Yes: discard.</a:t>
                </a:r>
              </a:p>
              <a:p>
                <a:pPr lvl="1"/>
                <a:r>
                  <a:rPr lang="en-US" altLang="zh-CN" dirty="0" smtClean="0"/>
                  <a:t>Backward LDP traversal, from smallest timestamp</a:t>
                </a:r>
                <a:endParaRPr lang="zh-CN"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887" b="-17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3154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Index construction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2</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3</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1</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e>
                    </m:d>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椭圆 6"/>
              <p:cNvSpPr/>
              <p:nvPr/>
            </p:nvSpPr>
            <p:spPr>
              <a:xfrm>
                <a:off x="6538530" y="3666404"/>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4</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椭圆 6"/>
              <p:cNvSpPr>
                <a:spLocks noRot="1" noChangeAspect="1" noMove="1" noResize="1" noEditPoints="1" noAdjustHandles="1" noChangeArrowheads="1" noChangeShapeType="1" noTextEdit="1"/>
              </p:cNvSpPr>
              <p:nvPr/>
            </p:nvSpPr>
            <p:spPr>
              <a:xfrm>
                <a:off x="6538530" y="3666404"/>
                <a:ext cx="720000" cy="720000"/>
              </a:xfrm>
              <a:prstGeom prst="ellipse">
                <a:avLst/>
              </a:prstGeom>
              <a:blipFill rotWithShape="1">
                <a:blip r:embed="rId4"/>
                <a:stretch>
                  <a:fillRect/>
                </a:stretch>
              </a:blipFill>
              <a:ln>
                <a:solidFill>
                  <a:schemeClr val="tx1"/>
                </a:solidFill>
              </a:ln>
            </p:spPr>
            <p:txBody>
              <a:bodyPr/>
              <a:lstStyle/>
              <a:p>
                <a:r>
                  <a:rPr lang="zh-CN" altLang="en-US">
                    <a:noFill/>
                  </a:rPr>
                  <a:t> </a:t>
                </a:r>
              </a:p>
            </p:txBody>
          </p:sp>
        </mc:Fallback>
      </mc:AlternateContent>
      <p:sp>
        <p:nvSpPr>
          <p:cNvPr id="25" name="弧形 24"/>
          <p:cNvSpPr/>
          <p:nvPr/>
        </p:nvSpPr>
        <p:spPr>
          <a:xfrm>
            <a:off x="1291682" y="3522388"/>
            <a:ext cx="1591964" cy="720000"/>
          </a:xfrm>
          <a:prstGeom prst="arc">
            <a:avLst>
              <a:gd name="adj1" fmla="val 10696867"/>
              <a:gd name="adj2" fmla="val 21217126"/>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6" name="弧形 25"/>
          <p:cNvSpPr/>
          <p:nvPr/>
        </p:nvSpPr>
        <p:spPr>
          <a:xfrm>
            <a:off x="3363889" y="3522388"/>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7" name="弧形 26"/>
          <p:cNvSpPr/>
          <p:nvPr/>
        </p:nvSpPr>
        <p:spPr>
          <a:xfrm>
            <a:off x="5164089" y="3594396"/>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29" name="直接箭头连接符 28"/>
          <p:cNvCxnSpPr>
            <a:stCxn id="4" idx="6"/>
          </p:cNvCxnSpPr>
          <p:nvPr/>
        </p:nvCxnSpPr>
        <p:spPr>
          <a:xfrm flipV="1">
            <a:off x="1475576" y="3950745"/>
            <a:ext cx="14080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3597872" y="3950745"/>
            <a:ext cx="10782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5396138" y="4026364"/>
            <a:ext cx="115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弧形 32"/>
          <p:cNvSpPr/>
          <p:nvPr/>
        </p:nvSpPr>
        <p:spPr>
          <a:xfrm flipV="1">
            <a:off x="1299919" y="3810340"/>
            <a:ext cx="1591964" cy="701419"/>
          </a:xfrm>
          <a:prstGeom prst="arc">
            <a:avLst>
              <a:gd name="adj1" fmla="val 10696867"/>
              <a:gd name="adj2" fmla="val 21285150"/>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椭圆 3"/>
              <p:cNvSpPr/>
              <p:nvPr/>
            </p:nvSpPr>
            <p:spPr>
              <a:xfrm>
                <a:off x="755576" y="3644092"/>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1</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椭圆 3"/>
              <p:cNvSpPr>
                <a:spLocks noRot="1" noChangeAspect="1" noMove="1" noResize="1" noEditPoints="1" noAdjustHandles="1" noChangeArrowheads="1" noChangeShapeType="1" noTextEdit="1"/>
              </p:cNvSpPr>
              <p:nvPr/>
            </p:nvSpPr>
            <p:spPr>
              <a:xfrm>
                <a:off x="755576" y="3644092"/>
                <a:ext cx="720000" cy="720000"/>
              </a:xfrm>
              <a:prstGeom prst="ellipse">
                <a:avLst/>
              </a:prstGeom>
              <a:blipFill rotWithShape="1">
                <a:blip r:embed="rId5"/>
                <a:stretch>
                  <a:fillRect/>
                </a:stretch>
              </a:blipFill>
              <a:ln>
                <a:solidFill>
                  <a:schemeClr val="tx1"/>
                </a:solidFill>
              </a:ln>
            </p:spPr>
            <p:txBody>
              <a:bodyPr/>
              <a:lstStyle/>
              <a:p>
                <a:r>
                  <a:rPr lang="zh-CN" altLang="en-US">
                    <a:noFill/>
                  </a:rPr>
                  <a:t> </a:t>
                </a:r>
              </a:p>
            </p:txBody>
          </p:sp>
        </mc:Fallback>
      </mc:AlternateContent>
      <p:sp>
        <p:nvSpPr>
          <p:cNvPr id="34" name="弧形 33"/>
          <p:cNvSpPr/>
          <p:nvPr/>
        </p:nvSpPr>
        <p:spPr>
          <a:xfrm flipV="1">
            <a:off x="3158617" y="3554355"/>
            <a:ext cx="3573623" cy="1098781"/>
          </a:xfrm>
          <a:prstGeom prst="arc">
            <a:avLst>
              <a:gd name="adj1" fmla="val 10918445"/>
              <a:gd name="adj2" fmla="val 21143094"/>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p:cNvSpPr/>
              <p:nvPr/>
            </p:nvSpPr>
            <p:spPr>
              <a:xfrm>
                <a:off x="2883646" y="3590745"/>
                <a:ext cx="720000" cy="72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bg1"/>
                              </a:solidFill>
                              <a:latin typeface="Cambria Math" panose="02040503050406030204" pitchFamily="18" charset="0"/>
                            </a:rPr>
                          </m:ctrlPr>
                        </m:sSubPr>
                        <m:e>
                          <m:r>
                            <a:rPr lang="en-US" altLang="zh-CN" sz="2800" b="0" i="1" dirty="0" smtClean="0">
                              <a:solidFill>
                                <a:schemeClr val="bg1"/>
                              </a:solidFill>
                              <a:latin typeface="Cambria Math"/>
                            </a:rPr>
                            <m:t>𝑣</m:t>
                          </m:r>
                        </m:e>
                        <m:sub>
                          <m:r>
                            <a:rPr lang="en-US" altLang="zh-CN" sz="2800" b="0" i="1" dirty="0" smtClean="0">
                              <a:solidFill>
                                <a:schemeClr val="bg1"/>
                              </a:solidFill>
                              <a:latin typeface="Cambria Math"/>
                            </a:rPr>
                            <m:t>2</m:t>
                          </m:r>
                        </m:sub>
                      </m:sSub>
                    </m:oMath>
                  </m:oMathPara>
                </a14:m>
                <a:endParaRPr lang="zh-CN" alt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椭圆 4"/>
              <p:cNvSpPr>
                <a:spLocks noRot="1" noChangeAspect="1" noMove="1" noResize="1" noEditPoints="1" noAdjustHandles="1" noChangeArrowheads="1" noChangeShapeType="1" noTextEdit="1"/>
              </p:cNvSpPr>
              <p:nvPr/>
            </p:nvSpPr>
            <p:spPr>
              <a:xfrm>
                <a:off x="2883646" y="3590745"/>
                <a:ext cx="720000" cy="720000"/>
              </a:xfrm>
              <a:prstGeom prst="ellipse">
                <a:avLst/>
              </a:prstGeom>
              <a:blipFill rotWithShape="1">
                <a:blip r:embed="rId6"/>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椭圆 5"/>
              <p:cNvSpPr/>
              <p:nvPr/>
            </p:nvSpPr>
            <p:spPr>
              <a:xfrm>
                <a:off x="4676138" y="3662753"/>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3</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椭圆 5"/>
              <p:cNvSpPr>
                <a:spLocks noRot="1" noChangeAspect="1" noMove="1" noResize="1" noEditPoints="1" noAdjustHandles="1" noChangeArrowheads="1" noChangeShapeType="1" noTextEdit="1"/>
              </p:cNvSpPr>
              <p:nvPr/>
            </p:nvSpPr>
            <p:spPr>
              <a:xfrm>
                <a:off x="4676138" y="3662753"/>
                <a:ext cx="720000" cy="720000"/>
              </a:xfrm>
              <a:prstGeom prst="ellipse">
                <a:avLst/>
              </a:prstGeom>
              <a:blipFill rotWithShape="1">
                <a:blip r:embed="rId7"/>
                <a:stretch>
                  <a:fillRect/>
                </a:stretch>
              </a:blipFill>
              <a:ln>
                <a:solidFill>
                  <a:schemeClr val="tx1"/>
                </a:solidFill>
              </a:ln>
            </p:spPr>
            <p:txBody>
              <a:bodyPr/>
              <a:lstStyle/>
              <a:p>
                <a:r>
                  <a:rPr lang="zh-CN" altLang="en-US">
                    <a:noFill/>
                  </a:rPr>
                  <a:t> </a:t>
                </a:r>
              </a:p>
            </p:txBody>
          </p:sp>
        </mc:Fallback>
      </mc:AlternateContent>
      <p:cxnSp>
        <p:nvCxnSpPr>
          <p:cNvPr id="37" name="直接箭头连接符 36"/>
          <p:cNvCxnSpPr/>
          <p:nvPr/>
        </p:nvCxnSpPr>
        <p:spPr>
          <a:xfrm>
            <a:off x="1115576" y="2708920"/>
            <a:ext cx="1368192" cy="0"/>
          </a:xfrm>
          <a:prstGeom prst="straightConnector1">
            <a:avLst/>
          </a:prstGeom>
          <a:ln>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2411760" y="249289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411760" y="2492896"/>
                <a:ext cx="645436" cy="369332"/>
              </a:xfrm>
              <a:prstGeom prst="rect">
                <a:avLst/>
              </a:prstGeom>
              <a:blipFill rotWithShape="1">
                <a:blip r:embed="rId8"/>
                <a:stretch>
                  <a:fillRect/>
                </a:stretch>
              </a:blipFill>
            </p:spPr>
            <p:txBody>
              <a:bodyPr/>
              <a:lstStyle/>
              <a:p>
                <a:r>
                  <a:rPr lang="zh-CN" altLang="en-US">
                    <a:noFill/>
                  </a:rPr>
                  <a:t> </a:t>
                </a:r>
              </a:p>
            </p:txBody>
          </p:sp>
        </mc:Fallback>
      </mc:AlternateContent>
      <p:cxnSp>
        <p:nvCxnSpPr>
          <p:cNvPr id="39" name="直接箭头连接符 38"/>
          <p:cNvCxnSpPr/>
          <p:nvPr/>
        </p:nvCxnSpPr>
        <p:spPr>
          <a:xfrm>
            <a:off x="3350460" y="2712032"/>
            <a:ext cx="1368192"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646644" y="2496008"/>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b="0" i="1" dirty="0" smtClean="0">
                              <a:latin typeface="Cambria Math"/>
                            </a:rPr>
                            <m:t>2</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646644" y="2496008"/>
                <a:ext cx="645436" cy="369332"/>
              </a:xfrm>
              <a:prstGeom prst="rect">
                <a:avLst/>
              </a:prstGeom>
              <a:blipFill rotWithShape="1">
                <a:blip r:embed="rId9"/>
                <a:stretch>
                  <a:fillRect/>
                </a:stretch>
              </a:blipFill>
            </p:spPr>
            <p:txBody>
              <a:bodyPr/>
              <a:lstStyle/>
              <a:p>
                <a:r>
                  <a:rPr lang="zh-CN" altLang="en-US">
                    <a:noFill/>
                  </a:rPr>
                  <a:t> </a:t>
                </a:r>
              </a:p>
            </p:txBody>
          </p:sp>
        </mc:Fallback>
      </mc:AlternateContent>
      <p:cxnSp>
        <p:nvCxnSpPr>
          <p:cNvPr id="41" name="直接箭头连接符 40"/>
          <p:cNvCxnSpPr/>
          <p:nvPr/>
        </p:nvCxnSpPr>
        <p:spPr>
          <a:xfrm>
            <a:off x="5598733" y="2708920"/>
            <a:ext cx="1368192" cy="0"/>
          </a:xfrm>
          <a:prstGeom prst="straightConnector1">
            <a:avLst/>
          </a:prstGeom>
          <a:ln>
            <a:solidFill>
              <a:srgbClr val="0000FF"/>
            </a:solidFill>
            <a:prstDash val="lgDashDot"/>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6894917" y="249289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6894917" y="2492896"/>
                <a:ext cx="645436" cy="369332"/>
              </a:xfrm>
              <a:prstGeom prst="rect">
                <a:avLst/>
              </a:prstGeom>
              <a:blipFill rotWithShape="1">
                <a:blip r:embed="rId10"/>
                <a:stretch>
                  <a:fillRect/>
                </a:stretch>
              </a:blipFill>
            </p:spPr>
            <p:txBody>
              <a:bodyPr/>
              <a:lstStyle/>
              <a:p>
                <a:r>
                  <a:rPr lang="zh-CN" altLang="en-US">
                    <a:noFill/>
                  </a:rPr>
                  <a:t> </a:t>
                </a:r>
              </a:p>
            </p:txBody>
          </p:sp>
        </mc:Fallback>
      </mc:AlternateContent>
      <p:sp>
        <p:nvSpPr>
          <p:cNvPr id="43" name="TextBox 42"/>
          <p:cNvSpPr txBox="1"/>
          <p:nvPr/>
        </p:nvSpPr>
        <p:spPr>
          <a:xfrm>
            <a:off x="1731638" y="3131676"/>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(1,2)</a:t>
            </a:r>
            <a:endParaRPr lang="zh-CN" altLang="en-US" sz="20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1752769" y="3933056"/>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752768" y="4581128"/>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707824" y="3084021"/>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580112" y="3100898"/>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3731671" y="4005064"/>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(4,5)</a:t>
            </a:r>
            <a:endParaRPr lang="zh-CN" altLang="en-US" sz="200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5641201" y="4077072"/>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(6,7)</a:t>
            </a:r>
            <a:endParaRPr lang="zh-CN" altLang="en-US" sz="2000"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4345056" y="4653136"/>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(4,6)</a:t>
            </a:r>
            <a:endParaRPr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2" name="矩形 51"/>
              <p:cNvSpPr/>
              <p:nvPr/>
            </p:nvSpPr>
            <p:spPr>
              <a:xfrm>
                <a:off x="2267744" y="5333146"/>
                <a:ext cx="4342754" cy="400110"/>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Choose the node </a:t>
                </a:r>
                <a14:m>
                  <m:oMath xmlns:m="http://schemas.openxmlformats.org/officeDocument/2006/math">
                    <m:r>
                      <a:rPr lang="en-US" altLang="zh-CN" sz="2000" smtClean="0">
                        <a:solidFill>
                          <a:schemeClr val="tx1"/>
                        </a:solidFill>
                        <a:latin typeface="Cambria Math"/>
                      </a:rPr>
                      <m:t>𝑣</m:t>
                    </m:r>
                  </m:oMath>
                </a14:m>
                <a:r>
                  <a:rPr lang="zh-CN" altLang="en-US" sz="2000" dirty="0">
                    <a:solidFill>
                      <a:schemeClr val="tx1"/>
                    </a:solidFill>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with highest </a:t>
                </a:r>
                <a:r>
                  <a:rPr lang="en-US" altLang="zh-CN" sz="2000" dirty="0" smtClean="0">
                    <a:latin typeface="Times New Roman" panose="02020603050405020304" pitchFamily="18" charset="0"/>
                    <a:cs typeface="Times New Roman" panose="02020603050405020304" pitchFamily="18" charset="0"/>
                  </a:rPr>
                  <a:t>rank: </a:t>
                </a:r>
                <a14:m>
                  <m:oMath xmlns:m="http://schemas.openxmlformats.org/officeDocument/2006/math">
                    <m:sSub>
                      <m:sSubPr>
                        <m:ctrlPr>
                          <a:rPr lang="en-US" altLang="zh-CN" sz="2000" b="0" i="1" smtClean="0">
                            <a:solidFill>
                              <a:srgbClr val="C00000"/>
                            </a:solidFill>
                            <a:latin typeface="Cambria Math" panose="02040503050406030204" pitchFamily="18" charset="0"/>
                            <a:cs typeface="Times New Roman" panose="02020603050405020304" pitchFamily="18" charset="0"/>
                          </a:rPr>
                        </m:ctrlPr>
                      </m:sSubPr>
                      <m:e>
                        <m:r>
                          <a:rPr lang="en-US" altLang="zh-CN" sz="2000" b="0" i="1" smtClean="0">
                            <a:solidFill>
                              <a:srgbClr val="C00000"/>
                            </a:solidFill>
                            <a:latin typeface="Cambria Math"/>
                            <a:cs typeface="Times New Roman" panose="02020603050405020304" pitchFamily="18" charset="0"/>
                          </a:rPr>
                          <m:t>𝑣</m:t>
                        </m:r>
                      </m:e>
                      <m:sub>
                        <m:r>
                          <a:rPr lang="en-US" altLang="zh-CN" sz="2000" b="0" i="1" smtClean="0">
                            <a:solidFill>
                              <a:srgbClr val="C00000"/>
                            </a:solidFill>
                            <a:latin typeface="Cambria Math"/>
                            <a:cs typeface="Times New Roman" panose="02020603050405020304" pitchFamily="18" charset="0"/>
                          </a:rPr>
                          <m:t>2</m:t>
                        </m:r>
                      </m:sub>
                    </m:sSub>
                  </m:oMath>
                </a14:m>
                <a:endParaRPr lang="zh-CN" altLang="en-US" sz="20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52" name="矩形 51"/>
              <p:cNvSpPr>
                <a:spLocks noRot="1" noChangeAspect="1" noMove="1" noResize="1" noEditPoints="1" noAdjustHandles="1" noChangeArrowheads="1" noChangeShapeType="1" noTextEdit="1"/>
              </p:cNvSpPr>
              <p:nvPr/>
            </p:nvSpPr>
            <p:spPr>
              <a:xfrm>
                <a:off x="2267744" y="5333146"/>
                <a:ext cx="4342754" cy="400110"/>
              </a:xfrm>
              <a:prstGeom prst="rect">
                <a:avLst/>
              </a:prstGeom>
              <a:blipFill rotWithShape="1">
                <a:blip r:embed="rId11"/>
                <a:stretch>
                  <a:fillRect l="-1404" t="-7692" b="-276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2149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Index construction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2</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3</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1</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e>
                    </m:d>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椭圆 6"/>
              <p:cNvSpPr/>
              <p:nvPr/>
            </p:nvSpPr>
            <p:spPr>
              <a:xfrm>
                <a:off x="6538530" y="3666404"/>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4</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椭圆 6"/>
              <p:cNvSpPr>
                <a:spLocks noRot="1" noChangeAspect="1" noMove="1" noResize="1" noEditPoints="1" noAdjustHandles="1" noChangeArrowheads="1" noChangeShapeType="1" noTextEdit="1"/>
              </p:cNvSpPr>
              <p:nvPr/>
            </p:nvSpPr>
            <p:spPr>
              <a:xfrm>
                <a:off x="6538530" y="3666404"/>
                <a:ext cx="720000" cy="720000"/>
              </a:xfrm>
              <a:prstGeom prst="ellipse">
                <a:avLst/>
              </a:prstGeom>
              <a:blipFill rotWithShape="1">
                <a:blip r:embed="rId3"/>
                <a:stretch>
                  <a:fillRect/>
                </a:stretch>
              </a:blipFill>
              <a:ln>
                <a:solidFill>
                  <a:schemeClr val="tx1"/>
                </a:solidFill>
              </a:ln>
            </p:spPr>
            <p:txBody>
              <a:bodyPr/>
              <a:lstStyle/>
              <a:p>
                <a:r>
                  <a:rPr lang="zh-CN" altLang="en-US">
                    <a:noFill/>
                  </a:rPr>
                  <a:t> </a:t>
                </a:r>
              </a:p>
            </p:txBody>
          </p:sp>
        </mc:Fallback>
      </mc:AlternateContent>
      <p:sp>
        <p:nvSpPr>
          <p:cNvPr id="25" name="弧形 24"/>
          <p:cNvSpPr/>
          <p:nvPr/>
        </p:nvSpPr>
        <p:spPr>
          <a:xfrm>
            <a:off x="1291682" y="3522388"/>
            <a:ext cx="1591964" cy="720000"/>
          </a:xfrm>
          <a:prstGeom prst="arc">
            <a:avLst>
              <a:gd name="adj1" fmla="val 10696867"/>
              <a:gd name="adj2" fmla="val 21217126"/>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6" name="弧形 25"/>
          <p:cNvSpPr/>
          <p:nvPr/>
        </p:nvSpPr>
        <p:spPr>
          <a:xfrm>
            <a:off x="3363889" y="3522388"/>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7" name="弧形 26"/>
          <p:cNvSpPr/>
          <p:nvPr/>
        </p:nvSpPr>
        <p:spPr>
          <a:xfrm>
            <a:off x="5164089" y="3594396"/>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29" name="直接箭头连接符 28"/>
          <p:cNvCxnSpPr>
            <a:stCxn id="4" idx="6"/>
          </p:cNvCxnSpPr>
          <p:nvPr/>
        </p:nvCxnSpPr>
        <p:spPr>
          <a:xfrm flipV="1">
            <a:off x="1475576" y="3950745"/>
            <a:ext cx="14080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3597872" y="3950745"/>
            <a:ext cx="10782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5396138" y="4026364"/>
            <a:ext cx="115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弧形 32"/>
          <p:cNvSpPr/>
          <p:nvPr/>
        </p:nvSpPr>
        <p:spPr>
          <a:xfrm flipV="1">
            <a:off x="1299919" y="3810340"/>
            <a:ext cx="1591964" cy="701419"/>
          </a:xfrm>
          <a:prstGeom prst="arc">
            <a:avLst>
              <a:gd name="adj1" fmla="val 10696867"/>
              <a:gd name="adj2" fmla="val 21285150"/>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椭圆 3"/>
              <p:cNvSpPr/>
              <p:nvPr/>
            </p:nvSpPr>
            <p:spPr>
              <a:xfrm>
                <a:off x="755576" y="3644092"/>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1</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椭圆 3"/>
              <p:cNvSpPr>
                <a:spLocks noRot="1" noChangeAspect="1" noMove="1" noResize="1" noEditPoints="1" noAdjustHandles="1" noChangeArrowheads="1" noChangeShapeType="1" noTextEdit="1"/>
              </p:cNvSpPr>
              <p:nvPr/>
            </p:nvSpPr>
            <p:spPr>
              <a:xfrm>
                <a:off x="755576" y="3644092"/>
                <a:ext cx="720000" cy="720000"/>
              </a:xfrm>
              <a:prstGeom prst="ellipse">
                <a:avLst/>
              </a:prstGeom>
              <a:blipFill rotWithShape="1">
                <a:blip r:embed="rId4"/>
                <a:stretch>
                  <a:fillRect/>
                </a:stretch>
              </a:blipFill>
              <a:ln>
                <a:solidFill>
                  <a:schemeClr val="tx1"/>
                </a:solidFill>
              </a:ln>
            </p:spPr>
            <p:txBody>
              <a:bodyPr/>
              <a:lstStyle/>
              <a:p>
                <a:r>
                  <a:rPr lang="zh-CN" altLang="en-US">
                    <a:noFill/>
                  </a:rPr>
                  <a:t> </a:t>
                </a:r>
              </a:p>
            </p:txBody>
          </p:sp>
        </mc:Fallback>
      </mc:AlternateContent>
      <p:sp>
        <p:nvSpPr>
          <p:cNvPr id="34" name="弧形 33"/>
          <p:cNvSpPr/>
          <p:nvPr/>
        </p:nvSpPr>
        <p:spPr>
          <a:xfrm flipV="1">
            <a:off x="3158617" y="3554355"/>
            <a:ext cx="3573623" cy="1098781"/>
          </a:xfrm>
          <a:prstGeom prst="arc">
            <a:avLst>
              <a:gd name="adj1" fmla="val 10918445"/>
              <a:gd name="adj2" fmla="val 21143094"/>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p:cNvSpPr/>
              <p:nvPr/>
            </p:nvSpPr>
            <p:spPr>
              <a:xfrm>
                <a:off x="2883646" y="3590745"/>
                <a:ext cx="720000" cy="72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bg1"/>
                              </a:solidFill>
                              <a:latin typeface="Cambria Math" panose="02040503050406030204" pitchFamily="18" charset="0"/>
                            </a:rPr>
                          </m:ctrlPr>
                        </m:sSubPr>
                        <m:e>
                          <m:r>
                            <a:rPr lang="en-US" altLang="zh-CN" sz="2800" b="0" i="1" dirty="0" smtClean="0">
                              <a:solidFill>
                                <a:schemeClr val="bg1"/>
                              </a:solidFill>
                              <a:latin typeface="Cambria Math"/>
                            </a:rPr>
                            <m:t>𝑣</m:t>
                          </m:r>
                        </m:e>
                        <m:sub>
                          <m:r>
                            <a:rPr lang="en-US" altLang="zh-CN" sz="2800" b="0" i="1" dirty="0" smtClean="0">
                              <a:solidFill>
                                <a:schemeClr val="bg1"/>
                              </a:solidFill>
                              <a:latin typeface="Cambria Math"/>
                            </a:rPr>
                            <m:t>2</m:t>
                          </m:r>
                        </m:sub>
                      </m:sSub>
                    </m:oMath>
                  </m:oMathPara>
                </a14:m>
                <a:endParaRPr lang="zh-CN" alt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椭圆 4"/>
              <p:cNvSpPr>
                <a:spLocks noRot="1" noChangeAspect="1" noMove="1" noResize="1" noEditPoints="1" noAdjustHandles="1" noChangeArrowheads="1" noChangeShapeType="1" noTextEdit="1"/>
              </p:cNvSpPr>
              <p:nvPr/>
            </p:nvSpPr>
            <p:spPr>
              <a:xfrm>
                <a:off x="2883646" y="3590745"/>
                <a:ext cx="720000" cy="720000"/>
              </a:xfrm>
              <a:prstGeom prst="ellipse">
                <a:avLst/>
              </a:prstGeom>
              <a:blipFill rotWithShape="1">
                <a:blip r:embed="rId5"/>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椭圆 5"/>
              <p:cNvSpPr/>
              <p:nvPr/>
            </p:nvSpPr>
            <p:spPr>
              <a:xfrm>
                <a:off x="4676138" y="3662753"/>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3</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椭圆 5"/>
              <p:cNvSpPr>
                <a:spLocks noRot="1" noChangeAspect="1" noMove="1" noResize="1" noEditPoints="1" noAdjustHandles="1" noChangeArrowheads="1" noChangeShapeType="1" noTextEdit="1"/>
              </p:cNvSpPr>
              <p:nvPr/>
            </p:nvSpPr>
            <p:spPr>
              <a:xfrm>
                <a:off x="4676138" y="3662753"/>
                <a:ext cx="720000" cy="720000"/>
              </a:xfrm>
              <a:prstGeom prst="ellipse">
                <a:avLst/>
              </a:prstGeom>
              <a:blipFill rotWithShape="1">
                <a:blip r:embed="rId6"/>
                <a:stretch>
                  <a:fillRect/>
                </a:stretch>
              </a:blipFill>
              <a:ln>
                <a:solidFill>
                  <a:schemeClr val="tx1"/>
                </a:solidFill>
              </a:ln>
            </p:spPr>
            <p:txBody>
              <a:bodyPr/>
              <a:lstStyle/>
              <a:p>
                <a:r>
                  <a:rPr lang="zh-CN" altLang="en-US">
                    <a:noFill/>
                  </a:rPr>
                  <a:t> </a:t>
                </a:r>
              </a:p>
            </p:txBody>
          </p:sp>
        </mc:Fallback>
      </mc:AlternateContent>
      <p:cxnSp>
        <p:nvCxnSpPr>
          <p:cNvPr id="37" name="直接箭头连接符 36"/>
          <p:cNvCxnSpPr/>
          <p:nvPr/>
        </p:nvCxnSpPr>
        <p:spPr>
          <a:xfrm>
            <a:off x="1115576" y="2708920"/>
            <a:ext cx="1368192" cy="0"/>
          </a:xfrm>
          <a:prstGeom prst="straightConnector1">
            <a:avLst/>
          </a:prstGeom>
          <a:ln>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2411760" y="249289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411760" y="2492896"/>
                <a:ext cx="645436" cy="369332"/>
              </a:xfrm>
              <a:prstGeom prst="rect">
                <a:avLst/>
              </a:prstGeom>
              <a:blipFill rotWithShape="1">
                <a:blip r:embed="rId7"/>
                <a:stretch>
                  <a:fillRect/>
                </a:stretch>
              </a:blipFill>
            </p:spPr>
            <p:txBody>
              <a:bodyPr/>
              <a:lstStyle/>
              <a:p>
                <a:r>
                  <a:rPr lang="zh-CN" altLang="en-US">
                    <a:noFill/>
                  </a:rPr>
                  <a:t> </a:t>
                </a:r>
              </a:p>
            </p:txBody>
          </p:sp>
        </mc:Fallback>
      </mc:AlternateContent>
      <p:cxnSp>
        <p:nvCxnSpPr>
          <p:cNvPr id="39" name="直接箭头连接符 38"/>
          <p:cNvCxnSpPr/>
          <p:nvPr/>
        </p:nvCxnSpPr>
        <p:spPr>
          <a:xfrm>
            <a:off x="3350460" y="2712032"/>
            <a:ext cx="1368192"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646644" y="2496008"/>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b="0" i="1" dirty="0" smtClean="0">
                              <a:latin typeface="Cambria Math"/>
                            </a:rPr>
                            <m:t>2</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646644" y="2496008"/>
                <a:ext cx="645436" cy="369332"/>
              </a:xfrm>
              <a:prstGeom prst="rect">
                <a:avLst/>
              </a:prstGeom>
              <a:blipFill rotWithShape="1">
                <a:blip r:embed="rId8"/>
                <a:stretch>
                  <a:fillRect/>
                </a:stretch>
              </a:blipFill>
            </p:spPr>
            <p:txBody>
              <a:bodyPr/>
              <a:lstStyle/>
              <a:p>
                <a:r>
                  <a:rPr lang="zh-CN" altLang="en-US">
                    <a:noFill/>
                  </a:rPr>
                  <a:t> </a:t>
                </a:r>
              </a:p>
            </p:txBody>
          </p:sp>
        </mc:Fallback>
      </mc:AlternateContent>
      <p:cxnSp>
        <p:nvCxnSpPr>
          <p:cNvPr id="41" name="直接箭头连接符 40"/>
          <p:cNvCxnSpPr/>
          <p:nvPr/>
        </p:nvCxnSpPr>
        <p:spPr>
          <a:xfrm>
            <a:off x="5598733" y="2708920"/>
            <a:ext cx="1368192" cy="0"/>
          </a:xfrm>
          <a:prstGeom prst="straightConnector1">
            <a:avLst/>
          </a:prstGeom>
          <a:ln>
            <a:solidFill>
              <a:srgbClr val="0000FF"/>
            </a:solidFill>
            <a:prstDash val="lgDashDot"/>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6894917" y="249289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6894917" y="2492896"/>
                <a:ext cx="645436" cy="369332"/>
              </a:xfrm>
              <a:prstGeom prst="rect">
                <a:avLst/>
              </a:prstGeom>
              <a:blipFill rotWithShape="1">
                <a:blip r:embed="rId9"/>
                <a:stretch>
                  <a:fillRect/>
                </a:stretch>
              </a:blipFill>
            </p:spPr>
            <p:txBody>
              <a:bodyPr/>
              <a:lstStyle/>
              <a:p>
                <a:r>
                  <a:rPr lang="zh-CN" altLang="en-US">
                    <a:noFill/>
                  </a:rPr>
                  <a:t> </a:t>
                </a:r>
              </a:p>
            </p:txBody>
          </p:sp>
        </mc:Fallback>
      </mc:AlternateContent>
      <p:sp>
        <p:nvSpPr>
          <p:cNvPr id="43" name="TextBox 42"/>
          <p:cNvSpPr txBox="1"/>
          <p:nvPr/>
        </p:nvSpPr>
        <p:spPr>
          <a:xfrm>
            <a:off x="1731638" y="3131676"/>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(1,2)</a:t>
            </a:r>
            <a:endParaRPr lang="zh-CN" altLang="en-US" sz="20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1752769" y="3933056"/>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752768" y="4581128"/>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707824" y="3084021"/>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580112" y="3100898"/>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3731671" y="4005064"/>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(4,5)</a:t>
            </a:r>
            <a:endParaRPr lang="zh-CN" altLang="en-US" sz="200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5641201" y="4077072"/>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(6,7)</a:t>
            </a:r>
            <a:endParaRPr lang="zh-CN" altLang="en-US" sz="2000"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4345056" y="4653136"/>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(4,6)</a:t>
            </a:r>
            <a:endParaRPr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矩形 34"/>
              <p:cNvSpPr/>
              <p:nvPr/>
            </p:nvSpPr>
            <p:spPr>
              <a:xfrm>
                <a:off x="1799672" y="5333146"/>
                <a:ext cx="5458858" cy="707886"/>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Traverse from the edges with largest timestamps, obtain all EAPs from </a:t>
                </a:r>
                <a14:m>
                  <m:oMath xmlns:m="http://schemas.openxmlformats.org/officeDocument/2006/math">
                    <m:sSub>
                      <m:sSubPr>
                        <m:ctrlPr>
                          <a:rPr lang="en-US" altLang="zh-CN" sz="2000" b="0" i="1" smtClean="0">
                            <a:solidFill>
                              <a:schemeClr val="tx1"/>
                            </a:solidFill>
                            <a:latin typeface="Cambria Math" panose="02040503050406030204" pitchFamily="18" charset="0"/>
                            <a:cs typeface="Times New Roman" panose="02020603050405020304" pitchFamily="18" charset="0"/>
                          </a:rPr>
                        </m:ctrlPr>
                      </m:sSubPr>
                      <m:e>
                        <m:r>
                          <a:rPr lang="en-US" altLang="zh-CN" sz="2000" b="0" i="1" smtClean="0">
                            <a:solidFill>
                              <a:schemeClr val="tx1"/>
                            </a:solidFill>
                            <a:latin typeface="Cambria Math"/>
                            <a:cs typeface="Times New Roman" panose="02020603050405020304" pitchFamily="18" charset="0"/>
                          </a:rPr>
                          <m:t>𝑣</m:t>
                        </m:r>
                      </m:e>
                      <m:sub>
                        <m:r>
                          <a:rPr lang="en-US" altLang="zh-CN" sz="2000" b="0" i="1" smtClean="0">
                            <a:solidFill>
                              <a:schemeClr val="tx1"/>
                            </a:solidFill>
                            <a:latin typeface="Cambria Math"/>
                            <a:cs typeface="Times New Roman" panose="02020603050405020304" pitchFamily="18" charset="0"/>
                          </a:rPr>
                          <m:t>2</m:t>
                        </m:r>
                      </m:sub>
                    </m:sSub>
                  </m:oMath>
                </a14:m>
                <a:r>
                  <a:rPr lang="zh-CN" altLang="en-US" sz="2000" dirty="0" smtClean="0">
                    <a:solidFill>
                      <a:schemeClr val="tx1"/>
                    </a:solidFill>
                    <a:latin typeface="Times New Roman" panose="02020603050405020304" pitchFamily="18" charset="0"/>
                    <a:cs typeface="Times New Roman" panose="02020603050405020304" pitchFamily="18" charset="0"/>
                  </a:rPr>
                  <a:t> </a:t>
                </a:r>
                <a:r>
                  <a:rPr lang="en-US" altLang="zh-CN" sz="2000" dirty="0" smtClean="0">
                    <a:solidFill>
                      <a:schemeClr val="tx1"/>
                    </a:solidFill>
                    <a:latin typeface="Times New Roman" panose="02020603050405020304" pitchFamily="18" charset="0"/>
                    <a:cs typeface="Times New Roman" panose="02020603050405020304" pitchFamily="18" charset="0"/>
                  </a:rPr>
                  <a:t>at timestamp 4.</a:t>
                </a:r>
                <a:endParaRPr lang="zh-CN" alt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5" name="矩形 34"/>
              <p:cNvSpPr>
                <a:spLocks noRot="1" noChangeAspect="1" noMove="1" noResize="1" noEditPoints="1" noAdjustHandles="1" noChangeArrowheads="1" noChangeShapeType="1" noTextEdit="1"/>
              </p:cNvSpPr>
              <p:nvPr/>
            </p:nvSpPr>
            <p:spPr>
              <a:xfrm>
                <a:off x="1799672" y="5333146"/>
                <a:ext cx="5458858" cy="707886"/>
              </a:xfrm>
              <a:prstGeom prst="rect">
                <a:avLst/>
              </a:prstGeom>
              <a:blipFill rotWithShape="1">
                <a:blip r:embed="rId10"/>
                <a:stretch>
                  <a:fillRect l="-1116" t="-4310" b="-14655"/>
                </a:stretch>
              </a:blipFill>
            </p:spPr>
            <p:txBody>
              <a:bodyPr/>
              <a:lstStyle/>
              <a:p>
                <a:r>
                  <a:rPr lang="zh-CN" altLang="en-US">
                    <a:noFill/>
                  </a:rPr>
                  <a:t> </a:t>
                </a:r>
              </a:p>
            </p:txBody>
          </p:sp>
        </mc:Fallback>
      </mc:AlternateContent>
      <p:sp>
        <p:nvSpPr>
          <p:cNvPr id="36" name="圆角矩形 35"/>
          <p:cNvSpPr/>
          <p:nvPr/>
        </p:nvSpPr>
        <p:spPr>
          <a:xfrm>
            <a:off x="3731671" y="3894428"/>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4479081" y="4571447"/>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6084168" y="4905176"/>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6863725" y="4757082"/>
            <a:ext cx="2038347" cy="400110"/>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Traversed edges</a:t>
            </a:r>
            <a:endParaRPr lang="zh-CN" altLang="en-US" sz="2000" dirty="0">
              <a:solidFill>
                <a:srgbClr val="C00000"/>
              </a:solidFill>
              <a:latin typeface="Times New Roman" panose="02020603050405020304" pitchFamily="18" charset="0"/>
              <a:cs typeface="Times New Roman" panose="02020603050405020304" pitchFamily="18" charset="0"/>
            </a:endParaRPr>
          </a:p>
        </p:txBody>
      </p:sp>
      <p:sp>
        <p:nvSpPr>
          <p:cNvPr id="55" name="圆角矩形 54"/>
          <p:cNvSpPr/>
          <p:nvPr/>
        </p:nvSpPr>
        <p:spPr>
          <a:xfrm>
            <a:off x="5571909" y="3969072"/>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8645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Index construction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2</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3</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1</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e>
                    </m:d>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椭圆 6"/>
              <p:cNvSpPr/>
              <p:nvPr/>
            </p:nvSpPr>
            <p:spPr>
              <a:xfrm>
                <a:off x="6538530" y="3666404"/>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4</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椭圆 6"/>
              <p:cNvSpPr>
                <a:spLocks noRot="1" noChangeAspect="1" noMove="1" noResize="1" noEditPoints="1" noAdjustHandles="1" noChangeArrowheads="1" noChangeShapeType="1" noTextEdit="1"/>
              </p:cNvSpPr>
              <p:nvPr/>
            </p:nvSpPr>
            <p:spPr>
              <a:xfrm>
                <a:off x="6538530" y="3666404"/>
                <a:ext cx="720000" cy="720000"/>
              </a:xfrm>
              <a:prstGeom prst="ellipse">
                <a:avLst/>
              </a:prstGeom>
              <a:blipFill rotWithShape="1">
                <a:blip r:embed="rId3"/>
                <a:stretch>
                  <a:fillRect/>
                </a:stretch>
              </a:blipFill>
              <a:ln>
                <a:solidFill>
                  <a:schemeClr val="tx1"/>
                </a:solidFill>
              </a:ln>
            </p:spPr>
            <p:txBody>
              <a:bodyPr/>
              <a:lstStyle/>
              <a:p>
                <a:r>
                  <a:rPr lang="zh-CN" altLang="en-US">
                    <a:noFill/>
                  </a:rPr>
                  <a:t> </a:t>
                </a:r>
              </a:p>
            </p:txBody>
          </p:sp>
        </mc:Fallback>
      </mc:AlternateContent>
      <p:sp>
        <p:nvSpPr>
          <p:cNvPr id="25" name="弧形 24"/>
          <p:cNvSpPr/>
          <p:nvPr/>
        </p:nvSpPr>
        <p:spPr>
          <a:xfrm>
            <a:off x="1291682" y="3522388"/>
            <a:ext cx="1591964" cy="720000"/>
          </a:xfrm>
          <a:prstGeom prst="arc">
            <a:avLst>
              <a:gd name="adj1" fmla="val 10696867"/>
              <a:gd name="adj2" fmla="val 21217126"/>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6" name="弧形 25"/>
          <p:cNvSpPr/>
          <p:nvPr/>
        </p:nvSpPr>
        <p:spPr>
          <a:xfrm>
            <a:off x="3363889" y="3522388"/>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7" name="弧形 26"/>
          <p:cNvSpPr/>
          <p:nvPr/>
        </p:nvSpPr>
        <p:spPr>
          <a:xfrm>
            <a:off x="5164089" y="3594396"/>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29" name="直接箭头连接符 28"/>
          <p:cNvCxnSpPr>
            <a:stCxn id="4" idx="6"/>
          </p:cNvCxnSpPr>
          <p:nvPr/>
        </p:nvCxnSpPr>
        <p:spPr>
          <a:xfrm flipV="1">
            <a:off x="1475576" y="3950745"/>
            <a:ext cx="14080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3597872" y="3950745"/>
            <a:ext cx="10782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5396138" y="4026364"/>
            <a:ext cx="115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弧形 32"/>
          <p:cNvSpPr/>
          <p:nvPr/>
        </p:nvSpPr>
        <p:spPr>
          <a:xfrm flipV="1">
            <a:off x="1299919" y="3810340"/>
            <a:ext cx="1591964" cy="701419"/>
          </a:xfrm>
          <a:prstGeom prst="arc">
            <a:avLst>
              <a:gd name="adj1" fmla="val 10696867"/>
              <a:gd name="adj2" fmla="val 21285150"/>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椭圆 3"/>
              <p:cNvSpPr/>
              <p:nvPr/>
            </p:nvSpPr>
            <p:spPr>
              <a:xfrm>
                <a:off x="755576" y="3644092"/>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1</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椭圆 3"/>
              <p:cNvSpPr>
                <a:spLocks noRot="1" noChangeAspect="1" noMove="1" noResize="1" noEditPoints="1" noAdjustHandles="1" noChangeArrowheads="1" noChangeShapeType="1" noTextEdit="1"/>
              </p:cNvSpPr>
              <p:nvPr/>
            </p:nvSpPr>
            <p:spPr>
              <a:xfrm>
                <a:off x="755576" y="3644092"/>
                <a:ext cx="720000" cy="720000"/>
              </a:xfrm>
              <a:prstGeom prst="ellipse">
                <a:avLst/>
              </a:prstGeom>
              <a:blipFill rotWithShape="1">
                <a:blip r:embed="rId4"/>
                <a:stretch>
                  <a:fillRect/>
                </a:stretch>
              </a:blipFill>
              <a:ln>
                <a:solidFill>
                  <a:schemeClr val="tx1"/>
                </a:solidFill>
              </a:ln>
            </p:spPr>
            <p:txBody>
              <a:bodyPr/>
              <a:lstStyle/>
              <a:p>
                <a:r>
                  <a:rPr lang="zh-CN" altLang="en-US">
                    <a:noFill/>
                  </a:rPr>
                  <a:t> </a:t>
                </a:r>
              </a:p>
            </p:txBody>
          </p:sp>
        </mc:Fallback>
      </mc:AlternateContent>
      <p:sp>
        <p:nvSpPr>
          <p:cNvPr id="34" name="弧形 33"/>
          <p:cNvSpPr/>
          <p:nvPr/>
        </p:nvSpPr>
        <p:spPr>
          <a:xfrm flipV="1">
            <a:off x="3158617" y="3554355"/>
            <a:ext cx="3573623" cy="1098781"/>
          </a:xfrm>
          <a:prstGeom prst="arc">
            <a:avLst>
              <a:gd name="adj1" fmla="val 10918445"/>
              <a:gd name="adj2" fmla="val 21143094"/>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p:cNvSpPr/>
              <p:nvPr/>
            </p:nvSpPr>
            <p:spPr>
              <a:xfrm>
                <a:off x="2883646" y="3590745"/>
                <a:ext cx="720000" cy="72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bg1"/>
                              </a:solidFill>
                              <a:latin typeface="Cambria Math" panose="02040503050406030204" pitchFamily="18" charset="0"/>
                            </a:rPr>
                          </m:ctrlPr>
                        </m:sSubPr>
                        <m:e>
                          <m:r>
                            <a:rPr lang="en-US" altLang="zh-CN" sz="2800" b="0" i="1" dirty="0" smtClean="0">
                              <a:solidFill>
                                <a:schemeClr val="bg1"/>
                              </a:solidFill>
                              <a:latin typeface="Cambria Math"/>
                            </a:rPr>
                            <m:t>𝑣</m:t>
                          </m:r>
                        </m:e>
                        <m:sub>
                          <m:r>
                            <a:rPr lang="en-US" altLang="zh-CN" sz="2800" b="0" i="1" dirty="0" smtClean="0">
                              <a:solidFill>
                                <a:schemeClr val="bg1"/>
                              </a:solidFill>
                              <a:latin typeface="Cambria Math"/>
                            </a:rPr>
                            <m:t>2</m:t>
                          </m:r>
                        </m:sub>
                      </m:sSub>
                    </m:oMath>
                  </m:oMathPara>
                </a14:m>
                <a:endParaRPr lang="zh-CN" alt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椭圆 4"/>
              <p:cNvSpPr>
                <a:spLocks noRot="1" noChangeAspect="1" noMove="1" noResize="1" noEditPoints="1" noAdjustHandles="1" noChangeArrowheads="1" noChangeShapeType="1" noTextEdit="1"/>
              </p:cNvSpPr>
              <p:nvPr/>
            </p:nvSpPr>
            <p:spPr>
              <a:xfrm>
                <a:off x="2883646" y="3590745"/>
                <a:ext cx="720000" cy="720000"/>
              </a:xfrm>
              <a:prstGeom prst="ellipse">
                <a:avLst/>
              </a:prstGeom>
              <a:blipFill rotWithShape="1">
                <a:blip r:embed="rId5"/>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椭圆 5"/>
              <p:cNvSpPr/>
              <p:nvPr/>
            </p:nvSpPr>
            <p:spPr>
              <a:xfrm>
                <a:off x="4676138" y="3662753"/>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3</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椭圆 5"/>
              <p:cNvSpPr>
                <a:spLocks noRot="1" noChangeAspect="1" noMove="1" noResize="1" noEditPoints="1" noAdjustHandles="1" noChangeArrowheads="1" noChangeShapeType="1" noTextEdit="1"/>
              </p:cNvSpPr>
              <p:nvPr/>
            </p:nvSpPr>
            <p:spPr>
              <a:xfrm>
                <a:off x="4676138" y="3662753"/>
                <a:ext cx="720000" cy="720000"/>
              </a:xfrm>
              <a:prstGeom prst="ellipse">
                <a:avLst/>
              </a:prstGeom>
              <a:blipFill rotWithShape="1">
                <a:blip r:embed="rId6"/>
                <a:stretch>
                  <a:fillRect/>
                </a:stretch>
              </a:blipFill>
              <a:ln>
                <a:solidFill>
                  <a:schemeClr val="tx1"/>
                </a:solidFill>
              </a:ln>
            </p:spPr>
            <p:txBody>
              <a:bodyPr/>
              <a:lstStyle/>
              <a:p>
                <a:r>
                  <a:rPr lang="zh-CN" altLang="en-US">
                    <a:noFill/>
                  </a:rPr>
                  <a:t> </a:t>
                </a:r>
              </a:p>
            </p:txBody>
          </p:sp>
        </mc:Fallback>
      </mc:AlternateContent>
      <p:cxnSp>
        <p:nvCxnSpPr>
          <p:cNvPr id="37" name="直接箭头连接符 36"/>
          <p:cNvCxnSpPr/>
          <p:nvPr/>
        </p:nvCxnSpPr>
        <p:spPr>
          <a:xfrm>
            <a:off x="1115576" y="2708920"/>
            <a:ext cx="1368192" cy="0"/>
          </a:xfrm>
          <a:prstGeom prst="straightConnector1">
            <a:avLst/>
          </a:prstGeom>
          <a:ln>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2411760" y="249289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411760" y="2492896"/>
                <a:ext cx="645436" cy="369332"/>
              </a:xfrm>
              <a:prstGeom prst="rect">
                <a:avLst/>
              </a:prstGeom>
              <a:blipFill rotWithShape="1">
                <a:blip r:embed="rId7"/>
                <a:stretch>
                  <a:fillRect/>
                </a:stretch>
              </a:blipFill>
            </p:spPr>
            <p:txBody>
              <a:bodyPr/>
              <a:lstStyle/>
              <a:p>
                <a:r>
                  <a:rPr lang="zh-CN" altLang="en-US">
                    <a:noFill/>
                  </a:rPr>
                  <a:t> </a:t>
                </a:r>
              </a:p>
            </p:txBody>
          </p:sp>
        </mc:Fallback>
      </mc:AlternateContent>
      <p:cxnSp>
        <p:nvCxnSpPr>
          <p:cNvPr id="39" name="直接箭头连接符 38"/>
          <p:cNvCxnSpPr/>
          <p:nvPr/>
        </p:nvCxnSpPr>
        <p:spPr>
          <a:xfrm>
            <a:off x="3350460" y="2712032"/>
            <a:ext cx="1368192"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646644" y="2496008"/>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b="0" i="1" dirty="0" smtClean="0">
                              <a:latin typeface="Cambria Math"/>
                            </a:rPr>
                            <m:t>2</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646644" y="2496008"/>
                <a:ext cx="645436" cy="369332"/>
              </a:xfrm>
              <a:prstGeom prst="rect">
                <a:avLst/>
              </a:prstGeom>
              <a:blipFill rotWithShape="1">
                <a:blip r:embed="rId8"/>
                <a:stretch>
                  <a:fillRect/>
                </a:stretch>
              </a:blipFill>
            </p:spPr>
            <p:txBody>
              <a:bodyPr/>
              <a:lstStyle/>
              <a:p>
                <a:r>
                  <a:rPr lang="zh-CN" altLang="en-US">
                    <a:noFill/>
                  </a:rPr>
                  <a:t> </a:t>
                </a:r>
              </a:p>
            </p:txBody>
          </p:sp>
        </mc:Fallback>
      </mc:AlternateContent>
      <p:cxnSp>
        <p:nvCxnSpPr>
          <p:cNvPr id="41" name="直接箭头连接符 40"/>
          <p:cNvCxnSpPr/>
          <p:nvPr/>
        </p:nvCxnSpPr>
        <p:spPr>
          <a:xfrm>
            <a:off x="5598733" y="2708920"/>
            <a:ext cx="1368192" cy="0"/>
          </a:xfrm>
          <a:prstGeom prst="straightConnector1">
            <a:avLst/>
          </a:prstGeom>
          <a:ln>
            <a:solidFill>
              <a:srgbClr val="0000FF"/>
            </a:solidFill>
            <a:prstDash val="lgDashDot"/>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6894917" y="249289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6894917" y="2492896"/>
                <a:ext cx="645436" cy="369332"/>
              </a:xfrm>
              <a:prstGeom prst="rect">
                <a:avLst/>
              </a:prstGeom>
              <a:blipFill rotWithShape="1">
                <a:blip r:embed="rId9"/>
                <a:stretch>
                  <a:fillRect/>
                </a:stretch>
              </a:blipFill>
            </p:spPr>
            <p:txBody>
              <a:bodyPr/>
              <a:lstStyle/>
              <a:p>
                <a:r>
                  <a:rPr lang="zh-CN" altLang="en-US">
                    <a:noFill/>
                  </a:rPr>
                  <a:t> </a:t>
                </a:r>
              </a:p>
            </p:txBody>
          </p:sp>
        </mc:Fallback>
      </mc:AlternateContent>
      <p:sp>
        <p:nvSpPr>
          <p:cNvPr id="43" name="TextBox 42"/>
          <p:cNvSpPr txBox="1"/>
          <p:nvPr/>
        </p:nvSpPr>
        <p:spPr>
          <a:xfrm>
            <a:off x="1731638" y="3131676"/>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(1,2)</a:t>
            </a:r>
            <a:endParaRPr lang="zh-CN" altLang="en-US" sz="20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1752769" y="3933056"/>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752768" y="4581128"/>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707824" y="3084021"/>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580112" y="3100898"/>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3731671" y="4005064"/>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(4,5)</a:t>
            </a:r>
            <a:endParaRPr lang="zh-CN" altLang="en-US" sz="200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5641201" y="4077072"/>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(6,7)</a:t>
            </a:r>
            <a:endParaRPr lang="zh-CN" altLang="en-US" sz="2000"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4345056" y="4653136"/>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(4,6)</a:t>
            </a:r>
            <a:endParaRPr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矩形 34"/>
              <p:cNvSpPr/>
              <p:nvPr/>
            </p:nvSpPr>
            <p:spPr>
              <a:xfrm>
                <a:off x="1799672" y="5333146"/>
                <a:ext cx="5458858" cy="707886"/>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EAP from </a:t>
                </a:r>
                <a14:m>
                  <m:oMath xmlns:m="http://schemas.openxmlformats.org/officeDocument/2006/math">
                    <m:sSub>
                      <m:sSubPr>
                        <m:ctrlPr>
                          <a:rPr lang="en-US" altLang="zh-CN" sz="2000" b="0" i="1" smtClean="0">
                            <a:solidFill>
                              <a:srgbClr val="C00000"/>
                            </a:solidFill>
                            <a:latin typeface="Cambria Math" panose="02040503050406030204" pitchFamily="18" charset="0"/>
                            <a:cs typeface="Times New Roman" panose="02020603050405020304" pitchFamily="18" charset="0"/>
                          </a:rPr>
                        </m:ctrlPr>
                      </m:sSubPr>
                      <m:e>
                        <m:r>
                          <a:rPr lang="en-US" altLang="zh-CN" sz="2000" b="0" i="1" smtClean="0">
                            <a:solidFill>
                              <a:srgbClr val="C00000"/>
                            </a:solidFill>
                            <a:latin typeface="Cambria Math"/>
                            <a:cs typeface="Times New Roman" panose="02020603050405020304" pitchFamily="18" charset="0"/>
                          </a:rPr>
                          <m:t>𝑣</m:t>
                        </m:r>
                      </m:e>
                      <m:sub>
                        <m:r>
                          <a:rPr lang="en-US" altLang="zh-CN" sz="2000" b="0" i="1" smtClean="0">
                            <a:solidFill>
                              <a:srgbClr val="C00000"/>
                            </a:solidFill>
                            <a:latin typeface="Cambria Math"/>
                            <a:cs typeface="Times New Roman" panose="02020603050405020304" pitchFamily="18" charset="0"/>
                          </a:rPr>
                          <m:t>2</m:t>
                        </m:r>
                      </m:sub>
                    </m:sSub>
                    <m:r>
                      <a:rPr lang="en-US" altLang="zh-CN" sz="2000" b="0" i="0" smtClean="0">
                        <a:solidFill>
                          <a:srgbClr val="C00000"/>
                        </a:solidFill>
                        <a:latin typeface="Cambria Math"/>
                        <a:cs typeface="Times New Roman" panose="02020603050405020304" pitchFamily="18" charset="0"/>
                      </a:rPr>
                      <m:t>→</m:t>
                    </m:r>
                    <m:sSub>
                      <m:sSubPr>
                        <m:ctrlPr>
                          <a:rPr lang="en-US" altLang="zh-CN" sz="2000" b="0" i="1" smtClean="0">
                            <a:solidFill>
                              <a:srgbClr val="C00000"/>
                            </a:solidFill>
                            <a:latin typeface="Cambria Math" panose="02040503050406030204" pitchFamily="18" charset="0"/>
                            <a:cs typeface="Times New Roman" panose="02020603050405020304" pitchFamily="18" charset="0"/>
                          </a:rPr>
                        </m:ctrlPr>
                      </m:sSubPr>
                      <m:e>
                        <m:r>
                          <a:rPr lang="en-US" altLang="zh-CN" sz="2000" b="0" i="1" smtClean="0">
                            <a:solidFill>
                              <a:srgbClr val="C00000"/>
                            </a:solidFill>
                            <a:latin typeface="Cambria Math"/>
                            <a:cs typeface="Times New Roman" panose="02020603050405020304" pitchFamily="18" charset="0"/>
                          </a:rPr>
                          <m:t>𝑣</m:t>
                        </m:r>
                      </m:e>
                      <m:sub>
                        <m:r>
                          <a:rPr lang="en-US" altLang="zh-CN" sz="2000" b="0" i="1" smtClean="0">
                            <a:solidFill>
                              <a:srgbClr val="C00000"/>
                            </a:solidFill>
                            <a:latin typeface="Cambria Math"/>
                            <a:cs typeface="Times New Roman" panose="02020603050405020304" pitchFamily="18" charset="0"/>
                          </a:rPr>
                          <m:t>3</m:t>
                        </m:r>
                      </m:sub>
                    </m:sSub>
                  </m:oMath>
                </a14:m>
                <a:r>
                  <a:rPr lang="zh-CN" altLang="en-US" sz="2000" dirty="0" smtClean="0">
                    <a:solidFill>
                      <a:srgbClr val="C00000"/>
                    </a:solidFill>
                    <a:latin typeface="Times New Roman" panose="02020603050405020304" pitchFamily="18" charset="0"/>
                    <a:cs typeface="Times New Roman" panose="02020603050405020304" pitchFamily="18" charset="0"/>
                  </a:rPr>
                  <a:t> </a:t>
                </a:r>
                <a:r>
                  <a:rPr lang="en-US" altLang="zh-CN" sz="2000" dirty="0" smtClean="0">
                    <a:solidFill>
                      <a:srgbClr val="C00000"/>
                    </a:solidFill>
                    <a:latin typeface="Times New Roman" panose="02020603050405020304" pitchFamily="18" charset="0"/>
                    <a:cs typeface="Times New Roman" panose="02020603050405020304" pitchFamily="18" charset="0"/>
                  </a:rPr>
                  <a:t>@4</a:t>
                </a:r>
                <a:r>
                  <a:rPr lang="en-US" altLang="zh-CN" sz="2000" dirty="0" smtClean="0">
                    <a:latin typeface="Times New Roman" panose="02020603050405020304" pitchFamily="18" charset="0"/>
                    <a:cs typeface="Times New Roman" panose="02020603050405020304" pitchFamily="18" charset="0"/>
                  </a:rPr>
                  <a:t>: &lt;&lt;</a:t>
                </a:r>
                <a:r>
                  <a:rPr lang="en-US" altLang="zh-CN" sz="2000" dirty="0">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a:cs typeface="Times New Roman" panose="02020603050405020304" pitchFamily="18" charset="0"/>
                          </a:rPr>
                          <m:t>𝑣</m:t>
                        </m:r>
                      </m:e>
                      <m:sub>
                        <m:r>
                          <a:rPr lang="en-US" altLang="zh-CN" sz="2000" i="1">
                            <a:latin typeface="Cambria Math"/>
                            <a:cs typeface="Times New Roman" panose="02020603050405020304" pitchFamily="18" charset="0"/>
                          </a:rPr>
                          <m:t>2</m:t>
                        </m:r>
                      </m:sub>
                    </m:sSub>
                    <m:r>
                      <a:rPr lang="en-US" altLang="zh-CN" sz="2000" b="0" i="1" smtClean="0">
                        <a:latin typeface="Cambria Math"/>
                        <a:cs typeface="Times New Roman" panose="02020603050405020304" pitchFamily="18" charset="0"/>
                      </a:rPr>
                      <m:t>, </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a:cs typeface="Times New Roman" panose="02020603050405020304" pitchFamily="18" charset="0"/>
                          </a:rPr>
                          <m:t>𝑣</m:t>
                        </m:r>
                      </m:e>
                      <m:sub>
                        <m:r>
                          <a:rPr lang="en-US" altLang="zh-CN" sz="2000" b="0" i="1" smtClean="0">
                            <a:latin typeface="Cambria Math"/>
                            <a:cs typeface="Times New Roman" panose="02020603050405020304" pitchFamily="18" charset="0"/>
                          </a:rPr>
                          <m:t>3</m:t>
                        </m:r>
                      </m:sub>
                    </m:sSub>
                    <m:r>
                      <a:rPr lang="en-US" altLang="zh-CN" sz="2000" b="0" i="1" smtClean="0">
                        <a:latin typeface="Cambria Math"/>
                        <a:cs typeface="Times New Roman" panose="02020603050405020304" pitchFamily="18" charset="0"/>
                      </a:rPr>
                      <m:t>, 4,5, </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a:cs typeface="Times New Roman" panose="02020603050405020304" pitchFamily="18" charset="0"/>
                          </a:rPr>
                          <m:t>𝑏</m:t>
                        </m:r>
                      </m:e>
                      <m:sub>
                        <m:r>
                          <a:rPr lang="en-US" altLang="zh-CN" sz="2000" b="0" i="1" smtClean="0">
                            <a:latin typeface="Cambria Math"/>
                            <a:cs typeface="Times New Roman" panose="02020603050405020304" pitchFamily="18" charset="0"/>
                          </a:rPr>
                          <m:t>2</m:t>
                        </m:r>
                      </m:sub>
                    </m:sSub>
                  </m:oMath>
                </a14:m>
                <a:r>
                  <a:rPr lang="en-US" altLang="zh-CN" sz="2000" dirty="0" smtClean="0">
                    <a:latin typeface="Times New Roman" panose="02020603050405020304" pitchFamily="18" charset="0"/>
                    <a:cs typeface="Times New Roman" panose="02020603050405020304" pitchFamily="18" charset="0"/>
                  </a:rPr>
                  <a:t>&gt;&gt;</a:t>
                </a:r>
              </a:p>
              <a:p>
                <a:r>
                  <a:rPr lang="en-US" altLang="zh-CN" sz="2000" dirty="0" smtClean="0">
                    <a:latin typeface="Times New Roman" panose="02020603050405020304" pitchFamily="18" charset="0"/>
                    <a:cs typeface="Times New Roman" panose="02020603050405020304" pitchFamily="18" charset="0"/>
                  </a:rPr>
                  <a:t>EAP from </a:t>
                </a:r>
                <a14:m>
                  <m:oMath xmlns:m="http://schemas.openxmlformats.org/officeDocument/2006/math">
                    <m:sSub>
                      <m:sSubPr>
                        <m:ctrlPr>
                          <a:rPr lang="en-US" altLang="zh-CN" sz="2000" i="1" smtClean="0">
                            <a:solidFill>
                              <a:srgbClr val="C00000"/>
                            </a:solidFill>
                            <a:latin typeface="Cambria Math" panose="02040503050406030204" pitchFamily="18" charset="0"/>
                            <a:cs typeface="Times New Roman" panose="02020603050405020304" pitchFamily="18" charset="0"/>
                          </a:rPr>
                        </m:ctrlPr>
                      </m:sSubPr>
                      <m:e>
                        <m:r>
                          <a:rPr lang="en-US" altLang="zh-CN" sz="2000" i="1">
                            <a:solidFill>
                              <a:srgbClr val="C00000"/>
                            </a:solidFill>
                            <a:latin typeface="Cambria Math"/>
                            <a:cs typeface="Times New Roman" panose="02020603050405020304" pitchFamily="18" charset="0"/>
                          </a:rPr>
                          <m:t>𝑣</m:t>
                        </m:r>
                      </m:e>
                      <m:sub>
                        <m:r>
                          <a:rPr lang="en-US" altLang="zh-CN" sz="2000" i="1">
                            <a:solidFill>
                              <a:srgbClr val="C00000"/>
                            </a:solidFill>
                            <a:latin typeface="Cambria Math"/>
                            <a:cs typeface="Times New Roman" panose="02020603050405020304" pitchFamily="18" charset="0"/>
                          </a:rPr>
                          <m:t>2</m:t>
                        </m:r>
                      </m:sub>
                    </m:sSub>
                    <m:r>
                      <a:rPr lang="en-US" altLang="zh-CN" sz="2000">
                        <a:solidFill>
                          <a:srgbClr val="C00000"/>
                        </a:solidFill>
                        <a:latin typeface="Cambria Math"/>
                        <a:cs typeface="Times New Roman" panose="02020603050405020304" pitchFamily="18" charset="0"/>
                      </a:rPr>
                      <m:t>→</m:t>
                    </m:r>
                    <m:sSub>
                      <m:sSubPr>
                        <m:ctrlPr>
                          <a:rPr lang="en-US" altLang="zh-CN" sz="2000" i="1">
                            <a:solidFill>
                              <a:srgbClr val="C00000"/>
                            </a:solidFill>
                            <a:latin typeface="Cambria Math" panose="02040503050406030204" pitchFamily="18" charset="0"/>
                            <a:cs typeface="Times New Roman" panose="02020603050405020304" pitchFamily="18" charset="0"/>
                          </a:rPr>
                        </m:ctrlPr>
                      </m:sSubPr>
                      <m:e>
                        <m:r>
                          <a:rPr lang="en-US" altLang="zh-CN" sz="2000" i="1">
                            <a:solidFill>
                              <a:srgbClr val="C00000"/>
                            </a:solidFill>
                            <a:latin typeface="Cambria Math"/>
                            <a:cs typeface="Times New Roman" panose="02020603050405020304" pitchFamily="18" charset="0"/>
                          </a:rPr>
                          <m:t>𝑣</m:t>
                        </m:r>
                      </m:e>
                      <m:sub>
                        <m:r>
                          <a:rPr lang="en-US" altLang="zh-CN" sz="2000" b="0" i="1" smtClean="0">
                            <a:solidFill>
                              <a:srgbClr val="C00000"/>
                            </a:solidFill>
                            <a:latin typeface="Cambria Math"/>
                            <a:cs typeface="Times New Roman" panose="02020603050405020304" pitchFamily="18" charset="0"/>
                          </a:rPr>
                          <m:t>4</m:t>
                        </m:r>
                      </m:sub>
                    </m:sSub>
                  </m:oMath>
                </a14:m>
                <a:r>
                  <a:rPr lang="zh-CN" altLang="en-US" sz="2000" dirty="0">
                    <a:solidFill>
                      <a:srgbClr val="C00000"/>
                    </a:solidFill>
                    <a:latin typeface="Times New Roman" panose="02020603050405020304" pitchFamily="18" charset="0"/>
                    <a:cs typeface="Times New Roman" panose="02020603050405020304" pitchFamily="18" charset="0"/>
                  </a:rPr>
                  <a:t> </a:t>
                </a:r>
                <a:r>
                  <a:rPr lang="en-US" altLang="zh-CN" sz="2000" dirty="0" smtClean="0">
                    <a:solidFill>
                      <a:srgbClr val="C00000"/>
                    </a:solidFill>
                    <a:latin typeface="Times New Roman" panose="02020603050405020304" pitchFamily="18" charset="0"/>
                    <a:cs typeface="Times New Roman" panose="02020603050405020304" pitchFamily="18" charset="0"/>
                  </a:rPr>
                  <a:t>@4</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&lt;&lt;</a:t>
                </a:r>
                <a:r>
                  <a:rPr lang="en-US" altLang="zh-CN" sz="2000" dirty="0">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a:cs typeface="Times New Roman" panose="02020603050405020304" pitchFamily="18" charset="0"/>
                          </a:rPr>
                          <m:t>𝑣</m:t>
                        </m:r>
                      </m:e>
                      <m:sub>
                        <m:r>
                          <a:rPr lang="en-US" altLang="zh-CN" sz="2000" i="1">
                            <a:latin typeface="Cambria Math"/>
                            <a:cs typeface="Times New Roman" panose="02020603050405020304" pitchFamily="18" charset="0"/>
                          </a:rPr>
                          <m:t>2</m:t>
                        </m:r>
                      </m:sub>
                    </m:sSub>
                    <m:r>
                      <a:rPr lang="en-US" altLang="zh-CN" sz="2000" i="1">
                        <a:latin typeface="Cambria Math"/>
                        <a:cs typeface="Times New Roman" panose="02020603050405020304" pitchFamily="18" charset="0"/>
                      </a:rPr>
                      <m:t>, </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a:cs typeface="Times New Roman" panose="02020603050405020304" pitchFamily="18" charset="0"/>
                          </a:rPr>
                          <m:t>𝑣</m:t>
                        </m:r>
                      </m:e>
                      <m:sub>
                        <m:r>
                          <a:rPr lang="en-US" altLang="zh-CN" sz="2000" b="0" i="1" smtClean="0">
                            <a:latin typeface="Cambria Math"/>
                            <a:cs typeface="Times New Roman" panose="02020603050405020304" pitchFamily="18" charset="0"/>
                          </a:rPr>
                          <m:t>4</m:t>
                        </m:r>
                      </m:sub>
                    </m:sSub>
                    <m:r>
                      <a:rPr lang="en-US" altLang="zh-CN" sz="2000" i="1">
                        <a:latin typeface="Cambria Math"/>
                        <a:cs typeface="Times New Roman" panose="02020603050405020304" pitchFamily="18" charset="0"/>
                      </a:rPr>
                      <m:t>, 4,</m:t>
                    </m:r>
                    <m:r>
                      <a:rPr lang="en-US" altLang="zh-CN" sz="2000" b="0" i="1" smtClean="0">
                        <a:latin typeface="Cambria Math"/>
                        <a:cs typeface="Times New Roman" panose="02020603050405020304" pitchFamily="18" charset="0"/>
                      </a:rPr>
                      <m:t>6</m:t>
                    </m:r>
                    <m:r>
                      <a:rPr lang="en-US" altLang="zh-CN" sz="2000" i="1">
                        <a:latin typeface="Cambria Math"/>
                        <a:cs typeface="Times New Roman" panose="02020603050405020304" pitchFamily="18" charset="0"/>
                      </a:rPr>
                      <m:t>, </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a:cs typeface="Times New Roman" panose="02020603050405020304" pitchFamily="18" charset="0"/>
                          </a:rPr>
                          <m:t>𝑏</m:t>
                        </m:r>
                      </m:e>
                      <m:sub>
                        <m:r>
                          <a:rPr lang="en-US" altLang="zh-CN" sz="2000" b="0" i="1" smtClean="0">
                            <a:latin typeface="Cambria Math"/>
                            <a:cs typeface="Times New Roman" panose="02020603050405020304" pitchFamily="18" charset="0"/>
                          </a:rPr>
                          <m:t>3</m:t>
                        </m:r>
                      </m:sub>
                    </m:sSub>
                  </m:oMath>
                </a14:m>
                <a:r>
                  <a:rPr lang="en-US" altLang="zh-CN" sz="2000" dirty="0">
                    <a:latin typeface="Times New Roman" panose="02020603050405020304" pitchFamily="18" charset="0"/>
                    <a:cs typeface="Times New Roman" panose="02020603050405020304" pitchFamily="18" charset="0"/>
                  </a:rPr>
                  <a:t>&gt;&gt;</a:t>
                </a:r>
                <a:endParaRPr lang="zh-CN" altLang="en-US" sz="20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35" name="矩形 34"/>
              <p:cNvSpPr>
                <a:spLocks noRot="1" noChangeAspect="1" noMove="1" noResize="1" noEditPoints="1" noAdjustHandles="1" noChangeArrowheads="1" noChangeShapeType="1" noTextEdit="1"/>
              </p:cNvSpPr>
              <p:nvPr/>
            </p:nvSpPr>
            <p:spPr>
              <a:xfrm>
                <a:off x="1799672" y="5333146"/>
                <a:ext cx="5458858" cy="707886"/>
              </a:xfrm>
              <a:prstGeom prst="rect">
                <a:avLst/>
              </a:prstGeom>
              <a:blipFill rotWithShape="1">
                <a:blip r:embed="rId10"/>
                <a:stretch>
                  <a:fillRect l="-1116" t="-5172" b="-13793"/>
                </a:stretch>
              </a:blipFill>
            </p:spPr>
            <p:txBody>
              <a:bodyPr/>
              <a:lstStyle/>
              <a:p>
                <a:r>
                  <a:rPr lang="zh-CN" altLang="en-US">
                    <a:noFill/>
                  </a:rPr>
                  <a:t> </a:t>
                </a:r>
              </a:p>
            </p:txBody>
          </p:sp>
        </mc:Fallback>
      </mc:AlternateContent>
      <p:sp>
        <p:nvSpPr>
          <p:cNvPr id="36" name="圆角矩形 35"/>
          <p:cNvSpPr/>
          <p:nvPr/>
        </p:nvSpPr>
        <p:spPr>
          <a:xfrm>
            <a:off x="3731671" y="3894428"/>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4479081" y="4571447"/>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6084168" y="4905176"/>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6863725" y="4757082"/>
            <a:ext cx="2038347" cy="400110"/>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Traversed edges</a:t>
            </a:r>
            <a:endParaRPr lang="zh-CN" altLang="en-US" sz="2000" dirty="0">
              <a:solidFill>
                <a:srgbClr val="C00000"/>
              </a:solidFill>
              <a:latin typeface="Times New Roman" panose="02020603050405020304" pitchFamily="18" charset="0"/>
              <a:cs typeface="Times New Roman" panose="02020603050405020304" pitchFamily="18" charset="0"/>
            </a:endParaRPr>
          </a:p>
        </p:txBody>
      </p:sp>
      <p:sp>
        <p:nvSpPr>
          <p:cNvPr id="55" name="圆角矩形 54"/>
          <p:cNvSpPr/>
          <p:nvPr/>
        </p:nvSpPr>
        <p:spPr>
          <a:xfrm>
            <a:off x="5571909" y="3969072"/>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7279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Index construction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2</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3</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1</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e>
                    </m:d>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椭圆 6"/>
              <p:cNvSpPr/>
              <p:nvPr/>
            </p:nvSpPr>
            <p:spPr>
              <a:xfrm>
                <a:off x="6538530" y="3666404"/>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4</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椭圆 6"/>
              <p:cNvSpPr>
                <a:spLocks noRot="1" noChangeAspect="1" noMove="1" noResize="1" noEditPoints="1" noAdjustHandles="1" noChangeArrowheads="1" noChangeShapeType="1" noTextEdit="1"/>
              </p:cNvSpPr>
              <p:nvPr/>
            </p:nvSpPr>
            <p:spPr>
              <a:xfrm>
                <a:off x="6538530" y="3666404"/>
                <a:ext cx="720000" cy="720000"/>
              </a:xfrm>
              <a:prstGeom prst="ellipse">
                <a:avLst/>
              </a:prstGeom>
              <a:blipFill rotWithShape="1">
                <a:blip r:embed="rId3"/>
                <a:stretch>
                  <a:fillRect/>
                </a:stretch>
              </a:blipFill>
              <a:ln>
                <a:solidFill>
                  <a:schemeClr val="tx1"/>
                </a:solidFill>
              </a:ln>
            </p:spPr>
            <p:txBody>
              <a:bodyPr/>
              <a:lstStyle/>
              <a:p>
                <a:r>
                  <a:rPr lang="zh-CN" altLang="en-US">
                    <a:noFill/>
                  </a:rPr>
                  <a:t> </a:t>
                </a:r>
              </a:p>
            </p:txBody>
          </p:sp>
        </mc:Fallback>
      </mc:AlternateContent>
      <p:sp>
        <p:nvSpPr>
          <p:cNvPr id="25" name="弧形 24"/>
          <p:cNvSpPr/>
          <p:nvPr/>
        </p:nvSpPr>
        <p:spPr>
          <a:xfrm>
            <a:off x="1291682" y="3522388"/>
            <a:ext cx="1591964" cy="720000"/>
          </a:xfrm>
          <a:prstGeom prst="arc">
            <a:avLst>
              <a:gd name="adj1" fmla="val 10696867"/>
              <a:gd name="adj2" fmla="val 21217126"/>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6" name="弧形 25"/>
          <p:cNvSpPr/>
          <p:nvPr/>
        </p:nvSpPr>
        <p:spPr>
          <a:xfrm>
            <a:off x="3363889" y="3522388"/>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7" name="弧形 26"/>
          <p:cNvSpPr/>
          <p:nvPr/>
        </p:nvSpPr>
        <p:spPr>
          <a:xfrm>
            <a:off x="5164089" y="3594396"/>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29" name="直接箭头连接符 28"/>
          <p:cNvCxnSpPr>
            <a:stCxn id="4" idx="6"/>
          </p:cNvCxnSpPr>
          <p:nvPr/>
        </p:nvCxnSpPr>
        <p:spPr>
          <a:xfrm flipV="1">
            <a:off x="1475576" y="3950745"/>
            <a:ext cx="14080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3597872" y="3950745"/>
            <a:ext cx="10782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5396138" y="4026364"/>
            <a:ext cx="115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弧形 32"/>
          <p:cNvSpPr/>
          <p:nvPr/>
        </p:nvSpPr>
        <p:spPr>
          <a:xfrm flipV="1">
            <a:off x="1299919" y="3810340"/>
            <a:ext cx="1591964" cy="701419"/>
          </a:xfrm>
          <a:prstGeom prst="arc">
            <a:avLst>
              <a:gd name="adj1" fmla="val 10696867"/>
              <a:gd name="adj2" fmla="val 21285150"/>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椭圆 3"/>
              <p:cNvSpPr/>
              <p:nvPr/>
            </p:nvSpPr>
            <p:spPr>
              <a:xfrm>
                <a:off x="755576" y="3644092"/>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1</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椭圆 3"/>
              <p:cNvSpPr>
                <a:spLocks noRot="1" noChangeAspect="1" noMove="1" noResize="1" noEditPoints="1" noAdjustHandles="1" noChangeArrowheads="1" noChangeShapeType="1" noTextEdit="1"/>
              </p:cNvSpPr>
              <p:nvPr/>
            </p:nvSpPr>
            <p:spPr>
              <a:xfrm>
                <a:off x="755576" y="3644092"/>
                <a:ext cx="720000" cy="720000"/>
              </a:xfrm>
              <a:prstGeom prst="ellipse">
                <a:avLst/>
              </a:prstGeom>
              <a:blipFill rotWithShape="1">
                <a:blip r:embed="rId4"/>
                <a:stretch>
                  <a:fillRect/>
                </a:stretch>
              </a:blipFill>
              <a:ln>
                <a:solidFill>
                  <a:schemeClr val="tx1"/>
                </a:solidFill>
              </a:ln>
            </p:spPr>
            <p:txBody>
              <a:bodyPr/>
              <a:lstStyle/>
              <a:p>
                <a:r>
                  <a:rPr lang="zh-CN" altLang="en-US">
                    <a:noFill/>
                  </a:rPr>
                  <a:t> </a:t>
                </a:r>
              </a:p>
            </p:txBody>
          </p:sp>
        </mc:Fallback>
      </mc:AlternateContent>
      <p:sp>
        <p:nvSpPr>
          <p:cNvPr id="34" name="弧形 33"/>
          <p:cNvSpPr/>
          <p:nvPr/>
        </p:nvSpPr>
        <p:spPr>
          <a:xfrm flipV="1">
            <a:off x="3158617" y="3554355"/>
            <a:ext cx="3573623" cy="1098781"/>
          </a:xfrm>
          <a:prstGeom prst="arc">
            <a:avLst>
              <a:gd name="adj1" fmla="val 10918445"/>
              <a:gd name="adj2" fmla="val 21143094"/>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p:cNvSpPr/>
              <p:nvPr/>
            </p:nvSpPr>
            <p:spPr>
              <a:xfrm>
                <a:off x="2883646" y="3590745"/>
                <a:ext cx="720000" cy="72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bg1"/>
                              </a:solidFill>
                              <a:latin typeface="Cambria Math" panose="02040503050406030204" pitchFamily="18" charset="0"/>
                            </a:rPr>
                          </m:ctrlPr>
                        </m:sSubPr>
                        <m:e>
                          <m:r>
                            <a:rPr lang="en-US" altLang="zh-CN" sz="2800" b="0" i="1" dirty="0" smtClean="0">
                              <a:solidFill>
                                <a:schemeClr val="bg1"/>
                              </a:solidFill>
                              <a:latin typeface="Cambria Math"/>
                            </a:rPr>
                            <m:t>𝑣</m:t>
                          </m:r>
                        </m:e>
                        <m:sub>
                          <m:r>
                            <a:rPr lang="en-US" altLang="zh-CN" sz="2800" b="0" i="1" dirty="0" smtClean="0">
                              <a:solidFill>
                                <a:schemeClr val="bg1"/>
                              </a:solidFill>
                              <a:latin typeface="Cambria Math"/>
                            </a:rPr>
                            <m:t>2</m:t>
                          </m:r>
                        </m:sub>
                      </m:sSub>
                    </m:oMath>
                  </m:oMathPara>
                </a14:m>
                <a:endParaRPr lang="zh-CN" alt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椭圆 4"/>
              <p:cNvSpPr>
                <a:spLocks noRot="1" noChangeAspect="1" noMove="1" noResize="1" noEditPoints="1" noAdjustHandles="1" noChangeArrowheads="1" noChangeShapeType="1" noTextEdit="1"/>
              </p:cNvSpPr>
              <p:nvPr/>
            </p:nvSpPr>
            <p:spPr>
              <a:xfrm>
                <a:off x="2883646" y="3590745"/>
                <a:ext cx="720000" cy="720000"/>
              </a:xfrm>
              <a:prstGeom prst="ellipse">
                <a:avLst/>
              </a:prstGeom>
              <a:blipFill rotWithShape="1">
                <a:blip r:embed="rId5"/>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椭圆 5"/>
              <p:cNvSpPr/>
              <p:nvPr/>
            </p:nvSpPr>
            <p:spPr>
              <a:xfrm>
                <a:off x="4676138" y="3662753"/>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3</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椭圆 5"/>
              <p:cNvSpPr>
                <a:spLocks noRot="1" noChangeAspect="1" noMove="1" noResize="1" noEditPoints="1" noAdjustHandles="1" noChangeArrowheads="1" noChangeShapeType="1" noTextEdit="1"/>
              </p:cNvSpPr>
              <p:nvPr/>
            </p:nvSpPr>
            <p:spPr>
              <a:xfrm>
                <a:off x="4676138" y="3662753"/>
                <a:ext cx="720000" cy="720000"/>
              </a:xfrm>
              <a:prstGeom prst="ellipse">
                <a:avLst/>
              </a:prstGeom>
              <a:blipFill rotWithShape="1">
                <a:blip r:embed="rId6"/>
                <a:stretch>
                  <a:fillRect/>
                </a:stretch>
              </a:blipFill>
              <a:ln>
                <a:solidFill>
                  <a:schemeClr val="tx1"/>
                </a:solidFill>
              </a:ln>
            </p:spPr>
            <p:txBody>
              <a:bodyPr/>
              <a:lstStyle/>
              <a:p>
                <a:r>
                  <a:rPr lang="zh-CN" altLang="en-US">
                    <a:noFill/>
                  </a:rPr>
                  <a:t> </a:t>
                </a:r>
              </a:p>
            </p:txBody>
          </p:sp>
        </mc:Fallback>
      </mc:AlternateContent>
      <p:cxnSp>
        <p:nvCxnSpPr>
          <p:cNvPr id="37" name="直接箭头连接符 36"/>
          <p:cNvCxnSpPr/>
          <p:nvPr/>
        </p:nvCxnSpPr>
        <p:spPr>
          <a:xfrm>
            <a:off x="1115576" y="2708920"/>
            <a:ext cx="1368192" cy="0"/>
          </a:xfrm>
          <a:prstGeom prst="straightConnector1">
            <a:avLst/>
          </a:prstGeom>
          <a:ln>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2411760" y="249289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411760" y="2492896"/>
                <a:ext cx="645436" cy="369332"/>
              </a:xfrm>
              <a:prstGeom prst="rect">
                <a:avLst/>
              </a:prstGeom>
              <a:blipFill rotWithShape="1">
                <a:blip r:embed="rId7"/>
                <a:stretch>
                  <a:fillRect/>
                </a:stretch>
              </a:blipFill>
            </p:spPr>
            <p:txBody>
              <a:bodyPr/>
              <a:lstStyle/>
              <a:p>
                <a:r>
                  <a:rPr lang="zh-CN" altLang="en-US">
                    <a:noFill/>
                  </a:rPr>
                  <a:t> </a:t>
                </a:r>
              </a:p>
            </p:txBody>
          </p:sp>
        </mc:Fallback>
      </mc:AlternateContent>
      <p:cxnSp>
        <p:nvCxnSpPr>
          <p:cNvPr id="39" name="直接箭头连接符 38"/>
          <p:cNvCxnSpPr/>
          <p:nvPr/>
        </p:nvCxnSpPr>
        <p:spPr>
          <a:xfrm>
            <a:off x="3350460" y="2712032"/>
            <a:ext cx="1368192"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646644" y="2496008"/>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b="0" i="1" dirty="0" smtClean="0">
                              <a:latin typeface="Cambria Math"/>
                            </a:rPr>
                            <m:t>2</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646644" y="2496008"/>
                <a:ext cx="645436" cy="369332"/>
              </a:xfrm>
              <a:prstGeom prst="rect">
                <a:avLst/>
              </a:prstGeom>
              <a:blipFill rotWithShape="1">
                <a:blip r:embed="rId8"/>
                <a:stretch>
                  <a:fillRect/>
                </a:stretch>
              </a:blipFill>
            </p:spPr>
            <p:txBody>
              <a:bodyPr/>
              <a:lstStyle/>
              <a:p>
                <a:r>
                  <a:rPr lang="zh-CN" altLang="en-US">
                    <a:noFill/>
                  </a:rPr>
                  <a:t> </a:t>
                </a:r>
              </a:p>
            </p:txBody>
          </p:sp>
        </mc:Fallback>
      </mc:AlternateContent>
      <p:cxnSp>
        <p:nvCxnSpPr>
          <p:cNvPr id="41" name="直接箭头连接符 40"/>
          <p:cNvCxnSpPr/>
          <p:nvPr/>
        </p:nvCxnSpPr>
        <p:spPr>
          <a:xfrm>
            <a:off x="5598733" y="2708920"/>
            <a:ext cx="1368192" cy="0"/>
          </a:xfrm>
          <a:prstGeom prst="straightConnector1">
            <a:avLst/>
          </a:prstGeom>
          <a:ln>
            <a:solidFill>
              <a:srgbClr val="0000FF"/>
            </a:solidFill>
            <a:prstDash val="lgDashDot"/>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6894917" y="249289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6894917" y="2492896"/>
                <a:ext cx="645436" cy="369332"/>
              </a:xfrm>
              <a:prstGeom prst="rect">
                <a:avLst/>
              </a:prstGeom>
              <a:blipFill rotWithShape="1">
                <a:blip r:embed="rId9"/>
                <a:stretch>
                  <a:fillRect/>
                </a:stretch>
              </a:blipFill>
            </p:spPr>
            <p:txBody>
              <a:bodyPr/>
              <a:lstStyle/>
              <a:p>
                <a:r>
                  <a:rPr lang="zh-CN" altLang="en-US">
                    <a:noFill/>
                  </a:rPr>
                  <a:t> </a:t>
                </a:r>
              </a:p>
            </p:txBody>
          </p:sp>
        </mc:Fallback>
      </mc:AlternateContent>
      <p:sp>
        <p:nvSpPr>
          <p:cNvPr id="43" name="TextBox 42"/>
          <p:cNvSpPr txBox="1"/>
          <p:nvPr/>
        </p:nvSpPr>
        <p:spPr>
          <a:xfrm>
            <a:off x="1731638" y="3131676"/>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(1,2)</a:t>
            </a:r>
            <a:endParaRPr lang="zh-CN" altLang="en-US" sz="20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1752769" y="3933056"/>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752768" y="4581128"/>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707824" y="3084021"/>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580112" y="3100898"/>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3731671" y="4005064"/>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(4,5)</a:t>
            </a:r>
            <a:endParaRPr lang="zh-CN" altLang="en-US" sz="200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5641201" y="4077072"/>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(6,7)</a:t>
            </a:r>
            <a:endParaRPr lang="zh-CN" altLang="en-US" sz="2000"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4345056" y="4653136"/>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(4,6)</a:t>
            </a:r>
            <a:endParaRPr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矩形 34"/>
              <p:cNvSpPr/>
              <p:nvPr/>
            </p:nvSpPr>
            <p:spPr>
              <a:xfrm>
                <a:off x="1403648" y="5333146"/>
                <a:ext cx="6880718" cy="707886"/>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Traverse from the edges with the next largest timestamps: 2</a:t>
                </a:r>
              </a:p>
              <a:p>
                <a:r>
                  <a:rPr lang="en-US" altLang="zh-CN" sz="2000" dirty="0" smtClean="0">
                    <a:solidFill>
                      <a:schemeClr val="tx1"/>
                    </a:solidFill>
                    <a:latin typeface="Times New Roman" panose="02020603050405020304" pitchFamily="18" charset="0"/>
                    <a:cs typeface="Times New Roman" panose="02020603050405020304" pitchFamily="18" charset="0"/>
                  </a:rPr>
                  <a:t>Retrieve all EAPs starting from </a:t>
                </a:r>
                <a14:m>
                  <m:oMath xmlns:m="http://schemas.openxmlformats.org/officeDocument/2006/math">
                    <m:sSub>
                      <m:sSubPr>
                        <m:ctrlPr>
                          <a:rPr lang="en-US" altLang="zh-CN" sz="2000" i="1">
                            <a:solidFill>
                              <a:schemeClr val="tx1"/>
                            </a:solidFill>
                            <a:latin typeface="Cambria Math" panose="02040503050406030204" pitchFamily="18" charset="0"/>
                            <a:cs typeface="Times New Roman" panose="02020603050405020304" pitchFamily="18" charset="0"/>
                          </a:rPr>
                        </m:ctrlPr>
                      </m:sSubPr>
                      <m:e>
                        <m:r>
                          <a:rPr lang="en-US" altLang="zh-CN" sz="2000" i="1">
                            <a:solidFill>
                              <a:schemeClr val="tx1"/>
                            </a:solidFill>
                            <a:latin typeface="Cambria Math"/>
                            <a:cs typeface="Times New Roman" panose="02020603050405020304" pitchFamily="18" charset="0"/>
                          </a:rPr>
                          <m:t>𝑣</m:t>
                        </m:r>
                      </m:e>
                      <m:sub>
                        <m:r>
                          <a:rPr lang="en-US" altLang="zh-CN" sz="2000" i="1">
                            <a:solidFill>
                              <a:schemeClr val="tx1"/>
                            </a:solidFill>
                            <a:latin typeface="Cambria Math"/>
                            <a:cs typeface="Times New Roman" panose="02020603050405020304" pitchFamily="18" charset="0"/>
                          </a:rPr>
                          <m:t>2</m:t>
                        </m:r>
                      </m:sub>
                    </m:sSub>
                  </m:oMath>
                </a14:m>
                <a:r>
                  <a:rPr lang="zh-CN" altLang="en-US" sz="2000" dirty="0" smtClean="0">
                    <a:solidFill>
                      <a:schemeClr val="tx1"/>
                    </a:solidFill>
                    <a:latin typeface="Times New Roman" panose="02020603050405020304" pitchFamily="18" charset="0"/>
                    <a:cs typeface="Times New Roman" panose="02020603050405020304" pitchFamily="18" charset="0"/>
                  </a:rPr>
                  <a:t> </a:t>
                </a:r>
                <a:r>
                  <a:rPr lang="en-US" altLang="zh-CN" sz="2000" dirty="0" smtClean="0">
                    <a:solidFill>
                      <a:schemeClr val="tx1"/>
                    </a:solidFill>
                    <a:latin typeface="Times New Roman" panose="02020603050405020304" pitchFamily="18" charset="0"/>
                    <a:cs typeface="Times New Roman" panose="02020603050405020304" pitchFamily="18" charset="0"/>
                  </a:rPr>
                  <a:t>at timestamp 2</a:t>
                </a:r>
                <a:endParaRPr lang="zh-CN" alt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5" name="矩形 34"/>
              <p:cNvSpPr>
                <a:spLocks noRot="1" noChangeAspect="1" noMove="1" noResize="1" noEditPoints="1" noAdjustHandles="1" noChangeArrowheads="1" noChangeShapeType="1" noTextEdit="1"/>
              </p:cNvSpPr>
              <p:nvPr/>
            </p:nvSpPr>
            <p:spPr>
              <a:xfrm>
                <a:off x="1403648" y="5333146"/>
                <a:ext cx="6880718" cy="707886"/>
              </a:xfrm>
              <a:prstGeom prst="rect">
                <a:avLst/>
              </a:prstGeom>
              <a:blipFill rotWithShape="1">
                <a:blip r:embed="rId10"/>
                <a:stretch>
                  <a:fillRect l="-886" t="-4310" b="-14655"/>
                </a:stretch>
              </a:blipFill>
            </p:spPr>
            <p:txBody>
              <a:bodyPr/>
              <a:lstStyle/>
              <a:p>
                <a:r>
                  <a:rPr lang="zh-CN" altLang="en-US">
                    <a:noFill/>
                  </a:rPr>
                  <a:t> </a:t>
                </a:r>
              </a:p>
            </p:txBody>
          </p:sp>
        </mc:Fallback>
      </mc:AlternateContent>
      <p:sp>
        <p:nvSpPr>
          <p:cNvPr id="53" name="圆角矩形 52"/>
          <p:cNvSpPr/>
          <p:nvPr/>
        </p:nvSpPr>
        <p:spPr>
          <a:xfrm>
            <a:off x="6084168" y="4905176"/>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6863725" y="4757082"/>
            <a:ext cx="2038347" cy="400110"/>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Traversed edges</a:t>
            </a:r>
            <a:endParaRPr lang="zh-CN" altLang="en-US" sz="2000" dirty="0">
              <a:solidFill>
                <a:srgbClr val="C00000"/>
              </a:solidFill>
              <a:latin typeface="Times New Roman" panose="02020603050405020304" pitchFamily="18" charset="0"/>
              <a:cs typeface="Times New Roman" panose="02020603050405020304" pitchFamily="18" charset="0"/>
            </a:endParaRPr>
          </a:p>
        </p:txBody>
      </p:sp>
      <p:sp>
        <p:nvSpPr>
          <p:cNvPr id="51" name="圆角矩形 50"/>
          <p:cNvSpPr/>
          <p:nvPr/>
        </p:nvSpPr>
        <p:spPr>
          <a:xfrm>
            <a:off x="5580112" y="3573016"/>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3707904" y="3501008"/>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2258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Route planning queries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i="1" dirty="0"/>
                  <a:t>Earliest Arrival Path  (EAP)</a:t>
                </a:r>
                <a:endParaRPr lang="en-US" altLang="zh-CN" i="1" dirty="0" smtClean="0"/>
              </a:p>
              <a:p>
                <a:pPr lvl="1"/>
                <a:r>
                  <a:rPr lang="en-US" altLang="zh-CN" dirty="0" smtClean="0"/>
                  <a:t>Depart </a:t>
                </a:r>
                <a:r>
                  <a:rPr lang="en-US" altLang="zh-CN" dirty="0"/>
                  <a:t>from </a:t>
                </a:r>
                <a14:m>
                  <m:oMath xmlns:m="http://schemas.openxmlformats.org/officeDocument/2006/math">
                    <m:sSub>
                      <m:sSubPr>
                        <m:ctrlPr>
                          <a:rPr lang="en-SG" altLang="zh-CN" i="1" smtClean="0">
                            <a:solidFill>
                              <a:srgbClr val="0000FF"/>
                            </a:solidFill>
                            <a:latin typeface="Cambria Math" panose="02040503050406030204" pitchFamily="18" charset="0"/>
                          </a:rPr>
                        </m:ctrlPr>
                      </m:sSubPr>
                      <m:e>
                        <m:r>
                          <a:rPr lang="en-US" altLang="zh-CN" i="1">
                            <a:solidFill>
                              <a:srgbClr val="0000FF"/>
                            </a:solidFill>
                            <a:latin typeface="Cambria Math"/>
                          </a:rPr>
                          <m:t>𝑣</m:t>
                        </m:r>
                      </m:e>
                      <m:sub>
                        <m:r>
                          <a:rPr lang="en-US" altLang="zh-CN" i="1">
                            <a:solidFill>
                              <a:srgbClr val="0000FF"/>
                            </a:solidFill>
                            <a:latin typeface="Cambria Math"/>
                          </a:rPr>
                          <m:t>5</m:t>
                        </m:r>
                      </m:sub>
                    </m:sSub>
                  </m:oMath>
                </a14:m>
                <a:r>
                  <a:rPr lang="en-US" altLang="zh-CN" dirty="0">
                    <a:solidFill>
                      <a:srgbClr val="FFFF00"/>
                    </a:solidFill>
                  </a:rPr>
                  <a:t> </a:t>
                </a:r>
                <a:r>
                  <a:rPr lang="en-US" altLang="zh-CN" dirty="0" smtClean="0"/>
                  <a:t>after </a:t>
                </a:r>
                <a:r>
                  <a:rPr lang="en-US" altLang="zh-CN" dirty="0">
                    <a:solidFill>
                      <a:srgbClr val="0000FF"/>
                    </a:solidFill>
                  </a:rPr>
                  <a:t>time 6</a:t>
                </a:r>
                <a:r>
                  <a:rPr lang="en-US" altLang="zh-CN" dirty="0"/>
                  <a:t>, </a:t>
                </a:r>
                <a:r>
                  <a:rPr lang="en-US" altLang="zh-CN" dirty="0" smtClean="0"/>
                  <a:t> how </a:t>
                </a:r>
                <a:r>
                  <a:rPr lang="en-US" altLang="zh-CN" dirty="0"/>
                  <a:t>to arrive at </a:t>
                </a:r>
                <a14:m>
                  <m:oMath xmlns:m="http://schemas.openxmlformats.org/officeDocument/2006/math">
                    <m:sSub>
                      <m:sSubPr>
                        <m:ctrlPr>
                          <a:rPr lang="en-SG" altLang="zh-CN" i="1" smtClean="0">
                            <a:solidFill>
                              <a:srgbClr val="0000FF"/>
                            </a:solidFill>
                            <a:latin typeface="Cambria Math" panose="02040503050406030204" pitchFamily="18" charset="0"/>
                          </a:rPr>
                        </m:ctrlPr>
                      </m:sSubPr>
                      <m:e>
                        <m:r>
                          <a:rPr lang="en-US" altLang="zh-CN" i="1">
                            <a:solidFill>
                              <a:srgbClr val="0000FF"/>
                            </a:solidFill>
                            <a:latin typeface="Cambria Math"/>
                          </a:rPr>
                          <m:t>𝑣</m:t>
                        </m:r>
                      </m:e>
                      <m:sub>
                        <m:r>
                          <a:rPr lang="en-US" altLang="zh-CN" i="1">
                            <a:solidFill>
                              <a:srgbClr val="0000FF"/>
                            </a:solidFill>
                            <a:latin typeface="Cambria Math"/>
                          </a:rPr>
                          <m:t>1</m:t>
                        </m:r>
                      </m:sub>
                    </m:sSub>
                  </m:oMath>
                </a14:m>
                <a:r>
                  <a:rPr lang="en-US" altLang="zh-CN" dirty="0"/>
                  <a:t> ASAP?</a:t>
                </a:r>
                <a:endParaRPr lang="en-SG" altLang="zh-CN" dirty="0"/>
              </a:p>
              <a:p>
                <a:r>
                  <a:rPr lang="en-US" altLang="zh-CN" i="1" dirty="0"/>
                  <a:t>Latest </a:t>
                </a:r>
                <a:r>
                  <a:rPr lang="en-US" altLang="zh-CN" i="1" dirty="0" smtClean="0"/>
                  <a:t>Departure Path (LDP)</a:t>
                </a:r>
              </a:p>
              <a:p>
                <a:pPr lvl="1"/>
                <a:r>
                  <a:rPr lang="en-US" altLang="zh-CN" dirty="0"/>
                  <a:t>Arrive at </a:t>
                </a:r>
                <a14:m>
                  <m:oMath xmlns:m="http://schemas.openxmlformats.org/officeDocument/2006/math">
                    <m:sSub>
                      <m:sSubPr>
                        <m:ctrlPr>
                          <a:rPr lang="en-SG" altLang="zh-CN" i="1" smtClean="0">
                            <a:solidFill>
                              <a:srgbClr val="0000FF"/>
                            </a:solidFill>
                            <a:latin typeface="Cambria Math" panose="02040503050406030204" pitchFamily="18" charset="0"/>
                          </a:rPr>
                        </m:ctrlPr>
                      </m:sSubPr>
                      <m:e>
                        <m:r>
                          <a:rPr lang="en-US" altLang="zh-CN" i="1">
                            <a:solidFill>
                              <a:srgbClr val="0000FF"/>
                            </a:solidFill>
                            <a:latin typeface="Cambria Math"/>
                          </a:rPr>
                          <m:t>𝑣</m:t>
                        </m:r>
                      </m:e>
                      <m:sub>
                        <m:r>
                          <a:rPr lang="en-US" altLang="zh-CN" i="1">
                            <a:solidFill>
                              <a:srgbClr val="0000FF"/>
                            </a:solidFill>
                            <a:latin typeface="Cambria Math"/>
                          </a:rPr>
                          <m:t>4</m:t>
                        </m:r>
                      </m:sub>
                    </m:sSub>
                  </m:oMath>
                </a14:m>
                <a:r>
                  <a:rPr lang="en-US" altLang="zh-CN" dirty="0">
                    <a:solidFill>
                      <a:srgbClr val="FFFF00"/>
                    </a:solidFill>
                  </a:rPr>
                  <a:t> </a:t>
                </a:r>
                <a:r>
                  <a:rPr lang="en-US" altLang="zh-CN" dirty="0" smtClean="0"/>
                  <a:t>before </a:t>
                </a:r>
                <a:r>
                  <a:rPr lang="en-US" altLang="zh-CN" dirty="0">
                    <a:solidFill>
                      <a:srgbClr val="0000FF"/>
                    </a:solidFill>
                  </a:rPr>
                  <a:t>time 13</a:t>
                </a:r>
                <a:r>
                  <a:rPr lang="en-US" altLang="zh-CN" dirty="0"/>
                  <a:t>,  </a:t>
                </a:r>
                <a:r>
                  <a:rPr lang="en-US" altLang="zh-CN" dirty="0" smtClean="0"/>
                  <a:t>how </a:t>
                </a:r>
                <a:r>
                  <a:rPr lang="en-US" altLang="zh-CN" dirty="0"/>
                  <a:t>to </a:t>
                </a:r>
                <a:r>
                  <a:rPr lang="en-US" altLang="zh-CN" dirty="0" smtClean="0"/>
                  <a:t>depart </a:t>
                </a:r>
                <a:r>
                  <a:rPr lang="en-US" altLang="zh-CN" dirty="0"/>
                  <a:t>from </a:t>
                </a:r>
                <a14:m>
                  <m:oMath xmlns:m="http://schemas.openxmlformats.org/officeDocument/2006/math">
                    <m:sSub>
                      <m:sSubPr>
                        <m:ctrlPr>
                          <a:rPr lang="en-SG" altLang="zh-CN" i="1" smtClean="0">
                            <a:solidFill>
                              <a:srgbClr val="0000FF"/>
                            </a:solidFill>
                            <a:latin typeface="Cambria Math" panose="02040503050406030204" pitchFamily="18" charset="0"/>
                          </a:rPr>
                        </m:ctrlPr>
                      </m:sSubPr>
                      <m:e>
                        <m:r>
                          <a:rPr lang="en-US" altLang="zh-CN" i="1">
                            <a:solidFill>
                              <a:srgbClr val="0000FF"/>
                            </a:solidFill>
                            <a:latin typeface="Cambria Math"/>
                          </a:rPr>
                          <m:t>𝑣</m:t>
                        </m:r>
                      </m:e>
                      <m:sub>
                        <m:r>
                          <a:rPr lang="en-US" altLang="zh-CN" i="1">
                            <a:solidFill>
                              <a:srgbClr val="0000FF"/>
                            </a:solidFill>
                            <a:latin typeface="Cambria Math"/>
                          </a:rPr>
                          <m:t>1</m:t>
                        </m:r>
                      </m:sub>
                    </m:sSub>
                  </m:oMath>
                </a14:m>
                <a:r>
                  <a:rPr lang="en-US" altLang="zh-CN" dirty="0"/>
                  <a:t> ALAP?</a:t>
                </a:r>
                <a:endParaRPr lang="en-SG" altLang="zh-CN" dirty="0"/>
              </a:p>
              <a:p>
                <a:r>
                  <a:rPr lang="en-US" altLang="zh-CN" i="1" dirty="0" smtClean="0"/>
                  <a:t>Shortest Duration Path (SDP)</a:t>
                </a:r>
              </a:p>
              <a:p>
                <a:pPr lvl="1"/>
                <a:r>
                  <a:rPr lang="en-US" altLang="zh-CN" dirty="0"/>
                  <a:t>Depart from </a:t>
                </a:r>
                <a14:m>
                  <m:oMath xmlns:m="http://schemas.openxmlformats.org/officeDocument/2006/math">
                    <m:sSub>
                      <m:sSubPr>
                        <m:ctrlPr>
                          <a:rPr lang="en-SG" altLang="zh-CN" i="1" smtClean="0">
                            <a:solidFill>
                              <a:srgbClr val="0000FF"/>
                            </a:solidFill>
                            <a:latin typeface="Cambria Math" panose="02040503050406030204" pitchFamily="18" charset="0"/>
                          </a:rPr>
                        </m:ctrlPr>
                      </m:sSubPr>
                      <m:e>
                        <m:r>
                          <a:rPr lang="en-US" altLang="zh-CN" i="1">
                            <a:solidFill>
                              <a:srgbClr val="0000FF"/>
                            </a:solidFill>
                            <a:latin typeface="Cambria Math"/>
                          </a:rPr>
                          <m:t>𝑣</m:t>
                        </m:r>
                      </m:e>
                      <m:sub>
                        <m:r>
                          <a:rPr lang="en-US" altLang="zh-CN" i="1">
                            <a:solidFill>
                              <a:srgbClr val="0000FF"/>
                            </a:solidFill>
                            <a:latin typeface="Cambria Math"/>
                          </a:rPr>
                          <m:t>5</m:t>
                        </m:r>
                      </m:sub>
                    </m:sSub>
                  </m:oMath>
                </a14:m>
                <a:r>
                  <a:rPr lang="en-US" altLang="zh-CN" dirty="0">
                    <a:solidFill>
                      <a:srgbClr val="FFFF00"/>
                    </a:solidFill>
                  </a:rPr>
                  <a:t> </a:t>
                </a:r>
                <a:r>
                  <a:rPr lang="en-US" altLang="zh-CN" dirty="0" smtClean="0"/>
                  <a:t>at </a:t>
                </a:r>
                <a:r>
                  <a:rPr lang="en-US" altLang="zh-CN" dirty="0">
                    <a:solidFill>
                      <a:srgbClr val="0000FF"/>
                    </a:solidFill>
                  </a:rPr>
                  <a:t>time 6</a:t>
                </a:r>
                <a:r>
                  <a:rPr lang="en-US" altLang="zh-CN" dirty="0"/>
                  <a:t>,  how to arrive at </a:t>
                </a:r>
                <a14:m>
                  <m:oMath xmlns:m="http://schemas.openxmlformats.org/officeDocument/2006/math">
                    <m:sSub>
                      <m:sSubPr>
                        <m:ctrlPr>
                          <a:rPr lang="en-SG" altLang="zh-CN" i="1" smtClean="0">
                            <a:solidFill>
                              <a:srgbClr val="0000FF"/>
                            </a:solidFill>
                            <a:latin typeface="Cambria Math" panose="02040503050406030204" pitchFamily="18" charset="0"/>
                          </a:rPr>
                        </m:ctrlPr>
                      </m:sSubPr>
                      <m:e>
                        <m:r>
                          <a:rPr lang="en-US" altLang="zh-CN" i="1">
                            <a:solidFill>
                              <a:srgbClr val="0000FF"/>
                            </a:solidFill>
                            <a:latin typeface="Cambria Math"/>
                          </a:rPr>
                          <m:t>𝑣</m:t>
                        </m:r>
                      </m:e>
                      <m:sub>
                        <m:r>
                          <a:rPr lang="en-US" altLang="zh-CN" i="1">
                            <a:solidFill>
                              <a:srgbClr val="0000FF"/>
                            </a:solidFill>
                            <a:latin typeface="Cambria Math"/>
                          </a:rPr>
                          <m:t>1</m:t>
                        </m:r>
                      </m:sub>
                    </m:sSub>
                  </m:oMath>
                </a14:m>
                <a:r>
                  <a:rPr lang="en-US" altLang="zh-CN" dirty="0"/>
                  <a:t> before </a:t>
                </a:r>
                <a:r>
                  <a:rPr lang="en-US" altLang="zh-CN" dirty="0">
                    <a:solidFill>
                      <a:srgbClr val="0000FF"/>
                    </a:solidFill>
                  </a:rPr>
                  <a:t>time 10</a:t>
                </a:r>
                <a:r>
                  <a:rPr lang="en-US" altLang="zh-CN" dirty="0"/>
                  <a:t>, while minimizing the travel duration?</a:t>
                </a:r>
                <a:endParaRPr lang="en-SG" altLang="zh-CN"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481" t="-1752" r="-31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1906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Index construction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2</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3</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1</m:t>
                            </m:r>
                          </m:sub>
                        </m:sSub>
                      </m:e>
                    </m:d>
                    <m:r>
                      <a:rPr lang="en-US" altLang="zh-CN" b="0" i="1" smtClean="0">
                        <a:latin typeface="Cambria Math"/>
                      </a:rPr>
                      <m:t>&lt;</m:t>
                    </m:r>
                    <m:r>
                      <a:rPr lang="en-US" altLang="zh-CN" b="0" i="1" smtClean="0">
                        <a:latin typeface="Cambria Math"/>
                      </a:rPr>
                      <m:t>𝑜</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4</m:t>
                            </m:r>
                          </m:sub>
                        </m:sSub>
                      </m:e>
                    </m:d>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椭圆 6"/>
              <p:cNvSpPr/>
              <p:nvPr/>
            </p:nvSpPr>
            <p:spPr>
              <a:xfrm>
                <a:off x="6538530" y="3666404"/>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4</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椭圆 6"/>
              <p:cNvSpPr>
                <a:spLocks noRot="1" noChangeAspect="1" noMove="1" noResize="1" noEditPoints="1" noAdjustHandles="1" noChangeArrowheads="1" noChangeShapeType="1" noTextEdit="1"/>
              </p:cNvSpPr>
              <p:nvPr/>
            </p:nvSpPr>
            <p:spPr>
              <a:xfrm>
                <a:off x="6538530" y="3666404"/>
                <a:ext cx="720000" cy="720000"/>
              </a:xfrm>
              <a:prstGeom prst="ellipse">
                <a:avLst/>
              </a:prstGeom>
              <a:blipFill rotWithShape="1">
                <a:blip r:embed="rId3"/>
                <a:stretch>
                  <a:fillRect/>
                </a:stretch>
              </a:blipFill>
              <a:ln>
                <a:solidFill>
                  <a:schemeClr val="tx1"/>
                </a:solidFill>
              </a:ln>
            </p:spPr>
            <p:txBody>
              <a:bodyPr/>
              <a:lstStyle/>
              <a:p>
                <a:r>
                  <a:rPr lang="zh-CN" altLang="en-US">
                    <a:noFill/>
                  </a:rPr>
                  <a:t> </a:t>
                </a:r>
              </a:p>
            </p:txBody>
          </p:sp>
        </mc:Fallback>
      </mc:AlternateContent>
      <p:sp>
        <p:nvSpPr>
          <p:cNvPr id="25" name="弧形 24"/>
          <p:cNvSpPr/>
          <p:nvPr/>
        </p:nvSpPr>
        <p:spPr>
          <a:xfrm>
            <a:off x="1291682" y="3522388"/>
            <a:ext cx="1591964" cy="720000"/>
          </a:xfrm>
          <a:prstGeom prst="arc">
            <a:avLst>
              <a:gd name="adj1" fmla="val 10696867"/>
              <a:gd name="adj2" fmla="val 21217126"/>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6" name="弧形 25"/>
          <p:cNvSpPr/>
          <p:nvPr/>
        </p:nvSpPr>
        <p:spPr>
          <a:xfrm>
            <a:off x="3363889" y="3522388"/>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7" name="弧形 26"/>
          <p:cNvSpPr/>
          <p:nvPr/>
        </p:nvSpPr>
        <p:spPr>
          <a:xfrm>
            <a:off x="5164089" y="3594396"/>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29" name="直接箭头连接符 28"/>
          <p:cNvCxnSpPr>
            <a:stCxn id="4" idx="6"/>
          </p:cNvCxnSpPr>
          <p:nvPr/>
        </p:nvCxnSpPr>
        <p:spPr>
          <a:xfrm flipV="1">
            <a:off x="1475576" y="3950745"/>
            <a:ext cx="14080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3597872" y="3950745"/>
            <a:ext cx="10782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5396138" y="4026364"/>
            <a:ext cx="115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弧形 32"/>
          <p:cNvSpPr/>
          <p:nvPr/>
        </p:nvSpPr>
        <p:spPr>
          <a:xfrm flipV="1">
            <a:off x="1299919" y="3810340"/>
            <a:ext cx="1591964" cy="701419"/>
          </a:xfrm>
          <a:prstGeom prst="arc">
            <a:avLst>
              <a:gd name="adj1" fmla="val 10696867"/>
              <a:gd name="adj2" fmla="val 21285150"/>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椭圆 3"/>
              <p:cNvSpPr/>
              <p:nvPr/>
            </p:nvSpPr>
            <p:spPr>
              <a:xfrm>
                <a:off x="755576" y="3644092"/>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1</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椭圆 3"/>
              <p:cNvSpPr>
                <a:spLocks noRot="1" noChangeAspect="1" noMove="1" noResize="1" noEditPoints="1" noAdjustHandles="1" noChangeArrowheads="1" noChangeShapeType="1" noTextEdit="1"/>
              </p:cNvSpPr>
              <p:nvPr/>
            </p:nvSpPr>
            <p:spPr>
              <a:xfrm>
                <a:off x="755576" y="3644092"/>
                <a:ext cx="720000" cy="720000"/>
              </a:xfrm>
              <a:prstGeom prst="ellipse">
                <a:avLst/>
              </a:prstGeom>
              <a:blipFill rotWithShape="1">
                <a:blip r:embed="rId4"/>
                <a:stretch>
                  <a:fillRect/>
                </a:stretch>
              </a:blipFill>
              <a:ln>
                <a:solidFill>
                  <a:schemeClr val="tx1"/>
                </a:solidFill>
              </a:ln>
            </p:spPr>
            <p:txBody>
              <a:bodyPr/>
              <a:lstStyle/>
              <a:p>
                <a:r>
                  <a:rPr lang="zh-CN" altLang="en-US">
                    <a:noFill/>
                  </a:rPr>
                  <a:t> </a:t>
                </a:r>
              </a:p>
            </p:txBody>
          </p:sp>
        </mc:Fallback>
      </mc:AlternateContent>
      <p:sp>
        <p:nvSpPr>
          <p:cNvPr id="34" name="弧形 33"/>
          <p:cNvSpPr/>
          <p:nvPr/>
        </p:nvSpPr>
        <p:spPr>
          <a:xfrm flipV="1">
            <a:off x="3158617" y="3554355"/>
            <a:ext cx="3573623" cy="1098781"/>
          </a:xfrm>
          <a:prstGeom prst="arc">
            <a:avLst>
              <a:gd name="adj1" fmla="val 10918445"/>
              <a:gd name="adj2" fmla="val 21143094"/>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p:cNvSpPr/>
              <p:nvPr/>
            </p:nvSpPr>
            <p:spPr>
              <a:xfrm>
                <a:off x="2883646" y="3590745"/>
                <a:ext cx="720000" cy="72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bg1"/>
                              </a:solidFill>
                              <a:latin typeface="Cambria Math" panose="02040503050406030204" pitchFamily="18" charset="0"/>
                            </a:rPr>
                          </m:ctrlPr>
                        </m:sSubPr>
                        <m:e>
                          <m:r>
                            <a:rPr lang="en-US" altLang="zh-CN" sz="2800" b="0" i="1" dirty="0" smtClean="0">
                              <a:solidFill>
                                <a:schemeClr val="bg1"/>
                              </a:solidFill>
                              <a:latin typeface="Cambria Math"/>
                            </a:rPr>
                            <m:t>𝑣</m:t>
                          </m:r>
                        </m:e>
                        <m:sub>
                          <m:r>
                            <a:rPr lang="en-US" altLang="zh-CN" sz="2800" b="0" i="1" dirty="0" smtClean="0">
                              <a:solidFill>
                                <a:schemeClr val="bg1"/>
                              </a:solidFill>
                              <a:latin typeface="Cambria Math"/>
                            </a:rPr>
                            <m:t>2</m:t>
                          </m:r>
                        </m:sub>
                      </m:sSub>
                    </m:oMath>
                  </m:oMathPara>
                </a14:m>
                <a:endParaRPr lang="zh-CN" alt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椭圆 4"/>
              <p:cNvSpPr>
                <a:spLocks noRot="1" noChangeAspect="1" noMove="1" noResize="1" noEditPoints="1" noAdjustHandles="1" noChangeArrowheads="1" noChangeShapeType="1" noTextEdit="1"/>
              </p:cNvSpPr>
              <p:nvPr/>
            </p:nvSpPr>
            <p:spPr>
              <a:xfrm>
                <a:off x="2883646" y="3590745"/>
                <a:ext cx="720000" cy="720000"/>
              </a:xfrm>
              <a:prstGeom prst="ellipse">
                <a:avLst/>
              </a:prstGeom>
              <a:blipFill rotWithShape="1">
                <a:blip r:embed="rId5"/>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椭圆 5"/>
              <p:cNvSpPr/>
              <p:nvPr/>
            </p:nvSpPr>
            <p:spPr>
              <a:xfrm>
                <a:off x="4676138" y="3662753"/>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3</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椭圆 5"/>
              <p:cNvSpPr>
                <a:spLocks noRot="1" noChangeAspect="1" noMove="1" noResize="1" noEditPoints="1" noAdjustHandles="1" noChangeArrowheads="1" noChangeShapeType="1" noTextEdit="1"/>
              </p:cNvSpPr>
              <p:nvPr/>
            </p:nvSpPr>
            <p:spPr>
              <a:xfrm>
                <a:off x="4676138" y="3662753"/>
                <a:ext cx="720000" cy="720000"/>
              </a:xfrm>
              <a:prstGeom prst="ellipse">
                <a:avLst/>
              </a:prstGeom>
              <a:blipFill rotWithShape="1">
                <a:blip r:embed="rId6"/>
                <a:stretch>
                  <a:fillRect/>
                </a:stretch>
              </a:blipFill>
              <a:ln>
                <a:solidFill>
                  <a:schemeClr val="tx1"/>
                </a:solidFill>
              </a:ln>
            </p:spPr>
            <p:txBody>
              <a:bodyPr/>
              <a:lstStyle/>
              <a:p>
                <a:r>
                  <a:rPr lang="zh-CN" altLang="en-US">
                    <a:noFill/>
                  </a:rPr>
                  <a:t> </a:t>
                </a:r>
              </a:p>
            </p:txBody>
          </p:sp>
        </mc:Fallback>
      </mc:AlternateContent>
      <p:cxnSp>
        <p:nvCxnSpPr>
          <p:cNvPr id="37" name="直接箭头连接符 36"/>
          <p:cNvCxnSpPr/>
          <p:nvPr/>
        </p:nvCxnSpPr>
        <p:spPr>
          <a:xfrm>
            <a:off x="1115576" y="2708920"/>
            <a:ext cx="1368192" cy="0"/>
          </a:xfrm>
          <a:prstGeom prst="straightConnector1">
            <a:avLst/>
          </a:prstGeom>
          <a:ln>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2411760" y="249289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411760" y="2492896"/>
                <a:ext cx="645436" cy="369332"/>
              </a:xfrm>
              <a:prstGeom prst="rect">
                <a:avLst/>
              </a:prstGeom>
              <a:blipFill rotWithShape="1">
                <a:blip r:embed="rId7"/>
                <a:stretch>
                  <a:fillRect/>
                </a:stretch>
              </a:blipFill>
            </p:spPr>
            <p:txBody>
              <a:bodyPr/>
              <a:lstStyle/>
              <a:p>
                <a:r>
                  <a:rPr lang="zh-CN" altLang="en-US">
                    <a:noFill/>
                  </a:rPr>
                  <a:t> </a:t>
                </a:r>
              </a:p>
            </p:txBody>
          </p:sp>
        </mc:Fallback>
      </mc:AlternateContent>
      <p:cxnSp>
        <p:nvCxnSpPr>
          <p:cNvPr id="39" name="直接箭头连接符 38"/>
          <p:cNvCxnSpPr/>
          <p:nvPr/>
        </p:nvCxnSpPr>
        <p:spPr>
          <a:xfrm>
            <a:off x="3350460" y="2712032"/>
            <a:ext cx="1368192"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646644" y="2496008"/>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b="0" i="1" dirty="0" smtClean="0">
                              <a:latin typeface="Cambria Math"/>
                            </a:rPr>
                            <m:t>2</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646644" y="2496008"/>
                <a:ext cx="645436" cy="369332"/>
              </a:xfrm>
              <a:prstGeom prst="rect">
                <a:avLst/>
              </a:prstGeom>
              <a:blipFill rotWithShape="1">
                <a:blip r:embed="rId8"/>
                <a:stretch>
                  <a:fillRect/>
                </a:stretch>
              </a:blipFill>
            </p:spPr>
            <p:txBody>
              <a:bodyPr/>
              <a:lstStyle/>
              <a:p>
                <a:r>
                  <a:rPr lang="zh-CN" altLang="en-US">
                    <a:noFill/>
                  </a:rPr>
                  <a:t> </a:t>
                </a:r>
              </a:p>
            </p:txBody>
          </p:sp>
        </mc:Fallback>
      </mc:AlternateContent>
      <p:cxnSp>
        <p:nvCxnSpPr>
          <p:cNvPr id="41" name="直接箭头连接符 40"/>
          <p:cNvCxnSpPr/>
          <p:nvPr/>
        </p:nvCxnSpPr>
        <p:spPr>
          <a:xfrm>
            <a:off x="5598733" y="2708920"/>
            <a:ext cx="1368192" cy="0"/>
          </a:xfrm>
          <a:prstGeom prst="straightConnector1">
            <a:avLst/>
          </a:prstGeom>
          <a:ln>
            <a:solidFill>
              <a:srgbClr val="0000FF"/>
            </a:solidFill>
            <a:prstDash val="lgDashDot"/>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6894917" y="249289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6894917" y="2492896"/>
                <a:ext cx="645436" cy="369332"/>
              </a:xfrm>
              <a:prstGeom prst="rect">
                <a:avLst/>
              </a:prstGeom>
              <a:blipFill rotWithShape="1">
                <a:blip r:embed="rId9"/>
                <a:stretch>
                  <a:fillRect/>
                </a:stretch>
              </a:blipFill>
            </p:spPr>
            <p:txBody>
              <a:bodyPr/>
              <a:lstStyle/>
              <a:p>
                <a:r>
                  <a:rPr lang="zh-CN" altLang="en-US">
                    <a:noFill/>
                  </a:rPr>
                  <a:t> </a:t>
                </a:r>
              </a:p>
            </p:txBody>
          </p:sp>
        </mc:Fallback>
      </mc:AlternateContent>
      <p:sp>
        <p:nvSpPr>
          <p:cNvPr id="43" name="TextBox 42"/>
          <p:cNvSpPr txBox="1"/>
          <p:nvPr/>
        </p:nvSpPr>
        <p:spPr>
          <a:xfrm>
            <a:off x="1731638" y="3131676"/>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(1,2)</a:t>
            </a:r>
            <a:endParaRPr lang="zh-CN" altLang="en-US" sz="20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1752769" y="3933056"/>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752768" y="4581128"/>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707824" y="3084021"/>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580112" y="3100898"/>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3731671" y="4005064"/>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(4,5)</a:t>
            </a:r>
            <a:endParaRPr lang="zh-CN" altLang="en-US" sz="200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5641201" y="4077072"/>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(6,7)</a:t>
            </a:r>
            <a:endParaRPr lang="zh-CN" altLang="en-US" sz="2000"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4345056" y="4653136"/>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(4,6)</a:t>
            </a:r>
            <a:endParaRPr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矩形 34"/>
              <p:cNvSpPr/>
              <p:nvPr/>
            </p:nvSpPr>
            <p:spPr>
              <a:xfrm>
                <a:off x="1403648" y="5333146"/>
                <a:ext cx="6880718" cy="707886"/>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EAP from </a:t>
                </a:r>
                <a14:m>
                  <m:oMath xmlns:m="http://schemas.openxmlformats.org/officeDocument/2006/math">
                    <m:sSub>
                      <m:sSubPr>
                        <m:ctrlPr>
                          <a:rPr lang="en-US" altLang="zh-CN" sz="2000" i="1">
                            <a:solidFill>
                              <a:srgbClr val="C00000"/>
                            </a:solidFill>
                            <a:latin typeface="Cambria Math" panose="02040503050406030204" pitchFamily="18" charset="0"/>
                            <a:cs typeface="Times New Roman" panose="02020603050405020304" pitchFamily="18" charset="0"/>
                          </a:rPr>
                        </m:ctrlPr>
                      </m:sSubPr>
                      <m:e>
                        <m:r>
                          <a:rPr lang="en-US" altLang="zh-CN" sz="2000" i="1">
                            <a:solidFill>
                              <a:srgbClr val="C00000"/>
                            </a:solidFill>
                            <a:latin typeface="Cambria Math"/>
                            <a:cs typeface="Times New Roman" panose="02020603050405020304" pitchFamily="18" charset="0"/>
                          </a:rPr>
                          <m:t>𝑣</m:t>
                        </m:r>
                      </m:e>
                      <m:sub>
                        <m:r>
                          <a:rPr lang="en-US" altLang="zh-CN" sz="2000" i="1">
                            <a:solidFill>
                              <a:srgbClr val="C00000"/>
                            </a:solidFill>
                            <a:latin typeface="Cambria Math"/>
                            <a:cs typeface="Times New Roman" panose="02020603050405020304" pitchFamily="18" charset="0"/>
                          </a:rPr>
                          <m:t>2</m:t>
                        </m:r>
                      </m:sub>
                    </m:sSub>
                    <m:r>
                      <a:rPr lang="en-US" altLang="zh-CN" sz="2000">
                        <a:solidFill>
                          <a:srgbClr val="C00000"/>
                        </a:solidFill>
                        <a:latin typeface="Cambria Math"/>
                        <a:cs typeface="Times New Roman" panose="02020603050405020304" pitchFamily="18" charset="0"/>
                      </a:rPr>
                      <m:t>→</m:t>
                    </m:r>
                    <m:sSub>
                      <m:sSubPr>
                        <m:ctrlPr>
                          <a:rPr lang="en-US" altLang="zh-CN" sz="2000" i="1">
                            <a:solidFill>
                              <a:srgbClr val="C00000"/>
                            </a:solidFill>
                            <a:latin typeface="Cambria Math" panose="02040503050406030204" pitchFamily="18" charset="0"/>
                            <a:cs typeface="Times New Roman" panose="02020603050405020304" pitchFamily="18" charset="0"/>
                          </a:rPr>
                        </m:ctrlPr>
                      </m:sSubPr>
                      <m:e>
                        <m:r>
                          <a:rPr lang="en-US" altLang="zh-CN" sz="2000" i="1">
                            <a:solidFill>
                              <a:srgbClr val="C00000"/>
                            </a:solidFill>
                            <a:latin typeface="Cambria Math"/>
                            <a:cs typeface="Times New Roman" panose="02020603050405020304" pitchFamily="18" charset="0"/>
                          </a:rPr>
                          <m:t>𝑣</m:t>
                        </m:r>
                      </m:e>
                      <m:sub>
                        <m:r>
                          <a:rPr lang="en-US" altLang="zh-CN" sz="2000" i="1">
                            <a:solidFill>
                              <a:srgbClr val="C00000"/>
                            </a:solidFill>
                            <a:latin typeface="Cambria Math"/>
                            <a:cs typeface="Times New Roman" panose="02020603050405020304" pitchFamily="18" charset="0"/>
                          </a:rPr>
                          <m:t>3</m:t>
                        </m:r>
                      </m:sub>
                    </m:sSub>
                  </m:oMath>
                </a14:m>
                <a:r>
                  <a:rPr lang="zh-CN" altLang="en-US" sz="2000" dirty="0">
                    <a:solidFill>
                      <a:srgbClr val="C00000"/>
                    </a:solidFill>
                    <a:latin typeface="Times New Roman" panose="02020603050405020304" pitchFamily="18" charset="0"/>
                    <a:cs typeface="Times New Roman" panose="02020603050405020304" pitchFamily="18" charset="0"/>
                  </a:rPr>
                  <a:t> </a:t>
                </a:r>
                <a:r>
                  <a:rPr lang="en-US" altLang="zh-CN" sz="2000" dirty="0" smtClean="0">
                    <a:solidFill>
                      <a:srgbClr val="C00000"/>
                    </a:solidFill>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&lt;&lt;</a:t>
                </a:r>
                <a:r>
                  <a:rPr lang="en-US" altLang="zh-CN" sz="2000" dirty="0">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a:cs typeface="Times New Roman" panose="02020603050405020304" pitchFamily="18" charset="0"/>
                          </a:rPr>
                          <m:t>𝑣</m:t>
                        </m:r>
                      </m:e>
                      <m:sub>
                        <m:r>
                          <a:rPr lang="en-US" altLang="zh-CN" sz="2000" i="1">
                            <a:latin typeface="Cambria Math"/>
                            <a:cs typeface="Times New Roman" panose="02020603050405020304" pitchFamily="18" charset="0"/>
                          </a:rPr>
                          <m:t>2</m:t>
                        </m:r>
                      </m:sub>
                    </m:sSub>
                    <m:r>
                      <a:rPr lang="en-US" altLang="zh-CN" sz="2000" i="1">
                        <a:latin typeface="Cambria Math"/>
                        <a:cs typeface="Times New Roman" panose="02020603050405020304" pitchFamily="18" charset="0"/>
                      </a:rPr>
                      <m:t>, </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a:cs typeface="Times New Roman" panose="02020603050405020304" pitchFamily="18" charset="0"/>
                          </a:rPr>
                          <m:t>𝑣</m:t>
                        </m:r>
                      </m:e>
                      <m:sub>
                        <m:r>
                          <a:rPr lang="en-US" altLang="zh-CN" sz="2000" i="1">
                            <a:latin typeface="Cambria Math"/>
                            <a:cs typeface="Times New Roman" panose="02020603050405020304" pitchFamily="18" charset="0"/>
                          </a:rPr>
                          <m:t>3</m:t>
                        </m:r>
                      </m:sub>
                    </m:sSub>
                    <m:r>
                      <a:rPr lang="en-US" altLang="zh-CN" sz="2000" i="1">
                        <a:latin typeface="Cambria Math"/>
                        <a:cs typeface="Times New Roman" panose="02020603050405020304" pitchFamily="18" charset="0"/>
                      </a:rPr>
                      <m:t>, </m:t>
                    </m:r>
                    <m:r>
                      <a:rPr lang="en-US" altLang="zh-CN" sz="2000" b="0" i="1" smtClean="0">
                        <a:latin typeface="Cambria Math"/>
                        <a:cs typeface="Times New Roman" panose="02020603050405020304" pitchFamily="18" charset="0"/>
                      </a:rPr>
                      <m:t>2</m:t>
                    </m:r>
                    <m:r>
                      <a:rPr lang="en-US" altLang="zh-CN" sz="2000" i="1">
                        <a:latin typeface="Cambria Math"/>
                        <a:cs typeface="Times New Roman" panose="02020603050405020304" pitchFamily="18" charset="0"/>
                      </a:rPr>
                      <m:t>,</m:t>
                    </m:r>
                    <m:r>
                      <a:rPr lang="en-US" altLang="zh-CN" sz="2000" b="0" i="1" smtClean="0">
                        <a:latin typeface="Cambria Math"/>
                        <a:cs typeface="Times New Roman" panose="02020603050405020304" pitchFamily="18" charset="0"/>
                      </a:rPr>
                      <m:t>3</m:t>
                    </m:r>
                    <m:r>
                      <a:rPr lang="en-US" altLang="zh-CN" sz="2000" i="1">
                        <a:latin typeface="Cambria Math"/>
                        <a:cs typeface="Times New Roman" panose="02020603050405020304" pitchFamily="18" charset="0"/>
                      </a:rPr>
                      <m:t>, </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a:cs typeface="Times New Roman" panose="02020603050405020304" pitchFamily="18" charset="0"/>
                          </a:rPr>
                          <m:t>𝑏</m:t>
                        </m:r>
                      </m:e>
                      <m:sub>
                        <m:r>
                          <a:rPr lang="en-US" altLang="zh-CN" sz="2000" b="0" i="1" smtClean="0">
                            <a:latin typeface="Cambria Math"/>
                            <a:cs typeface="Times New Roman" panose="02020603050405020304" pitchFamily="18" charset="0"/>
                          </a:rPr>
                          <m:t>1</m:t>
                        </m:r>
                      </m:sub>
                    </m:sSub>
                  </m:oMath>
                </a14:m>
                <a:r>
                  <a:rPr lang="en-US" altLang="zh-CN" sz="2000" dirty="0">
                    <a:latin typeface="Times New Roman" panose="02020603050405020304" pitchFamily="18" charset="0"/>
                    <a:cs typeface="Times New Roman" panose="02020603050405020304" pitchFamily="18" charset="0"/>
                  </a:rPr>
                  <a:t>&gt;&gt;</a:t>
                </a:r>
              </a:p>
              <a:p>
                <a:r>
                  <a:rPr lang="en-US" altLang="zh-CN" sz="2000" dirty="0">
                    <a:latin typeface="Times New Roman" panose="02020603050405020304" pitchFamily="18" charset="0"/>
                    <a:cs typeface="Times New Roman" panose="02020603050405020304" pitchFamily="18" charset="0"/>
                  </a:rPr>
                  <a:t>EAP from </a:t>
                </a:r>
                <a14:m>
                  <m:oMath xmlns:m="http://schemas.openxmlformats.org/officeDocument/2006/math">
                    <m:sSub>
                      <m:sSubPr>
                        <m:ctrlPr>
                          <a:rPr lang="en-US" altLang="zh-CN" sz="2000" i="1">
                            <a:solidFill>
                              <a:srgbClr val="C00000"/>
                            </a:solidFill>
                            <a:latin typeface="Cambria Math" panose="02040503050406030204" pitchFamily="18" charset="0"/>
                            <a:cs typeface="Times New Roman" panose="02020603050405020304" pitchFamily="18" charset="0"/>
                          </a:rPr>
                        </m:ctrlPr>
                      </m:sSubPr>
                      <m:e>
                        <m:r>
                          <a:rPr lang="en-US" altLang="zh-CN" sz="2000" i="1">
                            <a:solidFill>
                              <a:srgbClr val="C00000"/>
                            </a:solidFill>
                            <a:latin typeface="Cambria Math"/>
                            <a:cs typeface="Times New Roman" panose="02020603050405020304" pitchFamily="18" charset="0"/>
                          </a:rPr>
                          <m:t>𝑣</m:t>
                        </m:r>
                      </m:e>
                      <m:sub>
                        <m:r>
                          <a:rPr lang="en-US" altLang="zh-CN" sz="2000" i="1">
                            <a:solidFill>
                              <a:srgbClr val="C00000"/>
                            </a:solidFill>
                            <a:latin typeface="Cambria Math"/>
                            <a:cs typeface="Times New Roman" panose="02020603050405020304" pitchFamily="18" charset="0"/>
                          </a:rPr>
                          <m:t>2</m:t>
                        </m:r>
                      </m:sub>
                    </m:sSub>
                    <m:r>
                      <a:rPr lang="en-US" altLang="zh-CN" sz="2000">
                        <a:solidFill>
                          <a:srgbClr val="C00000"/>
                        </a:solidFill>
                        <a:latin typeface="Cambria Math"/>
                        <a:cs typeface="Times New Roman" panose="02020603050405020304" pitchFamily="18" charset="0"/>
                      </a:rPr>
                      <m:t>→</m:t>
                    </m:r>
                    <m:sSub>
                      <m:sSubPr>
                        <m:ctrlPr>
                          <a:rPr lang="en-US" altLang="zh-CN" sz="2000" i="1">
                            <a:solidFill>
                              <a:srgbClr val="C00000"/>
                            </a:solidFill>
                            <a:latin typeface="Cambria Math" panose="02040503050406030204" pitchFamily="18" charset="0"/>
                            <a:cs typeface="Times New Roman" panose="02020603050405020304" pitchFamily="18" charset="0"/>
                          </a:rPr>
                        </m:ctrlPr>
                      </m:sSubPr>
                      <m:e>
                        <m:r>
                          <a:rPr lang="en-US" altLang="zh-CN" sz="2000" i="1">
                            <a:solidFill>
                              <a:srgbClr val="C00000"/>
                            </a:solidFill>
                            <a:latin typeface="Cambria Math"/>
                            <a:cs typeface="Times New Roman" panose="02020603050405020304" pitchFamily="18" charset="0"/>
                          </a:rPr>
                          <m:t>𝑣</m:t>
                        </m:r>
                      </m:e>
                      <m:sub>
                        <m:r>
                          <a:rPr lang="en-US" altLang="zh-CN" sz="2000" i="1">
                            <a:solidFill>
                              <a:srgbClr val="C00000"/>
                            </a:solidFill>
                            <a:latin typeface="Cambria Math"/>
                            <a:cs typeface="Times New Roman" panose="02020603050405020304" pitchFamily="18" charset="0"/>
                          </a:rPr>
                          <m:t>4</m:t>
                        </m:r>
                      </m:sub>
                    </m:sSub>
                  </m:oMath>
                </a14:m>
                <a:r>
                  <a:rPr lang="zh-CN" altLang="en-US" sz="2000" dirty="0">
                    <a:solidFill>
                      <a:srgbClr val="C00000"/>
                    </a:solidFill>
                    <a:latin typeface="Times New Roman" panose="02020603050405020304" pitchFamily="18" charset="0"/>
                    <a:cs typeface="Times New Roman" panose="02020603050405020304" pitchFamily="18" charset="0"/>
                  </a:rPr>
                  <a:t> </a:t>
                </a:r>
                <a:r>
                  <a:rPr lang="en-US" altLang="zh-CN" sz="2000" dirty="0" smtClean="0">
                    <a:solidFill>
                      <a:srgbClr val="C00000"/>
                    </a:solidFill>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&lt;&lt;</a:t>
                </a:r>
                <a:r>
                  <a:rPr lang="en-US" altLang="zh-CN" sz="2000" dirty="0">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a:cs typeface="Times New Roman" panose="02020603050405020304" pitchFamily="18" charset="0"/>
                          </a:rPr>
                          <m:t>𝑣</m:t>
                        </m:r>
                      </m:e>
                      <m:sub>
                        <m:r>
                          <a:rPr lang="en-US" altLang="zh-CN" sz="2000" i="1">
                            <a:latin typeface="Cambria Math"/>
                            <a:cs typeface="Times New Roman" panose="02020603050405020304" pitchFamily="18" charset="0"/>
                          </a:rPr>
                          <m:t>2</m:t>
                        </m:r>
                      </m:sub>
                    </m:sSub>
                    <m:r>
                      <a:rPr lang="en-US" altLang="zh-CN" sz="2000" i="1">
                        <a:latin typeface="Cambria Math"/>
                        <a:cs typeface="Times New Roman" panose="02020603050405020304" pitchFamily="18" charset="0"/>
                      </a:rPr>
                      <m:t>, </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a:cs typeface="Times New Roman" panose="02020603050405020304" pitchFamily="18" charset="0"/>
                          </a:rPr>
                          <m:t>𝑣</m:t>
                        </m:r>
                      </m:e>
                      <m:sub>
                        <m:r>
                          <a:rPr lang="en-US" altLang="zh-CN" sz="2000" b="0" i="1" smtClean="0">
                            <a:latin typeface="Cambria Math"/>
                            <a:cs typeface="Times New Roman" panose="02020603050405020304" pitchFamily="18" charset="0"/>
                          </a:rPr>
                          <m:t>3</m:t>
                        </m:r>
                      </m:sub>
                    </m:sSub>
                    <m:r>
                      <a:rPr lang="en-US" altLang="zh-CN" sz="2000" i="1">
                        <a:latin typeface="Cambria Math"/>
                        <a:cs typeface="Times New Roman" panose="02020603050405020304" pitchFamily="18" charset="0"/>
                      </a:rPr>
                      <m:t>, </m:t>
                    </m:r>
                    <m:r>
                      <a:rPr lang="en-US" altLang="zh-CN" sz="2000" b="0" i="1" smtClean="0">
                        <a:latin typeface="Cambria Math"/>
                        <a:cs typeface="Times New Roman" panose="02020603050405020304" pitchFamily="18" charset="0"/>
                      </a:rPr>
                      <m:t>2</m:t>
                    </m:r>
                    <m:r>
                      <a:rPr lang="en-US" altLang="zh-CN" sz="2000" i="1">
                        <a:latin typeface="Cambria Math"/>
                        <a:cs typeface="Times New Roman" panose="02020603050405020304" pitchFamily="18" charset="0"/>
                      </a:rPr>
                      <m:t>,</m:t>
                    </m:r>
                    <m:r>
                      <a:rPr lang="en-US" altLang="zh-CN" sz="2000" b="0" i="1" smtClean="0">
                        <a:latin typeface="Cambria Math"/>
                        <a:cs typeface="Times New Roman" panose="02020603050405020304" pitchFamily="18" charset="0"/>
                      </a:rPr>
                      <m:t>3</m:t>
                    </m:r>
                    <m:r>
                      <a:rPr lang="en-US" altLang="zh-CN" sz="2000" i="1">
                        <a:latin typeface="Cambria Math"/>
                        <a:cs typeface="Times New Roman" panose="02020603050405020304" pitchFamily="18" charset="0"/>
                      </a:rPr>
                      <m:t>, </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a:cs typeface="Times New Roman" panose="02020603050405020304" pitchFamily="18" charset="0"/>
                          </a:rPr>
                          <m:t>𝑏</m:t>
                        </m:r>
                      </m:e>
                      <m:sub>
                        <m:r>
                          <a:rPr lang="en-US" altLang="zh-CN" sz="2000" b="0" i="1" smtClean="0">
                            <a:latin typeface="Cambria Math"/>
                            <a:cs typeface="Times New Roman" panose="02020603050405020304" pitchFamily="18" charset="0"/>
                          </a:rPr>
                          <m:t>1</m:t>
                        </m:r>
                      </m:sub>
                    </m:sSub>
                    <m:r>
                      <a:rPr lang="en-US" altLang="zh-CN" sz="2000" b="0" i="1" smtClean="0">
                        <a:latin typeface="Cambria Math"/>
                        <a:cs typeface="Times New Roman" panose="02020603050405020304" pitchFamily="18" charset="0"/>
                      </a:rPr>
                      <m:t>&gt;,&lt;</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a:cs typeface="Times New Roman" panose="02020603050405020304" pitchFamily="18" charset="0"/>
                          </a:rPr>
                          <m:t>𝑣</m:t>
                        </m:r>
                      </m:e>
                      <m:sub>
                        <m:r>
                          <a:rPr lang="en-US" altLang="zh-CN" sz="2000" b="0" i="1" smtClean="0">
                            <a:latin typeface="Cambria Math"/>
                            <a:cs typeface="Times New Roman" panose="02020603050405020304" pitchFamily="18" charset="0"/>
                          </a:rPr>
                          <m:t>3</m:t>
                        </m:r>
                      </m:sub>
                    </m:sSub>
                    <m:r>
                      <a:rPr lang="en-US" altLang="zh-CN" sz="2000" b="0" i="1" smtClean="0">
                        <a:latin typeface="Cambria Math"/>
                        <a:cs typeface="Times New Roman" panose="02020603050405020304" pitchFamily="18" charset="0"/>
                      </a:rPr>
                      <m:t>, </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a:cs typeface="Times New Roman" panose="02020603050405020304" pitchFamily="18" charset="0"/>
                          </a:rPr>
                          <m:t>𝑣</m:t>
                        </m:r>
                      </m:e>
                      <m:sub>
                        <m:r>
                          <a:rPr lang="en-US" altLang="zh-CN" sz="2000" b="0" i="1" smtClean="0">
                            <a:latin typeface="Cambria Math"/>
                            <a:cs typeface="Times New Roman" panose="02020603050405020304" pitchFamily="18" charset="0"/>
                          </a:rPr>
                          <m:t>4</m:t>
                        </m:r>
                      </m:sub>
                    </m:sSub>
                    <m:r>
                      <a:rPr lang="en-US" altLang="zh-CN" sz="2000" b="0" i="1" smtClean="0">
                        <a:latin typeface="Cambria Math"/>
                        <a:cs typeface="Times New Roman" panose="02020603050405020304" pitchFamily="18" charset="0"/>
                      </a:rPr>
                      <m:t>,3,4,</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a:cs typeface="Times New Roman" panose="02020603050405020304" pitchFamily="18" charset="0"/>
                          </a:rPr>
                          <m:t>𝑏</m:t>
                        </m:r>
                      </m:e>
                      <m:sub>
                        <m:r>
                          <a:rPr lang="en-US" altLang="zh-CN" sz="2000" b="0" i="1" smtClean="0">
                            <a:latin typeface="Cambria Math"/>
                            <a:cs typeface="Times New Roman" panose="02020603050405020304" pitchFamily="18" charset="0"/>
                          </a:rPr>
                          <m:t>1</m:t>
                        </m:r>
                      </m:sub>
                    </m:sSub>
                  </m:oMath>
                </a14:m>
                <a:r>
                  <a:rPr lang="en-US" altLang="zh-CN" sz="2000" dirty="0">
                    <a:latin typeface="Times New Roman" panose="02020603050405020304" pitchFamily="18" charset="0"/>
                    <a:cs typeface="Times New Roman" panose="02020603050405020304" pitchFamily="18" charset="0"/>
                  </a:rPr>
                  <a:t>&gt;</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&gt;</a:t>
                </a:r>
                <a:endParaRPr lang="zh-CN" altLang="en-US" sz="20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35" name="矩形 34"/>
              <p:cNvSpPr>
                <a:spLocks noRot="1" noChangeAspect="1" noMove="1" noResize="1" noEditPoints="1" noAdjustHandles="1" noChangeArrowheads="1" noChangeShapeType="1" noTextEdit="1"/>
              </p:cNvSpPr>
              <p:nvPr/>
            </p:nvSpPr>
            <p:spPr>
              <a:xfrm>
                <a:off x="1403648" y="5333146"/>
                <a:ext cx="6880718" cy="707886"/>
              </a:xfrm>
              <a:prstGeom prst="rect">
                <a:avLst/>
              </a:prstGeom>
              <a:blipFill rotWithShape="1">
                <a:blip r:embed="rId10"/>
                <a:stretch>
                  <a:fillRect l="-886" t="-5172" b="-13793"/>
                </a:stretch>
              </a:blipFill>
            </p:spPr>
            <p:txBody>
              <a:bodyPr/>
              <a:lstStyle/>
              <a:p>
                <a:r>
                  <a:rPr lang="zh-CN" altLang="en-US">
                    <a:noFill/>
                  </a:rPr>
                  <a:t> </a:t>
                </a:r>
              </a:p>
            </p:txBody>
          </p:sp>
        </mc:Fallback>
      </mc:AlternateContent>
      <p:sp>
        <p:nvSpPr>
          <p:cNvPr id="53" name="圆角矩形 52"/>
          <p:cNvSpPr/>
          <p:nvPr/>
        </p:nvSpPr>
        <p:spPr>
          <a:xfrm>
            <a:off x="6084168" y="4905176"/>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6863725" y="4757082"/>
            <a:ext cx="2038347" cy="400110"/>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Traversed edges</a:t>
            </a:r>
            <a:endParaRPr lang="zh-CN" altLang="en-US" sz="2000" dirty="0">
              <a:solidFill>
                <a:srgbClr val="C00000"/>
              </a:solidFill>
              <a:latin typeface="Times New Roman" panose="02020603050405020304" pitchFamily="18" charset="0"/>
              <a:cs typeface="Times New Roman" panose="02020603050405020304" pitchFamily="18" charset="0"/>
            </a:endParaRPr>
          </a:p>
        </p:txBody>
      </p:sp>
      <p:sp>
        <p:nvSpPr>
          <p:cNvPr id="51" name="圆角矩形 50"/>
          <p:cNvSpPr/>
          <p:nvPr/>
        </p:nvSpPr>
        <p:spPr>
          <a:xfrm>
            <a:off x="5580112" y="3573016"/>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3707904" y="3501008"/>
            <a:ext cx="728283" cy="108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15967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Index Construction</a:t>
            </a:r>
            <a:endParaRPr lang="zh-CN" altLang="en-US" dirty="0"/>
          </a:p>
        </p:txBody>
      </p:sp>
      <p:sp>
        <p:nvSpPr>
          <p:cNvPr id="3" name="内容占位符 2"/>
          <p:cNvSpPr>
            <a:spLocks noGrp="1"/>
          </p:cNvSpPr>
          <p:nvPr>
            <p:ph idx="1"/>
          </p:nvPr>
        </p:nvSpPr>
        <p:spPr/>
        <p:txBody>
          <a:bodyPr/>
          <a:lstStyle/>
          <a:p>
            <a:r>
              <a:rPr lang="en-US" altLang="zh-CN" dirty="0" smtClean="0"/>
              <a:t>The index constructed by the algorithm produces correct TTL index</a:t>
            </a:r>
          </a:p>
          <a:p>
            <a:pPr lvl="1"/>
            <a:endParaRPr lang="en-US" altLang="zh-CN" dirty="0" smtClean="0"/>
          </a:p>
          <a:p>
            <a:pPr lvl="1"/>
            <a:endParaRPr lang="en-US" altLang="zh-CN" dirty="0"/>
          </a:p>
          <a:p>
            <a:r>
              <a:rPr lang="en-US" altLang="zh-CN" dirty="0" smtClean="0"/>
              <a:t>The size is minimal</a:t>
            </a:r>
          </a:p>
          <a:p>
            <a:pPr lvl="1"/>
            <a:r>
              <a:rPr lang="en-US" altLang="zh-CN" dirty="0" smtClean="0"/>
              <a:t>Removing any label would cause some incorrect query result.</a:t>
            </a:r>
            <a:endParaRPr lang="zh-CN" altLang="en-US" dirty="0"/>
          </a:p>
        </p:txBody>
      </p:sp>
    </p:spTree>
    <p:extLst>
      <p:ext uri="{BB962C8B-B14F-4D97-AF65-F5344CB8AC3E}">
        <p14:creationId xmlns:p14="http://schemas.microsoft.com/office/powerpoint/2010/main" val="390429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TTL Index size</a:t>
            </a:r>
            <a:endParaRPr lang="zh-CN" altLang="en-US" dirty="0"/>
          </a:p>
        </p:txBody>
      </p:sp>
      <p:sp>
        <p:nvSpPr>
          <p:cNvPr id="3" name="内容占位符 2"/>
          <p:cNvSpPr>
            <a:spLocks noGrp="1"/>
          </p:cNvSpPr>
          <p:nvPr>
            <p:ph idx="1"/>
          </p:nvPr>
        </p:nvSpPr>
        <p:spPr/>
        <p:txBody>
          <a:bodyPr/>
          <a:lstStyle/>
          <a:p>
            <a:r>
              <a:rPr lang="en-US" altLang="zh-CN" dirty="0" smtClean="0"/>
              <a:t>TTL index size</a:t>
            </a:r>
          </a:p>
          <a:p>
            <a:pPr lvl="1"/>
            <a:r>
              <a:rPr lang="en-US" altLang="zh-CN" dirty="0" smtClean="0"/>
              <a:t>solely decided by node ordering</a:t>
            </a:r>
          </a:p>
          <a:p>
            <a:pPr lvl="1"/>
            <a:r>
              <a:rPr lang="en-US" altLang="zh-CN" dirty="0" smtClean="0"/>
              <a:t>NP-hard to find the order that minimizes the index size. [</a:t>
            </a:r>
            <a:r>
              <a:rPr lang="en-US" altLang="zh-CN" dirty="0"/>
              <a:t>D. </a:t>
            </a:r>
            <a:r>
              <a:rPr lang="en-US" altLang="zh-CN" dirty="0" err="1" smtClean="0"/>
              <a:t>Delling</a:t>
            </a:r>
            <a:r>
              <a:rPr lang="en-US" altLang="zh-CN" dirty="0" smtClean="0"/>
              <a:t> et al. SEA 2014]</a:t>
            </a:r>
            <a:endParaRPr lang="zh-CN" altLang="en-US" dirty="0"/>
          </a:p>
        </p:txBody>
      </p:sp>
    </p:spTree>
    <p:extLst>
      <p:ext uri="{BB962C8B-B14F-4D97-AF65-F5344CB8AC3E}">
        <p14:creationId xmlns:p14="http://schemas.microsoft.com/office/powerpoint/2010/main" val="96846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Node ordering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An </a:t>
                </a:r>
                <a14:m>
                  <m:oMath xmlns:m="http://schemas.openxmlformats.org/officeDocument/2006/math">
                    <m:rad>
                      <m:radPr>
                        <m:degHide m:val="on"/>
                        <m:ctrlPr>
                          <a:rPr lang="en-US" altLang="zh-CN" i="1">
                            <a:latin typeface="Cambria Math" panose="02040503050406030204" pitchFamily="18" charset="0"/>
                          </a:rPr>
                        </m:ctrlPr>
                      </m:radPr>
                      <m:deg/>
                      <m:e>
                        <m:r>
                          <a:rPr lang="en-US" altLang="zh-CN" i="1">
                            <a:latin typeface="Cambria Math"/>
                          </a:rPr>
                          <m:t>𝑚</m:t>
                        </m:r>
                      </m:e>
                    </m:rad>
                    <m:r>
                      <a:rPr lang="en-US" altLang="zh-CN" i="1">
                        <a:latin typeface="Cambria Math" panose="02040503050406030204" pitchFamily="18" charset="0"/>
                      </a:rPr>
                      <m:t> </m:t>
                    </m:r>
                  </m:oMath>
                </a14:m>
                <a:r>
                  <a:rPr lang="en-US" altLang="zh-CN" dirty="0"/>
                  <a:t>-Approximation </a:t>
                </a:r>
                <a:r>
                  <a:rPr lang="en-US" altLang="zh-CN" dirty="0" smtClean="0"/>
                  <a:t>Algorithm</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椭圆 3"/>
              <p:cNvSpPr/>
              <p:nvPr/>
            </p:nvSpPr>
            <p:spPr>
              <a:xfrm>
                <a:off x="6538530" y="3003271"/>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4</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椭圆 3"/>
              <p:cNvSpPr>
                <a:spLocks noRot="1" noChangeAspect="1" noMove="1" noResize="1" noEditPoints="1" noAdjustHandles="1" noChangeArrowheads="1" noChangeShapeType="1" noTextEdit="1"/>
              </p:cNvSpPr>
              <p:nvPr/>
            </p:nvSpPr>
            <p:spPr>
              <a:xfrm>
                <a:off x="6538530" y="3003271"/>
                <a:ext cx="720000" cy="720000"/>
              </a:xfrm>
              <a:prstGeom prst="ellipse">
                <a:avLst/>
              </a:prstGeom>
              <a:blipFill rotWithShape="1">
                <a:blip r:embed="rId4"/>
                <a:stretch>
                  <a:fillRect/>
                </a:stretch>
              </a:blipFill>
              <a:ln>
                <a:solidFill>
                  <a:schemeClr val="tx1"/>
                </a:solidFill>
              </a:ln>
            </p:spPr>
            <p:txBody>
              <a:bodyPr/>
              <a:lstStyle/>
              <a:p>
                <a:r>
                  <a:rPr lang="zh-CN" altLang="en-US">
                    <a:noFill/>
                  </a:rPr>
                  <a:t> </a:t>
                </a:r>
              </a:p>
            </p:txBody>
          </p:sp>
        </mc:Fallback>
      </mc:AlternateContent>
      <p:sp>
        <p:nvSpPr>
          <p:cNvPr id="5" name="弧形 4"/>
          <p:cNvSpPr/>
          <p:nvPr/>
        </p:nvSpPr>
        <p:spPr>
          <a:xfrm>
            <a:off x="1291682" y="2859255"/>
            <a:ext cx="1591964" cy="720000"/>
          </a:xfrm>
          <a:prstGeom prst="arc">
            <a:avLst>
              <a:gd name="adj1" fmla="val 10696867"/>
              <a:gd name="adj2" fmla="val 21217126"/>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弧形 5"/>
          <p:cNvSpPr/>
          <p:nvPr/>
        </p:nvSpPr>
        <p:spPr>
          <a:xfrm>
            <a:off x="3363889" y="2859255"/>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弧形 6"/>
          <p:cNvSpPr/>
          <p:nvPr/>
        </p:nvSpPr>
        <p:spPr>
          <a:xfrm>
            <a:off x="5164089" y="2931263"/>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8" name="直接箭头连接符 7"/>
          <p:cNvCxnSpPr>
            <a:stCxn id="12" idx="6"/>
          </p:cNvCxnSpPr>
          <p:nvPr/>
        </p:nvCxnSpPr>
        <p:spPr>
          <a:xfrm flipV="1">
            <a:off x="1475576" y="3287612"/>
            <a:ext cx="14080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3597872" y="3287612"/>
            <a:ext cx="10782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396138" y="3363231"/>
            <a:ext cx="115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弧形 10"/>
          <p:cNvSpPr/>
          <p:nvPr/>
        </p:nvSpPr>
        <p:spPr>
          <a:xfrm flipV="1">
            <a:off x="1299919" y="3147207"/>
            <a:ext cx="1591964" cy="701419"/>
          </a:xfrm>
          <a:prstGeom prst="arc">
            <a:avLst>
              <a:gd name="adj1" fmla="val 10696867"/>
              <a:gd name="adj2" fmla="val 21285150"/>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椭圆 11"/>
              <p:cNvSpPr/>
              <p:nvPr/>
            </p:nvSpPr>
            <p:spPr>
              <a:xfrm>
                <a:off x="755576" y="2980959"/>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1</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椭圆 11"/>
              <p:cNvSpPr>
                <a:spLocks noRot="1" noChangeAspect="1" noMove="1" noResize="1" noEditPoints="1" noAdjustHandles="1" noChangeArrowheads="1" noChangeShapeType="1" noTextEdit="1"/>
              </p:cNvSpPr>
              <p:nvPr/>
            </p:nvSpPr>
            <p:spPr>
              <a:xfrm>
                <a:off x="755576" y="2980959"/>
                <a:ext cx="720000" cy="720000"/>
              </a:xfrm>
              <a:prstGeom prst="ellipse">
                <a:avLst/>
              </a:prstGeom>
              <a:blipFill rotWithShape="1">
                <a:blip r:embed="rId5"/>
                <a:stretch>
                  <a:fillRect/>
                </a:stretch>
              </a:blipFill>
              <a:ln>
                <a:solidFill>
                  <a:schemeClr val="tx1"/>
                </a:solidFill>
              </a:ln>
            </p:spPr>
            <p:txBody>
              <a:bodyPr/>
              <a:lstStyle/>
              <a:p>
                <a:r>
                  <a:rPr lang="zh-CN" altLang="en-US">
                    <a:noFill/>
                  </a:rPr>
                  <a:t> </a:t>
                </a:r>
              </a:p>
            </p:txBody>
          </p:sp>
        </mc:Fallback>
      </mc:AlternateContent>
      <p:sp>
        <p:nvSpPr>
          <p:cNvPr id="13" name="弧形 12"/>
          <p:cNvSpPr/>
          <p:nvPr/>
        </p:nvSpPr>
        <p:spPr>
          <a:xfrm flipV="1">
            <a:off x="3158617" y="2891222"/>
            <a:ext cx="3573623" cy="1098781"/>
          </a:xfrm>
          <a:prstGeom prst="arc">
            <a:avLst>
              <a:gd name="adj1" fmla="val 10918445"/>
              <a:gd name="adj2" fmla="val 21143094"/>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椭圆 14"/>
              <p:cNvSpPr/>
              <p:nvPr/>
            </p:nvSpPr>
            <p:spPr>
              <a:xfrm>
                <a:off x="4676138" y="2999620"/>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3</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椭圆 14"/>
              <p:cNvSpPr>
                <a:spLocks noRot="1" noChangeAspect="1" noMove="1" noResize="1" noEditPoints="1" noAdjustHandles="1" noChangeArrowheads="1" noChangeShapeType="1" noTextEdit="1"/>
              </p:cNvSpPr>
              <p:nvPr/>
            </p:nvSpPr>
            <p:spPr>
              <a:xfrm>
                <a:off x="4676138" y="2999620"/>
                <a:ext cx="720000" cy="720000"/>
              </a:xfrm>
              <a:prstGeom prst="ellipse">
                <a:avLst/>
              </a:prstGeom>
              <a:blipFill rotWithShape="1">
                <a:blip r:embed="rId6"/>
                <a:stretch>
                  <a:fillRect/>
                </a:stretch>
              </a:blipFill>
              <a:ln>
                <a:solidFill>
                  <a:schemeClr val="tx1"/>
                </a:solidFill>
              </a:ln>
            </p:spPr>
            <p:txBody>
              <a:bodyPr/>
              <a:lstStyle/>
              <a:p>
                <a:r>
                  <a:rPr lang="zh-CN" altLang="en-US">
                    <a:noFill/>
                  </a:rPr>
                  <a:t> </a:t>
                </a:r>
              </a:p>
            </p:txBody>
          </p:sp>
        </mc:Fallback>
      </mc:AlternateContent>
      <p:sp>
        <p:nvSpPr>
          <p:cNvPr id="16" name="TextBox 15"/>
          <p:cNvSpPr txBox="1"/>
          <p:nvPr/>
        </p:nvSpPr>
        <p:spPr>
          <a:xfrm>
            <a:off x="1731638" y="2468543"/>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(1,2)</a:t>
            </a:r>
            <a:endParaRPr lang="zh-CN" alt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752769" y="3269923"/>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752768" y="3917995"/>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707824" y="2420888"/>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5580112" y="2437765"/>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731671" y="3341931"/>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(4,5)</a:t>
            </a:r>
            <a:endParaRPr lang="zh-CN" altLang="en-US"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641201" y="3413939"/>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(6,7)</a:t>
            </a:r>
            <a:endParaRPr lang="zh-CN" altLang="en-US" sz="2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4345056" y="3990003"/>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(4,6)</a:t>
            </a:r>
            <a:endParaRPr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矩形 23"/>
              <p:cNvSpPr/>
              <p:nvPr/>
            </p:nvSpPr>
            <p:spPr>
              <a:xfrm>
                <a:off x="899592" y="4411088"/>
                <a:ext cx="7056784" cy="1938992"/>
              </a:xfrm>
              <a:prstGeom prst="rect">
                <a:avLst/>
              </a:prstGeom>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Coverage: #of non-dominated paths that passes a vertex.</a:t>
                </a:r>
              </a:p>
              <a:p>
                <a:r>
                  <a:rPr lang="en-US" altLang="zh-CN" sz="2400" dirty="0" smtClean="0">
                    <a:latin typeface="Times New Roman" panose="02020603050405020304" pitchFamily="18" charset="0"/>
                    <a:cs typeface="Times New Roman" panose="02020603050405020304" pitchFamily="18" charset="0"/>
                  </a:rPr>
                  <a:t>Adaptive coverage: </a:t>
                </a:r>
                <a14:m>
                  <m:oMath xmlns:m="http://schemas.openxmlformats.org/officeDocument/2006/math">
                    <m:sSub>
                      <m:sSubPr>
                        <m:ctrlPr>
                          <a:rPr lang="en-US" altLang="zh-CN" sz="2400" i="1">
                            <a:latin typeface="Cambria Math" panose="02040503050406030204" pitchFamily="18" charset="0"/>
                          </a:rPr>
                        </m:ctrlPr>
                      </m:sSubPr>
                      <m:e>
                        <m:r>
                          <a:rPr lang="en-US" altLang="zh-CN" sz="2400">
                            <a:latin typeface="Cambria Math"/>
                          </a:rPr>
                          <m:t>𝑅</m:t>
                        </m:r>
                      </m:e>
                      <m:sub>
                        <m:r>
                          <a:rPr lang="en-US" altLang="zh-CN" sz="2400">
                            <a:latin typeface="Cambria Math"/>
                          </a:rPr>
                          <m:t>𝑖</m:t>
                        </m:r>
                      </m:sub>
                    </m:sSub>
                    <m:d>
                      <m:dPr>
                        <m:ctrlPr>
                          <a:rPr lang="en-US" altLang="zh-CN" sz="2400" i="1">
                            <a:latin typeface="Cambria Math" panose="02040503050406030204" pitchFamily="18" charset="0"/>
                          </a:rPr>
                        </m:ctrlPr>
                      </m:dPr>
                      <m:e>
                        <m:r>
                          <a:rPr lang="en-US" altLang="zh-CN" sz="2400">
                            <a:latin typeface="Cambria Math"/>
                          </a:rPr>
                          <m:t>𝑣</m:t>
                        </m:r>
                      </m:e>
                    </m:d>
                    <m:r>
                      <a:rPr lang="en-US" altLang="zh-CN" sz="2400">
                        <a:latin typeface="Cambria Math"/>
                      </a:rPr>
                      <m:t>:</m:t>
                    </m:r>
                  </m:oMath>
                </a14:m>
                <a:r>
                  <a:rPr lang="zh-CN" altLang="en-US" sz="2400" dirty="0"/>
                  <a:t> </a:t>
                </a:r>
                <a:r>
                  <a:rPr lang="en-US" altLang="zh-CN" sz="2400" dirty="0"/>
                  <a:t># of non-dominated</a:t>
                </a:r>
                <a:br>
                  <a:rPr lang="en-US" altLang="zh-CN" sz="2400" dirty="0"/>
                </a:br>
                <a:r>
                  <a:rPr lang="en-US" altLang="zh-CN" sz="2400" dirty="0"/>
                  <a:t>paths not covered by ordered vertices </a:t>
                </a:r>
                <a14:m>
                  <m:oMath xmlns:m="http://schemas.openxmlformats.org/officeDocument/2006/math">
                    <m:sSub>
                      <m:sSubPr>
                        <m:ctrlPr>
                          <a:rPr lang="en-US" altLang="zh-CN" sz="2400" i="1">
                            <a:latin typeface="Cambria Math" panose="02040503050406030204" pitchFamily="18" charset="0"/>
                          </a:rPr>
                        </m:ctrlPr>
                      </m:sSubPr>
                      <m:e>
                        <m:r>
                          <a:rPr lang="en-US" altLang="zh-CN" sz="2400">
                            <a:latin typeface="Cambria Math"/>
                          </a:rPr>
                          <m:t>𝑢</m:t>
                        </m:r>
                      </m:e>
                      <m:sub>
                        <m:r>
                          <a:rPr lang="en-US" altLang="zh-CN" sz="2400">
                            <a:latin typeface="Cambria Math"/>
                          </a:rPr>
                          <m:t>1</m:t>
                        </m:r>
                      </m:sub>
                    </m:sSub>
                    <m:r>
                      <a:rPr lang="en-US" altLang="zh-CN" sz="2400">
                        <a:latin typeface="Cambria Math"/>
                      </a:rPr>
                      <m:t>,</m:t>
                    </m:r>
                    <m:sSub>
                      <m:sSubPr>
                        <m:ctrlPr>
                          <a:rPr lang="en-US" altLang="zh-CN" sz="2400" i="1">
                            <a:latin typeface="Cambria Math" panose="02040503050406030204" pitchFamily="18" charset="0"/>
                          </a:rPr>
                        </m:ctrlPr>
                      </m:sSubPr>
                      <m:e>
                        <m:r>
                          <a:rPr lang="en-US" altLang="zh-CN" sz="2400">
                            <a:latin typeface="Cambria Math"/>
                          </a:rPr>
                          <m:t>𝑢</m:t>
                        </m:r>
                      </m:e>
                      <m:sub>
                        <m:r>
                          <a:rPr lang="en-US" altLang="zh-CN" sz="2400">
                            <a:latin typeface="Cambria Math"/>
                          </a:rPr>
                          <m:t>2</m:t>
                        </m:r>
                      </m:sub>
                    </m:sSub>
                    <m:r>
                      <a:rPr lang="en-US" altLang="zh-CN" sz="2400">
                        <a:latin typeface="Cambria Math"/>
                      </a:rPr>
                      <m:t>, </m:t>
                    </m:r>
                    <m:sSub>
                      <m:sSubPr>
                        <m:ctrlPr>
                          <a:rPr lang="en-US" altLang="zh-CN" sz="2400" i="1">
                            <a:latin typeface="Cambria Math" panose="02040503050406030204" pitchFamily="18" charset="0"/>
                          </a:rPr>
                        </m:ctrlPr>
                      </m:sSubPr>
                      <m:e>
                        <m:r>
                          <a:rPr lang="en-US" altLang="zh-CN" sz="2400">
                            <a:latin typeface="Cambria Math"/>
                          </a:rPr>
                          <m:t>𝑢</m:t>
                        </m:r>
                      </m:e>
                      <m:sub>
                        <m:r>
                          <a:rPr lang="en-US" altLang="zh-CN" sz="2400">
                            <a:latin typeface="Cambria Math"/>
                          </a:rPr>
                          <m:t>𝑖</m:t>
                        </m:r>
                        <m:r>
                          <a:rPr lang="en-US" altLang="zh-CN" sz="2400">
                            <a:latin typeface="Cambria Math"/>
                          </a:rPr>
                          <m:t>−1</m:t>
                        </m:r>
                      </m:sub>
                    </m:sSub>
                    <m:r>
                      <a:rPr lang="en-US" altLang="zh-CN" sz="2400" b="0" i="0" smtClean="0">
                        <a:latin typeface="Cambria Math"/>
                      </a:rPr>
                      <m:t>.</m:t>
                    </m:r>
                  </m:oMath>
                </a14:m>
                <a:endParaRPr lang="en-US" altLang="zh-CN" sz="2400" b="0" dirty="0" smtClean="0"/>
              </a:p>
              <a:p>
                <a:endParaRPr lang="en-US" altLang="zh-CN" sz="2400" dirty="0" smtClean="0">
                  <a:solidFill>
                    <a:srgbClr val="C00000"/>
                  </a:solidFill>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altLang="zh-CN" sz="2400" i="1">
                            <a:latin typeface="Cambria Math" panose="02040503050406030204" pitchFamily="18" charset="0"/>
                          </a:rPr>
                        </m:ctrlPr>
                      </m:sSubPr>
                      <m:e>
                        <m:r>
                          <a:rPr lang="en-US" altLang="zh-CN" sz="2400">
                            <a:latin typeface="Cambria Math"/>
                          </a:rPr>
                          <m:t>𝑅</m:t>
                        </m:r>
                      </m:e>
                      <m:sub>
                        <m:r>
                          <a:rPr lang="en-US" altLang="zh-CN" sz="2400" b="0" i="0" smtClean="0">
                            <a:latin typeface="Cambria Math"/>
                          </a:rPr>
                          <m:t>1</m:t>
                        </m:r>
                      </m:sub>
                    </m:sSub>
                    <m:d>
                      <m:dPr>
                        <m:ctrlPr>
                          <a:rPr lang="en-US" altLang="zh-CN" sz="2400" i="1">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a:latin typeface="Cambria Math"/>
                              </a:rPr>
                              <m:t>𝑣</m:t>
                            </m:r>
                          </m:e>
                          <m:sub>
                            <m:r>
                              <a:rPr lang="en-US" altLang="zh-CN" sz="2400" b="0" i="0" smtClean="0">
                                <a:latin typeface="Cambria Math"/>
                              </a:rPr>
                              <m:t>1</m:t>
                            </m:r>
                          </m:sub>
                        </m:sSub>
                      </m:e>
                    </m:d>
                    <m:r>
                      <a:rPr lang="en-US" altLang="zh-CN" sz="2400" b="0" i="0" smtClean="0">
                        <a:latin typeface="Cambria Math"/>
                      </a:rPr>
                      <m:t>=</m:t>
                    </m:r>
                  </m:oMath>
                </a14:m>
                <a:r>
                  <a:rPr lang="en-US" altLang="zh-CN" sz="2400" dirty="0" smtClean="0">
                    <a:solidFill>
                      <a:srgbClr val="C00000"/>
                    </a:solidFill>
                    <a:latin typeface="Times New Roman" panose="02020603050405020304" pitchFamily="18" charset="0"/>
                    <a:cs typeface="Times New Roman" panose="02020603050405020304" pitchFamily="18" charset="0"/>
                  </a:rPr>
                  <a:t>7,</a:t>
                </a:r>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a:latin typeface="Cambria Math"/>
                          </a:rPr>
                          <m:t>𝑅</m:t>
                        </m:r>
                      </m:e>
                      <m:sub>
                        <m:r>
                          <a:rPr lang="en-US" altLang="zh-CN" sz="2400">
                            <a:latin typeface="Cambria Math"/>
                          </a:rPr>
                          <m:t>1</m:t>
                        </m:r>
                      </m:sub>
                    </m:sSub>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a:latin typeface="Cambria Math"/>
                              </a:rPr>
                              <m:t>𝑣</m:t>
                            </m:r>
                          </m:e>
                          <m:sub>
                            <m:r>
                              <a:rPr lang="en-US" altLang="zh-CN" sz="2400" b="0" i="0" smtClean="0">
                                <a:latin typeface="Cambria Math"/>
                              </a:rPr>
                              <m:t>2</m:t>
                            </m:r>
                          </m:sub>
                        </m:sSub>
                      </m:e>
                    </m:d>
                    <m:r>
                      <a:rPr lang="en-US" altLang="zh-CN" sz="2400">
                        <a:latin typeface="Cambria Math"/>
                      </a:rPr>
                      <m:t>=</m:t>
                    </m:r>
                  </m:oMath>
                </a14:m>
                <a:r>
                  <a:rPr lang="en-US" altLang="zh-CN" sz="2400" dirty="0" smtClean="0">
                    <a:solidFill>
                      <a:srgbClr val="C00000"/>
                    </a:solidFill>
                    <a:latin typeface="Times New Roman" panose="02020603050405020304" pitchFamily="18" charset="0"/>
                    <a:cs typeface="Times New Roman" panose="02020603050405020304" pitchFamily="18" charset="0"/>
                  </a:rPr>
                  <a:t>9,</a:t>
                </a:r>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a:latin typeface="Cambria Math"/>
                          </a:rPr>
                          <m:t>𝑅</m:t>
                        </m:r>
                      </m:e>
                      <m:sub>
                        <m:r>
                          <a:rPr lang="en-US" altLang="zh-CN" sz="2400">
                            <a:latin typeface="Cambria Math"/>
                          </a:rPr>
                          <m:t>1</m:t>
                        </m:r>
                      </m:sub>
                    </m:sSub>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a:latin typeface="Cambria Math"/>
                              </a:rPr>
                              <m:t>𝑣</m:t>
                            </m:r>
                          </m:e>
                          <m:sub>
                            <m:r>
                              <a:rPr lang="en-US" altLang="zh-CN" sz="2400" b="0" i="0" smtClean="0">
                                <a:latin typeface="Cambria Math"/>
                              </a:rPr>
                              <m:t>3</m:t>
                            </m:r>
                          </m:sub>
                        </m:sSub>
                      </m:e>
                    </m:d>
                    <m:r>
                      <a:rPr lang="en-US" altLang="zh-CN" sz="2400">
                        <a:latin typeface="Cambria Math"/>
                      </a:rPr>
                      <m:t>=</m:t>
                    </m:r>
                  </m:oMath>
                </a14:m>
                <a:r>
                  <a:rPr lang="en-US" altLang="zh-CN" sz="2400" dirty="0" smtClean="0">
                    <a:solidFill>
                      <a:srgbClr val="C00000"/>
                    </a:solidFill>
                    <a:latin typeface="Times New Roman" panose="02020603050405020304" pitchFamily="18" charset="0"/>
                    <a:cs typeface="Times New Roman" panose="02020603050405020304" pitchFamily="18" charset="0"/>
                  </a:rPr>
                  <a:t>6</a:t>
                </a:r>
                <a:r>
                  <a:rPr lang="en-US" altLang="zh-CN" sz="2400" dirty="0">
                    <a:solidFill>
                      <a:srgbClr val="C00000"/>
                    </a:solidFill>
                    <a:latin typeface="Times New Roman" panose="02020603050405020304" pitchFamily="18" charset="0"/>
                    <a:cs typeface="Times New Roman" panose="02020603050405020304" pitchFamily="18" charset="0"/>
                  </a:rPr>
                  <a:t>,</a:t>
                </a:r>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a:latin typeface="Cambria Math"/>
                          </a:rPr>
                          <m:t>𝑅</m:t>
                        </m:r>
                      </m:e>
                      <m:sub>
                        <m:r>
                          <a:rPr lang="en-US" altLang="zh-CN" sz="2400">
                            <a:latin typeface="Cambria Math"/>
                          </a:rPr>
                          <m:t>1</m:t>
                        </m:r>
                      </m:sub>
                    </m:sSub>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a:latin typeface="Cambria Math"/>
                              </a:rPr>
                              <m:t>𝑣</m:t>
                            </m:r>
                          </m:e>
                          <m:sub>
                            <m:r>
                              <a:rPr lang="en-US" altLang="zh-CN" sz="2400" b="0" i="0" smtClean="0">
                                <a:latin typeface="Cambria Math"/>
                              </a:rPr>
                              <m:t>4</m:t>
                            </m:r>
                          </m:sub>
                        </m:sSub>
                      </m:e>
                    </m:d>
                    <m:r>
                      <a:rPr lang="en-US" altLang="zh-CN" sz="2400">
                        <a:latin typeface="Cambria Math"/>
                      </a:rPr>
                      <m:t>=</m:t>
                    </m:r>
                  </m:oMath>
                </a14:m>
                <a:r>
                  <a:rPr lang="en-US" altLang="zh-CN" sz="2400" dirty="0" smtClean="0">
                    <a:solidFill>
                      <a:srgbClr val="C00000"/>
                    </a:solidFill>
                    <a:latin typeface="Times New Roman" panose="02020603050405020304" pitchFamily="18" charset="0"/>
                    <a:cs typeface="Times New Roman" panose="02020603050405020304" pitchFamily="18" charset="0"/>
                  </a:rPr>
                  <a:t>6</a:t>
                </a:r>
                <a:endParaRPr lang="zh-CN" altLang="en-US" sz="24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899592" y="4411088"/>
                <a:ext cx="7056784" cy="1938992"/>
              </a:xfrm>
              <a:prstGeom prst="rect">
                <a:avLst/>
              </a:prstGeom>
              <a:blipFill rotWithShape="1">
                <a:blip r:embed="rId7"/>
                <a:stretch>
                  <a:fillRect l="-1383" t="-2516" r="-1469" b="-59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椭圆 13"/>
              <p:cNvSpPr/>
              <p:nvPr/>
            </p:nvSpPr>
            <p:spPr>
              <a:xfrm>
                <a:off x="2883646" y="2927612"/>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2</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椭圆 13"/>
              <p:cNvSpPr>
                <a:spLocks noRot="1" noChangeAspect="1" noMove="1" noResize="1" noEditPoints="1" noAdjustHandles="1" noChangeArrowheads="1" noChangeShapeType="1" noTextEdit="1"/>
              </p:cNvSpPr>
              <p:nvPr/>
            </p:nvSpPr>
            <p:spPr>
              <a:xfrm>
                <a:off x="2883646" y="2927612"/>
                <a:ext cx="720000" cy="720000"/>
              </a:xfrm>
              <a:prstGeom prst="ellipse">
                <a:avLst/>
              </a:prstGeom>
              <a:blipFill rotWithShape="1">
                <a:blip r:embed="rId8"/>
                <a:stretch>
                  <a:fillRect/>
                </a:stretch>
              </a:blipFill>
              <a:ln>
                <a:solidFill>
                  <a:schemeClr val="tx1"/>
                </a:solidFill>
              </a:ln>
            </p:spPr>
            <p:txBody>
              <a:bodyPr/>
              <a:lstStyle/>
              <a:p>
                <a:r>
                  <a:rPr lang="zh-CN" altLang="en-US">
                    <a:noFill/>
                  </a:rPr>
                  <a:t> </a:t>
                </a:r>
              </a:p>
            </p:txBody>
          </p:sp>
        </mc:Fallback>
      </mc:AlternateContent>
      <p:cxnSp>
        <p:nvCxnSpPr>
          <p:cNvPr id="46" name="直接箭头连接符 45"/>
          <p:cNvCxnSpPr/>
          <p:nvPr/>
        </p:nvCxnSpPr>
        <p:spPr>
          <a:xfrm>
            <a:off x="1115576" y="2348880"/>
            <a:ext cx="1368192" cy="0"/>
          </a:xfrm>
          <a:prstGeom prst="straightConnector1">
            <a:avLst/>
          </a:prstGeom>
          <a:ln>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2411760" y="213285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2411760" y="2132856"/>
                <a:ext cx="645436" cy="369332"/>
              </a:xfrm>
              <a:prstGeom prst="rect">
                <a:avLst/>
              </a:prstGeom>
              <a:blipFill rotWithShape="1">
                <a:blip r:embed="rId9"/>
                <a:stretch>
                  <a:fillRect b="-1667"/>
                </a:stretch>
              </a:blipFill>
            </p:spPr>
            <p:txBody>
              <a:bodyPr/>
              <a:lstStyle/>
              <a:p>
                <a:r>
                  <a:rPr lang="zh-CN" altLang="en-US">
                    <a:noFill/>
                  </a:rPr>
                  <a:t> </a:t>
                </a:r>
              </a:p>
            </p:txBody>
          </p:sp>
        </mc:Fallback>
      </mc:AlternateContent>
      <p:cxnSp>
        <p:nvCxnSpPr>
          <p:cNvPr id="48" name="直接箭头连接符 47"/>
          <p:cNvCxnSpPr/>
          <p:nvPr/>
        </p:nvCxnSpPr>
        <p:spPr>
          <a:xfrm>
            <a:off x="3350460" y="2351992"/>
            <a:ext cx="1368192"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4646644" y="2135968"/>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b="0" i="1" dirty="0" smtClean="0">
                              <a:latin typeface="Cambria Math"/>
                            </a:rPr>
                            <m:t>2</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646644" y="2135968"/>
                <a:ext cx="645436" cy="369332"/>
              </a:xfrm>
              <a:prstGeom prst="rect">
                <a:avLst/>
              </a:prstGeom>
              <a:blipFill rotWithShape="1">
                <a:blip r:embed="rId10"/>
                <a:stretch>
                  <a:fillRect/>
                </a:stretch>
              </a:blipFill>
            </p:spPr>
            <p:txBody>
              <a:bodyPr/>
              <a:lstStyle/>
              <a:p>
                <a:r>
                  <a:rPr lang="zh-CN" altLang="en-US">
                    <a:noFill/>
                  </a:rPr>
                  <a:t> </a:t>
                </a:r>
              </a:p>
            </p:txBody>
          </p:sp>
        </mc:Fallback>
      </mc:AlternateContent>
      <p:cxnSp>
        <p:nvCxnSpPr>
          <p:cNvPr id="50" name="直接箭头连接符 49"/>
          <p:cNvCxnSpPr/>
          <p:nvPr/>
        </p:nvCxnSpPr>
        <p:spPr>
          <a:xfrm>
            <a:off x="5598733" y="2348880"/>
            <a:ext cx="1368192" cy="0"/>
          </a:xfrm>
          <a:prstGeom prst="straightConnector1">
            <a:avLst/>
          </a:prstGeom>
          <a:ln>
            <a:solidFill>
              <a:srgbClr val="0000FF"/>
            </a:solidFill>
            <a:prstDash val="lgDashDot"/>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894917" y="213285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894917" y="2132856"/>
                <a:ext cx="645436" cy="369332"/>
              </a:xfrm>
              <a:prstGeom prst="rect">
                <a:avLst/>
              </a:prstGeom>
              <a:blipFill rotWithShape="1">
                <a:blip r:embed="rId11"/>
                <a:stretch>
                  <a:fillRect b="-1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4562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Node ordering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An </a:t>
                </a:r>
                <a14:m>
                  <m:oMath xmlns:m="http://schemas.openxmlformats.org/officeDocument/2006/math">
                    <m:rad>
                      <m:radPr>
                        <m:degHide m:val="on"/>
                        <m:ctrlPr>
                          <a:rPr lang="en-US" altLang="zh-CN" i="1">
                            <a:latin typeface="Cambria Math" panose="02040503050406030204" pitchFamily="18" charset="0"/>
                          </a:rPr>
                        </m:ctrlPr>
                      </m:radPr>
                      <m:deg/>
                      <m:e>
                        <m:r>
                          <a:rPr lang="en-US" altLang="zh-CN" i="1">
                            <a:latin typeface="Cambria Math"/>
                          </a:rPr>
                          <m:t>𝑚</m:t>
                        </m:r>
                      </m:e>
                    </m:rad>
                    <m:r>
                      <a:rPr lang="en-US" altLang="zh-CN" i="1">
                        <a:latin typeface="Cambria Math" panose="02040503050406030204" pitchFamily="18" charset="0"/>
                      </a:rPr>
                      <m:t> </m:t>
                    </m:r>
                  </m:oMath>
                </a14:m>
                <a:r>
                  <a:rPr lang="en-US" altLang="zh-CN" dirty="0"/>
                  <a:t>-Approximation </a:t>
                </a:r>
                <a:r>
                  <a:rPr lang="en-US" altLang="zh-CN" dirty="0" smtClean="0"/>
                  <a:t>Algorithm</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椭圆 3"/>
              <p:cNvSpPr/>
              <p:nvPr/>
            </p:nvSpPr>
            <p:spPr>
              <a:xfrm>
                <a:off x="6538530" y="3003271"/>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4</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椭圆 3"/>
              <p:cNvSpPr>
                <a:spLocks noRot="1" noChangeAspect="1" noMove="1" noResize="1" noEditPoints="1" noAdjustHandles="1" noChangeArrowheads="1" noChangeShapeType="1" noTextEdit="1"/>
              </p:cNvSpPr>
              <p:nvPr/>
            </p:nvSpPr>
            <p:spPr>
              <a:xfrm>
                <a:off x="6538530" y="3003271"/>
                <a:ext cx="720000" cy="720000"/>
              </a:xfrm>
              <a:prstGeom prst="ellipse">
                <a:avLst/>
              </a:prstGeom>
              <a:blipFill rotWithShape="1">
                <a:blip r:embed="rId4"/>
                <a:stretch>
                  <a:fillRect/>
                </a:stretch>
              </a:blipFill>
              <a:ln>
                <a:solidFill>
                  <a:schemeClr val="tx1"/>
                </a:solidFill>
              </a:ln>
            </p:spPr>
            <p:txBody>
              <a:bodyPr/>
              <a:lstStyle/>
              <a:p>
                <a:r>
                  <a:rPr lang="zh-CN" altLang="en-US">
                    <a:noFill/>
                  </a:rPr>
                  <a:t> </a:t>
                </a:r>
              </a:p>
            </p:txBody>
          </p:sp>
        </mc:Fallback>
      </mc:AlternateContent>
      <p:sp>
        <p:nvSpPr>
          <p:cNvPr id="7" name="弧形 6"/>
          <p:cNvSpPr/>
          <p:nvPr/>
        </p:nvSpPr>
        <p:spPr>
          <a:xfrm>
            <a:off x="5164089" y="2931263"/>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10" name="直接箭头连接符 9"/>
          <p:cNvCxnSpPr/>
          <p:nvPr/>
        </p:nvCxnSpPr>
        <p:spPr>
          <a:xfrm>
            <a:off x="5396138" y="3363231"/>
            <a:ext cx="115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椭圆 11"/>
              <p:cNvSpPr/>
              <p:nvPr/>
            </p:nvSpPr>
            <p:spPr>
              <a:xfrm>
                <a:off x="755576" y="2980959"/>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1</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椭圆 11"/>
              <p:cNvSpPr>
                <a:spLocks noRot="1" noChangeAspect="1" noMove="1" noResize="1" noEditPoints="1" noAdjustHandles="1" noChangeArrowheads="1" noChangeShapeType="1" noTextEdit="1"/>
              </p:cNvSpPr>
              <p:nvPr/>
            </p:nvSpPr>
            <p:spPr>
              <a:xfrm>
                <a:off x="755576" y="2980959"/>
                <a:ext cx="720000" cy="720000"/>
              </a:xfrm>
              <a:prstGeom prst="ellipse">
                <a:avLst/>
              </a:prstGeom>
              <a:blipFill rotWithShape="1">
                <a:blip r:embed="rId5"/>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椭圆 14"/>
              <p:cNvSpPr/>
              <p:nvPr/>
            </p:nvSpPr>
            <p:spPr>
              <a:xfrm>
                <a:off x="4676138" y="2999620"/>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3</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椭圆 14"/>
              <p:cNvSpPr>
                <a:spLocks noRot="1" noChangeAspect="1" noMove="1" noResize="1" noEditPoints="1" noAdjustHandles="1" noChangeArrowheads="1" noChangeShapeType="1" noTextEdit="1"/>
              </p:cNvSpPr>
              <p:nvPr/>
            </p:nvSpPr>
            <p:spPr>
              <a:xfrm>
                <a:off x="4676138" y="2999620"/>
                <a:ext cx="720000" cy="720000"/>
              </a:xfrm>
              <a:prstGeom prst="ellipse">
                <a:avLst/>
              </a:prstGeom>
              <a:blipFill rotWithShape="1">
                <a:blip r:embed="rId6"/>
                <a:stretch>
                  <a:fillRect/>
                </a:stretch>
              </a:blipFill>
              <a:ln>
                <a:solidFill>
                  <a:schemeClr val="tx1"/>
                </a:solidFill>
              </a:ln>
            </p:spPr>
            <p:txBody>
              <a:bodyPr/>
              <a:lstStyle/>
              <a:p>
                <a:r>
                  <a:rPr lang="zh-CN" altLang="en-US">
                    <a:noFill/>
                  </a:rPr>
                  <a:t> </a:t>
                </a:r>
              </a:p>
            </p:txBody>
          </p:sp>
        </mc:Fallback>
      </mc:AlternateContent>
      <p:sp>
        <p:nvSpPr>
          <p:cNvPr id="20" name="TextBox 19"/>
          <p:cNvSpPr txBox="1"/>
          <p:nvPr/>
        </p:nvSpPr>
        <p:spPr>
          <a:xfrm>
            <a:off x="5580112" y="2437765"/>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641201" y="3413939"/>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(6,7)</a:t>
            </a:r>
            <a:endParaRPr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矩形 23"/>
              <p:cNvSpPr/>
              <p:nvPr/>
            </p:nvSpPr>
            <p:spPr>
              <a:xfrm>
                <a:off x="899592" y="4411088"/>
                <a:ext cx="7056784" cy="1938992"/>
              </a:xfrm>
              <a:prstGeom prst="rect">
                <a:avLst/>
              </a:prstGeom>
            </p:spPr>
            <p:txBody>
              <a:bodyPr wrap="square">
                <a:spAutoFit/>
              </a:bodyPr>
              <a:lstStyle/>
              <a:p>
                <a:r>
                  <a:rPr lang="en-US" altLang="zh-CN" sz="2400" b="0" dirty="0" smtClean="0">
                    <a:latin typeface="Times New Roman" panose="02020603050405020304" pitchFamily="18" charset="0"/>
                    <a:cs typeface="Times New Roman" panose="02020603050405020304" pitchFamily="18" charset="0"/>
                  </a:rPr>
                  <a:t>Choose the node with highest adaptive coverage and order it to </a:t>
                </a:r>
                <a14:m>
                  <m:oMath xmlns:m="http://schemas.openxmlformats.org/officeDocument/2006/math">
                    <m:r>
                      <a:rPr lang="en-US" altLang="zh-CN" sz="2400" b="0" i="1" smtClean="0">
                        <a:latin typeface="Cambria Math"/>
                        <a:cs typeface="Times New Roman" panose="02020603050405020304" pitchFamily="18" charset="0"/>
                      </a:rPr>
                      <m:t>𝑖</m:t>
                    </m:r>
                  </m:oMath>
                </a14:m>
                <a:r>
                  <a:rPr lang="en-US" altLang="zh-CN" sz="2400" b="0" dirty="0" smtClean="0">
                    <a:latin typeface="Times New Roman" panose="02020603050405020304" pitchFamily="18" charset="0"/>
                    <a:cs typeface="Times New Roman" panose="02020603050405020304" pitchFamily="18" charset="0"/>
                  </a:rPr>
                  <a:t> in the </a:t>
                </a:r>
                <a14:m>
                  <m:oMath xmlns:m="http://schemas.openxmlformats.org/officeDocument/2006/math">
                    <m:r>
                      <a:rPr lang="en-US" altLang="zh-CN" sz="2400" b="0" i="1" dirty="0" smtClean="0">
                        <a:latin typeface="Cambria Math"/>
                        <a:cs typeface="Times New Roman" panose="02020603050405020304" pitchFamily="18" charset="0"/>
                      </a:rPr>
                      <m:t>𝑖</m:t>
                    </m:r>
                  </m:oMath>
                </a14:m>
                <a:r>
                  <a:rPr lang="en-US" altLang="zh-CN" sz="2400" dirty="0" err="1" smtClean="0">
                    <a:latin typeface="Times New Roman" panose="02020603050405020304" pitchFamily="18" charset="0"/>
                    <a:cs typeface="Times New Roman" panose="02020603050405020304" pitchFamily="18" charset="0"/>
                  </a:rPr>
                  <a:t>-th</a:t>
                </a:r>
                <a:r>
                  <a:rPr lang="en-US" altLang="zh-CN" sz="2400" dirty="0" smtClean="0">
                    <a:latin typeface="Times New Roman" panose="02020603050405020304" pitchFamily="18" charset="0"/>
                    <a:cs typeface="Times New Roman" panose="02020603050405020304" pitchFamily="18" charset="0"/>
                  </a:rPr>
                  <a:t> iteration</a:t>
                </a:r>
                <a:r>
                  <a:rPr lang="en-US" altLang="zh-CN" sz="2400" b="0" dirty="0" smtClean="0">
                    <a:latin typeface="Times New Roman" panose="02020603050405020304" pitchFamily="18" charset="0"/>
                    <a:cs typeface="Times New Roman" panose="02020603050405020304" pitchFamily="18" charset="0"/>
                  </a:rPr>
                  <a:t>: </a:t>
                </a:r>
                <a14:m>
                  <m:oMath xmlns:m="http://schemas.openxmlformats.org/officeDocument/2006/math">
                    <m:r>
                      <a:rPr lang="en-US" altLang="zh-CN" sz="2400" b="0" i="1" smtClean="0">
                        <a:solidFill>
                          <a:srgbClr val="C00000"/>
                        </a:solidFill>
                        <a:latin typeface="Cambria Math"/>
                        <a:cs typeface="Times New Roman" panose="02020603050405020304" pitchFamily="18" charset="0"/>
                      </a:rPr>
                      <m:t>𝑜</m:t>
                    </m:r>
                    <m:d>
                      <m:dPr>
                        <m:ctrlPr>
                          <a:rPr lang="en-US" altLang="zh-CN" sz="2400" b="0" i="1" smtClean="0">
                            <a:solidFill>
                              <a:srgbClr val="C00000"/>
                            </a:solidFill>
                            <a:latin typeface="Cambria Math" panose="02040503050406030204" pitchFamily="18" charset="0"/>
                            <a:cs typeface="Times New Roman" panose="02020603050405020304" pitchFamily="18" charset="0"/>
                          </a:rPr>
                        </m:ctrlPr>
                      </m:dPr>
                      <m:e>
                        <m:sSub>
                          <m:sSubPr>
                            <m:ctrlPr>
                              <a:rPr lang="en-US" altLang="zh-CN" sz="2400" b="0" i="1" smtClean="0">
                                <a:solidFill>
                                  <a:srgbClr val="C00000"/>
                                </a:solidFill>
                                <a:latin typeface="Cambria Math" panose="02040503050406030204" pitchFamily="18" charset="0"/>
                                <a:cs typeface="Times New Roman" panose="02020603050405020304" pitchFamily="18" charset="0"/>
                              </a:rPr>
                            </m:ctrlPr>
                          </m:sSubPr>
                          <m:e>
                            <m:r>
                              <a:rPr lang="en-US" altLang="zh-CN" sz="2400" b="0" i="1" smtClean="0">
                                <a:solidFill>
                                  <a:srgbClr val="C00000"/>
                                </a:solidFill>
                                <a:latin typeface="Cambria Math"/>
                                <a:cs typeface="Times New Roman" panose="02020603050405020304" pitchFamily="18" charset="0"/>
                              </a:rPr>
                              <m:t>𝑣</m:t>
                            </m:r>
                          </m:e>
                          <m:sub>
                            <m:r>
                              <a:rPr lang="en-US" altLang="zh-CN" sz="2400" b="0" i="1" smtClean="0">
                                <a:solidFill>
                                  <a:srgbClr val="C00000"/>
                                </a:solidFill>
                                <a:latin typeface="Cambria Math"/>
                                <a:cs typeface="Times New Roman" panose="02020603050405020304" pitchFamily="18" charset="0"/>
                              </a:rPr>
                              <m:t>2</m:t>
                            </m:r>
                          </m:sub>
                        </m:sSub>
                      </m:e>
                    </m:d>
                    <m:r>
                      <a:rPr lang="en-US" altLang="zh-CN" sz="2400" b="0" i="1" smtClean="0">
                        <a:solidFill>
                          <a:srgbClr val="C00000"/>
                        </a:solidFill>
                        <a:latin typeface="Cambria Math"/>
                        <a:cs typeface="Times New Roman" panose="02020603050405020304" pitchFamily="18" charset="0"/>
                      </a:rPr>
                      <m:t>=1</m:t>
                    </m:r>
                  </m:oMath>
                </a14:m>
                <a:endParaRPr lang="en-US" altLang="zh-CN" sz="2400" dirty="0" smtClean="0">
                  <a:solidFill>
                    <a:srgbClr val="C00000"/>
                  </a:solidFill>
                  <a:latin typeface="Times New Roman" panose="02020603050405020304" pitchFamily="18" charset="0"/>
                  <a:cs typeface="Times New Roman" panose="02020603050405020304" pitchFamily="18" charset="0"/>
                </a:endParaRPr>
              </a:p>
              <a:p>
                <a:endParaRPr lang="en-US" altLang="zh-CN" sz="2400" dirty="0">
                  <a:solidFill>
                    <a:srgbClr val="C00000"/>
                  </a:solidFill>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altLang="zh-CN" sz="2400" i="1">
                            <a:latin typeface="Cambria Math" panose="02040503050406030204" pitchFamily="18" charset="0"/>
                          </a:rPr>
                        </m:ctrlPr>
                      </m:sSubPr>
                      <m:e>
                        <m:r>
                          <a:rPr lang="en-US" altLang="zh-CN" sz="2400">
                            <a:latin typeface="Cambria Math"/>
                          </a:rPr>
                          <m:t>𝑅</m:t>
                        </m:r>
                      </m:e>
                      <m:sub>
                        <m:r>
                          <a:rPr lang="en-US" altLang="zh-CN" sz="2400" b="0" i="0" smtClean="0">
                            <a:latin typeface="Cambria Math"/>
                          </a:rPr>
                          <m:t>2</m:t>
                        </m:r>
                      </m:sub>
                    </m:sSub>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a:latin typeface="Cambria Math"/>
                              </a:rPr>
                              <m:t>𝑣</m:t>
                            </m:r>
                          </m:e>
                          <m:sub>
                            <m:r>
                              <a:rPr lang="en-US" altLang="zh-CN" sz="2400">
                                <a:latin typeface="Cambria Math"/>
                              </a:rPr>
                              <m:t>1</m:t>
                            </m:r>
                          </m:sub>
                        </m:sSub>
                      </m:e>
                    </m:d>
                    <m:r>
                      <a:rPr lang="en-US" altLang="zh-CN" sz="2400">
                        <a:latin typeface="Cambria Math"/>
                      </a:rPr>
                      <m:t>=</m:t>
                    </m:r>
                  </m:oMath>
                </a14:m>
                <a:r>
                  <a:rPr lang="en-US" altLang="zh-CN" sz="2400" dirty="0" smtClean="0">
                    <a:solidFill>
                      <a:srgbClr val="C00000"/>
                    </a:solidFill>
                    <a:latin typeface="Times New Roman" panose="02020603050405020304" pitchFamily="18" charset="0"/>
                    <a:cs typeface="Times New Roman" panose="02020603050405020304" pitchFamily="18" charset="0"/>
                  </a:rPr>
                  <a:t>0</a:t>
                </a:r>
                <a:r>
                  <a:rPr lang="en-US" altLang="zh-CN" sz="2400" dirty="0">
                    <a:solidFill>
                      <a:srgbClr val="C00000"/>
                    </a:solidFill>
                    <a:latin typeface="Times New Roman" panose="02020603050405020304" pitchFamily="18" charset="0"/>
                    <a:cs typeface="Times New Roman" panose="02020603050405020304" pitchFamily="18" charset="0"/>
                  </a:rPr>
                  <a:t>,</a:t>
                </a:r>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a:latin typeface="Cambria Math"/>
                          </a:rPr>
                          <m:t>𝑅</m:t>
                        </m:r>
                      </m:e>
                      <m:sub>
                        <m:r>
                          <a:rPr lang="en-US" altLang="zh-CN" sz="2400" b="0" i="0" smtClean="0">
                            <a:latin typeface="Cambria Math"/>
                          </a:rPr>
                          <m:t>2</m:t>
                        </m:r>
                      </m:sub>
                    </m:sSub>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a:latin typeface="Cambria Math"/>
                              </a:rPr>
                              <m:t>𝑣</m:t>
                            </m:r>
                          </m:e>
                          <m:sub>
                            <m:r>
                              <a:rPr lang="en-US" altLang="zh-CN" sz="2400" b="0" i="0" smtClean="0">
                                <a:latin typeface="Cambria Math"/>
                              </a:rPr>
                              <m:t>3</m:t>
                            </m:r>
                          </m:sub>
                        </m:sSub>
                      </m:e>
                    </m:d>
                    <m:r>
                      <a:rPr lang="en-US" altLang="zh-CN" sz="2400">
                        <a:latin typeface="Cambria Math"/>
                      </a:rPr>
                      <m:t>=</m:t>
                    </m:r>
                  </m:oMath>
                </a14:m>
                <a:r>
                  <a:rPr lang="en-US" altLang="zh-CN" sz="2400" dirty="0" smtClean="0">
                    <a:solidFill>
                      <a:srgbClr val="C00000"/>
                    </a:solidFill>
                    <a:latin typeface="Times New Roman" panose="02020603050405020304" pitchFamily="18" charset="0"/>
                    <a:cs typeface="Times New Roman" panose="02020603050405020304" pitchFamily="18" charset="0"/>
                  </a:rPr>
                  <a:t>2</a:t>
                </a:r>
                <a:r>
                  <a:rPr lang="en-US" altLang="zh-CN" sz="2400" dirty="0">
                    <a:solidFill>
                      <a:srgbClr val="C00000"/>
                    </a:solidFill>
                    <a:latin typeface="Times New Roman" panose="02020603050405020304" pitchFamily="18" charset="0"/>
                    <a:cs typeface="Times New Roman" panose="02020603050405020304" pitchFamily="18" charset="0"/>
                  </a:rPr>
                  <a:t>,</a:t>
                </a:r>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a:latin typeface="Cambria Math"/>
                          </a:rPr>
                          <m:t>𝑅</m:t>
                        </m:r>
                      </m:e>
                      <m:sub>
                        <m:r>
                          <a:rPr lang="en-US" altLang="zh-CN" sz="2400" b="0" i="0" smtClean="0">
                            <a:latin typeface="Cambria Math"/>
                          </a:rPr>
                          <m:t>2</m:t>
                        </m:r>
                      </m:sub>
                    </m:sSub>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a:latin typeface="Cambria Math"/>
                              </a:rPr>
                              <m:t>𝑣</m:t>
                            </m:r>
                          </m:e>
                          <m:sub>
                            <m:r>
                              <a:rPr lang="en-US" altLang="zh-CN" sz="2400">
                                <a:latin typeface="Cambria Math"/>
                              </a:rPr>
                              <m:t>4</m:t>
                            </m:r>
                          </m:sub>
                        </m:sSub>
                      </m:e>
                    </m:d>
                    <m:r>
                      <a:rPr lang="en-US" altLang="zh-CN" sz="2400">
                        <a:latin typeface="Cambria Math"/>
                      </a:rPr>
                      <m:t>=</m:t>
                    </m:r>
                  </m:oMath>
                </a14:m>
                <a:r>
                  <a:rPr lang="en-US" altLang="zh-CN" sz="2400" dirty="0" smtClean="0">
                    <a:solidFill>
                      <a:srgbClr val="C00000"/>
                    </a:solidFill>
                    <a:latin typeface="Times New Roman" panose="02020603050405020304" pitchFamily="18" charset="0"/>
                    <a:cs typeface="Times New Roman" panose="02020603050405020304" pitchFamily="18" charset="0"/>
                  </a:rPr>
                  <a:t>2</a:t>
                </a:r>
                <a:endParaRPr lang="zh-CN" altLang="en-US" sz="2400" dirty="0">
                  <a:solidFill>
                    <a:srgbClr val="C00000"/>
                  </a:solidFill>
                  <a:latin typeface="Times New Roman" panose="02020603050405020304" pitchFamily="18" charset="0"/>
                  <a:cs typeface="Times New Roman" panose="02020603050405020304" pitchFamily="18" charset="0"/>
                </a:endParaRPr>
              </a:p>
              <a:p>
                <a:endParaRPr lang="en-US" altLang="zh-CN" sz="2400" dirty="0" smtClean="0">
                  <a:solidFill>
                    <a:srgbClr val="C00000"/>
                  </a:solidFill>
                  <a:latin typeface="Times New Roman" panose="02020603050405020304" pitchFamily="18" charset="0"/>
                  <a:cs typeface="Times New Roman" panose="02020603050405020304" pitchFamily="18"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899592" y="4411088"/>
                <a:ext cx="7056784" cy="1938992"/>
              </a:xfrm>
              <a:prstGeom prst="rect">
                <a:avLst/>
              </a:prstGeom>
              <a:blipFill rotWithShape="1">
                <a:blip r:embed="rId7"/>
                <a:stretch>
                  <a:fillRect l="-1383" t="-2516"/>
                </a:stretch>
              </a:blipFill>
            </p:spPr>
            <p:txBody>
              <a:bodyPr/>
              <a:lstStyle/>
              <a:p>
                <a:r>
                  <a:rPr lang="zh-CN" altLang="en-US">
                    <a:noFill/>
                  </a:rPr>
                  <a:t> </a:t>
                </a:r>
              </a:p>
            </p:txBody>
          </p:sp>
        </mc:Fallback>
      </mc:AlternateContent>
      <p:cxnSp>
        <p:nvCxnSpPr>
          <p:cNvPr id="25" name="直接箭头连接符 24"/>
          <p:cNvCxnSpPr/>
          <p:nvPr/>
        </p:nvCxnSpPr>
        <p:spPr>
          <a:xfrm>
            <a:off x="1115576" y="2348880"/>
            <a:ext cx="1368192" cy="0"/>
          </a:xfrm>
          <a:prstGeom prst="straightConnector1">
            <a:avLst/>
          </a:prstGeom>
          <a:ln>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2411760" y="213285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411760" y="2132856"/>
                <a:ext cx="645436" cy="369332"/>
              </a:xfrm>
              <a:prstGeom prst="rect">
                <a:avLst/>
              </a:prstGeom>
              <a:blipFill rotWithShape="1">
                <a:blip r:embed="rId9"/>
                <a:stretch>
                  <a:fillRect b="-1667"/>
                </a:stretch>
              </a:blipFill>
            </p:spPr>
            <p:txBody>
              <a:bodyPr/>
              <a:lstStyle/>
              <a:p>
                <a:r>
                  <a:rPr lang="zh-CN" altLang="en-US">
                    <a:noFill/>
                  </a:rPr>
                  <a:t> </a:t>
                </a:r>
              </a:p>
            </p:txBody>
          </p:sp>
        </mc:Fallback>
      </mc:AlternateContent>
      <p:cxnSp>
        <p:nvCxnSpPr>
          <p:cNvPr id="27" name="直接箭头连接符 26"/>
          <p:cNvCxnSpPr/>
          <p:nvPr/>
        </p:nvCxnSpPr>
        <p:spPr>
          <a:xfrm>
            <a:off x="3350460" y="2351992"/>
            <a:ext cx="1368192"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4646644" y="2135968"/>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b="0" i="1" dirty="0" smtClean="0">
                              <a:latin typeface="Cambria Math"/>
                            </a:rPr>
                            <m:t>2</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646644" y="2135968"/>
                <a:ext cx="645436" cy="369332"/>
              </a:xfrm>
              <a:prstGeom prst="rect">
                <a:avLst/>
              </a:prstGeom>
              <a:blipFill rotWithShape="1">
                <a:blip r:embed="rId10"/>
                <a:stretch>
                  <a:fillRect/>
                </a:stretch>
              </a:blipFill>
            </p:spPr>
            <p:txBody>
              <a:bodyPr/>
              <a:lstStyle/>
              <a:p>
                <a:r>
                  <a:rPr lang="zh-CN" altLang="en-US">
                    <a:noFill/>
                  </a:rPr>
                  <a:t> </a:t>
                </a:r>
              </a:p>
            </p:txBody>
          </p:sp>
        </mc:Fallback>
      </mc:AlternateContent>
      <p:cxnSp>
        <p:nvCxnSpPr>
          <p:cNvPr id="29" name="直接箭头连接符 28"/>
          <p:cNvCxnSpPr/>
          <p:nvPr/>
        </p:nvCxnSpPr>
        <p:spPr>
          <a:xfrm>
            <a:off x="5598733" y="2348880"/>
            <a:ext cx="1368192" cy="0"/>
          </a:xfrm>
          <a:prstGeom prst="straightConnector1">
            <a:avLst/>
          </a:prstGeom>
          <a:ln>
            <a:solidFill>
              <a:srgbClr val="0000FF"/>
            </a:solidFill>
            <a:prstDash val="lgDashDot"/>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6894917" y="213285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894917" y="2132856"/>
                <a:ext cx="645436" cy="369332"/>
              </a:xfrm>
              <a:prstGeom prst="rect">
                <a:avLst/>
              </a:prstGeom>
              <a:blipFill rotWithShape="1">
                <a:blip r:embed="rId11"/>
                <a:stretch>
                  <a:fillRect b="-1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54406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Node ordering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pPr marL="342900" lvl="2" indent="-342900"/>
                <a:r>
                  <a:rPr lang="en-US" altLang="zh-CN" sz="3200" dirty="0"/>
                  <a:t>Time </a:t>
                </a:r>
                <a:r>
                  <a:rPr lang="en-US" altLang="zh-CN" sz="3200" dirty="0" smtClean="0"/>
                  <a:t>complexity of the approximation algorithm</a:t>
                </a:r>
              </a:p>
              <a:p>
                <a:pPr marL="800100" lvl="3" indent="-342900"/>
                <a:r>
                  <a:rPr lang="en-US" altLang="zh-CN" sz="2800" dirty="0" smtClean="0"/>
                  <a:t> </a:t>
                </a:r>
                <a14:m>
                  <m:oMath xmlns:m="http://schemas.openxmlformats.org/officeDocument/2006/math">
                    <m:r>
                      <a:rPr lang="en-US" altLang="zh-CN" sz="2800">
                        <a:latin typeface="Cambria Math"/>
                      </a:rPr>
                      <m:t>𝑂</m:t>
                    </m:r>
                    <m:r>
                      <a:rPr lang="en-US" altLang="zh-CN" sz="2800">
                        <a:latin typeface="Cambria Math"/>
                      </a:rPr>
                      <m:t>(</m:t>
                    </m:r>
                    <m:sSup>
                      <m:sSupPr>
                        <m:ctrlPr>
                          <a:rPr lang="en-US" altLang="zh-CN" sz="2800" i="1">
                            <a:latin typeface="Cambria Math" panose="02040503050406030204" pitchFamily="18" charset="0"/>
                          </a:rPr>
                        </m:ctrlPr>
                      </m:sSupPr>
                      <m:e>
                        <m:r>
                          <a:rPr lang="en-US" altLang="zh-CN" sz="2800">
                            <a:latin typeface="Cambria Math"/>
                          </a:rPr>
                          <m:t>𝑛</m:t>
                        </m:r>
                      </m:e>
                      <m:sup>
                        <m:r>
                          <a:rPr lang="en-US" altLang="zh-CN" sz="2800">
                            <a:latin typeface="Cambria Math"/>
                          </a:rPr>
                          <m:t>2</m:t>
                        </m:r>
                      </m:sup>
                    </m:sSup>
                    <m:r>
                      <a:rPr lang="en-US" altLang="zh-CN" sz="2800">
                        <a:latin typeface="Cambria Math"/>
                      </a:rPr>
                      <m:t>⋅</m:t>
                    </m:r>
                    <m:r>
                      <a:rPr lang="en-US" altLang="zh-CN" sz="2800">
                        <a:latin typeface="Cambria Math"/>
                      </a:rPr>
                      <m:t>𝑚</m:t>
                    </m:r>
                    <m:r>
                      <a:rPr lang="en-US" altLang="zh-CN" sz="2800">
                        <a:latin typeface="Cambria Math"/>
                      </a:rPr>
                      <m:t>)</m:t>
                    </m:r>
                  </m:oMath>
                </a14:m>
                <a:r>
                  <a:rPr lang="en-US" altLang="zh-CN" sz="2800" dirty="0"/>
                  <a:t>, where </a:t>
                </a:r>
                <a14:m>
                  <m:oMath xmlns:m="http://schemas.openxmlformats.org/officeDocument/2006/math">
                    <m:r>
                      <a:rPr lang="en-US" altLang="zh-CN" sz="2800">
                        <a:latin typeface="Cambria Math"/>
                      </a:rPr>
                      <m:t>𝑛</m:t>
                    </m:r>
                  </m:oMath>
                </a14:m>
                <a:r>
                  <a:rPr lang="en-US" altLang="zh-CN" sz="2800" dirty="0"/>
                  <a:t> and </a:t>
                </a:r>
                <a14:m>
                  <m:oMath xmlns:m="http://schemas.openxmlformats.org/officeDocument/2006/math">
                    <m:r>
                      <a:rPr lang="en-US" altLang="zh-CN" sz="2800">
                        <a:latin typeface="Cambria Math"/>
                      </a:rPr>
                      <m:t>𝑚</m:t>
                    </m:r>
                    <m:r>
                      <a:rPr lang="en-US" altLang="zh-CN" sz="2800" i="1">
                        <a:latin typeface="Cambria Math"/>
                      </a:rPr>
                      <m:t> </m:t>
                    </m:r>
                  </m:oMath>
                </a14:m>
                <a:r>
                  <a:rPr lang="en-US" altLang="zh-CN" sz="2800" dirty="0"/>
                  <a:t/>
                </a:r>
                <a:br>
                  <a:rPr lang="en-US" altLang="zh-CN" sz="2800" dirty="0"/>
                </a:br>
                <a:r>
                  <a:rPr lang="en-US" altLang="zh-CN" sz="2800" dirty="0"/>
                  <a:t>are numbers of nodes and edges respectively.</a:t>
                </a:r>
              </a:p>
              <a:p>
                <a:endParaRPr lang="en-US" altLang="zh-CN" dirty="0" smtClean="0"/>
              </a:p>
              <a:p>
                <a:r>
                  <a:rPr lang="en-US" altLang="zh-CN" dirty="0"/>
                  <a:t>A Heuristic algorithm</a:t>
                </a:r>
              </a:p>
              <a:p>
                <a:pPr lvl="1"/>
                <a:r>
                  <a:rPr lang="en-US" altLang="zh-CN" dirty="0" smtClean="0"/>
                  <a:t>Estimate </a:t>
                </a:r>
                <a:r>
                  <a:rPr lang="en-US" altLang="zh-CN" dirty="0"/>
                  <a:t>adaptive coverage with sampling.</a:t>
                </a:r>
                <a:endParaRPr lang="zh-CN" altLang="en-US" dirty="0"/>
              </a:p>
              <a:p>
                <a:endParaRPr lang="en-US" altLang="zh-CN" dirty="0" smtClean="0"/>
              </a:p>
              <a:p>
                <a:endParaRPr lang="en-US" altLang="zh-CN" sz="28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l="-1630" t="-1887"/>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28149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dirty="0"/>
          </a:p>
        </p:txBody>
      </p:sp>
      <p:sp>
        <p:nvSpPr>
          <p:cNvPr id="4" name="Title 1"/>
          <p:cNvSpPr txBox="1">
            <a:spLocks/>
          </p:cNvSpPr>
          <p:nvPr/>
        </p:nvSpPr>
        <p:spPr>
          <a:xfrm>
            <a:off x="755576" y="2852936"/>
            <a:ext cx="7772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a:lstStyle>
          <a:p>
            <a:r>
              <a:rPr lang="en-US" dirty="0" smtClean="0"/>
              <a:t>Optimizations</a:t>
            </a:r>
            <a:endParaRPr lang="en-US" dirty="0"/>
          </a:p>
        </p:txBody>
      </p:sp>
    </p:spTree>
    <p:extLst>
      <p:ext uri="{BB962C8B-B14F-4D97-AF65-F5344CB8AC3E}">
        <p14:creationId xmlns:p14="http://schemas.microsoft.com/office/powerpoint/2010/main" val="169518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Optimizations</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smtClean="0"/>
              <a:t>Compression techniques</a:t>
            </a:r>
          </a:p>
          <a:p>
            <a:pPr lvl="1"/>
            <a:r>
              <a:rPr lang="en-US" altLang="zh-CN" dirty="0" smtClean="0"/>
              <a:t>Route-based compression</a:t>
            </a:r>
          </a:p>
          <a:p>
            <a:pPr lvl="2"/>
            <a:r>
              <a:rPr lang="en-US" altLang="zh-CN" dirty="0" smtClean="0"/>
              <a:t>The non-dominated paths between two nodes requires no bus transfer. </a:t>
            </a:r>
          </a:p>
          <a:p>
            <a:pPr lvl="1"/>
            <a:r>
              <a:rPr lang="en-US" altLang="zh-CN" dirty="0" smtClean="0"/>
              <a:t>Pivot-based compression</a:t>
            </a:r>
          </a:p>
          <a:p>
            <a:pPr lvl="2"/>
            <a:r>
              <a:rPr lang="en-US" altLang="zh-CN" dirty="0" smtClean="0"/>
              <a:t>Using pivot information, we can recover the original label</a:t>
            </a:r>
          </a:p>
          <a:p>
            <a:r>
              <a:rPr lang="en-US" altLang="zh-CN" dirty="0" smtClean="0"/>
              <a:t>Concise path representation</a:t>
            </a:r>
          </a:p>
          <a:p>
            <a:pPr lvl="1"/>
            <a:r>
              <a:rPr lang="en-US" altLang="zh-CN" dirty="0" smtClean="0"/>
              <a:t>User friendly</a:t>
            </a:r>
          </a:p>
          <a:p>
            <a:pPr lvl="1"/>
            <a:r>
              <a:rPr lang="en-US" altLang="zh-CN" dirty="0" smtClean="0"/>
              <a:t>Improve query efficiency</a:t>
            </a:r>
            <a:endParaRPr lang="zh-CN" altLang="en-US" dirty="0"/>
          </a:p>
        </p:txBody>
      </p:sp>
    </p:spTree>
    <p:extLst>
      <p:ext uri="{BB962C8B-B14F-4D97-AF65-F5344CB8AC3E}">
        <p14:creationId xmlns:p14="http://schemas.microsoft.com/office/powerpoint/2010/main" val="2845901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Label Compression</a:t>
            </a:r>
            <a:endParaRPr lang="zh-CN" altLang="en-US" dirty="0"/>
          </a:p>
        </p:txBody>
      </p:sp>
      <p:sp>
        <p:nvSpPr>
          <p:cNvPr id="3" name="Content Placeholder 2"/>
          <p:cNvSpPr>
            <a:spLocks noGrp="1"/>
          </p:cNvSpPr>
          <p:nvPr>
            <p:ph idx="1"/>
          </p:nvPr>
        </p:nvSpPr>
        <p:spPr/>
        <p:txBody>
          <a:bodyPr>
            <a:normAutofit/>
          </a:bodyPr>
          <a:lstStyle/>
          <a:p>
            <a:r>
              <a:rPr lang="en-US" altLang="zh-CN" sz="2800" dirty="0" smtClean="0"/>
              <a:t>Route-based compression: label with vehicle info</a:t>
            </a:r>
            <a:endParaRPr lang="zh-CN" altLang="en-US" sz="2800" dirty="0"/>
          </a:p>
        </p:txBody>
      </p:sp>
      <p:sp>
        <p:nvSpPr>
          <p:cNvPr id="18" name="弧形 17"/>
          <p:cNvSpPr/>
          <p:nvPr/>
        </p:nvSpPr>
        <p:spPr>
          <a:xfrm>
            <a:off x="1291682" y="2859255"/>
            <a:ext cx="1591964" cy="720000"/>
          </a:xfrm>
          <a:prstGeom prst="arc">
            <a:avLst>
              <a:gd name="adj1" fmla="val 10696867"/>
              <a:gd name="adj2" fmla="val 21217126"/>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9" name="弧形 18"/>
          <p:cNvSpPr/>
          <p:nvPr/>
        </p:nvSpPr>
        <p:spPr>
          <a:xfrm>
            <a:off x="3363889" y="2859255"/>
            <a:ext cx="1440000" cy="720000"/>
          </a:xfrm>
          <a:prstGeom prst="arc">
            <a:avLst>
              <a:gd name="adj1" fmla="val 11426862"/>
              <a:gd name="adj2" fmla="val 20981165"/>
            </a:avLst>
          </a:prstGeom>
          <a:ln>
            <a:solidFill>
              <a:srgbClr val="FF66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21" name="直接箭头连接符 20"/>
          <p:cNvCxnSpPr>
            <a:stCxn id="25" idx="6"/>
          </p:cNvCxnSpPr>
          <p:nvPr/>
        </p:nvCxnSpPr>
        <p:spPr>
          <a:xfrm flipV="1">
            <a:off x="1475576" y="3287612"/>
            <a:ext cx="14080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3597872" y="3287612"/>
            <a:ext cx="10782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弧形 23"/>
          <p:cNvSpPr/>
          <p:nvPr/>
        </p:nvSpPr>
        <p:spPr>
          <a:xfrm flipV="1">
            <a:off x="1299919" y="3147207"/>
            <a:ext cx="1591964" cy="701419"/>
          </a:xfrm>
          <a:prstGeom prst="arc">
            <a:avLst>
              <a:gd name="adj1" fmla="val 10696867"/>
              <a:gd name="adj2" fmla="val 21285150"/>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椭圆 24"/>
              <p:cNvSpPr/>
              <p:nvPr/>
            </p:nvSpPr>
            <p:spPr>
              <a:xfrm>
                <a:off x="755576" y="2980959"/>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1</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5" name="椭圆 24"/>
              <p:cNvSpPr>
                <a:spLocks noRot="1" noChangeAspect="1" noMove="1" noResize="1" noEditPoints="1" noAdjustHandles="1" noChangeArrowheads="1" noChangeShapeType="1" noTextEdit="1"/>
              </p:cNvSpPr>
              <p:nvPr/>
            </p:nvSpPr>
            <p:spPr>
              <a:xfrm>
                <a:off x="755576" y="2980959"/>
                <a:ext cx="720000" cy="720000"/>
              </a:xfrm>
              <a:prstGeom prst="ellipse">
                <a:avLst/>
              </a:prstGeom>
              <a:blipFill rotWithShape="1">
                <a:blip r:embed="rId4"/>
                <a:stretch>
                  <a:fillRect/>
                </a:stretch>
              </a:blipFill>
              <a:ln>
                <a:solidFill>
                  <a:schemeClr val="tx1"/>
                </a:solidFill>
              </a:ln>
            </p:spPr>
            <p:txBody>
              <a:bodyPr/>
              <a:lstStyle/>
              <a:p>
                <a:r>
                  <a:rPr lang="zh-CN" altLang="en-US">
                    <a:noFill/>
                  </a:rPr>
                  <a:t> </a:t>
                </a:r>
              </a:p>
            </p:txBody>
          </p:sp>
        </mc:Fallback>
      </mc:AlternateContent>
      <p:sp>
        <p:nvSpPr>
          <p:cNvPr id="28" name="TextBox 27"/>
          <p:cNvSpPr txBox="1"/>
          <p:nvPr/>
        </p:nvSpPr>
        <p:spPr>
          <a:xfrm>
            <a:off x="1731638" y="2468543"/>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(1,2)</a:t>
            </a:r>
            <a:endParaRPr lang="zh-CN" altLang="en-US" sz="20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752769" y="2924944"/>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1752768" y="3429000"/>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3707824" y="2420888"/>
            <a:ext cx="75213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(2,3)</a:t>
            </a:r>
            <a:endParaRPr lang="zh-CN" altLang="en-US" sz="20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768993" y="2924944"/>
            <a:ext cx="730999"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(3,4)</a:t>
            </a:r>
            <a:endParaRPr lang="zh-CN" altLang="en-US" sz="20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779912" y="3429000"/>
            <a:ext cx="73100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(4,5)</a:t>
            </a:r>
            <a:endParaRPr lang="zh-CN" altLang="en-US" sz="2000" dirty="0">
              <a:latin typeface="Times New Roman" panose="02020603050405020304" pitchFamily="18" charset="0"/>
              <a:cs typeface="Times New Roman" panose="02020603050405020304" pitchFamily="18" charset="0"/>
            </a:endParaRPr>
          </a:p>
        </p:txBody>
      </p:sp>
      <p:cxnSp>
        <p:nvCxnSpPr>
          <p:cNvPr id="37" name="直接箭头连接符 36"/>
          <p:cNvCxnSpPr/>
          <p:nvPr/>
        </p:nvCxnSpPr>
        <p:spPr>
          <a:xfrm>
            <a:off x="323528" y="2348880"/>
            <a:ext cx="1368192" cy="0"/>
          </a:xfrm>
          <a:prstGeom prst="straightConnector1">
            <a:avLst/>
          </a:prstGeom>
          <a:ln>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1619712" y="213285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619712" y="2132856"/>
                <a:ext cx="645436" cy="369332"/>
              </a:xfrm>
              <a:prstGeom prst="rect">
                <a:avLst/>
              </a:prstGeom>
              <a:blipFill rotWithShape="1">
                <a:blip r:embed="rId5"/>
                <a:stretch>
                  <a:fillRect b="-1667"/>
                </a:stretch>
              </a:blipFill>
            </p:spPr>
            <p:txBody>
              <a:bodyPr/>
              <a:lstStyle/>
              <a:p>
                <a:r>
                  <a:rPr lang="zh-CN" altLang="en-US">
                    <a:noFill/>
                  </a:rPr>
                  <a:t> </a:t>
                </a:r>
              </a:p>
            </p:txBody>
          </p:sp>
        </mc:Fallback>
      </mc:AlternateContent>
      <p:cxnSp>
        <p:nvCxnSpPr>
          <p:cNvPr id="39" name="直接箭头连接符 38"/>
          <p:cNvCxnSpPr/>
          <p:nvPr/>
        </p:nvCxnSpPr>
        <p:spPr>
          <a:xfrm>
            <a:off x="2411760" y="2351992"/>
            <a:ext cx="1368192"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3707944" y="2135968"/>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b="0" i="1" dirty="0" smtClean="0">
                              <a:latin typeface="Cambria Math"/>
                            </a:rPr>
                            <m:t>2</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707944" y="2135968"/>
                <a:ext cx="645436" cy="369332"/>
              </a:xfrm>
              <a:prstGeom prst="rect">
                <a:avLst/>
              </a:prstGeom>
              <a:blipFill rotWithShape="1">
                <a:blip r:embed="rId6"/>
                <a:stretch>
                  <a:fillRect/>
                </a:stretch>
              </a:blipFill>
            </p:spPr>
            <p:txBody>
              <a:bodyPr/>
              <a:lstStyle/>
              <a:p>
                <a:r>
                  <a:rPr lang="zh-CN" altLang="en-US">
                    <a:noFill/>
                  </a:rPr>
                  <a:t> </a:t>
                </a:r>
              </a:p>
            </p:txBody>
          </p:sp>
        </mc:Fallback>
      </mc:AlternateContent>
      <p:cxnSp>
        <p:nvCxnSpPr>
          <p:cNvPr id="41" name="直接箭头连接符 40"/>
          <p:cNvCxnSpPr/>
          <p:nvPr/>
        </p:nvCxnSpPr>
        <p:spPr>
          <a:xfrm>
            <a:off x="4572000" y="2348880"/>
            <a:ext cx="1368192" cy="0"/>
          </a:xfrm>
          <a:prstGeom prst="straightConnector1">
            <a:avLst/>
          </a:prstGeom>
          <a:ln>
            <a:solidFill>
              <a:srgbClr val="0000FF"/>
            </a:solidFill>
            <a:prstDash val="lgDashDot"/>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5868184" y="2132856"/>
                <a:ext cx="6454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a:rPr>
                            <m:t>𝑏</m:t>
                          </m:r>
                        </m:e>
                        <m:sub>
                          <m:r>
                            <a:rPr lang="en-US" altLang="zh-CN" i="1" dirty="0" smtClean="0">
                              <a:latin typeface="Cambria Math"/>
                            </a:rPr>
                            <m:t>1</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868184" y="2132856"/>
                <a:ext cx="645436" cy="369332"/>
              </a:xfrm>
              <a:prstGeom prst="rect">
                <a:avLst/>
              </a:prstGeom>
              <a:blipFill rotWithShape="1">
                <a:blip r:embed="rId7"/>
                <a:stretch>
                  <a:fillRect b="-1667"/>
                </a:stretch>
              </a:blipFill>
            </p:spPr>
            <p:txBody>
              <a:bodyPr/>
              <a:lstStyle/>
              <a:p>
                <a:r>
                  <a:rPr lang="zh-CN" altLang="en-US">
                    <a:noFill/>
                  </a:rPr>
                  <a:t> </a:t>
                </a:r>
              </a:p>
            </p:txBody>
          </p:sp>
        </mc:Fallback>
      </mc:AlternateContent>
      <p:sp>
        <p:nvSpPr>
          <p:cNvPr id="43" name="弧形 42"/>
          <p:cNvSpPr/>
          <p:nvPr/>
        </p:nvSpPr>
        <p:spPr>
          <a:xfrm flipV="1">
            <a:off x="3337440" y="3140968"/>
            <a:ext cx="1450584" cy="701419"/>
          </a:xfrm>
          <a:prstGeom prst="arc">
            <a:avLst>
              <a:gd name="adj1" fmla="val 10696867"/>
              <a:gd name="adj2" fmla="val 20882548"/>
            </a:avLst>
          </a:prstGeom>
          <a:ln>
            <a:solidFill>
              <a:srgbClr val="0000FF"/>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椭圆 26"/>
              <p:cNvSpPr/>
              <p:nvPr/>
            </p:nvSpPr>
            <p:spPr>
              <a:xfrm>
                <a:off x="4676138" y="2999620"/>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3</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7" name="椭圆 26"/>
              <p:cNvSpPr>
                <a:spLocks noRot="1" noChangeAspect="1" noMove="1" noResize="1" noEditPoints="1" noAdjustHandles="1" noChangeArrowheads="1" noChangeShapeType="1" noTextEdit="1"/>
              </p:cNvSpPr>
              <p:nvPr/>
            </p:nvSpPr>
            <p:spPr>
              <a:xfrm>
                <a:off x="4676138" y="2999620"/>
                <a:ext cx="720000" cy="720000"/>
              </a:xfrm>
              <a:prstGeom prst="ellipse">
                <a:avLst/>
              </a:prstGeom>
              <a:blipFill rotWithShape="1">
                <a:blip r:embed="rId8"/>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p:cNvSpPr/>
              <p:nvPr/>
            </p:nvSpPr>
            <p:spPr>
              <a:xfrm>
                <a:off x="2883646" y="2927612"/>
                <a:ext cx="720000" cy="72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0" i="1" dirty="0" smtClean="0">
                              <a:solidFill>
                                <a:schemeClr val="tx1"/>
                              </a:solidFill>
                              <a:latin typeface="Cambria Math" panose="02040503050406030204" pitchFamily="18" charset="0"/>
                            </a:rPr>
                          </m:ctrlPr>
                        </m:sSubPr>
                        <m:e>
                          <m:r>
                            <a:rPr lang="en-US" altLang="zh-CN" sz="2800" b="0" i="1" dirty="0" smtClean="0">
                              <a:solidFill>
                                <a:schemeClr val="tx1"/>
                              </a:solidFill>
                              <a:latin typeface="Cambria Math"/>
                            </a:rPr>
                            <m:t>𝑣</m:t>
                          </m:r>
                        </m:e>
                        <m:sub>
                          <m:r>
                            <a:rPr lang="en-US" altLang="zh-CN" sz="2800" b="0" i="1" dirty="0" smtClean="0">
                              <a:solidFill>
                                <a:schemeClr val="tx1"/>
                              </a:solidFill>
                              <a:latin typeface="Cambria Math"/>
                            </a:rPr>
                            <m:t>2</m:t>
                          </m:r>
                        </m:sub>
                      </m:sSub>
                    </m:oMath>
                  </m:oMathPara>
                </a14:m>
                <a:endParaRPr lang="zh-CN"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6" name="椭圆 35"/>
              <p:cNvSpPr>
                <a:spLocks noRot="1" noChangeAspect="1" noMove="1" noResize="1" noEditPoints="1" noAdjustHandles="1" noChangeArrowheads="1" noChangeShapeType="1" noTextEdit="1"/>
              </p:cNvSpPr>
              <p:nvPr/>
            </p:nvSpPr>
            <p:spPr>
              <a:xfrm>
                <a:off x="2883646" y="2927612"/>
                <a:ext cx="720000" cy="720000"/>
              </a:xfrm>
              <a:prstGeom prst="ellipse">
                <a:avLst/>
              </a:prstGeom>
              <a:blipFill rotWithShape="1">
                <a:blip r:embed="rId9"/>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TextBox 11"/>
              <p:cNvSpPr txBox="1"/>
              <p:nvPr/>
            </p:nvSpPr>
            <p:spPr>
              <a:xfrm>
                <a:off x="251520" y="4581128"/>
                <a:ext cx="2088232" cy="923330"/>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1,2,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𝑛𝑢𝑙𝑙</m:t>
                      </m:r>
                      <m:r>
                        <a:rPr lang="en-US" altLang="zh-CN" b="0" i="1" smtClean="0">
                          <a:latin typeface="Cambria Math" panose="02040503050406030204" pitchFamily="18" charset="0"/>
                        </a:rPr>
                        <m:t>〉</m:t>
                      </m:r>
                    </m:oMath>
                  </m:oMathPara>
                </a14:m>
                <a:endParaRPr lang="en-US" altLang="zh-CN" b="0"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1</m:t>
                              </m:r>
                            </m:sub>
                          </m:sSub>
                          <m:r>
                            <a:rPr lang="en-US" altLang="zh-CN" i="1">
                              <a:latin typeface="Cambria Math" panose="02040503050406030204" pitchFamily="18" charset="0"/>
                            </a:rPr>
                            <m:t>, </m:t>
                          </m:r>
                          <m:r>
                            <a:rPr lang="en-US" altLang="zh-CN" b="0" i="1" smtClean="0">
                              <a:latin typeface="Cambria Math" panose="02040503050406030204" pitchFamily="18" charset="0"/>
                            </a:rPr>
                            <m:t>2</m:t>
                          </m:r>
                          <m:r>
                            <a:rPr lang="en-US" altLang="zh-CN" i="1">
                              <a:latin typeface="Cambria Math" panose="02040503050406030204" pitchFamily="18" charset="0"/>
                            </a:rPr>
                            <m:t>,</m:t>
                          </m:r>
                          <m:r>
                            <a:rPr lang="en-US" altLang="zh-CN" b="0" i="1" smtClean="0">
                              <a:latin typeface="Cambria Math" panose="02040503050406030204" pitchFamily="18" charset="0"/>
                            </a:rPr>
                            <m:t>3</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b="0" i="1" smtClean="0">
                                  <a:latin typeface="Cambria Math" panose="02040503050406030204" pitchFamily="18" charset="0"/>
                                </a:rPr>
                                <m:t>2</m:t>
                              </m:r>
                            </m:sub>
                          </m:sSub>
                          <m:r>
                            <a:rPr lang="en-US" altLang="zh-CN" i="1">
                              <a:latin typeface="Cambria Math" panose="02040503050406030204" pitchFamily="18" charset="0"/>
                            </a:rPr>
                            <m:t>, </m:t>
                          </m:r>
                          <m:r>
                            <a:rPr lang="en-US" altLang="zh-CN" i="1">
                              <a:latin typeface="Cambria Math" panose="02040503050406030204" pitchFamily="18" charset="0"/>
                            </a:rPr>
                            <m:t>𝑛𝑢𝑙𝑙</m:t>
                          </m:r>
                        </m:e>
                      </m:d>
                    </m:oMath>
                  </m:oMathPara>
                </a14:m>
                <a:endParaRPr lang="en-US" altLang="zh-CN" dirty="0" smtClean="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1</m:t>
                          </m:r>
                        </m:sub>
                      </m:sSub>
                      <m:r>
                        <a:rPr lang="en-US" altLang="zh-CN" i="1">
                          <a:latin typeface="Cambria Math" panose="02040503050406030204" pitchFamily="18" charset="0"/>
                        </a:rPr>
                        <m:t>, </m:t>
                      </m:r>
                      <m:r>
                        <a:rPr lang="en-US" altLang="zh-CN" b="0" i="1" smtClean="0">
                          <a:latin typeface="Cambria Math" panose="02040503050406030204" pitchFamily="18" charset="0"/>
                        </a:rPr>
                        <m:t>3</m:t>
                      </m:r>
                      <m:r>
                        <a:rPr lang="en-US" altLang="zh-CN" i="1">
                          <a:latin typeface="Cambria Math" panose="02040503050406030204" pitchFamily="18" charset="0"/>
                        </a:rPr>
                        <m:t>,</m:t>
                      </m:r>
                      <m:r>
                        <a:rPr lang="en-US" altLang="zh-CN" b="0" i="1" smtClean="0">
                          <a:latin typeface="Cambria Math" panose="02040503050406030204" pitchFamily="18" charset="0"/>
                        </a:rPr>
                        <m:t>4</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b="0" i="1" smtClean="0">
                              <a:latin typeface="Cambria Math" panose="02040503050406030204" pitchFamily="18" charset="0"/>
                            </a:rPr>
                            <m:t>3</m:t>
                          </m:r>
                        </m:sub>
                      </m:sSub>
                      <m:r>
                        <a:rPr lang="en-US" altLang="zh-CN" i="1">
                          <a:latin typeface="Cambria Math" panose="02040503050406030204" pitchFamily="18" charset="0"/>
                        </a:rPr>
                        <m:t>, </m:t>
                      </m:r>
                      <m:r>
                        <a:rPr lang="en-US" altLang="zh-CN" i="1">
                          <a:latin typeface="Cambria Math" panose="02040503050406030204" pitchFamily="18" charset="0"/>
                        </a:rPr>
                        <m:t>𝑛𝑢𝑙𝑙</m:t>
                      </m:r>
                      <m:r>
                        <a:rPr lang="en-US" altLang="zh-CN" i="1">
                          <a:latin typeface="Cambria Math" panose="02040503050406030204" pitchFamily="18" charset="0"/>
                        </a:rPr>
                        <m:t>〉</m:t>
                      </m:r>
                    </m:oMath>
                  </m:oMathPara>
                </a14:m>
                <a:endParaRPr lang="en-US" altLang="zh-CN" b="0" dirty="0" smtClean="0"/>
              </a:p>
            </p:txBody>
          </p:sp>
        </mc:Choice>
        <mc:Fallback xmlns="">
          <p:sp>
            <p:nvSpPr>
              <p:cNvPr id="46" name="TextBox 11"/>
              <p:cNvSpPr txBox="1">
                <a:spLocks noRot="1" noChangeAspect="1" noMove="1" noResize="1" noEditPoints="1" noAdjustHandles="1" noChangeArrowheads="1" noChangeShapeType="1" noTextEdit="1"/>
              </p:cNvSpPr>
              <p:nvPr/>
            </p:nvSpPr>
            <p:spPr>
              <a:xfrm>
                <a:off x="251520" y="4581128"/>
                <a:ext cx="2088232" cy="923330"/>
              </a:xfrm>
              <a:prstGeom prst="rect">
                <a:avLst/>
              </a:prstGeom>
              <a:blipFill rotWithShape="1">
                <a:blip r:embed="rId10"/>
                <a:stretch>
                  <a:fillRect b="-2581"/>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TextBox 9"/>
              <p:cNvSpPr txBox="1"/>
              <p:nvPr/>
            </p:nvSpPr>
            <p:spPr>
              <a:xfrm>
                <a:off x="905103" y="6021288"/>
                <a:ext cx="779572"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𝑖𝑛</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oMath>
                  </m:oMathPara>
                </a14:m>
                <a:endParaRPr lang="zh-CN" altLang="en-US" dirty="0"/>
              </a:p>
            </p:txBody>
          </p:sp>
        </mc:Choice>
        <mc:Fallback xmlns="">
          <p:sp>
            <p:nvSpPr>
              <p:cNvPr id="48" name="TextBox 9"/>
              <p:cNvSpPr txBox="1">
                <a:spLocks noRot="1" noChangeAspect="1" noMove="1" noResize="1" noEditPoints="1" noAdjustHandles="1" noChangeArrowheads="1" noChangeShapeType="1" noTextEdit="1"/>
              </p:cNvSpPr>
              <p:nvPr/>
            </p:nvSpPr>
            <p:spPr>
              <a:xfrm>
                <a:off x="905103" y="6021288"/>
                <a:ext cx="779572" cy="276999"/>
              </a:xfrm>
              <a:prstGeom prst="rect">
                <a:avLst/>
              </a:prstGeom>
              <a:blipFill rotWithShape="1">
                <a:blip r:embed="rId11"/>
                <a:stretch>
                  <a:fillRect l="-6250" t="-2222" r="-11719"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TextBox 9"/>
              <p:cNvSpPr txBox="1"/>
              <p:nvPr/>
            </p:nvSpPr>
            <p:spPr>
              <a:xfrm>
                <a:off x="2856324" y="6093296"/>
                <a:ext cx="779572"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𝑖𝑛</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b="0" i="1" smtClean="0">
                              <a:latin typeface="Cambria Math"/>
                            </a:rPr>
                            <m:t>3</m:t>
                          </m:r>
                        </m:sub>
                      </m:sSub>
                      <m:r>
                        <a:rPr lang="en-US" altLang="zh-CN" i="1">
                          <a:latin typeface="Cambria Math" panose="02040503050406030204" pitchFamily="18" charset="0"/>
                        </a:rPr>
                        <m:t>)</m:t>
                      </m:r>
                    </m:oMath>
                  </m:oMathPara>
                </a14:m>
                <a:endParaRPr lang="zh-CN" altLang="en-US" dirty="0"/>
              </a:p>
            </p:txBody>
          </p:sp>
        </mc:Choice>
        <mc:Fallback xmlns="">
          <p:sp>
            <p:nvSpPr>
              <p:cNvPr id="49" name="TextBox 9"/>
              <p:cNvSpPr txBox="1">
                <a:spLocks noRot="1" noChangeAspect="1" noMove="1" noResize="1" noEditPoints="1" noAdjustHandles="1" noChangeArrowheads="1" noChangeShapeType="1" noTextEdit="1"/>
              </p:cNvSpPr>
              <p:nvPr/>
            </p:nvSpPr>
            <p:spPr>
              <a:xfrm>
                <a:off x="2856324" y="6093296"/>
                <a:ext cx="779572" cy="276999"/>
              </a:xfrm>
              <a:prstGeom prst="rect">
                <a:avLst/>
              </a:prstGeom>
              <a:blipFill rotWithShape="1">
                <a:blip r:embed="rId12"/>
                <a:stretch>
                  <a:fillRect l="-7087" t="-2222" r="-11811"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TextBox 11"/>
              <p:cNvSpPr txBox="1"/>
              <p:nvPr/>
            </p:nvSpPr>
            <p:spPr>
              <a:xfrm>
                <a:off x="2411760" y="4194954"/>
                <a:ext cx="2088232" cy="1754326"/>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1,</m:t>
                      </m:r>
                      <m:r>
                        <a:rPr lang="en-US" altLang="zh-CN" b="0" i="1" smtClean="0">
                          <a:latin typeface="Cambria Math"/>
                        </a:rPr>
                        <m:t>3</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𝑛𝑢𝑙𝑙</m:t>
                      </m:r>
                      <m:r>
                        <a:rPr lang="en-US" altLang="zh-CN" b="0" i="1" smtClean="0">
                          <a:latin typeface="Cambria Math" panose="02040503050406030204" pitchFamily="18" charset="0"/>
                        </a:rPr>
                        <m:t>〉</m:t>
                      </m:r>
                    </m:oMath>
                  </m:oMathPara>
                </a14:m>
                <a:endParaRPr lang="en-US" altLang="zh-CN" b="0"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1</m:t>
                              </m:r>
                            </m:sub>
                          </m:sSub>
                          <m:r>
                            <a:rPr lang="en-US" altLang="zh-CN" i="1">
                              <a:latin typeface="Cambria Math" panose="02040503050406030204" pitchFamily="18" charset="0"/>
                            </a:rPr>
                            <m:t>, </m:t>
                          </m:r>
                          <m:r>
                            <a:rPr lang="en-US" altLang="zh-CN" b="0" i="1" smtClean="0">
                              <a:latin typeface="Cambria Math" panose="02040503050406030204" pitchFamily="18" charset="0"/>
                            </a:rPr>
                            <m:t>2</m:t>
                          </m:r>
                          <m:r>
                            <a:rPr lang="en-US" altLang="zh-CN" i="1">
                              <a:latin typeface="Cambria Math" panose="02040503050406030204" pitchFamily="18" charset="0"/>
                            </a:rPr>
                            <m:t>,</m:t>
                          </m:r>
                          <m:r>
                            <a:rPr lang="en-US" altLang="zh-CN" b="0" i="1" smtClean="0">
                              <a:latin typeface="Cambria Math"/>
                            </a:rPr>
                            <m:t>4</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b="0" i="1" smtClean="0">
                                  <a:latin typeface="Cambria Math" panose="02040503050406030204" pitchFamily="18" charset="0"/>
                                </a:rPr>
                                <m:t>2</m:t>
                              </m:r>
                            </m:sub>
                          </m:sSub>
                          <m:r>
                            <a:rPr lang="en-US" altLang="zh-CN" i="1">
                              <a:latin typeface="Cambria Math" panose="02040503050406030204" pitchFamily="18" charset="0"/>
                            </a:rPr>
                            <m:t>, </m:t>
                          </m:r>
                          <m:r>
                            <a:rPr lang="en-US" altLang="zh-CN" i="1">
                              <a:latin typeface="Cambria Math" panose="02040503050406030204" pitchFamily="18" charset="0"/>
                            </a:rPr>
                            <m:t>𝑛𝑢𝑙𝑙</m:t>
                          </m:r>
                        </m:e>
                      </m:d>
                    </m:oMath>
                  </m:oMathPara>
                </a14:m>
                <a:endParaRPr lang="en-US" altLang="zh-CN" dirty="0" smtClean="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1</m:t>
                          </m:r>
                        </m:sub>
                      </m:sSub>
                      <m:r>
                        <a:rPr lang="en-US" altLang="zh-CN" i="1">
                          <a:latin typeface="Cambria Math" panose="02040503050406030204" pitchFamily="18" charset="0"/>
                        </a:rPr>
                        <m:t>, </m:t>
                      </m:r>
                      <m:r>
                        <a:rPr lang="en-US" altLang="zh-CN" b="0" i="1" smtClean="0">
                          <a:latin typeface="Cambria Math" panose="02040503050406030204" pitchFamily="18" charset="0"/>
                        </a:rPr>
                        <m:t>3</m:t>
                      </m:r>
                      <m:r>
                        <a:rPr lang="en-US" altLang="zh-CN" i="1">
                          <a:latin typeface="Cambria Math" panose="02040503050406030204" pitchFamily="18" charset="0"/>
                        </a:rPr>
                        <m:t>,</m:t>
                      </m:r>
                      <m:r>
                        <a:rPr lang="en-US" altLang="zh-CN" b="0" i="1" smtClean="0">
                          <a:latin typeface="Cambria Math"/>
                        </a:rPr>
                        <m:t>5</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b="0" i="1" smtClean="0">
                              <a:latin typeface="Cambria Math" panose="02040503050406030204" pitchFamily="18" charset="0"/>
                            </a:rPr>
                            <m:t>3</m:t>
                          </m:r>
                        </m:sub>
                      </m:sSub>
                      <m:r>
                        <a:rPr lang="en-US" altLang="zh-CN" i="1">
                          <a:latin typeface="Cambria Math" panose="02040503050406030204" pitchFamily="18" charset="0"/>
                        </a:rPr>
                        <m:t>, </m:t>
                      </m:r>
                      <m:r>
                        <a:rPr lang="en-US" altLang="zh-CN" i="1">
                          <a:latin typeface="Cambria Math" panose="02040503050406030204" pitchFamily="18" charset="0"/>
                        </a:rPr>
                        <m:t>𝑛𝑢𝑙𝑙</m:t>
                      </m:r>
                      <m:r>
                        <a:rPr lang="en-US" altLang="zh-CN" i="1">
                          <a:latin typeface="Cambria Math" panose="02040503050406030204" pitchFamily="18" charset="0"/>
                        </a:rPr>
                        <m:t>〉</m:t>
                      </m:r>
                    </m:oMath>
                  </m:oMathPara>
                </a14:m>
                <a:endParaRPr lang="en-US" altLang="zh-CN" b="0" dirty="0" smtClean="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𝑣</m:t>
                          </m:r>
                        </m:e>
                        <m:sub>
                          <m:r>
                            <a:rPr lang="en-US" altLang="zh-CN" b="0" i="1" smtClean="0">
                              <a:latin typeface="Cambria Math"/>
                            </a:rPr>
                            <m:t>2</m:t>
                          </m:r>
                        </m:sub>
                      </m:sSub>
                      <m:r>
                        <a:rPr lang="en-US" altLang="zh-CN" i="1">
                          <a:latin typeface="Cambria Math" panose="02040503050406030204" pitchFamily="18" charset="0"/>
                        </a:rPr>
                        <m:t>, </m:t>
                      </m:r>
                      <m:r>
                        <a:rPr lang="en-US" altLang="zh-CN" b="0" i="1" smtClean="0">
                          <a:latin typeface="Cambria Math"/>
                        </a:rPr>
                        <m:t>2</m:t>
                      </m:r>
                      <m:r>
                        <a:rPr lang="en-US" altLang="zh-CN" i="1">
                          <a:latin typeface="Cambria Math" panose="02040503050406030204" pitchFamily="18" charset="0"/>
                        </a:rPr>
                        <m:t>,</m:t>
                      </m:r>
                      <m:r>
                        <a:rPr lang="en-US" altLang="zh-CN" i="1">
                          <a:latin typeface="Cambria Math"/>
                        </a:rPr>
                        <m:t>3</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1</m:t>
                          </m:r>
                        </m:sub>
                      </m:sSub>
                      <m:r>
                        <a:rPr lang="en-US" altLang="zh-CN" i="1">
                          <a:latin typeface="Cambria Math" panose="02040503050406030204" pitchFamily="18" charset="0"/>
                        </a:rPr>
                        <m:t>, </m:t>
                      </m:r>
                      <m:r>
                        <a:rPr lang="en-US" altLang="zh-CN" i="1">
                          <a:latin typeface="Cambria Math" panose="02040503050406030204" pitchFamily="18" charset="0"/>
                        </a:rPr>
                        <m:t>𝑛𝑢𝑙𝑙</m:t>
                      </m:r>
                      <m:r>
                        <a:rPr lang="en-US" altLang="zh-CN" i="1">
                          <a:latin typeface="Cambria Math" panose="02040503050406030204" pitchFamily="18" charset="0"/>
                        </a:rPr>
                        <m:t>〉</m:t>
                      </m:r>
                    </m:oMath>
                  </m:oMathPara>
                </a14:m>
                <a:endParaRPr lang="en-US" altLang="zh-CN" dirty="0"/>
              </a:p>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b="0" i="1" smtClean="0">
                                  <a:latin typeface="Cambria Math"/>
                                </a:rPr>
                                <m:t>2</m:t>
                              </m:r>
                            </m:sub>
                          </m:sSub>
                          <m:r>
                            <a:rPr lang="en-US" altLang="zh-CN" i="1">
                              <a:latin typeface="Cambria Math" panose="02040503050406030204" pitchFamily="18" charset="0"/>
                            </a:rPr>
                            <m:t>, </m:t>
                          </m:r>
                          <m:r>
                            <a:rPr lang="en-US" altLang="zh-CN" b="0" i="1" smtClean="0">
                              <a:latin typeface="Cambria Math"/>
                            </a:rPr>
                            <m:t>3</m:t>
                          </m:r>
                          <m:r>
                            <a:rPr lang="en-US" altLang="zh-CN" i="1">
                              <a:latin typeface="Cambria Math" panose="02040503050406030204" pitchFamily="18" charset="0"/>
                            </a:rPr>
                            <m:t>,</m:t>
                          </m:r>
                          <m:r>
                            <a:rPr lang="en-US" altLang="zh-CN" i="1">
                              <a:latin typeface="Cambria Math"/>
                            </a:rPr>
                            <m:t>4</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2</m:t>
                              </m:r>
                            </m:sub>
                          </m:sSub>
                          <m:r>
                            <a:rPr lang="en-US" altLang="zh-CN" i="1">
                              <a:latin typeface="Cambria Math" panose="02040503050406030204" pitchFamily="18" charset="0"/>
                            </a:rPr>
                            <m:t>, </m:t>
                          </m:r>
                          <m:r>
                            <a:rPr lang="en-US" altLang="zh-CN" i="1">
                              <a:latin typeface="Cambria Math" panose="02040503050406030204" pitchFamily="18" charset="0"/>
                            </a:rPr>
                            <m:t>𝑛𝑢𝑙𝑙</m:t>
                          </m:r>
                        </m:e>
                      </m:d>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b="0" i="1" smtClean="0">
                              <a:latin typeface="Cambria Math"/>
                            </a:rPr>
                            <m:t>2</m:t>
                          </m:r>
                        </m:sub>
                      </m:sSub>
                      <m:r>
                        <a:rPr lang="en-US" altLang="zh-CN" i="1">
                          <a:latin typeface="Cambria Math" panose="02040503050406030204" pitchFamily="18" charset="0"/>
                        </a:rPr>
                        <m:t>, </m:t>
                      </m:r>
                      <m:r>
                        <a:rPr lang="en-US" altLang="zh-CN" b="0" i="1" smtClean="0">
                          <a:latin typeface="Cambria Math"/>
                        </a:rPr>
                        <m:t>4</m:t>
                      </m:r>
                      <m:r>
                        <a:rPr lang="en-US" altLang="zh-CN" i="1">
                          <a:latin typeface="Cambria Math" panose="02040503050406030204" pitchFamily="18" charset="0"/>
                        </a:rPr>
                        <m:t>,</m:t>
                      </m:r>
                      <m:r>
                        <a:rPr lang="en-US" altLang="zh-CN" i="1">
                          <a:latin typeface="Cambria Math"/>
                        </a:rPr>
                        <m:t>5</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3</m:t>
                          </m:r>
                        </m:sub>
                      </m:sSub>
                      <m:r>
                        <a:rPr lang="en-US" altLang="zh-CN" i="1">
                          <a:latin typeface="Cambria Math" panose="02040503050406030204" pitchFamily="18" charset="0"/>
                        </a:rPr>
                        <m:t>, </m:t>
                      </m:r>
                      <m:r>
                        <a:rPr lang="en-US" altLang="zh-CN" i="1">
                          <a:latin typeface="Cambria Math" panose="02040503050406030204" pitchFamily="18" charset="0"/>
                        </a:rPr>
                        <m:t>𝑛𝑢𝑙𝑙</m:t>
                      </m:r>
                      <m:r>
                        <a:rPr lang="en-US" altLang="zh-CN" i="1">
                          <a:latin typeface="Cambria Math" panose="02040503050406030204" pitchFamily="18" charset="0"/>
                        </a:rPr>
                        <m:t>〉</m:t>
                      </m:r>
                    </m:oMath>
                  </m:oMathPara>
                </a14:m>
                <a:endParaRPr lang="en-US" altLang="zh-CN" dirty="0"/>
              </a:p>
            </p:txBody>
          </p:sp>
        </mc:Choice>
        <mc:Fallback xmlns="">
          <p:sp>
            <p:nvSpPr>
              <p:cNvPr id="50" name="TextBox 11"/>
              <p:cNvSpPr txBox="1">
                <a:spLocks noRot="1" noChangeAspect="1" noMove="1" noResize="1" noEditPoints="1" noAdjustHandles="1" noChangeArrowheads="1" noChangeShapeType="1" noTextEdit="1"/>
              </p:cNvSpPr>
              <p:nvPr/>
            </p:nvSpPr>
            <p:spPr>
              <a:xfrm>
                <a:off x="2411760" y="4194954"/>
                <a:ext cx="2088232" cy="1754326"/>
              </a:xfrm>
              <a:prstGeom prst="rect">
                <a:avLst/>
              </a:prstGeom>
              <a:blipFill rotWithShape="1">
                <a:blip r:embed="rId13"/>
                <a:stretch>
                  <a:fillRect b="-1031"/>
                </a:stretch>
              </a:blipFill>
              <a:ln w="19050">
                <a:solidFill>
                  <a:schemeClr val="tx1"/>
                </a:solidFill>
              </a:ln>
            </p:spPr>
            <p:txBody>
              <a:bodyPr/>
              <a:lstStyle/>
              <a:p>
                <a:r>
                  <a:rPr lang="zh-CN" altLang="en-US">
                    <a:noFill/>
                  </a:rPr>
                  <a:t> </a:t>
                </a:r>
              </a:p>
            </p:txBody>
          </p:sp>
        </mc:Fallback>
      </mc:AlternateContent>
      <p:pic>
        <p:nvPicPr>
          <p:cNvPr id="51" name="Picture 1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32040" y="4410968"/>
            <a:ext cx="4108199" cy="1538312"/>
          </a:xfrm>
          <a:prstGeom prst="rect">
            <a:avLst/>
          </a:prstGeom>
        </p:spPr>
      </p:pic>
      <mc:AlternateContent xmlns:mc="http://schemas.openxmlformats.org/markup-compatibility/2006" xmlns:a14="http://schemas.microsoft.com/office/drawing/2010/main">
        <mc:Choice Requires="a14">
          <p:sp>
            <p:nvSpPr>
              <p:cNvPr id="52" name="TextBox 12"/>
              <p:cNvSpPr txBox="1"/>
              <p:nvPr/>
            </p:nvSpPr>
            <p:spPr>
              <a:xfrm>
                <a:off x="6633724" y="3056257"/>
                <a:ext cx="2474780"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𝑖𝑛</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3</m:t>
                        </m:r>
                      </m:sub>
                    </m:sSub>
                    <m:r>
                      <a:rPr lang="en-US" altLang="zh-CN" i="1">
                        <a:latin typeface="Cambria Math" panose="02040503050406030204" pitchFamily="18" charset="0"/>
                      </a:rPr>
                      <m:t>)</m:t>
                    </m:r>
                  </m:oMath>
                </a14:m>
                <a:r>
                  <a:rPr lang="zh-CN" altLang="en-US" dirty="0" smtClean="0"/>
                  <a:t> </a:t>
                </a:r>
                <a:r>
                  <a:rPr lang="en-US" altLang="zh-CN" dirty="0" smtClean="0">
                    <a:latin typeface="Times New Roman" panose="02020603050405020304" pitchFamily="18" charset="0"/>
                    <a:cs typeface="Times New Roman" panose="02020603050405020304" pitchFamily="18" charset="0"/>
                  </a:rPr>
                  <a:t>after compression</a:t>
                </a:r>
                <a:endParaRPr lang="zh-CN" altLang="en-US" dirty="0">
                  <a:latin typeface="Times New Roman" panose="02020603050405020304" pitchFamily="18" charset="0"/>
                  <a:cs typeface="Times New Roman" panose="02020603050405020304" pitchFamily="18" charset="0"/>
                </a:endParaRPr>
              </a:p>
            </p:txBody>
          </p:sp>
        </mc:Choice>
        <mc:Fallback xmlns="">
          <p:sp>
            <p:nvSpPr>
              <p:cNvPr id="52" name="TextBox 12"/>
              <p:cNvSpPr txBox="1">
                <a:spLocks noRot="1" noChangeAspect="1" noMove="1" noResize="1" noEditPoints="1" noAdjustHandles="1" noChangeArrowheads="1" noChangeShapeType="1" noTextEdit="1"/>
              </p:cNvSpPr>
              <p:nvPr/>
            </p:nvSpPr>
            <p:spPr>
              <a:xfrm>
                <a:off x="6633724" y="3056257"/>
                <a:ext cx="2474780" cy="276999"/>
              </a:xfrm>
              <a:prstGeom prst="rect">
                <a:avLst/>
              </a:prstGeom>
              <a:blipFill rotWithShape="1">
                <a:blip r:embed="rId15"/>
                <a:stretch>
                  <a:fillRect l="-3202" t="-28261" r="-3202" b="-478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13"/>
              <p:cNvSpPr txBox="1"/>
              <p:nvPr/>
            </p:nvSpPr>
            <p:spPr>
              <a:xfrm>
                <a:off x="6633724" y="2348880"/>
                <a:ext cx="2324173" cy="646331"/>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𝑛𝑢𝑙𝑙</m:t>
                      </m:r>
                      <m:r>
                        <a:rPr lang="en-US" altLang="zh-CN" b="0" i="1" smtClean="0">
                          <a:latin typeface="Cambria Math" panose="02040503050406030204" pitchFamily="18" charset="0"/>
                        </a:rPr>
                        <m:t>,</m:t>
                      </m:r>
                      <m:r>
                        <a:rPr lang="en-US" altLang="zh-CN" b="0" i="1" smtClean="0">
                          <a:latin typeface="Cambria Math" panose="02040503050406030204" pitchFamily="18" charset="0"/>
                        </a:rPr>
                        <m:t>𝑛𝑢𝑙𝑙</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oMath>
                  </m:oMathPara>
                </a14:m>
                <a:endParaRPr lang="en-US" altLang="zh-CN" b="0"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b="0" i="1" smtClean="0">
                                  <a:latin typeface="Cambria Math" panose="02040503050406030204" pitchFamily="18" charset="0"/>
                                </a:rPr>
                                <m:t>2</m:t>
                              </m:r>
                            </m:sub>
                          </m:sSub>
                          <m:r>
                            <a:rPr lang="en-US" altLang="zh-CN" i="1">
                              <a:latin typeface="Cambria Math" panose="02040503050406030204" pitchFamily="18" charset="0"/>
                            </a:rPr>
                            <m:t>, </m:t>
                          </m:r>
                          <m:r>
                            <a:rPr lang="en-US" altLang="zh-CN" b="0" i="1" smtClean="0">
                              <a:latin typeface="Cambria Math" panose="02040503050406030204" pitchFamily="18" charset="0"/>
                            </a:rPr>
                            <m:t>𝑛𝑢𝑙𝑙</m:t>
                          </m:r>
                          <m:r>
                            <a:rPr lang="en-US" altLang="zh-CN" i="1">
                              <a:latin typeface="Cambria Math" panose="02040503050406030204" pitchFamily="18" charset="0"/>
                            </a:rPr>
                            <m:t>,</m:t>
                          </m:r>
                          <m:r>
                            <a:rPr lang="en-US" altLang="zh-CN" b="0" i="1" smtClean="0">
                              <a:latin typeface="Cambria Math" panose="02040503050406030204" pitchFamily="18" charset="0"/>
                            </a:rPr>
                            <m:t>𝑛𝑢𝑙𝑙</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1</m:t>
                              </m:r>
                            </m:sub>
                          </m:sSub>
                          <m:r>
                            <a:rPr lang="en-US" altLang="zh-CN" i="1">
                              <a:latin typeface="Cambria Math" panose="02040503050406030204" pitchFamily="18" charset="0"/>
                            </a:rPr>
                            <m:t>, </m:t>
                          </m:r>
                          <m:r>
                            <a:rPr lang="en-US" altLang="zh-CN" i="1">
                              <a:latin typeface="Cambria Math" panose="02040503050406030204" pitchFamily="18" charset="0"/>
                            </a:rPr>
                            <m:t>𝑛𝑢𝑙𝑙</m:t>
                          </m:r>
                        </m:e>
                      </m:d>
                    </m:oMath>
                  </m:oMathPara>
                </a14:m>
                <a:endParaRPr lang="en-US" altLang="zh-CN" dirty="0" smtClean="0"/>
              </a:p>
            </p:txBody>
          </p:sp>
        </mc:Choice>
        <mc:Fallback xmlns="">
          <p:sp>
            <p:nvSpPr>
              <p:cNvPr id="53" name="TextBox 13"/>
              <p:cNvSpPr txBox="1">
                <a:spLocks noRot="1" noChangeAspect="1" noMove="1" noResize="1" noEditPoints="1" noAdjustHandles="1" noChangeArrowheads="1" noChangeShapeType="1" noTextEdit="1"/>
              </p:cNvSpPr>
              <p:nvPr/>
            </p:nvSpPr>
            <p:spPr>
              <a:xfrm>
                <a:off x="6633724" y="2348880"/>
                <a:ext cx="2324173" cy="646331"/>
              </a:xfrm>
              <a:prstGeom prst="rect">
                <a:avLst/>
              </a:prstGeom>
              <a:blipFill rotWithShape="1">
                <a:blip r:embed="rId16"/>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TextBox 14"/>
              <p:cNvSpPr txBox="1"/>
              <p:nvPr/>
            </p:nvSpPr>
            <p:spPr>
              <a:xfrm>
                <a:off x="6586478" y="3976856"/>
                <a:ext cx="2474780"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𝑖𝑛</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3</m:t>
                        </m:r>
                      </m:sub>
                    </m:sSub>
                    <m:r>
                      <a:rPr lang="en-US" altLang="zh-CN" i="1">
                        <a:latin typeface="Cambria Math" panose="02040503050406030204" pitchFamily="18" charset="0"/>
                      </a:rPr>
                      <m:t>)</m:t>
                    </m:r>
                  </m:oMath>
                </a14:m>
                <a:r>
                  <a:rPr lang="zh-CN" altLang="en-US" dirty="0" smtClean="0"/>
                  <a:t> </a:t>
                </a:r>
                <a:r>
                  <a:rPr lang="en-US" altLang="zh-CN" dirty="0" smtClean="0">
                    <a:latin typeface="Times New Roman" panose="02020603050405020304" pitchFamily="18" charset="0"/>
                    <a:cs typeface="Times New Roman" panose="02020603050405020304" pitchFamily="18" charset="0"/>
                  </a:rPr>
                  <a:t>after compression</a:t>
                </a:r>
                <a:endParaRPr lang="zh-CN" altLang="en-US" dirty="0">
                  <a:latin typeface="Times New Roman" panose="02020603050405020304" pitchFamily="18" charset="0"/>
                  <a:cs typeface="Times New Roman" panose="02020603050405020304" pitchFamily="18" charset="0"/>
                </a:endParaRPr>
              </a:p>
            </p:txBody>
          </p:sp>
        </mc:Choice>
        <mc:Fallback xmlns="">
          <p:sp>
            <p:nvSpPr>
              <p:cNvPr id="54" name="TextBox 14"/>
              <p:cNvSpPr txBox="1">
                <a:spLocks noRot="1" noChangeAspect="1" noMove="1" noResize="1" noEditPoints="1" noAdjustHandles="1" noChangeArrowheads="1" noChangeShapeType="1" noTextEdit="1"/>
              </p:cNvSpPr>
              <p:nvPr/>
            </p:nvSpPr>
            <p:spPr>
              <a:xfrm>
                <a:off x="6586478" y="3976856"/>
                <a:ext cx="2474780" cy="276999"/>
              </a:xfrm>
              <a:prstGeom prst="rect">
                <a:avLst/>
              </a:prstGeom>
              <a:blipFill rotWithShape="1">
                <a:blip r:embed="rId17"/>
                <a:stretch>
                  <a:fillRect l="-3202" t="-28261" r="-3202" b="-478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TextBox 15"/>
              <p:cNvSpPr txBox="1"/>
              <p:nvPr/>
            </p:nvSpPr>
            <p:spPr>
              <a:xfrm>
                <a:off x="6633723" y="3537219"/>
                <a:ext cx="2324173" cy="369332"/>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𝑛𝑢𝑙𝑙</m:t>
                      </m:r>
                      <m:r>
                        <a:rPr lang="en-US" altLang="zh-CN" b="0" i="1" smtClean="0">
                          <a:latin typeface="Cambria Math" panose="02040503050406030204" pitchFamily="18" charset="0"/>
                        </a:rPr>
                        <m:t>,</m:t>
                      </m:r>
                      <m:r>
                        <a:rPr lang="en-US" altLang="zh-CN" b="0" i="1" smtClean="0">
                          <a:latin typeface="Cambria Math" panose="02040503050406030204" pitchFamily="18" charset="0"/>
                        </a:rPr>
                        <m:t>𝑛𝑢𝑙𝑙</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𝑛𝑢𝑙𝑙</m:t>
                      </m:r>
                      <m:r>
                        <a:rPr lang="en-US" altLang="zh-CN" b="0" i="1" smtClean="0">
                          <a:latin typeface="Cambria Math" panose="02040503050406030204" pitchFamily="18" charset="0"/>
                        </a:rPr>
                        <m:t>〉</m:t>
                      </m:r>
                    </m:oMath>
                  </m:oMathPara>
                </a14:m>
                <a:endParaRPr lang="en-US" altLang="zh-CN" b="0" dirty="0" smtClean="0"/>
              </a:p>
            </p:txBody>
          </p:sp>
        </mc:Choice>
        <mc:Fallback xmlns="">
          <p:sp>
            <p:nvSpPr>
              <p:cNvPr id="55" name="TextBox 15"/>
              <p:cNvSpPr txBox="1">
                <a:spLocks noRot="1" noChangeAspect="1" noMove="1" noResize="1" noEditPoints="1" noAdjustHandles="1" noChangeArrowheads="1" noChangeShapeType="1" noTextEdit="1"/>
              </p:cNvSpPr>
              <p:nvPr/>
            </p:nvSpPr>
            <p:spPr>
              <a:xfrm>
                <a:off x="6633723" y="3537219"/>
                <a:ext cx="2324173" cy="369332"/>
              </a:xfrm>
              <a:prstGeom prst="rect">
                <a:avLst/>
              </a:prstGeom>
              <a:blipFill rotWithShape="1">
                <a:blip r:embed="rId18"/>
                <a:stretch>
                  <a:fillRect l="-260" r="-1302" b="-7813"/>
                </a:stretch>
              </a:blipFill>
              <a:ln w="19050">
                <a:solidFill>
                  <a:schemeClr val="tx1"/>
                </a:solidFill>
              </a:ln>
            </p:spPr>
            <p:txBody>
              <a:bodyPr/>
              <a:lstStyle/>
              <a:p>
                <a:r>
                  <a:rPr lang="zh-CN" altLang="en-US">
                    <a:noFill/>
                  </a:rPr>
                  <a:t> </a:t>
                </a:r>
              </a:p>
            </p:txBody>
          </p:sp>
        </mc:Fallback>
      </mc:AlternateContent>
      <p:sp>
        <p:nvSpPr>
          <p:cNvPr id="5" name="右箭头 4"/>
          <p:cNvSpPr/>
          <p:nvPr/>
        </p:nvSpPr>
        <p:spPr>
          <a:xfrm rot="20674654">
            <a:off x="4604737" y="3761763"/>
            <a:ext cx="1566894" cy="324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4572000" y="4869161"/>
            <a:ext cx="393948" cy="310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58213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p:bldP spid="55" grpId="0" animBg="1"/>
      <p:bldP spid="5"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Label Compression</a:t>
            </a:r>
            <a:endParaRPr lang="zh-CN"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altLang="zh-CN" sz="2800" dirty="0" smtClean="0"/>
                  <a:t>Pivot-based compression: label without vehicle info</a:t>
                </a:r>
              </a:p>
              <a:p>
                <a:pPr lvl="1"/>
                <a14:m>
                  <m:oMath xmlns:m="http://schemas.openxmlformats.org/officeDocument/2006/math">
                    <m:r>
                      <a:rPr lang="en-US" altLang="zh-CN" sz="2400" b="0" i="1" smtClean="0">
                        <a:latin typeface="Cambria Math" panose="02040503050406030204" pitchFamily="18" charset="0"/>
                      </a:rPr>
                      <m:t>𝑜</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𝑢</m:t>
                        </m:r>
                      </m:e>
                    </m:d>
                    <m:r>
                      <a:rPr lang="en-US" altLang="zh-CN" sz="2400" b="0" i="1" smtClean="0">
                        <a:latin typeface="Cambria Math" panose="02040503050406030204" pitchFamily="18" charset="0"/>
                      </a:rPr>
                      <m:t>&lt;</m:t>
                    </m:r>
                    <m:r>
                      <a:rPr lang="en-US" altLang="zh-CN" sz="2400" b="0" i="1" smtClean="0">
                        <a:latin typeface="Cambria Math" panose="02040503050406030204" pitchFamily="18" charset="0"/>
                      </a:rPr>
                      <m:t>𝑜</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𝑝</m:t>
                        </m:r>
                      </m:e>
                    </m:d>
                    <m:r>
                      <a:rPr lang="en-US" altLang="zh-CN" sz="2400" b="0" i="1" smtClean="0">
                        <a:latin typeface="Cambria Math" panose="02040503050406030204" pitchFamily="18" charset="0"/>
                      </a:rPr>
                      <m:t>&lt;</m:t>
                    </m:r>
                    <m:r>
                      <a:rPr lang="en-US" altLang="zh-CN" sz="2400" b="0" i="1" smtClean="0">
                        <a:latin typeface="Cambria Math" panose="02040503050406030204" pitchFamily="18" charset="0"/>
                      </a:rPr>
                      <m:t>𝑜</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𝑣</m:t>
                    </m:r>
                    <m:r>
                      <a:rPr lang="en-US" altLang="zh-CN" sz="2400" b="0" i="1" smtClean="0">
                        <a:latin typeface="Cambria Math" panose="02040503050406030204" pitchFamily="18" charset="0"/>
                      </a:rPr>
                      <m:t>)</m:t>
                    </m:r>
                  </m:oMath>
                </a14:m>
                <a:endParaRPr lang="en-US" altLang="zh-CN" sz="2400" b="0" dirty="0" smtClean="0"/>
              </a:p>
              <a:p>
                <a:pPr lvl="1"/>
                <a:endParaRPr lang="en-US" altLang="zh-CN" sz="2400" i="1" dirty="0" smtClean="0">
                  <a:latin typeface="Cambria Math"/>
                </a:endParaRPr>
              </a:p>
              <a:p>
                <a:pPr lvl="1"/>
                <a:endParaRPr lang="en-US" altLang="zh-CN" sz="2400" i="1" dirty="0" smtClean="0">
                  <a:latin typeface="Cambria Math"/>
                </a:endParaRPr>
              </a:p>
              <a:p>
                <a:pPr lvl="1"/>
                <a:endParaRPr lang="en-US" altLang="zh-CN" sz="2400" i="1" dirty="0">
                  <a:latin typeface="Cambria Math"/>
                </a:endParaRPr>
              </a:p>
              <a:p>
                <a:pPr lvl="1"/>
                <a:endParaRPr lang="en-US" altLang="zh-CN" sz="2400" i="1" dirty="0" smtClean="0">
                  <a:latin typeface="Cambria Math"/>
                </a:endParaRPr>
              </a:p>
              <a:p>
                <a:pPr lvl="1"/>
                <a:endParaRPr lang="en-US" altLang="zh-CN" sz="2400" i="1" dirty="0">
                  <a:latin typeface="Cambria Math"/>
                </a:endParaRPr>
              </a:p>
              <a:p>
                <a:pPr lvl="1"/>
                <a:endParaRPr lang="en-US" altLang="zh-CN" sz="2400" i="1" dirty="0" smtClean="0">
                  <a:latin typeface="Cambria Math"/>
                </a:endParaRPr>
              </a:p>
              <a:p>
                <a:pPr lvl="1"/>
                <a:endParaRPr lang="en-US" altLang="zh-CN" sz="2400" i="1" dirty="0">
                  <a:latin typeface="Cambria Math"/>
                </a:endParaRPr>
              </a:p>
              <a:p>
                <a:pPr lvl="1"/>
                <a:endParaRPr lang="en-US" altLang="zh-CN" sz="2400" i="1" dirty="0">
                  <a:latin typeface="Cambria Math"/>
                </a:endParaRPr>
              </a:p>
              <a:p>
                <a:pPr lvl="1"/>
                <a:endParaRPr lang="en-US" altLang="zh-CN"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259" t="-1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11"/>
              <p:cNvSpPr txBox="1"/>
              <p:nvPr/>
            </p:nvSpPr>
            <p:spPr>
              <a:xfrm>
                <a:off x="1835696" y="2636912"/>
                <a:ext cx="2088232" cy="1200329"/>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a:rPr>
                        <m:t>𝑢</m:t>
                      </m:r>
                      <m:r>
                        <a:rPr lang="en-US" altLang="zh-CN" b="0" i="1" smtClean="0">
                          <a:latin typeface="Cambria Math" panose="02040503050406030204" pitchFamily="18" charset="0"/>
                        </a:rPr>
                        <m:t>, 1,</m:t>
                      </m:r>
                      <m:r>
                        <a:rPr lang="en-US" altLang="zh-CN" b="0" i="1" smtClean="0">
                          <a:latin typeface="Cambria Math"/>
                        </a:rPr>
                        <m:t>5</m:t>
                      </m:r>
                      <m:r>
                        <a:rPr lang="en-US" altLang="zh-CN" b="0" i="1" smtClean="0">
                          <a:latin typeface="Cambria Math" panose="02040503050406030204" pitchFamily="18" charset="0"/>
                        </a:rPr>
                        <m:t>, </m:t>
                      </m:r>
                      <m:r>
                        <a:rPr lang="en-US" altLang="zh-CN" b="0" i="1" smtClean="0">
                          <a:latin typeface="Cambria Math"/>
                        </a:rPr>
                        <m:t>𝑛𝑢𝑙𝑙</m:t>
                      </m:r>
                      <m:r>
                        <a:rPr lang="en-US" altLang="zh-CN" b="0" i="1" smtClean="0">
                          <a:latin typeface="Cambria Math" panose="02040503050406030204" pitchFamily="18" charset="0"/>
                        </a:rPr>
                        <m:t>, </m:t>
                      </m:r>
                      <m:r>
                        <a:rPr lang="en-US" altLang="zh-CN" b="0" i="1" smtClean="0">
                          <a:latin typeface="Cambria Math"/>
                        </a:rPr>
                        <m:t>𝑝</m:t>
                      </m:r>
                      <m:r>
                        <a:rPr lang="en-US" altLang="zh-CN" b="0" i="1" smtClean="0">
                          <a:latin typeface="Cambria Math" panose="02040503050406030204" pitchFamily="18" charset="0"/>
                        </a:rPr>
                        <m:t>〉</m:t>
                      </m:r>
                    </m:oMath>
                  </m:oMathPara>
                </a14:m>
                <a:endParaRPr lang="en-US" altLang="zh-CN" b="0"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r>
                            <a:rPr lang="en-US" altLang="zh-CN" b="0" i="1" smtClean="0">
                              <a:latin typeface="Cambria Math"/>
                            </a:rPr>
                            <m:t>𝑢</m:t>
                          </m:r>
                          <m:r>
                            <a:rPr lang="en-US" altLang="zh-CN" i="1">
                              <a:latin typeface="Cambria Math" panose="02040503050406030204" pitchFamily="18" charset="0"/>
                            </a:rPr>
                            <m:t>, </m:t>
                          </m:r>
                          <m:r>
                            <a:rPr lang="en-US" altLang="zh-CN" b="0" i="1" smtClean="0">
                              <a:latin typeface="Cambria Math" panose="02040503050406030204" pitchFamily="18" charset="0"/>
                            </a:rPr>
                            <m:t>2</m:t>
                          </m:r>
                          <m:r>
                            <a:rPr lang="en-US" altLang="zh-CN" i="1">
                              <a:latin typeface="Cambria Math" panose="02040503050406030204" pitchFamily="18" charset="0"/>
                            </a:rPr>
                            <m:t>,</m:t>
                          </m:r>
                          <m:r>
                            <a:rPr lang="en-US" altLang="zh-CN" b="0" i="1" smtClean="0">
                              <a:latin typeface="Cambria Math"/>
                            </a:rPr>
                            <m:t>6,</m:t>
                          </m:r>
                          <m:r>
                            <a:rPr lang="en-US" altLang="zh-CN" i="1">
                              <a:latin typeface="Cambria Math" panose="02040503050406030204" pitchFamily="18" charset="0"/>
                            </a:rPr>
                            <m:t> </m:t>
                          </m:r>
                          <m:r>
                            <a:rPr lang="en-US" altLang="zh-CN" i="1" smtClean="0">
                              <a:latin typeface="Cambria Math"/>
                            </a:rPr>
                            <m:t>𝑛</m:t>
                          </m:r>
                          <m:r>
                            <a:rPr lang="en-US" altLang="zh-CN" b="0" i="1" smtClean="0">
                              <a:latin typeface="Cambria Math"/>
                            </a:rPr>
                            <m:t>𝑢𝑙𝑙</m:t>
                          </m:r>
                          <m:r>
                            <a:rPr lang="en-US" altLang="zh-CN" i="1">
                              <a:latin typeface="Cambria Math" panose="02040503050406030204" pitchFamily="18" charset="0"/>
                            </a:rPr>
                            <m:t> </m:t>
                          </m:r>
                          <m:r>
                            <a:rPr lang="en-US" altLang="zh-CN" b="0" i="1" smtClean="0">
                              <a:latin typeface="Cambria Math"/>
                            </a:rPr>
                            <m:t>𝑝</m:t>
                          </m:r>
                        </m:e>
                      </m:d>
                    </m:oMath>
                  </m:oMathPara>
                </a14:m>
                <a:endParaRPr lang="en-US" altLang="zh-CN" dirty="0" smtClean="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r>
                        <a:rPr lang="en-US" altLang="zh-CN" b="0" i="1" smtClean="0">
                          <a:latin typeface="Cambria Math"/>
                        </a:rPr>
                        <m:t>𝑢</m:t>
                      </m:r>
                      <m:r>
                        <a:rPr lang="en-US" altLang="zh-CN" i="1">
                          <a:latin typeface="Cambria Math" panose="02040503050406030204" pitchFamily="18" charset="0"/>
                        </a:rPr>
                        <m:t>, </m:t>
                      </m:r>
                      <m:r>
                        <a:rPr lang="en-US" altLang="zh-CN" b="0" i="1" smtClean="0">
                          <a:latin typeface="Cambria Math" panose="02040503050406030204" pitchFamily="18" charset="0"/>
                        </a:rPr>
                        <m:t>3</m:t>
                      </m:r>
                      <m:r>
                        <a:rPr lang="en-US" altLang="zh-CN" i="1">
                          <a:latin typeface="Cambria Math" panose="02040503050406030204" pitchFamily="18" charset="0"/>
                        </a:rPr>
                        <m:t>,</m:t>
                      </m:r>
                      <m:r>
                        <a:rPr lang="en-US" altLang="zh-CN" b="0" i="1" smtClean="0">
                          <a:latin typeface="Cambria Math"/>
                        </a:rPr>
                        <m:t>7</m:t>
                      </m:r>
                      <m:r>
                        <a:rPr lang="en-US" altLang="zh-CN" i="1">
                          <a:latin typeface="Cambria Math" panose="02040503050406030204" pitchFamily="18" charset="0"/>
                        </a:rPr>
                        <m:t>, </m:t>
                      </m:r>
                      <m:r>
                        <a:rPr lang="en-US" altLang="zh-CN" i="1" smtClean="0">
                          <a:latin typeface="Cambria Math"/>
                        </a:rPr>
                        <m:t>𝑛</m:t>
                      </m:r>
                      <m:r>
                        <a:rPr lang="en-US" altLang="zh-CN" b="0" i="1" smtClean="0">
                          <a:latin typeface="Cambria Math"/>
                        </a:rPr>
                        <m:t>𝑢𝑙𝑙</m:t>
                      </m:r>
                      <m:r>
                        <a:rPr lang="en-US" altLang="zh-CN" i="1">
                          <a:latin typeface="Cambria Math" panose="02040503050406030204" pitchFamily="18" charset="0"/>
                        </a:rPr>
                        <m:t>, </m:t>
                      </m:r>
                      <m:r>
                        <a:rPr lang="en-US" altLang="zh-CN" b="0" i="1" smtClean="0">
                          <a:latin typeface="Cambria Math"/>
                        </a:rPr>
                        <m:t>𝑝</m:t>
                      </m:r>
                      <m:r>
                        <a:rPr lang="en-US" altLang="zh-CN" i="1">
                          <a:latin typeface="Cambria Math" panose="02040503050406030204" pitchFamily="18" charset="0"/>
                        </a:rPr>
                        <m:t>〉</m:t>
                      </m:r>
                    </m:oMath>
                  </m:oMathPara>
                </a14:m>
                <a:endParaRPr lang="en-US" altLang="zh-CN" b="0" dirty="0" smtClean="0"/>
              </a:p>
              <a:p>
                <a:pPr algn="ctr"/>
                <a:r>
                  <a:rPr lang="en-US" altLang="zh-CN" dirty="0" smtClean="0"/>
                  <a:t>…</a:t>
                </a:r>
                <a:endParaRPr lang="en-US" altLang="zh-CN" b="0" dirty="0" smtClean="0"/>
              </a:p>
            </p:txBody>
          </p:sp>
        </mc:Choice>
        <mc:Fallback xmlns="">
          <p:sp>
            <p:nvSpPr>
              <p:cNvPr id="4" name="TextBox 11"/>
              <p:cNvSpPr txBox="1">
                <a:spLocks noRot="1" noChangeAspect="1" noMove="1" noResize="1" noEditPoints="1" noAdjustHandles="1" noChangeArrowheads="1" noChangeShapeType="1" noTextEdit="1"/>
              </p:cNvSpPr>
              <p:nvPr/>
            </p:nvSpPr>
            <p:spPr>
              <a:xfrm>
                <a:off x="1835696" y="2636912"/>
                <a:ext cx="2088232" cy="1200329"/>
              </a:xfrm>
              <a:prstGeom prst="rect">
                <a:avLst/>
              </a:prstGeom>
              <a:blipFill rotWithShape="1">
                <a:blip r:embed="rId5"/>
                <a:stretch>
                  <a:fillRect b="-6533"/>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9"/>
              <p:cNvSpPr txBox="1"/>
              <p:nvPr/>
            </p:nvSpPr>
            <p:spPr>
              <a:xfrm>
                <a:off x="2561287" y="3800073"/>
                <a:ext cx="681212"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𝑖𝑛</m:t>
                          </m:r>
                        </m:sub>
                      </m:sSub>
                      <m:r>
                        <a:rPr lang="en-US" altLang="zh-CN" i="1">
                          <a:latin typeface="Cambria Math" panose="02040503050406030204" pitchFamily="18" charset="0"/>
                        </a:rPr>
                        <m:t>(</m:t>
                      </m:r>
                      <m:r>
                        <a:rPr lang="en-US" altLang="zh-CN" i="1" smtClean="0">
                          <a:latin typeface="Cambria Math"/>
                        </a:rPr>
                        <m:t>𝑣</m:t>
                      </m:r>
                      <m:r>
                        <a:rPr lang="en-US" altLang="zh-CN" i="1">
                          <a:latin typeface="Cambria Math" panose="02040503050406030204" pitchFamily="18" charset="0"/>
                        </a:rPr>
                        <m:t>)</m:t>
                      </m:r>
                    </m:oMath>
                  </m:oMathPara>
                </a14:m>
                <a:endParaRPr lang="zh-CN" altLang="en-US" dirty="0"/>
              </a:p>
            </p:txBody>
          </p:sp>
        </mc:Choice>
        <mc:Fallback xmlns="">
          <p:sp>
            <p:nvSpPr>
              <p:cNvPr id="5" name="TextBox 9"/>
              <p:cNvSpPr txBox="1">
                <a:spLocks noRot="1" noChangeAspect="1" noMove="1" noResize="1" noEditPoints="1" noAdjustHandles="1" noChangeArrowheads="1" noChangeShapeType="1" noTextEdit="1"/>
              </p:cNvSpPr>
              <p:nvPr/>
            </p:nvSpPr>
            <p:spPr>
              <a:xfrm>
                <a:off x="2561287" y="3800073"/>
                <a:ext cx="681212" cy="276999"/>
              </a:xfrm>
              <a:prstGeom prst="rect">
                <a:avLst/>
              </a:prstGeom>
              <a:blipFill rotWithShape="1">
                <a:blip r:embed="rId6"/>
                <a:stretch>
                  <a:fillRect l="-7143" r="-12500"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11"/>
              <p:cNvSpPr txBox="1"/>
              <p:nvPr/>
            </p:nvSpPr>
            <p:spPr>
              <a:xfrm>
                <a:off x="683568" y="4664169"/>
                <a:ext cx="2088232" cy="923330"/>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a:rPr>
                        <m:t>𝑢</m:t>
                      </m:r>
                      <m:r>
                        <a:rPr lang="en-US" altLang="zh-CN" b="0" i="1" smtClean="0">
                          <a:latin typeface="Cambria Math" panose="02040503050406030204" pitchFamily="18" charset="0"/>
                        </a:rPr>
                        <m:t>, 1,</m:t>
                      </m:r>
                      <m:r>
                        <a:rPr lang="en-US" altLang="zh-CN" b="0" i="1" smtClean="0">
                          <a:latin typeface="Cambria Math"/>
                        </a:rPr>
                        <m:t>2</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a:rPr>
                            <m:t>𝑏</m:t>
                          </m:r>
                        </m:e>
                        <m:sub>
                          <m:r>
                            <a:rPr lang="en-US" altLang="zh-CN" b="0" i="1" smtClean="0">
                              <a:latin typeface="Cambria Math"/>
                            </a:rPr>
                            <m:t>1</m:t>
                          </m:r>
                        </m:sub>
                      </m:sSub>
                      <m:r>
                        <a:rPr lang="en-US" altLang="zh-CN" b="0" i="1" smtClean="0">
                          <a:latin typeface="Cambria Math" panose="02040503050406030204" pitchFamily="18" charset="0"/>
                        </a:rPr>
                        <m:t>, </m:t>
                      </m:r>
                      <m:r>
                        <a:rPr lang="en-US" altLang="zh-CN" b="0" i="1" smtClean="0">
                          <a:latin typeface="Cambria Math"/>
                        </a:rPr>
                        <m:t>𝑛𝑢𝑙𝑙</m:t>
                      </m:r>
                      <m:r>
                        <a:rPr lang="en-US" altLang="zh-CN" b="0" i="1" smtClean="0">
                          <a:latin typeface="Cambria Math" panose="02040503050406030204" pitchFamily="18" charset="0"/>
                        </a:rPr>
                        <m:t>〉</m:t>
                      </m:r>
                    </m:oMath>
                  </m:oMathPara>
                </a14:m>
                <a:endParaRPr lang="en-US" altLang="zh-CN" b="0"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r>
                            <a:rPr lang="en-US" altLang="zh-CN" b="0" i="1" smtClean="0">
                              <a:latin typeface="Cambria Math"/>
                            </a:rPr>
                            <m:t>𝑢</m:t>
                          </m:r>
                          <m:r>
                            <a:rPr lang="en-US" altLang="zh-CN" i="1">
                              <a:latin typeface="Cambria Math" panose="02040503050406030204" pitchFamily="18" charset="0"/>
                            </a:rPr>
                            <m:t>, </m:t>
                          </m:r>
                          <m:r>
                            <a:rPr lang="en-US" altLang="zh-CN" b="0" i="1" smtClean="0">
                              <a:latin typeface="Cambria Math" panose="02040503050406030204" pitchFamily="18" charset="0"/>
                            </a:rPr>
                            <m:t>2</m:t>
                          </m:r>
                          <m:r>
                            <a:rPr lang="en-US" altLang="zh-CN" i="1">
                              <a:latin typeface="Cambria Math" panose="02040503050406030204" pitchFamily="18" charset="0"/>
                            </a:rPr>
                            <m:t>,</m:t>
                          </m:r>
                          <m:r>
                            <a:rPr lang="en-US" altLang="zh-CN" b="0" i="1" smtClean="0">
                              <a:latin typeface="Cambria Math"/>
                            </a:rPr>
                            <m:t>3,</m:t>
                          </m:r>
                          <m:r>
                            <a:rPr lang="en-US" altLang="zh-CN" i="1">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i="1" smtClean="0">
                                  <a:latin typeface="Cambria Math"/>
                                </a:rPr>
                                <m:t>𝑏</m:t>
                              </m:r>
                            </m:e>
                            <m:sub>
                              <m:r>
                                <a:rPr lang="en-US" altLang="zh-CN" b="0" i="1" smtClean="0">
                                  <a:latin typeface="Cambria Math"/>
                                </a:rPr>
                                <m:t>1</m:t>
                              </m:r>
                            </m:sub>
                          </m:sSub>
                          <m:r>
                            <a:rPr lang="en-US" altLang="zh-CN" i="1">
                              <a:latin typeface="Cambria Math" panose="02040503050406030204" pitchFamily="18" charset="0"/>
                            </a:rPr>
                            <m:t> </m:t>
                          </m:r>
                          <m:r>
                            <a:rPr lang="en-US" altLang="zh-CN" b="0" i="1" smtClean="0">
                              <a:latin typeface="Cambria Math"/>
                            </a:rPr>
                            <m:t>𝑛𝑢𝑙𝑙</m:t>
                          </m:r>
                        </m:e>
                      </m:d>
                    </m:oMath>
                  </m:oMathPara>
                </a14:m>
                <a:endParaRPr lang="en-US" altLang="zh-CN"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b="0" i="1">
                              <a:latin typeface="Cambria Math" panose="02040503050406030204" pitchFamily="18" charset="0"/>
                            </a:rPr>
                          </m:ctrlPr>
                        </m:dPr>
                        <m:e>
                          <m:r>
                            <a:rPr lang="en-US" altLang="zh-CN" b="0" i="1" smtClean="0">
                              <a:latin typeface="Cambria Math"/>
                            </a:rPr>
                            <m:t>𝑢</m:t>
                          </m:r>
                          <m:r>
                            <a:rPr lang="en-US" altLang="zh-CN" i="1">
                              <a:latin typeface="Cambria Math" panose="02040503050406030204" pitchFamily="18" charset="0"/>
                            </a:rPr>
                            <m:t>, </m:t>
                          </m:r>
                          <m:r>
                            <a:rPr lang="en-US" altLang="zh-CN" b="0" i="1" smtClean="0">
                              <a:latin typeface="Cambria Math" panose="02040503050406030204" pitchFamily="18" charset="0"/>
                            </a:rPr>
                            <m:t>3</m:t>
                          </m:r>
                          <m:r>
                            <a:rPr lang="en-US" altLang="zh-CN" i="1">
                              <a:latin typeface="Cambria Math" panose="02040503050406030204" pitchFamily="18" charset="0"/>
                            </a:rPr>
                            <m:t>,</m:t>
                          </m:r>
                          <m:r>
                            <a:rPr lang="en-US" altLang="zh-CN" b="0" i="1" smtClean="0">
                              <a:latin typeface="Cambria Math"/>
                            </a:rPr>
                            <m:t>4</m:t>
                          </m:r>
                          <m:r>
                            <a:rPr lang="en-US" altLang="zh-CN" i="1">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a:rPr>
                                <m:t>𝑏</m:t>
                              </m:r>
                            </m:e>
                            <m:sub>
                              <m:r>
                                <a:rPr lang="en-US" altLang="zh-CN" b="0" i="1" smtClean="0">
                                  <a:latin typeface="Cambria Math"/>
                                </a:rPr>
                                <m:t>1</m:t>
                              </m:r>
                            </m:sub>
                          </m:sSub>
                          <m:r>
                            <a:rPr lang="en-US" altLang="zh-CN" i="1">
                              <a:latin typeface="Cambria Math" panose="02040503050406030204" pitchFamily="18" charset="0"/>
                            </a:rPr>
                            <m:t>, </m:t>
                          </m:r>
                          <m:r>
                            <a:rPr lang="en-US" altLang="zh-CN" b="0" i="1" smtClean="0">
                              <a:latin typeface="Cambria Math"/>
                            </a:rPr>
                            <m:t>𝑛𝑢𝑙𝑙</m:t>
                          </m:r>
                        </m:e>
                      </m:d>
                    </m:oMath>
                  </m:oMathPara>
                </a14:m>
                <a:endParaRPr lang="en-US" altLang="zh-CN" dirty="0" smtClean="0"/>
              </a:p>
            </p:txBody>
          </p:sp>
        </mc:Choice>
        <mc:Fallback xmlns="">
          <p:sp>
            <p:nvSpPr>
              <p:cNvPr id="6" name="TextBox 11"/>
              <p:cNvSpPr txBox="1">
                <a:spLocks noRot="1" noChangeAspect="1" noMove="1" noResize="1" noEditPoints="1" noAdjustHandles="1" noChangeArrowheads="1" noChangeShapeType="1" noTextEdit="1"/>
              </p:cNvSpPr>
              <p:nvPr/>
            </p:nvSpPr>
            <p:spPr>
              <a:xfrm>
                <a:off x="683568" y="4664169"/>
                <a:ext cx="2088232" cy="923330"/>
              </a:xfrm>
              <a:prstGeom prst="rect">
                <a:avLst/>
              </a:prstGeom>
              <a:blipFill rotWithShape="1">
                <a:blip r:embed="rId7"/>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9"/>
              <p:cNvSpPr txBox="1"/>
              <p:nvPr/>
            </p:nvSpPr>
            <p:spPr>
              <a:xfrm>
                <a:off x="1515230" y="5719077"/>
                <a:ext cx="680506"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𝐿</m:t>
                          </m:r>
                        </m:e>
                        <m:sub>
                          <m:r>
                            <a:rPr lang="en-US" altLang="zh-CN" i="1" smtClean="0">
                              <a:latin typeface="Cambria Math" panose="02040503050406030204" pitchFamily="18" charset="0"/>
                            </a:rPr>
                            <m:t>𝑖</m:t>
                          </m:r>
                          <m:r>
                            <a:rPr lang="en-US" altLang="zh-CN" i="1">
                              <a:latin typeface="Cambria Math" panose="02040503050406030204" pitchFamily="18" charset="0"/>
                            </a:rPr>
                            <m:t>𝑛</m:t>
                          </m:r>
                        </m:sub>
                      </m:sSub>
                      <m:r>
                        <a:rPr lang="en-US" altLang="zh-CN" i="1">
                          <a:latin typeface="Cambria Math" panose="02040503050406030204" pitchFamily="18" charset="0"/>
                        </a:rPr>
                        <m:t>(</m:t>
                      </m:r>
                      <m:r>
                        <a:rPr lang="en-US" altLang="zh-CN" b="0" i="1" smtClean="0">
                          <a:latin typeface="Cambria Math"/>
                        </a:rPr>
                        <m:t>𝑝</m:t>
                      </m:r>
                      <m:r>
                        <a:rPr lang="en-US" altLang="zh-CN" i="1">
                          <a:latin typeface="Cambria Math" panose="02040503050406030204" pitchFamily="18" charset="0"/>
                        </a:rPr>
                        <m:t>)</m:t>
                      </m:r>
                    </m:oMath>
                  </m:oMathPara>
                </a14:m>
                <a:endParaRPr lang="zh-CN" altLang="en-US" dirty="0"/>
              </a:p>
            </p:txBody>
          </p:sp>
        </mc:Choice>
        <mc:Fallback xmlns="">
          <p:sp>
            <p:nvSpPr>
              <p:cNvPr id="7" name="TextBox 9"/>
              <p:cNvSpPr txBox="1">
                <a:spLocks noRot="1" noChangeAspect="1" noMove="1" noResize="1" noEditPoints="1" noAdjustHandles="1" noChangeArrowheads="1" noChangeShapeType="1" noTextEdit="1"/>
              </p:cNvSpPr>
              <p:nvPr/>
            </p:nvSpPr>
            <p:spPr>
              <a:xfrm>
                <a:off x="1515230" y="5719077"/>
                <a:ext cx="680506" cy="276999"/>
              </a:xfrm>
              <a:prstGeom prst="rect">
                <a:avLst/>
              </a:prstGeom>
              <a:blipFill rotWithShape="1">
                <a:blip r:embed="rId8"/>
                <a:stretch>
                  <a:fillRect l="-8108" r="-13514"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11"/>
              <p:cNvSpPr txBox="1"/>
              <p:nvPr/>
            </p:nvSpPr>
            <p:spPr>
              <a:xfrm>
                <a:off x="2987824" y="4653136"/>
                <a:ext cx="2088232" cy="923330"/>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a:rPr>
                        <m:t>𝑝</m:t>
                      </m:r>
                      <m:r>
                        <a:rPr lang="en-US" altLang="zh-CN" b="0" i="1" smtClean="0">
                          <a:latin typeface="Cambria Math" panose="02040503050406030204" pitchFamily="18" charset="0"/>
                        </a:rPr>
                        <m:t>, </m:t>
                      </m:r>
                      <m:r>
                        <a:rPr lang="en-US" altLang="zh-CN" b="0" i="1" smtClean="0">
                          <a:latin typeface="Cambria Math"/>
                        </a:rPr>
                        <m:t>2</m:t>
                      </m:r>
                      <m:r>
                        <a:rPr lang="en-US" altLang="zh-CN" b="0" i="1" smtClean="0">
                          <a:latin typeface="Cambria Math" panose="02040503050406030204" pitchFamily="18" charset="0"/>
                        </a:rPr>
                        <m:t>,</m:t>
                      </m:r>
                      <m:r>
                        <a:rPr lang="en-US" altLang="zh-CN" b="0" i="1" smtClean="0">
                          <a:latin typeface="Cambria Math"/>
                        </a:rPr>
                        <m:t>5</m:t>
                      </m:r>
                      <m:r>
                        <a:rPr lang="en-US" altLang="zh-CN" b="0" i="1" smtClean="0">
                          <a:latin typeface="Cambria Math" panose="02040503050406030204" pitchFamily="18" charset="0"/>
                        </a:rPr>
                        <m:t>, </m:t>
                      </m:r>
                      <m:r>
                        <a:rPr lang="en-US" altLang="zh-CN" b="0" i="1" smtClean="0">
                          <a:latin typeface="Cambria Math"/>
                        </a:rPr>
                        <m:t>𝑛𝑢𝑙𝑙</m:t>
                      </m:r>
                      <m:r>
                        <a:rPr lang="en-US" altLang="zh-CN" b="0" i="1" smtClean="0">
                          <a:latin typeface="Cambria Math"/>
                        </a:rPr>
                        <m:t>, </m:t>
                      </m:r>
                      <m:r>
                        <a:rPr lang="en-US" altLang="zh-CN" b="0" i="1" smtClean="0">
                          <a:latin typeface="Cambria Math"/>
                        </a:rPr>
                        <m:t>𝑛𝑢𝑙𝑙</m:t>
                      </m:r>
                      <m:r>
                        <a:rPr lang="en-US" altLang="zh-CN" b="0" i="1" smtClean="0">
                          <a:latin typeface="Cambria Math" panose="02040503050406030204" pitchFamily="18" charset="0"/>
                        </a:rPr>
                        <m:t>〉</m:t>
                      </m:r>
                    </m:oMath>
                  </m:oMathPara>
                </a14:m>
                <a:endParaRPr lang="en-US" altLang="zh-CN" b="0"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r>
                            <a:rPr lang="en-US" altLang="zh-CN" b="0" i="1" smtClean="0">
                              <a:latin typeface="Cambria Math"/>
                            </a:rPr>
                            <m:t>𝑝</m:t>
                          </m:r>
                          <m:r>
                            <a:rPr lang="en-US" altLang="zh-CN" i="1">
                              <a:latin typeface="Cambria Math" panose="02040503050406030204" pitchFamily="18" charset="0"/>
                            </a:rPr>
                            <m:t>, </m:t>
                          </m:r>
                          <m:r>
                            <a:rPr lang="en-US" altLang="zh-CN" b="0" i="1" smtClean="0">
                              <a:latin typeface="Cambria Math"/>
                            </a:rPr>
                            <m:t>3</m:t>
                          </m:r>
                          <m:r>
                            <a:rPr lang="en-US" altLang="zh-CN" i="1">
                              <a:latin typeface="Cambria Math" panose="02040503050406030204" pitchFamily="18" charset="0"/>
                            </a:rPr>
                            <m:t>,</m:t>
                          </m:r>
                          <m:r>
                            <a:rPr lang="en-US" altLang="zh-CN" b="0" i="1" smtClean="0">
                              <a:latin typeface="Cambria Math"/>
                            </a:rPr>
                            <m:t>6,</m:t>
                          </m:r>
                          <m:r>
                            <a:rPr lang="en-US" altLang="zh-CN" i="1">
                              <a:latin typeface="Cambria Math" panose="02040503050406030204" pitchFamily="18" charset="0"/>
                            </a:rPr>
                            <m:t> </m:t>
                          </m:r>
                          <m:r>
                            <a:rPr lang="en-US" altLang="zh-CN" b="0" i="1" smtClean="0">
                              <a:latin typeface="Cambria Math"/>
                            </a:rPr>
                            <m:t>𝑛𝑢𝑙𝑙</m:t>
                          </m:r>
                          <m:r>
                            <a:rPr lang="en-US" altLang="zh-CN" b="0" i="1" smtClean="0">
                              <a:latin typeface="Cambria Math"/>
                            </a:rPr>
                            <m:t>, </m:t>
                          </m:r>
                          <m:r>
                            <a:rPr lang="en-US" altLang="zh-CN" b="0" i="1" smtClean="0">
                              <a:latin typeface="Cambria Math"/>
                            </a:rPr>
                            <m:t>𝑛𝑢𝑙𝑙</m:t>
                          </m:r>
                        </m:e>
                      </m:d>
                    </m:oMath>
                  </m:oMathPara>
                </a14:m>
                <a:endParaRPr lang="en-US" altLang="zh-CN" dirty="0" smtClean="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r>
                        <a:rPr lang="en-US" altLang="zh-CN" b="0" i="1" smtClean="0">
                          <a:latin typeface="Cambria Math"/>
                        </a:rPr>
                        <m:t>𝑝</m:t>
                      </m:r>
                      <m:r>
                        <a:rPr lang="en-US" altLang="zh-CN" i="1">
                          <a:latin typeface="Cambria Math" panose="02040503050406030204" pitchFamily="18" charset="0"/>
                        </a:rPr>
                        <m:t>, </m:t>
                      </m:r>
                      <m:r>
                        <a:rPr lang="en-US" altLang="zh-CN" b="0" i="1" smtClean="0">
                          <a:latin typeface="Cambria Math"/>
                        </a:rPr>
                        <m:t>4</m:t>
                      </m:r>
                      <m:r>
                        <a:rPr lang="en-US" altLang="zh-CN" i="1">
                          <a:latin typeface="Cambria Math" panose="02040503050406030204" pitchFamily="18" charset="0"/>
                        </a:rPr>
                        <m:t>,</m:t>
                      </m:r>
                      <m:r>
                        <a:rPr lang="en-US" altLang="zh-CN" b="0" i="1" smtClean="0">
                          <a:latin typeface="Cambria Math"/>
                        </a:rPr>
                        <m:t>7</m:t>
                      </m:r>
                      <m:r>
                        <a:rPr lang="en-US" altLang="zh-CN" i="1">
                          <a:latin typeface="Cambria Math" panose="02040503050406030204" pitchFamily="18" charset="0"/>
                        </a:rPr>
                        <m:t>, </m:t>
                      </m:r>
                      <m:r>
                        <a:rPr lang="en-US" altLang="zh-CN" b="0" i="1" smtClean="0">
                          <a:latin typeface="Cambria Math"/>
                        </a:rPr>
                        <m:t>𝑛𝑢𝑙𝑙</m:t>
                      </m:r>
                      <m:r>
                        <a:rPr lang="en-US" altLang="zh-CN" b="0" i="1" smtClean="0">
                          <a:latin typeface="Cambria Math"/>
                        </a:rPr>
                        <m:t>, </m:t>
                      </m:r>
                      <m:r>
                        <a:rPr lang="en-US" altLang="zh-CN" b="0" i="1" smtClean="0">
                          <a:latin typeface="Cambria Math"/>
                        </a:rPr>
                        <m:t>𝑛𝑢𝑙𝑙</m:t>
                      </m:r>
                      <m:r>
                        <a:rPr lang="en-US" altLang="zh-CN" i="1">
                          <a:latin typeface="Cambria Math" panose="02040503050406030204" pitchFamily="18" charset="0"/>
                        </a:rPr>
                        <m:t>〉</m:t>
                      </m:r>
                    </m:oMath>
                  </m:oMathPara>
                </a14:m>
                <a:endParaRPr lang="en-US" altLang="zh-CN" b="0" dirty="0" smtClean="0"/>
              </a:p>
            </p:txBody>
          </p:sp>
        </mc:Choice>
        <mc:Fallback xmlns="">
          <p:sp>
            <p:nvSpPr>
              <p:cNvPr id="8" name="TextBox 11"/>
              <p:cNvSpPr txBox="1">
                <a:spLocks noRot="1" noChangeAspect="1" noMove="1" noResize="1" noEditPoints="1" noAdjustHandles="1" noChangeArrowheads="1" noChangeShapeType="1" noTextEdit="1"/>
              </p:cNvSpPr>
              <p:nvPr/>
            </p:nvSpPr>
            <p:spPr>
              <a:xfrm>
                <a:off x="2987824" y="4653136"/>
                <a:ext cx="2088232" cy="923330"/>
              </a:xfrm>
              <a:prstGeom prst="rect">
                <a:avLst/>
              </a:prstGeom>
              <a:blipFill rotWithShape="1">
                <a:blip r:embed="rId9"/>
                <a:stretch>
                  <a:fillRect b="-2581"/>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9"/>
              <p:cNvSpPr txBox="1"/>
              <p:nvPr/>
            </p:nvSpPr>
            <p:spPr>
              <a:xfrm>
                <a:off x="3635896" y="5661248"/>
                <a:ext cx="732508"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a:rPr>
                            <m:t> </m:t>
                          </m:r>
                          <m:r>
                            <a:rPr lang="en-US" altLang="zh-CN" i="1">
                              <a:latin typeface="Cambria Math" panose="02040503050406030204" pitchFamily="18" charset="0"/>
                            </a:rPr>
                            <m:t>𝐿</m:t>
                          </m:r>
                        </m:e>
                        <m:sub>
                          <m:r>
                            <a:rPr lang="en-US" altLang="zh-CN" i="1" smtClean="0">
                              <a:latin typeface="Cambria Math" panose="02040503050406030204" pitchFamily="18" charset="0"/>
                            </a:rPr>
                            <m:t>𝑖</m:t>
                          </m:r>
                          <m:r>
                            <a:rPr lang="en-US" altLang="zh-CN" i="1">
                              <a:latin typeface="Cambria Math" panose="02040503050406030204" pitchFamily="18" charset="0"/>
                            </a:rPr>
                            <m:t>𝑛</m:t>
                          </m:r>
                        </m:sub>
                      </m:sSub>
                      <m:r>
                        <a:rPr lang="en-US" altLang="zh-CN" i="1">
                          <a:latin typeface="Cambria Math" panose="02040503050406030204" pitchFamily="18" charset="0"/>
                        </a:rPr>
                        <m:t>(</m:t>
                      </m:r>
                      <m:r>
                        <a:rPr lang="en-US" altLang="zh-CN" b="0" i="1" smtClean="0">
                          <a:latin typeface="Cambria Math"/>
                        </a:rPr>
                        <m:t>𝑣</m:t>
                      </m:r>
                      <m:r>
                        <a:rPr lang="en-US" altLang="zh-CN" i="1">
                          <a:latin typeface="Cambria Math" panose="02040503050406030204" pitchFamily="18" charset="0"/>
                        </a:rPr>
                        <m:t>)</m:t>
                      </m:r>
                    </m:oMath>
                  </m:oMathPara>
                </a14:m>
                <a:endParaRPr lang="zh-CN" altLang="en-US" dirty="0"/>
              </a:p>
            </p:txBody>
          </p:sp>
        </mc:Choice>
        <mc:Fallback xmlns="">
          <p:sp>
            <p:nvSpPr>
              <p:cNvPr id="9" name="TextBox 9"/>
              <p:cNvSpPr txBox="1">
                <a:spLocks noRot="1" noChangeAspect="1" noMove="1" noResize="1" noEditPoints="1" noAdjustHandles="1" noChangeArrowheads="1" noChangeShapeType="1" noTextEdit="1"/>
              </p:cNvSpPr>
              <p:nvPr/>
            </p:nvSpPr>
            <p:spPr>
              <a:xfrm>
                <a:off x="3635896" y="5661248"/>
                <a:ext cx="732508" cy="276999"/>
              </a:xfrm>
              <a:prstGeom prst="rect">
                <a:avLst/>
              </a:prstGeom>
              <a:blipFill rotWithShape="1">
                <a:blip r:embed="rId10"/>
                <a:stretch>
                  <a:fillRect t="-2222" r="-11570" b="-33333"/>
                </a:stretch>
              </a:blipFill>
            </p:spPr>
            <p:txBody>
              <a:bodyPr/>
              <a:lstStyle/>
              <a:p>
                <a:r>
                  <a:rPr lang="zh-CN" altLang="en-US">
                    <a:noFill/>
                  </a:rPr>
                  <a:t> </a:t>
                </a:r>
              </a:p>
            </p:txBody>
          </p:sp>
        </mc:Fallback>
      </mc:AlternateContent>
      <p:sp>
        <p:nvSpPr>
          <p:cNvPr id="11" name="上箭头 10"/>
          <p:cNvSpPr/>
          <p:nvPr/>
        </p:nvSpPr>
        <p:spPr>
          <a:xfrm rot="2651561">
            <a:off x="1701087" y="3800896"/>
            <a:ext cx="331208" cy="8099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上箭头 12"/>
          <p:cNvSpPr/>
          <p:nvPr/>
        </p:nvSpPr>
        <p:spPr>
          <a:xfrm rot="18851561">
            <a:off x="3758310" y="3796125"/>
            <a:ext cx="331208" cy="8099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157636" y="2708920"/>
            <a:ext cx="1440160" cy="8280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矩形 18"/>
              <p:cNvSpPr/>
              <p:nvPr/>
            </p:nvSpPr>
            <p:spPr>
              <a:xfrm>
                <a:off x="5340696" y="2766517"/>
                <a:ext cx="2222026" cy="446459"/>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panose="02040503050406030204" pitchFamily="18" charset="0"/>
                        </a:rPr>
                        <m:t>〈</m:t>
                      </m:r>
                      <m:r>
                        <a:rPr lang="en-US" altLang="zh-CN" i="1">
                          <a:solidFill>
                            <a:schemeClr val="tx1"/>
                          </a:solidFill>
                          <a:latin typeface="Cambria Math"/>
                        </a:rPr>
                        <m:t>𝑢</m:t>
                      </m:r>
                      <m:r>
                        <a:rPr lang="en-US" altLang="zh-CN" i="1">
                          <a:solidFill>
                            <a:schemeClr val="tx1"/>
                          </a:solidFill>
                          <a:latin typeface="Cambria Math" panose="02040503050406030204" pitchFamily="18" charset="0"/>
                        </a:rPr>
                        <m:t>, </m:t>
                      </m:r>
                      <m:r>
                        <a:rPr lang="en-US" altLang="zh-CN" i="1">
                          <a:solidFill>
                            <a:schemeClr val="tx1"/>
                          </a:solidFill>
                          <a:latin typeface="Cambria Math"/>
                        </a:rPr>
                        <m:t>𝑛𝑢𝑙𝑙</m:t>
                      </m:r>
                      <m:r>
                        <a:rPr lang="en-US" altLang="zh-CN" i="1">
                          <a:solidFill>
                            <a:schemeClr val="tx1"/>
                          </a:solidFill>
                          <a:latin typeface="Cambria Math" panose="02040503050406030204" pitchFamily="18" charset="0"/>
                        </a:rPr>
                        <m:t>,</m:t>
                      </m:r>
                      <m:r>
                        <a:rPr lang="en-US" altLang="zh-CN" i="1">
                          <a:solidFill>
                            <a:schemeClr val="tx1"/>
                          </a:solidFill>
                          <a:latin typeface="Cambria Math"/>
                        </a:rPr>
                        <m:t>𝑛𝑢𝑙𝑙</m:t>
                      </m:r>
                      <m:r>
                        <a:rPr lang="en-US" altLang="zh-CN" i="1">
                          <a:solidFill>
                            <a:schemeClr val="tx1"/>
                          </a:solidFill>
                          <a:latin typeface="Cambria Math" panose="02040503050406030204" pitchFamily="18" charset="0"/>
                        </a:rPr>
                        <m:t>, </m:t>
                      </m:r>
                      <m:r>
                        <a:rPr lang="en-US" altLang="zh-CN" i="1">
                          <a:solidFill>
                            <a:schemeClr val="tx1"/>
                          </a:solidFill>
                          <a:latin typeface="Cambria Math"/>
                        </a:rPr>
                        <m:t>𝑛𝑢𝑙𝑙</m:t>
                      </m:r>
                      <m:r>
                        <a:rPr lang="en-US" altLang="zh-CN" i="1">
                          <a:solidFill>
                            <a:schemeClr val="tx1"/>
                          </a:solidFill>
                          <a:latin typeface="Cambria Math" panose="02040503050406030204" pitchFamily="18" charset="0"/>
                        </a:rPr>
                        <m:t>, </m:t>
                      </m:r>
                      <m:r>
                        <a:rPr lang="en-US" altLang="zh-CN" i="1">
                          <a:solidFill>
                            <a:schemeClr val="tx1"/>
                          </a:solidFill>
                          <a:latin typeface="Cambria Math"/>
                        </a:rPr>
                        <m:t>𝑝</m:t>
                      </m:r>
                      <m:r>
                        <a:rPr lang="en-US" altLang="zh-CN" i="1">
                          <a:solidFill>
                            <a:schemeClr val="tx1"/>
                          </a:solidFill>
                          <a:latin typeface="Cambria Math" panose="02040503050406030204" pitchFamily="18" charset="0"/>
                        </a:rPr>
                        <m:t>〉</m:t>
                      </m:r>
                    </m:oMath>
                  </m:oMathPara>
                </a14:m>
                <a:endParaRPr lang="en-US" altLang="zh-CN" dirty="0">
                  <a:solidFill>
                    <a:schemeClr val="tx1"/>
                  </a:solidFill>
                </a:endParaRPr>
              </a:p>
            </p:txBody>
          </p:sp>
        </mc:Choice>
        <mc:Fallback xmlns="">
          <p:sp>
            <p:nvSpPr>
              <p:cNvPr id="19" name="矩形 18"/>
              <p:cNvSpPr>
                <a:spLocks noRot="1" noChangeAspect="1" noMove="1" noResize="1" noEditPoints="1" noAdjustHandles="1" noChangeArrowheads="1" noChangeShapeType="1" noTextEdit="1"/>
              </p:cNvSpPr>
              <p:nvPr/>
            </p:nvSpPr>
            <p:spPr>
              <a:xfrm>
                <a:off x="5340696" y="2766517"/>
                <a:ext cx="2222026" cy="446459"/>
              </a:xfrm>
              <a:prstGeom prst="rect">
                <a:avLst/>
              </a:prstGeom>
              <a:blipFill rotWithShape="1">
                <a:blip r:embed="rId11"/>
                <a:stretch>
                  <a:fillRect/>
                </a:stretch>
              </a:blipFill>
              <a:ln>
                <a:solidFill>
                  <a:srgbClr val="C00000"/>
                </a:solidFill>
                <a:prstDash val="sysDash"/>
              </a:ln>
            </p:spPr>
            <p:txBody>
              <a:bodyPr/>
              <a:lstStyle/>
              <a:p>
                <a:r>
                  <a:rPr lang="zh-CN" altLang="en-US">
                    <a:noFill/>
                  </a:rPr>
                  <a:t> </a:t>
                </a:r>
              </a:p>
            </p:txBody>
          </p:sp>
        </mc:Fallback>
      </mc:AlternateContent>
      <p:sp>
        <p:nvSpPr>
          <p:cNvPr id="20" name="右箭头 19"/>
          <p:cNvSpPr/>
          <p:nvPr/>
        </p:nvSpPr>
        <p:spPr>
          <a:xfrm>
            <a:off x="4329737" y="2876537"/>
            <a:ext cx="746319" cy="223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95497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1" grpId="0" animBg="1"/>
      <p:bldP spid="13"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Online search: Dijkstra’s variant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Example: EAP query </a:t>
                </a:r>
              </a:p>
              <a:p>
                <a:pPr lvl="1"/>
                <a:r>
                  <a:rPr lang="en-US" altLang="zh-CN" dirty="0" smtClean="0"/>
                  <a:t>Traverse from the node </a:t>
                </a:r>
                <a14:m>
                  <m:oMath xmlns:m="http://schemas.openxmlformats.org/officeDocument/2006/math">
                    <m:r>
                      <a:rPr lang="en-US" altLang="zh-CN" b="0" i="1" smtClean="0">
                        <a:solidFill>
                          <a:srgbClr val="FF0000"/>
                        </a:solidFill>
                        <a:latin typeface="Cambria Math"/>
                      </a:rPr>
                      <m:t>𝑣</m:t>
                    </m:r>
                  </m:oMath>
                </a14:m>
                <a:r>
                  <a:rPr lang="en-US" altLang="zh-CN" dirty="0" smtClean="0">
                    <a:solidFill>
                      <a:schemeClr val="tx2"/>
                    </a:solidFill>
                  </a:rPr>
                  <a:t> </a:t>
                </a:r>
              </a:p>
              <a:p>
                <a:pPr lvl="2"/>
                <a:r>
                  <a:rPr lang="en-US" altLang="zh-CN" dirty="0" smtClean="0"/>
                  <a:t>with the smallest distance </a:t>
                </a:r>
                <a14:m>
                  <m:oMath xmlns:m="http://schemas.openxmlformats.org/officeDocument/2006/math">
                    <m:r>
                      <a:rPr lang="en-US" altLang="zh-CN" b="0" i="1" smtClean="0">
                        <a:latin typeface="Cambria Math"/>
                      </a:rPr>
                      <m:t>→</m:t>
                    </m:r>
                  </m:oMath>
                </a14:m>
                <a:r>
                  <a:rPr lang="en-US" altLang="zh-CN" dirty="0" smtClean="0"/>
                  <a:t> with smallest  arrival time </a:t>
                </a:r>
                <a14:m>
                  <m:oMath xmlns:m="http://schemas.openxmlformats.org/officeDocument/2006/math">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a:rPr>
                          <m:t>𝑡</m:t>
                        </m:r>
                      </m:e>
                      <m:sub>
                        <m:r>
                          <a:rPr lang="en-US" altLang="zh-CN" b="0" i="1" smtClean="0">
                            <a:solidFill>
                              <a:srgbClr val="FF0000"/>
                            </a:solidFill>
                            <a:latin typeface="Cambria Math"/>
                          </a:rPr>
                          <m:t>𝑚𝑖𝑛</m:t>
                        </m:r>
                      </m:sub>
                    </m:sSub>
                  </m:oMath>
                </a14:m>
                <a:r>
                  <a:rPr lang="en-US" altLang="zh-CN" dirty="0" smtClean="0">
                    <a:solidFill>
                      <a:srgbClr val="FF0000"/>
                    </a:solidFill>
                  </a:rPr>
                  <a:t>. </a:t>
                </a:r>
                <a:endParaRPr lang="en-US" altLang="zh-CN" dirty="0" smtClean="0"/>
              </a:p>
              <a:p>
                <a:pPr lvl="2"/>
                <a:endParaRPr lang="en-US" altLang="zh-CN" dirty="0" smtClean="0"/>
              </a:p>
              <a:p>
                <a:pPr lvl="1"/>
                <a:r>
                  <a:rPr lang="en-US" altLang="zh-CN" dirty="0" smtClean="0"/>
                  <a:t>Expand from </a:t>
                </a:r>
                <a14:m>
                  <m:oMath xmlns:m="http://schemas.openxmlformats.org/officeDocument/2006/math">
                    <m:r>
                      <a:rPr lang="en-US" altLang="zh-CN" i="1" smtClean="0">
                        <a:solidFill>
                          <a:srgbClr val="FF0000"/>
                        </a:solidFill>
                        <a:latin typeface="Cambria Math"/>
                      </a:rPr>
                      <m:t>𝑣</m:t>
                    </m:r>
                  </m:oMath>
                </a14:m>
                <a:r>
                  <a:rPr lang="en-US" altLang="zh-CN" dirty="0" smtClean="0">
                    <a:solidFill>
                      <a:srgbClr val="FF0000"/>
                    </a:solidFill>
                  </a:rPr>
                  <a:t> </a:t>
                </a:r>
                <a:endParaRPr lang="en-US" altLang="zh-CN" dirty="0" smtClean="0"/>
              </a:p>
              <a:p>
                <a:pPr lvl="2"/>
                <a:r>
                  <a:rPr lang="en-US" altLang="zh-CN" dirty="0" smtClean="0"/>
                  <a:t>with outgoing edges </a:t>
                </a:r>
                <a14:m>
                  <m:oMath xmlns:m="http://schemas.openxmlformats.org/officeDocument/2006/math">
                    <m:r>
                      <a:rPr lang="en-US" altLang="zh-CN" i="1">
                        <a:latin typeface="Cambria Math"/>
                      </a:rPr>
                      <m:t>→</m:t>
                    </m:r>
                  </m:oMath>
                </a14:m>
                <a:r>
                  <a:rPr lang="en-US" altLang="zh-CN" dirty="0" smtClean="0"/>
                  <a:t> with outgoing edges whose departure timestamp </a:t>
                </a:r>
                <a14:m>
                  <m:oMath xmlns:m="http://schemas.openxmlformats.org/officeDocument/2006/math">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a:rPr>
                          <m:t>𝑡</m:t>
                        </m:r>
                      </m:e>
                      <m:sub>
                        <m:r>
                          <a:rPr lang="en-US" altLang="zh-CN" b="0" i="1" smtClean="0">
                            <a:solidFill>
                              <a:srgbClr val="FF0000"/>
                            </a:solidFill>
                            <a:latin typeface="Cambria Math"/>
                          </a:rPr>
                          <m:t>𝑑</m:t>
                        </m:r>
                      </m:sub>
                    </m:sSub>
                    <m:r>
                      <a:rPr lang="en-US" altLang="zh-CN" b="0" i="1" smtClean="0">
                        <a:solidFill>
                          <a:srgbClr val="FF0000"/>
                        </a:solidFill>
                        <a:latin typeface="Cambria Math"/>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a:rPr>
                          <m:t>𝑡</m:t>
                        </m:r>
                      </m:e>
                      <m:sub>
                        <m:r>
                          <a:rPr lang="en-US" altLang="zh-CN" i="1">
                            <a:solidFill>
                              <a:srgbClr val="FF0000"/>
                            </a:solidFill>
                            <a:latin typeface="Cambria Math"/>
                          </a:rPr>
                          <m:t>𝑚𝑖𝑛</m:t>
                        </m:r>
                      </m:sub>
                    </m:sSub>
                  </m:oMath>
                </a14:m>
                <a:endParaRPr lang="en-US" altLang="zh-CN" dirty="0" smtClean="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8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1277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Label Compression</a:t>
            </a:r>
            <a:endParaRPr lang="zh-CN"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altLang="zh-CN" sz="2800" dirty="0" smtClean="0"/>
                  <a:t>Pivot-based compression: label without vehicle info</a:t>
                </a:r>
              </a:p>
              <a:p>
                <a:pPr lvl="1"/>
                <a14:m>
                  <m:oMath xmlns:m="http://schemas.openxmlformats.org/officeDocument/2006/math">
                    <m:r>
                      <a:rPr lang="en-US" altLang="zh-CN" sz="2400" b="0" i="1" smtClean="0">
                        <a:latin typeface="Cambria Math" panose="02040503050406030204" pitchFamily="18" charset="0"/>
                      </a:rPr>
                      <m:t>𝑜</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𝑢</m:t>
                        </m:r>
                      </m:e>
                    </m:d>
                    <m:r>
                      <a:rPr lang="en-US" altLang="zh-CN" sz="2400" b="0" i="1" smtClean="0">
                        <a:latin typeface="Cambria Math" panose="02040503050406030204" pitchFamily="18" charset="0"/>
                      </a:rPr>
                      <m:t>&lt;</m:t>
                    </m:r>
                    <m:r>
                      <a:rPr lang="en-US" altLang="zh-CN" sz="2400" b="0" i="1" smtClean="0">
                        <a:latin typeface="Cambria Math" panose="02040503050406030204" pitchFamily="18" charset="0"/>
                      </a:rPr>
                      <m:t>𝑜</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𝑝</m:t>
                        </m:r>
                      </m:e>
                    </m:d>
                    <m:r>
                      <a:rPr lang="en-US" altLang="zh-CN" sz="2400" b="0" i="1" smtClean="0">
                        <a:latin typeface="Cambria Math" panose="02040503050406030204" pitchFamily="18" charset="0"/>
                      </a:rPr>
                      <m:t>&lt;</m:t>
                    </m:r>
                    <m:r>
                      <a:rPr lang="en-US" altLang="zh-CN" sz="2400" b="0" i="1" smtClean="0">
                        <a:latin typeface="Cambria Math" panose="02040503050406030204" pitchFamily="18" charset="0"/>
                      </a:rPr>
                      <m:t>𝑜</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𝑣</m:t>
                    </m:r>
                    <m:r>
                      <a:rPr lang="en-US" altLang="zh-CN" sz="2400" b="0" i="1" smtClean="0">
                        <a:latin typeface="Cambria Math" panose="02040503050406030204" pitchFamily="18" charset="0"/>
                      </a:rPr>
                      <m:t>)</m:t>
                    </m:r>
                  </m:oMath>
                </a14:m>
                <a:endParaRPr lang="en-US" altLang="zh-CN" sz="2400" b="0" dirty="0" smtClean="0"/>
              </a:p>
              <a:p>
                <a:pPr lvl="1"/>
                <a:endParaRPr lang="en-US" altLang="zh-CN" sz="2400" i="1" dirty="0" smtClean="0">
                  <a:latin typeface="Cambria Math"/>
                </a:endParaRPr>
              </a:p>
              <a:p>
                <a:pPr lvl="1"/>
                <a:endParaRPr lang="en-US" altLang="zh-CN" sz="2400" i="1" dirty="0" smtClean="0">
                  <a:latin typeface="Cambria Math"/>
                </a:endParaRPr>
              </a:p>
              <a:p>
                <a:pPr lvl="1"/>
                <a:endParaRPr lang="en-US" altLang="zh-CN" sz="2400" i="1" dirty="0">
                  <a:latin typeface="Cambria Math"/>
                </a:endParaRPr>
              </a:p>
              <a:p>
                <a:pPr lvl="1"/>
                <a:endParaRPr lang="en-US" altLang="zh-CN" sz="2400" i="1" dirty="0" smtClean="0">
                  <a:latin typeface="Cambria Math"/>
                </a:endParaRPr>
              </a:p>
              <a:p>
                <a:pPr lvl="1"/>
                <a:endParaRPr lang="en-US" altLang="zh-CN" sz="2400" i="1" dirty="0">
                  <a:latin typeface="Cambria Math"/>
                </a:endParaRPr>
              </a:p>
              <a:p>
                <a:pPr lvl="1"/>
                <a:endParaRPr lang="en-US" altLang="zh-CN" sz="2400" i="1" dirty="0" smtClean="0">
                  <a:latin typeface="Cambria Math"/>
                </a:endParaRPr>
              </a:p>
              <a:p>
                <a:pPr lvl="1"/>
                <a:endParaRPr lang="en-US" altLang="zh-CN" sz="2400" i="1" dirty="0">
                  <a:latin typeface="Cambria Math"/>
                </a:endParaRPr>
              </a:p>
              <a:p>
                <a:pPr lvl="1"/>
                <a:endParaRPr lang="en-US" altLang="zh-CN" sz="2400" i="1" dirty="0">
                  <a:latin typeface="Cambria Math"/>
                </a:endParaRPr>
              </a:p>
              <a:p>
                <a:pPr lvl="1"/>
                <a:endParaRPr lang="en-US" altLang="zh-CN"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59" t="-1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11"/>
              <p:cNvSpPr txBox="1"/>
              <p:nvPr/>
            </p:nvSpPr>
            <p:spPr>
              <a:xfrm>
                <a:off x="1835696" y="2636912"/>
                <a:ext cx="2088232" cy="1200329"/>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a:rPr>
                        <m:t>𝑢</m:t>
                      </m:r>
                      <m:r>
                        <a:rPr lang="en-US" altLang="zh-CN" b="0" i="1" smtClean="0">
                          <a:latin typeface="Cambria Math" panose="02040503050406030204" pitchFamily="18" charset="0"/>
                        </a:rPr>
                        <m:t>, 1,</m:t>
                      </m:r>
                      <m:r>
                        <a:rPr lang="en-US" altLang="zh-CN" b="0" i="1" smtClean="0">
                          <a:latin typeface="Cambria Math"/>
                        </a:rPr>
                        <m:t>5</m:t>
                      </m:r>
                      <m:r>
                        <a:rPr lang="en-US" altLang="zh-CN" b="0" i="1" smtClean="0">
                          <a:latin typeface="Cambria Math" panose="02040503050406030204" pitchFamily="18" charset="0"/>
                        </a:rPr>
                        <m:t>, </m:t>
                      </m:r>
                      <m:r>
                        <a:rPr lang="en-US" altLang="zh-CN" b="0" i="1" smtClean="0">
                          <a:latin typeface="Cambria Math"/>
                        </a:rPr>
                        <m:t>𝑛𝑢𝑙𝑙</m:t>
                      </m:r>
                      <m:r>
                        <a:rPr lang="en-US" altLang="zh-CN" b="0" i="1" smtClean="0">
                          <a:latin typeface="Cambria Math" panose="02040503050406030204" pitchFamily="18" charset="0"/>
                        </a:rPr>
                        <m:t>, </m:t>
                      </m:r>
                      <m:r>
                        <a:rPr lang="en-US" altLang="zh-CN" b="0" i="1" smtClean="0">
                          <a:latin typeface="Cambria Math"/>
                        </a:rPr>
                        <m:t>𝑝</m:t>
                      </m:r>
                      <m:r>
                        <a:rPr lang="en-US" altLang="zh-CN" b="0" i="1" smtClean="0">
                          <a:latin typeface="Cambria Math" panose="02040503050406030204" pitchFamily="18" charset="0"/>
                        </a:rPr>
                        <m:t>〉</m:t>
                      </m:r>
                    </m:oMath>
                  </m:oMathPara>
                </a14:m>
                <a:endParaRPr lang="en-US" altLang="zh-CN" b="0"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r>
                            <a:rPr lang="en-US" altLang="zh-CN" b="0" i="1" smtClean="0">
                              <a:latin typeface="Cambria Math"/>
                            </a:rPr>
                            <m:t>𝑢</m:t>
                          </m:r>
                          <m:r>
                            <a:rPr lang="en-US" altLang="zh-CN" i="1">
                              <a:latin typeface="Cambria Math" panose="02040503050406030204" pitchFamily="18" charset="0"/>
                            </a:rPr>
                            <m:t>, </m:t>
                          </m:r>
                          <m:r>
                            <a:rPr lang="en-US" altLang="zh-CN" b="0" i="1" smtClean="0">
                              <a:latin typeface="Cambria Math" panose="02040503050406030204" pitchFamily="18" charset="0"/>
                            </a:rPr>
                            <m:t>2</m:t>
                          </m:r>
                          <m:r>
                            <a:rPr lang="en-US" altLang="zh-CN" i="1">
                              <a:latin typeface="Cambria Math" panose="02040503050406030204" pitchFamily="18" charset="0"/>
                            </a:rPr>
                            <m:t>,</m:t>
                          </m:r>
                          <m:r>
                            <a:rPr lang="en-US" altLang="zh-CN" b="0" i="1" smtClean="0">
                              <a:latin typeface="Cambria Math"/>
                            </a:rPr>
                            <m:t>6,</m:t>
                          </m:r>
                          <m:r>
                            <a:rPr lang="en-US" altLang="zh-CN" i="1">
                              <a:latin typeface="Cambria Math" panose="02040503050406030204" pitchFamily="18" charset="0"/>
                            </a:rPr>
                            <m:t> </m:t>
                          </m:r>
                          <m:r>
                            <a:rPr lang="en-US" altLang="zh-CN" i="1" smtClean="0">
                              <a:latin typeface="Cambria Math"/>
                            </a:rPr>
                            <m:t>𝑛</m:t>
                          </m:r>
                          <m:r>
                            <a:rPr lang="en-US" altLang="zh-CN" b="0" i="1" smtClean="0">
                              <a:latin typeface="Cambria Math"/>
                            </a:rPr>
                            <m:t>𝑢𝑙𝑙</m:t>
                          </m:r>
                          <m:r>
                            <a:rPr lang="en-US" altLang="zh-CN" i="1">
                              <a:latin typeface="Cambria Math" panose="02040503050406030204" pitchFamily="18" charset="0"/>
                            </a:rPr>
                            <m:t> </m:t>
                          </m:r>
                          <m:r>
                            <a:rPr lang="en-US" altLang="zh-CN" b="0" i="1" smtClean="0">
                              <a:latin typeface="Cambria Math"/>
                            </a:rPr>
                            <m:t>𝑝</m:t>
                          </m:r>
                        </m:e>
                      </m:d>
                    </m:oMath>
                  </m:oMathPara>
                </a14:m>
                <a:endParaRPr lang="en-US" altLang="zh-CN" dirty="0" smtClean="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r>
                        <a:rPr lang="en-US" altLang="zh-CN" b="0" i="1" smtClean="0">
                          <a:latin typeface="Cambria Math"/>
                        </a:rPr>
                        <m:t>𝑢</m:t>
                      </m:r>
                      <m:r>
                        <a:rPr lang="en-US" altLang="zh-CN" i="1">
                          <a:latin typeface="Cambria Math" panose="02040503050406030204" pitchFamily="18" charset="0"/>
                        </a:rPr>
                        <m:t>, </m:t>
                      </m:r>
                      <m:r>
                        <a:rPr lang="en-US" altLang="zh-CN" b="0" i="1" smtClean="0">
                          <a:latin typeface="Cambria Math" panose="02040503050406030204" pitchFamily="18" charset="0"/>
                        </a:rPr>
                        <m:t>3</m:t>
                      </m:r>
                      <m:r>
                        <a:rPr lang="en-US" altLang="zh-CN" i="1">
                          <a:latin typeface="Cambria Math" panose="02040503050406030204" pitchFamily="18" charset="0"/>
                        </a:rPr>
                        <m:t>,</m:t>
                      </m:r>
                      <m:r>
                        <a:rPr lang="en-US" altLang="zh-CN" b="0" i="1" smtClean="0">
                          <a:latin typeface="Cambria Math"/>
                        </a:rPr>
                        <m:t>7</m:t>
                      </m:r>
                      <m:r>
                        <a:rPr lang="en-US" altLang="zh-CN" i="1">
                          <a:latin typeface="Cambria Math" panose="02040503050406030204" pitchFamily="18" charset="0"/>
                        </a:rPr>
                        <m:t>, </m:t>
                      </m:r>
                      <m:r>
                        <a:rPr lang="en-US" altLang="zh-CN" i="1" smtClean="0">
                          <a:latin typeface="Cambria Math"/>
                        </a:rPr>
                        <m:t>𝑛</m:t>
                      </m:r>
                      <m:r>
                        <a:rPr lang="en-US" altLang="zh-CN" b="0" i="1" smtClean="0">
                          <a:latin typeface="Cambria Math"/>
                        </a:rPr>
                        <m:t>𝑢𝑙𝑙</m:t>
                      </m:r>
                      <m:r>
                        <a:rPr lang="en-US" altLang="zh-CN" i="1">
                          <a:latin typeface="Cambria Math" panose="02040503050406030204" pitchFamily="18" charset="0"/>
                        </a:rPr>
                        <m:t>, </m:t>
                      </m:r>
                      <m:r>
                        <a:rPr lang="en-US" altLang="zh-CN" b="0" i="1" smtClean="0">
                          <a:latin typeface="Cambria Math"/>
                        </a:rPr>
                        <m:t>𝑝</m:t>
                      </m:r>
                      <m:r>
                        <a:rPr lang="en-US" altLang="zh-CN" i="1">
                          <a:latin typeface="Cambria Math" panose="02040503050406030204" pitchFamily="18" charset="0"/>
                        </a:rPr>
                        <m:t>〉</m:t>
                      </m:r>
                    </m:oMath>
                  </m:oMathPara>
                </a14:m>
                <a:endParaRPr lang="en-US" altLang="zh-CN" b="0" dirty="0" smtClean="0"/>
              </a:p>
              <a:p>
                <a:pPr algn="ctr"/>
                <a:r>
                  <a:rPr lang="en-US" altLang="zh-CN" dirty="0" smtClean="0"/>
                  <a:t>…</a:t>
                </a:r>
                <a:endParaRPr lang="en-US" altLang="zh-CN" b="0" dirty="0" smtClean="0"/>
              </a:p>
            </p:txBody>
          </p:sp>
        </mc:Choice>
        <mc:Fallback xmlns="">
          <p:sp>
            <p:nvSpPr>
              <p:cNvPr id="4" name="TextBox 11"/>
              <p:cNvSpPr txBox="1">
                <a:spLocks noRot="1" noChangeAspect="1" noMove="1" noResize="1" noEditPoints="1" noAdjustHandles="1" noChangeArrowheads="1" noChangeShapeType="1" noTextEdit="1"/>
              </p:cNvSpPr>
              <p:nvPr/>
            </p:nvSpPr>
            <p:spPr>
              <a:xfrm>
                <a:off x="1835696" y="2636912"/>
                <a:ext cx="2088232" cy="1200329"/>
              </a:xfrm>
              <a:prstGeom prst="rect">
                <a:avLst/>
              </a:prstGeom>
              <a:blipFill rotWithShape="1">
                <a:blip r:embed="rId4"/>
                <a:stretch>
                  <a:fillRect b="-6533"/>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9"/>
              <p:cNvSpPr txBox="1"/>
              <p:nvPr/>
            </p:nvSpPr>
            <p:spPr>
              <a:xfrm>
                <a:off x="2561287" y="3800073"/>
                <a:ext cx="681212"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𝑖𝑛</m:t>
                          </m:r>
                        </m:sub>
                      </m:sSub>
                      <m:r>
                        <a:rPr lang="en-US" altLang="zh-CN" i="1">
                          <a:latin typeface="Cambria Math" panose="02040503050406030204" pitchFamily="18" charset="0"/>
                        </a:rPr>
                        <m:t>(</m:t>
                      </m:r>
                      <m:r>
                        <a:rPr lang="en-US" altLang="zh-CN" i="1" smtClean="0">
                          <a:latin typeface="Cambria Math"/>
                        </a:rPr>
                        <m:t>𝑣</m:t>
                      </m:r>
                      <m:r>
                        <a:rPr lang="en-US" altLang="zh-CN" i="1">
                          <a:latin typeface="Cambria Math" panose="02040503050406030204" pitchFamily="18" charset="0"/>
                        </a:rPr>
                        <m:t>)</m:t>
                      </m:r>
                    </m:oMath>
                  </m:oMathPara>
                </a14:m>
                <a:endParaRPr lang="zh-CN" altLang="en-US" dirty="0"/>
              </a:p>
            </p:txBody>
          </p:sp>
        </mc:Choice>
        <mc:Fallback xmlns="">
          <p:sp>
            <p:nvSpPr>
              <p:cNvPr id="5" name="TextBox 9"/>
              <p:cNvSpPr txBox="1">
                <a:spLocks noRot="1" noChangeAspect="1" noMove="1" noResize="1" noEditPoints="1" noAdjustHandles="1" noChangeArrowheads="1" noChangeShapeType="1" noTextEdit="1"/>
              </p:cNvSpPr>
              <p:nvPr/>
            </p:nvSpPr>
            <p:spPr>
              <a:xfrm>
                <a:off x="2561287" y="3800073"/>
                <a:ext cx="681212" cy="276999"/>
              </a:xfrm>
              <a:prstGeom prst="rect">
                <a:avLst/>
              </a:prstGeom>
              <a:blipFill rotWithShape="1">
                <a:blip r:embed="rId5"/>
                <a:stretch>
                  <a:fillRect l="-7143" r="-12500"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11"/>
              <p:cNvSpPr txBox="1"/>
              <p:nvPr/>
            </p:nvSpPr>
            <p:spPr>
              <a:xfrm>
                <a:off x="683568" y="4664169"/>
                <a:ext cx="2088232" cy="1200329"/>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a:rPr>
                        <m:t>𝑢</m:t>
                      </m:r>
                      <m:r>
                        <a:rPr lang="en-US" altLang="zh-CN" b="0" i="1" smtClean="0">
                          <a:latin typeface="Cambria Math" panose="02040503050406030204" pitchFamily="18" charset="0"/>
                        </a:rPr>
                        <m:t>, 1,</m:t>
                      </m:r>
                      <m:r>
                        <a:rPr lang="en-US" altLang="zh-CN" b="0" i="1" smtClean="0">
                          <a:latin typeface="Cambria Math"/>
                        </a:rPr>
                        <m:t>2</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a:rPr>
                            <m:t>𝑏</m:t>
                          </m:r>
                        </m:e>
                        <m:sub>
                          <m:r>
                            <a:rPr lang="en-US" altLang="zh-CN" b="0" i="1" smtClean="0">
                              <a:latin typeface="Cambria Math"/>
                            </a:rPr>
                            <m:t>1</m:t>
                          </m:r>
                        </m:sub>
                      </m:sSub>
                      <m:r>
                        <a:rPr lang="en-US" altLang="zh-CN" b="0" i="1" smtClean="0">
                          <a:latin typeface="Cambria Math" panose="02040503050406030204" pitchFamily="18" charset="0"/>
                        </a:rPr>
                        <m:t>, </m:t>
                      </m:r>
                      <m:r>
                        <a:rPr lang="en-US" altLang="zh-CN" b="0" i="1" smtClean="0">
                          <a:latin typeface="Cambria Math"/>
                        </a:rPr>
                        <m:t>𝑛𝑢𝑙𝑙</m:t>
                      </m:r>
                      <m:r>
                        <a:rPr lang="en-US" altLang="zh-CN" b="0" i="1" smtClean="0">
                          <a:latin typeface="Cambria Math" panose="02040503050406030204" pitchFamily="18" charset="0"/>
                        </a:rPr>
                        <m:t>〉</m:t>
                      </m:r>
                    </m:oMath>
                  </m:oMathPara>
                </a14:m>
                <a:endParaRPr lang="en-US" altLang="zh-CN" b="0"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r>
                            <a:rPr lang="en-US" altLang="zh-CN" b="0" i="1" smtClean="0">
                              <a:latin typeface="Cambria Math"/>
                            </a:rPr>
                            <m:t>𝑢</m:t>
                          </m:r>
                          <m:r>
                            <a:rPr lang="en-US" altLang="zh-CN" i="1">
                              <a:latin typeface="Cambria Math" panose="02040503050406030204" pitchFamily="18" charset="0"/>
                            </a:rPr>
                            <m:t>, </m:t>
                          </m:r>
                          <m:r>
                            <a:rPr lang="en-US" altLang="zh-CN" b="0" i="1" smtClean="0">
                              <a:latin typeface="Cambria Math" panose="02040503050406030204" pitchFamily="18" charset="0"/>
                            </a:rPr>
                            <m:t>2</m:t>
                          </m:r>
                          <m:r>
                            <a:rPr lang="en-US" altLang="zh-CN" i="1">
                              <a:latin typeface="Cambria Math" panose="02040503050406030204" pitchFamily="18" charset="0"/>
                            </a:rPr>
                            <m:t>,</m:t>
                          </m:r>
                          <m:r>
                            <a:rPr lang="en-US" altLang="zh-CN" b="0" i="1" smtClean="0">
                              <a:latin typeface="Cambria Math"/>
                            </a:rPr>
                            <m:t>3,</m:t>
                          </m:r>
                          <m:r>
                            <a:rPr lang="en-US" altLang="zh-CN" i="1">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i="1" smtClean="0">
                                  <a:latin typeface="Cambria Math"/>
                                </a:rPr>
                                <m:t>𝑏</m:t>
                              </m:r>
                            </m:e>
                            <m:sub>
                              <m:r>
                                <a:rPr lang="en-US" altLang="zh-CN" b="0" i="1" smtClean="0">
                                  <a:latin typeface="Cambria Math"/>
                                </a:rPr>
                                <m:t>1</m:t>
                              </m:r>
                            </m:sub>
                          </m:sSub>
                          <m:r>
                            <a:rPr lang="en-US" altLang="zh-CN" i="1">
                              <a:latin typeface="Cambria Math" panose="02040503050406030204" pitchFamily="18" charset="0"/>
                            </a:rPr>
                            <m:t> </m:t>
                          </m:r>
                          <m:r>
                            <a:rPr lang="en-US" altLang="zh-CN" b="0" i="1" smtClean="0">
                              <a:latin typeface="Cambria Math"/>
                            </a:rPr>
                            <m:t>𝑛𝑢𝑙𝑙</m:t>
                          </m:r>
                        </m:e>
                      </m:d>
                    </m:oMath>
                  </m:oMathPara>
                </a14:m>
                <a:endParaRPr lang="en-US" altLang="zh-CN"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b="0" i="1">
                              <a:latin typeface="Cambria Math" panose="02040503050406030204" pitchFamily="18" charset="0"/>
                            </a:rPr>
                          </m:ctrlPr>
                        </m:dPr>
                        <m:e>
                          <m:r>
                            <a:rPr lang="en-US" altLang="zh-CN" b="0" i="1" smtClean="0">
                              <a:latin typeface="Cambria Math"/>
                            </a:rPr>
                            <m:t>𝑢</m:t>
                          </m:r>
                          <m:r>
                            <a:rPr lang="en-US" altLang="zh-CN" i="1">
                              <a:latin typeface="Cambria Math" panose="02040503050406030204" pitchFamily="18" charset="0"/>
                            </a:rPr>
                            <m:t>, </m:t>
                          </m:r>
                          <m:r>
                            <a:rPr lang="en-US" altLang="zh-CN" b="0" i="1" smtClean="0">
                              <a:latin typeface="Cambria Math" panose="02040503050406030204" pitchFamily="18" charset="0"/>
                            </a:rPr>
                            <m:t>3</m:t>
                          </m:r>
                          <m:r>
                            <a:rPr lang="en-US" altLang="zh-CN" i="1">
                              <a:latin typeface="Cambria Math" panose="02040503050406030204" pitchFamily="18" charset="0"/>
                            </a:rPr>
                            <m:t>,</m:t>
                          </m:r>
                          <m:r>
                            <a:rPr lang="en-US" altLang="zh-CN" b="0" i="1" smtClean="0">
                              <a:latin typeface="Cambria Math"/>
                            </a:rPr>
                            <m:t>4</m:t>
                          </m:r>
                          <m:r>
                            <a:rPr lang="en-US" altLang="zh-CN" i="1">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a:rPr>
                                <m:t>𝑏</m:t>
                              </m:r>
                            </m:e>
                            <m:sub>
                              <m:r>
                                <a:rPr lang="en-US" altLang="zh-CN" b="0" i="1" smtClean="0">
                                  <a:latin typeface="Cambria Math"/>
                                </a:rPr>
                                <m:t>1</m:t>
                              </m:r>
                            </m:sub>
                          </m:sSub>
                          <m:r>
                            <a:rPr lang="en-US" altLang="zh-CN" i="1">
                              <a:latin typeface="Cambria Math" panose="02040503050406030204" pitchFamily="18" charset="0"/>
                            </a:rPr>
                            <m:t>, </m:t>
                          </m:r>
                          <m:r>
                            <a:rPr lang="en-US" altLang="zh-CN" b="0" i="1" smtClean="0">
                              <a:latin typeface="Cambria Math"/>
                            </a:rPr>
                            <m:t>𝑛𝑢𝑙𝑙</m:t>
                          </m:r>
                        </m:e>
                      </m:d>
                    </m:oMath>
                  </m:oMathPara>
                </a14:m>
                <a:endParaRPr lang="en-US" altLang="zh-CN" dirty="0" smtClean="0"/>
              </a:p>
              <a:p>
                <a:pPr algn="ctr"/>
                <a:r>
                  <a:rPr lang="en-US" altLang="zh-CN" b="0" dirty="0" smtClean="0"/>
                  <a:t>…</a:t>
                </a:r>
              </a:p>
            </p:txBody>
          </p:sp>
        </mc:Choice>
        <mc:Fallback xmlns="">
          <p:sp>
            <p:nvSpPr>
              <p:cNvPr id="6" name="TextBox 11"/>
              <p:cNvSpPr txBox="1">
                <a:spLocks noRot="1" noChangeAspect="1" noMove="1" noResize="1" noEditPoints="1" noAdjustHandles="1" noChangeArrowheads="1" noChangeShapeType="1" noTextEdit="1"/>
              </p:cNvSpPr>
              <p:nvPr/>
            </p:nvSpPr>
            <p:spPr>
              <a:xfrm>
                <a:off x="683568" y="4664169"/>
                <a:ext cx="2088232" cy="1200329"/>
              </a:xfrm>
              <a:prstGeom prst="rect">
                <a:avLst/>
              </a:prstGeom>
              <a:blipFill rotWithShape="1">
                <a:blip r:embed="rId6"/>
                <a:stretch>
                  <a:fillRect b="-6000"/>
                </a:stretch>
              </a:blipFill>
              <a:ln w="19050">
                <a:solidFill>
                  <a:schemeClr val="tx1"/>
                </a:solidFill>
              </a:ln>
            </p:spPr>
            <p:txBody>
              <a:bodyPr/>
              <a:lstStyle/>
              <a:p>
                <a:r>
                  <a:rPr lang="zh-CN" altLang="en-US">
                    <a:noFill/>
                  </a:rPr>
                  <a:t> </a:t>
                </a:r>
              </a:p>
            </p:txBody>
          </p:sp>
        </mc:Fallback>
      </mc:AlternateContent>
      <p:sp>
        <p:nvSpPr>
          <p:cNvPr id="11" name="上箭头 10"/>
          <p:cNvSpPr/>
          <p:nvPr/>
        </p:nvSpPr>
        <p:spPr>
          <a:xfrm rot="2651561">
            <a:off x="1701087" y="3800896"/>
            <a:ext cx="331208" cy="8099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上箭头 12"/>
          <p:cNvSpPr/>
          <p:nvPr/>
        </p:nvSpPr>
        <p:spPr>
          <a:xfrm rot="18851561">
            <a:off x="3758310" y="3796125"/>
            <a:ext cx="331208" cy="8099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TextBox 11"/>
              <p:cNvSpPr txBox="1"/>
              <p:nvPr/>
            </p:nvSpPr>
            <p:spPr>
              <a:xfrm>
                <a:off x="2987824" y="4653136"/>
                <a:ext cx="2088232" cy="1200329"/>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a:rPr>
                        <m:t>𝑝</m:t>
                      </m:r>
                      <m:r>
                        <a:rPr lang="en-US" altLang="zh-CN" b="0" i="1" smtClean="0">
                          <a:latin typeface="Cambria Math" panose="02040503050406030204" pitchFamily="18" charset="0"/>
                        </a:rPr>
                        <m:t>, </m:t>
                      </m:r>
                      <m:r>
                        <a:rPr lang="en-US" altLang="zh-CN" b="0" i="1" smtClean="0">
                          <a:latin typeface="Cambria Math"/>
                        </a:rPr>
                        <m:t>2</m:t>
                      </m:r>
                      <m:r>
                        <a:rPr lang="en-US" altLang="zh-CN" b="0" i="1" smtClean="0">
                          <a:latin typeface="Cambria Math" panose="02040503050406030204" pitchFamily="18" charset="0"/>
                        </a:rPr>
                        <m:t>,</m:t>
                      </m:r>
                      <m:r>
                        <a:rPr lang="en-US" altLang="zh-CN" b="0" i="1" smtClean="0">
                          <a:latin typeface="Cambria Math"/>
                        </a:rPr>
                        <m:t>5</m:t>
                      </m:r>
                      <m:r>
                        <a:rPr lang="en-US" altLang="zh-CN" b="0" i="1" smtClean="0">
                          <a:latin typeface="Cambria Math" panose="02040503050406030204" pitchFamily="18" charset="0"/>
                        </a:rPr>
                        <m:t>, </m:t>
                      </m:r>
                      <m:r>
                        <a:rPr lang="en-US" altLang="zh-CN" b="0" i="1" smtClean="0">
                          <a:latin typeface="Cambria Math"/>
                        </a:rPr>
                        <m:t>𝑛𝑢𝑙𝑙</m:t>
                      </m:r>
                      <m:r>
                        <a:rPr lang="en-US" altLang="zh-CN" b="0" i="1" smtClean="0">
                          <a:latin typeface="Cambria Math"/>
                        </a:rPr>
                        <m:t>, </m:t>
                      </m:r>
                      <m:r>
                        <a:rPr lang="en-US" altLang="zh-CN" b="0" i="1" smtClean="0">
                          <a:latin typeface="Cambria Math"/>
                        </a:rPr>
                        <m:t>𝑛𝑢𝑙𝑙</m:t>
                      </m:r>
                      <m:r>
                        <a:rPr lang="en-US" altLang="zh-CN" b="0" i="1" smtClean="0">
                          <a:latin typeface="Cambria Math" panose="02040503050406030204" pitchFamily="18" charset="0"/>
                        </a:rPr>
                        <m:t>〉</m:t>
                      </m:r>
                    </m:oMath>
                  </m:oMathPara>
                </a14:m>
                <a:endParaRPr lang="en-US" altLang="zh-CN" b="0" dirty="0" smtClean="0"/>
              </a:p>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r>
                            <a:rPr lang="en-US" altLang="zh-CN" b="0" i="1" smtClean="0">
                              <a:latin typeface="Cambria Math"/>
                            </a:rPr>
                            <m:t>𝑝</m:t>
                          </m:r>
                          <m:r>
                            <a:rPr lang="en-US" altLang="zh-CN" i="1">
                              <a:latin typeface="Cambria Math" panose="02040503050406030204" pitchFamily="18" charset="0"/>
                            </a:rPr>
                            <m:t>, </m:t>
                          </m:r>
                          <m:r>
                            <a:rPr lang="en-US" altLang="zh-CN" b="0" i="1" smtClean="0">
                              <a:latin typeface="Cambria Math"/>
                            </a:rPr>
                            <m:t>3</m:t>
                          </m:r>
                          <m:r>
                            <a:rPr lang="en-US" altLang="zh-CN" i="1">
                              <a:latin typeface="Cambria Math" panose="02040503050406030204" pitchFamily="18" charset="0"/>
                            </a:rPr>
                            <m:t>,</m:t>
                          </m:r>
                          <m:r>
                            <a:rPr lang="en-US" altLang="zh-CN" b="0" i="1" smtClean="0">
                              <a:latin typeface="Cambria Math"/>
                            </a:rPr>
                            <m:t>6,</m:t>
                          </m:r>
                          <m:r>
                            <a:rPr lang="en-US" altLang="zh-CN" i="1">
                              <a:latin typeface="Cambria Math" panose="02040503050406030204" pitchFamily="18" charset="0"/>
                            </a:rPr>
                            <m:t> </m:t>
                          </m:r>
                          <m:r>
                            <a:rPr lang="en-US" altLang="zh-CN" b="0" i="1" smtClean="0">
                              <a:latin typeface="Cambria Math"/>
                            </a:rPr>
                            <m:t>𝑛𝑢𝑙𝑙</m:t>
                          </m:r>
                          <m:r>
                            <a:rPr lang="en-US" altLang="zh-CN" b="0" i="1" smtClean="0">
                              <a:latin typeface="Cambria Math"/>
                            </a:rPr>
                            <m:t>, </m:t>
                          </m:r>
                          <m:r>
                            <a:rPr lang="en-US" altLang="zh-CN" b="0" i="1" smtClean="0">
                              <a:latin typeface="Cambria Math"/>
                            </a:rPr>
                            <m:t>𝑛𝑢𝑙𝑙</m:t>
                          </m:r>
                        </m:e>
                      </m:d>
                    </m:oMath>
                  </m:oMathPara>
                </a14:m>
                <a:endParaRPr lang="en-US" altLang="zh-CN" dirty="0" smtClean="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r>
                        <a:rPr lang="en-US" altLang="zh-CN" b="0" i="1" smtClean="0">
                          <a:latin typeface="Cambria Math"/>
                        </a:rPr>
                        <m:t>𝑝</m:t>
                      </m:r>
                      <m:r>
                        <a:rPr lang="en-US" altLang="zh-CN" i="1">
                          <a:latin typeface="Cambria Math" panose="02040503050406030204" pitchFamily="18" charset="0"/>
                        </a:rPr>
                        <m:t>, </m:t>
                      </m:r>
                      <m:r>
                        <a:rPr lang="en-US" altLang="zh-CN" b="0" i="1" smtClean="0">
                          <a:latin typeface="Cambria Math"/>
                        </a:rPr>
                        <m:t>4</m:t>
                      </m:r>
                      <m:r>
                        <a:rPr lang="en-US" altLang="zh-CN" i="1">
                          <a:latin typeface="Cambria Math" panose="02040503050406030204" pitchFamily="18" charset="0"/>
                        </a:rPr>
                        <m:t>,</m:t>
                      </m:r>
                      <m:r>
                        <a:rPr lang="en-US" altLang="zh-CN" b="0" i="1" smtClean="0">
                          <a:latin typeface="Cambria Math"/>
                        </a:rPr>
                        <m:t>7</m:t>
                      </m:r>
                      <m:r>
                        <a:rPr lang="en-US" altLang="zh-CN" i="1">
                          <a:latin typeface="Cambria Math" panose="02040503050406030204" pitchFamily="18" charset="0"/>
                        </a:rPr>
                        <m:t>, </m:t>
                      </m:r>
                      <m:r>
                        <a:rPr lang="en-US" altLang="zh-CN" b="0" i="1" smtClean="0">
                          <a:latin typeface="Cambria Math"/>
                        </a:rPr>
                        <m:t>𝑛𝑢𝑙𝑙</m:t>
                      </m:r>
                      <m:r>
                        <a:rPr lang="en-US" altLang="zh-CN" b="0" i="1" smtClean="0">
                          <a:latin typeface="Cambria Math"/>
                        </a:rPr>
                        <m:t>, </m:t>
                      </m:r>
                      <m:r>
                        <a:rPr lang="en-US" altLang="zh-CN" b="0" i="1" smtClean="0">
                          <a:latin typeface="Cambria Math"/>
                        </a:rPr>
                        <m:t>𝑛𝑢𝑙𝑙</m:t>
                      </m:r>
                      <m:r>
                        <a:rPr lang="en-US" altLang="zh-CN" i="1">
                          <a:latin typeface="Cambria Math" panose="02040503050406030204" pitchFamily="18" charset="0"/>
                        </a:rPr>
                        <m:t>〉</m:t>
                      </m:r>
                    </m:oMath>
                  </m:oMathPara>
                </a14:m>
                <a:endParaRPr lang="en-US" altLang="zh-CN" b="0" dirty="0" smtClean="0"/>
              </a:p>
              <a:p>
                <a:pPr algn="ctr"/>
                <a:r>
                  <a:rPr lang="en-US" altLang="zh-CN" dirty="0" smtClean="0"/>
                  <a:t>…</a:t>
                </a:r>
                <a:endParaRPr lang="en-US" altLang="zh-CN" b="0" dirty="0" smtClean="0"/>
              </a:p>
            </p:txBody>
          </p:sp>
        </mc:Choice>
        <mc:Fallback xmlns="">
          <p:sp>
            <p:nvSpPr>
              <p:cNvPr id="16" name="TextBox 11"/>
              <p:cNvSpPr txBox="1">
                <a:spLocks noRot="1" noChangeAspect="1" noMove="1" noResize="1" noEditPoints="1" noAdjustHandles="1" noChangeArrowheads="1" noChangeShapeType="1" noTextEdit="1"/>
              </p:cNvSpPr>
              <p:nvPr/>
            </p:nvSpPr>
            <p:spPr>
              <a:xfrm>
                <a:off x="2987824" y="4653136"/>
                <a:ext cx="2088232" cy="1200329"/>
              </a:xfrm>
              <a:prstGeom prst="rect">
                <a:avLst/>
              </a:prstGeom>
              <a:blipFill rotWithShape="1">
                <a:blip r:embed="rId7"/>
                <a:stretch>
                  <a:fillRect b="-6000"/>
                </a:stretch>
              </a:blipFill>
              <a:ln w="19050">
                <a:solidFill>
                  <a:schemeClr val="tx1"/>
                </a:solidFill>
              </a:ln>
            </p:spPr>
            <p:txBody>
              <a:bodyPr/>
              <a:lstStyle/>
              <a:p>
                <a:r>
                  <a:rPr lang="zh-CN" altLang="en-US">
                    <a:noFill/>
                  </a:rPr>
                  <a:t> </a:t>
                </a:r>
              </a:p>
            </p:txBody>
          </p:sp>
        </mc:Fallback>
      </mc:AlternateContent>
      <p:sp>
        <p:nvSpPr>
          <p:cNvPr id="17" name="TextBox 11"/>
          <p:cNvSpPr txBox="1"/>
          <p:nvPr/>
        </p:nvSpPr>
        <p:spPr>
          <a:xfrm>
            <a:off x="5508104" y="3692932"/>
            <a:ext cx="1955874" cy="369332"/>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0" dirty="0" smtClean="0">
                <a:latin typeface="Times New Roman" panose="02020603050405020304" pitchFamily="18" charset="0"/>
                <a:cs typeface="Times New Roman" panose="02020603050405020304" pitchFamily="18" charset="0"/>
              </a:rPr>
              <a:t>Label dependency</a:t>
            </a:r>
          </a:p>
        </p:txBody>
      </p:sp>
      <p:cxnSp>
        <p:nvCxnSpPr>
          <p:cNvPr id="12" name="直接箭头连接符 11"/>
          <p:cNvCxnSpPr/>
          <p:nvPr/>
        </p:nvCxnSpPr>
        <p:spPr>
          <a:xfrm flipH="1">
            <a:off x="6421003" y="3140968"/>
            <a:ext cx="0" cy="540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157636" y="2708920"/>
            <a:ext cx="1440160" cy="8280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矩形 20"/>
              <p:cNvSpPr/>
              <p:nvPr/>
            </p:nvSpPr>
            <p:spPr>
              <a:xfrm>
                <a:off x="5340696" y="2653308"/>
                <a:ext cx="2222026" cy="446459"/>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panose="02040503050406030204" pitchFamily="18" charset="0"/>
                        </a:rPr>
                        <m:t>〈</m:t>
                      </m:r>
                      <m:r>
                        <a:rPr lang="en-US" altLang="zh-CN" i="1">
                          <a:solidFill>
                            <a:schemeClr val="tx1"/>
                          </a:solidFill>
                          <a:latin typeface="Cambria Math"/>
                        </a:rPr>
                        <m:t>𝑢</m:t>
                      </m:r>
                      <m:r>
                        <a:rPr lang="en-US" altLang="zh-CN" i="1">
                          <a:solidFill>
                            <a:schemeClr val="tx1"/>
                          </a:solidFill>
                          <a:latin typeface="Cambria Math" panose="02040503050406030204" pitchFamily="18" charset="0"/>
                        </a:rPr>
                        <m:t>, </m:t>
                      </m:r>
                      <m:r>
                        <a:rPr lang="en-US" altLang="zh-CN" i="1">
                          <a:solidFill>
                            <a:schemeClr val="tx1"/>
                          </a:solidFill>
                          <a:latin typeface="Cambria Math"/>
                        </a:rPr>
                        <m:t>𝑛𝑢𝑙𝑙</m:t>
                      </m:r>
                      <m:r>
                        <a:rPr lang="en-US" altLang="zh-CN" i="1">
                          <a:solidFill>
                            <a:schemeClr val="tx1"/>
                          </a:solidFill>
                          <a:latin typeface="Cambria Math" panose="02040503050406030204" pitchFamily="18" charset="0"/>
                        </a:rPr>
                        <m:t>,</m:t>
                      </m:r>
                      <m:r>
                        <a:rPr lang="en-US" altLang="zh-CN" i="1">
                          <a:solidFill>
                            <a:schemeClr val="tx1"/>
                          </a:solidFill>
                          <a:latin typeface="Cambria Math"/>
                        </a:rPr>
                        <m:t>𝑛𝑢𝑙𝑙</m:t>
                      </m:r>
                      <m:r>
                        <a:rPr lang="en-US" altLang="zh-CN" i="1">
                          <a:solidFill>
                            <a:schemeClr val="tx1"/>
                          </a:solidFill>
                          <a:latin typeface="Cambria Math" panose="02040503050406030204" pitchFamily="18" charset="0"/>
                        </a:rPr>
                        <m:t>, </m:t>
                      </m:r>
                      <m:r>
                        <a:rPr lang="en-US" altLang="zh-CN" i="1">
                          <a:solidFill>
                            <a:schemeClr val="tx1"/>
                          </a:solidFill>
                          <a:latin typeface="Cambria Math"/>
                        </a:rPr>
                        <m:t>𝑛𝑢𝑙𝑙</m:t>
                      </m:r>
                      <m:r>
                        <a:rPr lang="en-US" altLang="zh-CN" i="1">
                          <a:solidFill>
                            <a:schemeClr val="tx1"/>
                          </a:solidFill>
                          <a:latin typeface="Cambria Math" panose="02040503050406030204" pitchFamily="18" charset="0"/>
                        </a:rPr>
                        <m:t>, </m:t>
                      </m:r>
                      <m:r>
                        <a:rPr lang="en-US" altLang="zh-CN" i="1">
                          <a:solidFill>
                            <a:schemeClr val="tx1"/>
                          </a:solidFill>
                          <a:latin typeface="Cambria Math"/>
                        </a:rPr>
                        <m:t>𝑝</m:t>
                      </m:r>
                      <m:r>
                        <a:rPr lang="en-US" altLang="zh-CN" i="1">
                          <a:solidFill>
                            <a:schemeClr val="tx1"/>
                          </a:solidFill>
                          <a:latin typeface="Cambria Math" panose="02040503050406030204" pitchFamily="18" charset="0"/>
                        </a:rPr>
                        <m:t>〉</m:t>
                      </m:r>
                    </m:oMath>
                  </m:oMathPara>
                </a14:m>
                <a:endParaRPr lang="en-US" altLang="zh-CN" dirty="0">
                  <a:solidFill>
                    <a:schemeClr val="tx1"/>
                  </a:solidFill>
                </a:endParaRPr>
              </a:p>
            </p:txBody>
          </p:sp>
        </mc:Choice>
        <mc:Fallback xmlns="">
          <p:sp>
            <p:nvSpPr>
              <p:cNvPr id="21" name="矩形 20"/>
              <p:cNvSpPr>
                <a:spLocks noRot="1" noChangeAspect="1" noMove="1" noResize="1" noEditPoints="1" noAdjustHandles="1" noChangeArrowheads="1" noChangeShapeType="1" noTextEdit="1"/>
              </p:cNvSpPr>
              <p:nvPr/>
            </p:nvSpPr>
            <p:spPr>
              <a:xfrm>
                <a:off x="5340696" y="2653308"/>
                <a:ext cx="2222026" cy="446459"/>
              </a:xfrm>
              <a:prstGeom prst="rect">
                <a:avLst/>
              </a:prstGeom>
              <a:blipFill rotWithShape="1">
                <a:blip r:embed="rId8"/>
                <a:stretch>
                  <a:fillRect/>
                </a:stretch>
              </a:blipFill>
              <a:ln>
                <a:solidFill>
                  <a:srgbClr val="C00000"/>
                </a:solidFill>
                <a:prstDash val="sysDash"/>
              </a:ln>
            </p:spPr>
            <p:txBody>
              <a:bodyPr/>
              <a:lstStyle/>
              <a:p>
                <a:r>
                  <a:rPr lang="zh-CN" altLang="en-US">
                    <a:noFill/>
                  </a:rPr>
                  <a:t> </a:t>
                </a:r>
              </a:p>
            </p:txBody>
          </p:sp>
        </mc:Fallback>
      </mc:AlternateContent>
      <p:sp>
        <p:nvSpPr>
          <p:cNvPr id="22" name="矩形 21"/>
          <p:cNvSpPr/>
          <p:nvPr/>
        </p:nvSpPr>
        <p:spPr>
          <a:xfrm>
            <a:off x="903784" y="4708282"/>
            <a:ext cx="1656184" cy="8280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083074" y="4704090"/>
            <a:ext cx="1944217" cy="8280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曲线连接符 31"/>
          <p:cNvCxnSpPr>
            <a:stCxn id="17" idx="1"/>
          </p:cNvCxnSpPr>
          <p:nvPr/>
        </p:nvCxnSpPr>
        <p:spPr>
          <a:xfrm rot="10800000" flipV="1">
            <a:off x="2559970" y="3877597"/>
            <a:ext cx="2948134" cy="830683"/>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曲线连接符 40"/>
          <p:cNvCxnSpPr/>
          <p:nvPr/>
        </p:nvCxnSpPr>
        <p:spPr>
          <a:xfrm rot="10800000" flipV="1">
            <a:off x="5076057" y="4077072"/>
            <a:ext cx="1344947" cy="864096"/>
          </a:xfrm>
          <a:prstGeom prst="curved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00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Label Compression</a:t>
            </a:r>
            <a:endParaRPr lang="zh-CN" altLang="en-US" dirty="0"/>
          </a:p>
        </p:txBody>
      </p:sp>
      <p:sp>
        <p:nvSpPr>
          <p:cNvPr id="3" name="内容占位符 2"/>
          <p:cNvSpPr>
            <a:spLocks noGrp="1"/>
          </p:cNvSpPr>
          <p:nvPr>
            <p:ph idx="1"/>
          </p:nvPr>
        </p:nvSpPr>
        <p:spPr/>
        <p:txBody>
          <a:bodyPr/>
          <a:lstStyle/>
          <a:p>
            <a:r>
              <a:rPr lang="en-US" altLang="zh-CN" dirty="0" smtClean="0"/>
              <a:t>Objective </a:t>
            </a:r>
          </a:p>
          <a:p>
            <a:pPr lvl="1"/>
            <a:r>
              <a:rPr lang="en-US" altLang="zh-CN" dirty="0" smtClean="0"/>
              <a:t>Compress labels as much as possible without significant overheads on query processing.</a:t>
            </a:r>
          </a:p>
          <a:p>
            <a:pPr lvl="1"/>
            <a:endParaRPr lang="en-US" altLang="zh-CN" dirty="0"/>
          </a:p>
          <a:p>
            <a:pPr lvl="1"/>
            <a:r>
              <a:rPr lang="en-US" altLang="zh-CN" dirty="0" smtClean="0"/>
              <a:t>We formulate it as a weighted maximum independent set problem</a:t>
            </a:r>
          </a:p>
          <a:p>
            <a:pPr lvl="2"/>
            <a:r>
              <a:rPr lang="en-US" altLang="zh-CN" dirty="0" smtClean="0"/>
              <a:t>Solve it using the standard linear-time (1/maximum degree)-approximation algorithm.</a:t>
            </a:r>
            <a:endParaRPr lang="zh-CN" altLang="en-US" dirty="0"/>
          </a:p>
        </p:txBody>
      </p:sp>
    </p:spTree>
    <p:extLst>
      <p:ext uri="{BB962C8B-B14F-4D97-AF65-F5344CB8AC3E}">
        <p14:creationId xmlns:p14="http://schemas.microsoft.com/office/powerpoint/2010/main" val="1896830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Concise representation of query results</a:t>
            </a:r>
            <a:endParaRPr lang="zh-CN"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altLang="zh-CN" sz="2800" dirty="0" smtClean="0"/>
                  <a:t>Concise Path </a:t>
                </a:r>
              </a:p>
              <a:p>
                <a:pPr lvl="1"/>
                <a14:m>
                  <m:oMath xmlns:m="http://schemas.openxmlformats.org/officeDocument/2006/math">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 </m:t>
                    </m:r>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𝑣</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𝑣</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,7,9, </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 </m:t>
                    </m:r>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𝑣</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𝑣</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,9,10, </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 </m:t>
                    </m:r>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𝑣</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𝑣</m:t>
                            </m:r>
                          </m:e>
                          <m:sub>
                            <m:r>
                              <a:rPr lang="en-US" altLang="zh-CN" sz="2400" b="0" i="1" smtClean="0">
                                <a:latin typeface="Cambria Math" panose="02040503050406030204" pitchFamily="18" charset="0"/>
                              </a:rPr>
                              <m:t>5</m:t>
                            </m:r>
                          </m:sub>
                        </m:sSub>
                        <m:r>
                          <a:rPr lang="en-US" altLang="zh-CN" sz="2400" b="0" i="1" smtClean="0">
                            <a:latin typeface="Cambria Math" panose="02040503050406030204" pitchFamily="18" charset="0"/>
                          </a:rPr>
                          <m:t>,11, 13,</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m:t>
                    </m:r>
                  </m:oMath>
                </a14:m>
                <a:endParaRPr lang="en-US" altLang="zh-CN" sz="2400" dirty="0" smtClean="0"/>
              </a:p>
              <a:p>
                <a:pPr lvl="1"/>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𝑐</m:t>
                        </m:r>
                      </m:sub>
                    </m:sSub>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𝑣</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 7,</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 </m:t>
                        </m:r>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𝑣</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 11, </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 </m:t>
                        </m:r>
                      </m:e>
                    </m:d>
                    <m:r>
                      <a:rPr lang="en-US" altLang="zh-CN" sz="2400" b="0" i="1" smtClean="0">
                        <a:latin typeface="Cambria Math" panose="02040503050406030204" pitchFamily="18" charset="0"/>
                      </a:rPr>
                      <m:t> </m:t>
                    </m:r>
                  </m:oMath>
                </a14:m>
                <a:endParaRPr lang="en-US" altLang="zh-CN" sz="2400" dirty="0" smtClean="0"/>
              </a:p>
              <a:p>
                <a:pPr lvl="1"/>
                <a:r>
                  <a:rPr lang="en-US" altLang="zh-CN" sz="2400" dirty="0" smtClean="0"/>
                  <a:t>Easily cooperated into index construction, query processing and label compression.</a:t>
                </a:r>
              </a:p>
              <a:p>
                <a:pPr marL="457200" lvl="1" indent="0">
                  <a:buNone/>
                </a:pPr>
                <a:endParaRPr lang="en-US" altLang="zh-CN" sz="2400" dirty="0"/>
              </a:p>
              <a:p>
                <a:r>
                  <a:rPr lang="en-US" altLang="zh-CN" sz="2800" dirty="0" smtClean="0"/>
                  <a:t>Reduce path unfolding cost.</a:t>
                </a:r>
              </a:p>
              <a:p>
                <a:r>
                  <a:rPr lang="en-US" altLang="zh-CN" sz="2800" dirty="0" smtClean="0"/>
                  <a:t>Improve query efficiency </a:t>
                </a:r>
                <a:endParaRPr lang="zh-CN" alt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259" t="-1348" r="-1778"/>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92840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Summary</a:t>
            </a:r>
            <a:endParaRPr lang="zh-CN"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altLang="zh-CN" i="1" dirty="0" smtClean="0">
                    <a:solidFill>
                      <a:srgbClr val="FF0000"/>
                    </a:solidFill>
                  </a:rPr>
                  <a:t>Timetable Labeling (TTL) </a:t>
                </a:r>
              </a:p>
              <a:p>
                <a:pPr lvl="1"/>
                <a:r>
                  <a:rPr lang="en-US" altLang="zh-CN" dirty="0" smtClean="0"/>
                  <a:t>Index structure</a:t>
                </a:r>
              </a:p>
              <a:p>
                <a:pPr lvl="1"/>
                <a:r>
                  <a:rPr lang="en-US" altLang="zh-CN" dirty="0" smtClean="0"/>
                  <a:t>Linear query algorithm</a:t>
                </a:r>
                <a:endParaRPr lang="en-US" altLang="zh-CN" dirty="0"/>
              </a:p>
              <a:p>
                <a:r>
                  <a:rPr lang="en-US" altLang="zh-CN" dirty="0">
                    <a:solidFill>
                      <a:srgbClr val="FF0000"/>
                    </a:solidFill>
                  </a:rPr>
                  <a:t>Preprocessing Algorithms</a:t>
                </a:r>
                <a:endParaRPr lang="en-US" altLang="zh-CN" dirty="0"/>
              </a:p>
              <a:p>
                <a:pPr lvl="1"/>
                <a:r>
                  <a:rPr lang="en-US" altLang="zh-CN" b="0" dirty="0" smtClean="0"/>
                  <a:t>Index construction algorithm</a:t>
                </a:r>
              </a:p>
              <a:p>
                <a:pPr lvl="1"/>
                <a14:m>
                  <m:oMath xmlns:m="http://schemas.openxmlformats.org/officeDocument/2006/math">
                    <m:rad>
                      <m:radPr>
                        <m:degHide m:val="on"/>
                        <m:ctrlPr>
                          <a:rPr lang="en-US" altLang="zh-CN" b="0" i="1" dirty="0" smtClean="0">
                            <a:latin typeface="Cambria Math" panose="02040503050406030204" pitchFamily="18" charset="0"/>
                          </a:rPr>
                        </m:ctrlPr>
                      </m:radPr>
                      <m:deg/>
                      <m:e>
                        <m:r>
                          <a:rPr lang="en-US" altLang="zh-CN" b="0" i="1" dirty="0" smtClean="0">
                            <a:latin typeface="Cambria Math" panose="02040503050406030204" pitchFamily="18" charset="0"/>
                          </a:rPr>
                          <m:t>𝑚</m:t>
                        </m:r>
                      </m:e>
                    </m:rad>
                  </m:oMath>
                </a14:m>
                <a:r>
                  <a:rPr lang="en-US" altLang="zh-CN" dirty="0" smtClean="0"/>
                  <a:t>-approximation </a:t>
                </a:r>
                <a:endParaRPr lang="en-US" altLang="zh-CN" dirty="0"/>
              </a:p>
              <a:p>
                <a:r>
                  <a:rPr lang="en-US" altLang="zh-CN" dirty="0" smtClean="0">
                    <a:solidFill>
                      <a:srgbClr val="FF0000"/>
                    </a:solidFill>
                  </a:rPr>
                  <a:t>Optimizations</a:t>
                </a:r>
                <a:endParaRPr lang="en-US" altLang="zh-CN" dirty="0">
                  <a:solidFill>
                    <a:srgbClr val="FF0000"/>
                  </a:solidFill>
                </a:endParaRPr>
              </a:p>
              <a:p>
                <a:pPr marL="742950" lvl="2" indent="-342900"/>
                <a:r>
                  <a:rPr lang="en-US" altLang="zh-CN" dirty="0"/>
                  <a:t>Index size: </a:t>
                </a:r>
                <a:r>
                  <a:rPr lang="en-US" altLang="zh-CN" dirty="0" smtClean="0"/>
                  <a:t>Route-based/Pivot-based compression</a:t>
                </a:r>
                <a:endParaRPr lang="en-US" altLang="zh-CN" dirty="0"/>
              </a:p>
              <a:p>
                <a:pPr marL="742950" lvl="2" indent="-342900"/>
                <a:r>
                  <a:rPr lang="en-US" altLang="zh-CN" dirty="0"/>
                  <a:t>Query time: concise </a:t>
                </a:r>
                <a:r>
                  <a:rPr lang="en-US" altLang="zh-CN" dirty="0" smtClean="0"/>
                  <a:t>path</a:t>
                </a:r>
                <a:endParaRPr lang="zh-CN"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9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94432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dirty="0"/>
          </a:p>
        </p:txBody>
      </p:sp>
      <p:sp>
        <p:nvSpPr>
          <p:cNvPr id="4" name="Title 1"/>
          <p:cNvSpPr txBox="1">
            <a:spLocks/>
          </p:cNvSpPr>
          <p:nvPr/>
        </p:nvSpPr>
        <p:spPr>
          <a:xfrm>
            <a:off x="755576" y="2852936"/>
            <a:ext cx="7772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a:lstStyle>
          <a:p>
            <a:r>
              <a:rPr lang="en-US" dirty="0" smtClean="0"/>
              <a:t>Experiments</a:t>
            </a:r>
            <a:endParaRPr lang="en-US" dirty="0"/>
          </a:p>
        </p:txBody>
      </p:sp>
    </p:spTree>
    <p:extLst>
      <p:ext uri="{BB962C8B-B14F-4D97-AF65-F5344CB8AC3E}">
        <p14:creationId xmlns:p14="http://schemas.microsoft.com/office/powerpoint/2010/main" val="450949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Experimental setup</a:t>
            </a:r>
            <a:endParaRPr lang="zh-CN"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altLang="zh-CN" sz="2800" dirty="0" smtClean="0"/>
                  <a:t>Running Environment</a:t>
                </a:r>
              </a:p>
              <a:p>
                <a:pPr lvl="1"/>
                <a:r>
                  <a:rPr lang="en-US" altLang="zh-CN" sz="2400" dirty="0"/>
                  <a:t>Intel E5-2650V2 2.60GHz CPU and 64GB RAM, </a:t>
                </a:r>
                <a:r>
                  <a:rPr lang="en-US" altLang="zh-CN" sz="2400" dirty="0" smtClean="0"/>
                  <a:t>Ubuntu </a:t>
                </a:r>
                <a:r>
                  <a:rPr lang="en-US" altLang="zh-CN" sz="2400" dirty="0"/>
                  <a:t>14.04.1.</a:t>
                </a:r>
              </a:p>
              <a:p>
                <a:pPr lvl="1"/>
                <a:r>
                  <a:rPr lang="en-US" altLang="zh-CN" sz="2400" dirty="0"/>
                  <a:t>C++ implementation</a:t>
                </a:r>
                <a:r>
                  <a:rPr lang="en-US" altLang="zh-CN" sz="2400" dirty="0" smtClean="0"/>
                  <a:t>.</a:t>
                </a:r>
                <a:endParaRPr lang="en-US" altLang="zh-CN" sz="2800" dirty="0" smtClean="0"/>
              </a:p>
              <a:p>
                <a:r>
                  <a:rPr lang="en-US" altLang="zh-CN" sz="2800" dirty="0" smtClean="0"/>
                  <a:t>Query </a:t>
                </a:r>
                <a:r>
                  <a:rPr lang="en-US" altLang="zh-CN" sz="2800" dirty="0"/>
                  <a:t>generation:</a:t>
                </a:r>
              </a:p>
              <a:p>
                <a:pPr lvl="1"/>
                <a:r>
                  <a:rPr lang="en-US" altLang="zh-CN" sz="2400" dirty="0" smtClean="0"/>
                  <a:t>Randomly generated </a:t>
                </a:r>
              </a:p>
              <a:p>
                <a:pPr marL="457200" lvl="1" indent="0">
                  <a:buNone/>
                </a:pPr>
                <a14:m>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10</m:t>
                        </m:r>
                      </m:e>
                      <m:sup>
                        <m:r>
                          <a:rPr lang="en-US" altLang="zh-CN" sz="2400" b="0" i="1" smtClean="0">
                            <a:latin typeface="Cambria Math" panose="02040503050406030204" pitchFamily="18" charset="0"/>
                          </a:rPr>
                          <m:t>5</m:t>
                        </m:r>
                      </m:sup>
                    </m:sSup>
                  </m:oMath>
                </a14:m>
                <a:r>
                  <a:rPr lang="en-US" altLang="zh-CN" sz="2400" dirty="0" smtClean="0"/>
                  <a:t> queries </a:t>
                </a:r>
              </a:p>
              <a:p>
                <a:endParaRPr lang="en-US" altLang="zh-CN" sz="2800" dirty="0" smtClean="0"/>
              </a:p>
              <a:p>
                <a:r>
                  <a:rPr lang="en-US" altLang="zh-CN" sz="2800" dirty="0" smtClean="0"/>
                  <a:t>Different variations of TTL</a:t>
                </a:r>
              </a:p>
              <a:p>
                <a:pPr lvl="1"/>
                <a:r>
                  <a:rPr lang="en-US" altLang="zh-CN" sz="2400" dirty="0" smtClean="0"/>
                  <a:t>TTL, C-TTL, TTL with concise path, C-TTL with concise path</a:t>
                </a:r>
              </a:p>
              <a:p>
                <a:endParaRPr lang="zh-CN" alt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1213"/>
                </a:stretch>
              </a:blipFill>
            </p:spPr>
            <p:txBody>
              <a:bodyPr/>
              <a:lstStyle/>
              <a:p>
                <a:r>
                  <a:rPr lang="zh-CN" altLang="en-US">
                    <a:noFill/>
                  </a:rPr>
                  <a:t> </a:t>
                </a:r>
              </a:p>
            </p:txBody>
          </p:sp>
        </mc:Fallback>
      </mc:AlternateContent>
      <p:sp>
        <p:nvSpPr>
          <p:cNvPr id="4" name="TextBox 3"/>
          <p:cNvSpPr txBox="1"/>
          <p:nvPr/>
        </p:nvSpPr>
        <p:spPr>
          <a:xfrm>
            <a:off x="4211960" y="2939460"/>
            <a:ext cx="4330824" cy="1569660"/>
          </a:xfrm>
          <a:prstGeom prst="rect">
            <a:avLst/>
          </a:prstGeom>
          <a:noFill/>
          <a:ln>
            <a:solidFill>
              <a:schemeClr val="tx1"/>
            </a:solidFill>
          </a:ln>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Competitors:</a:t>
            </a:r>
          </a:p>
          <a:p>
            <a:r>
              <a:rPr lang="en-US" altLang="zh-CN" sz="2400" i="1" kern="0" dirty="0">
                <a:solidFill>
                  <a:schemeClr val="tx2"/>
                </a:solidFill>
                <a:ea typeface="MS PGothic" pitchFamily="34" charset="-128"/>
              </a:rPr>
              <a:t>CSA</a:t>
            </a:r>
            <a:r>
              <a:rPr lang="en-US" altLang="zh-CN" sz="2400" kern="0" dirty="0">
                <a:solidFill>
                  <a:schemeClr val="tx2"/>
                </a:solidFill>
                <a:ea typeface="MS PGothic" pitchFamily="34" charset="-128"/>
              </a:rPr>
              <a:t> </a:t>
            </a:r>
            <a:r>
              <a:rPr lang="en-US" altLang="zh-CN" sz="2400" kern="0" dirty="0">
                <a:ea typeface="MS PGothic" pitchFamily="34" charset="-128"/>
              </a:rPr>
              <a:t>[</a:t>
            </a:r>
            <a:r>
              <a:rPr lang="en-US" altLang="zh-CN" sz="2400" kern="0" dirty="0" err="1">
                <a:ea typeface="MS PGothic" pitchFamily="34" charset="-128"/>
              </a:rPr>
              <a:t>Dibbelt</a:t>
            </a:r>
            <a:r>
              <a:rPr lang="en-US" altLang="zh-CN" sz="2400" kern="0" dirty="0">
                <a:ea typeface="MS PGothic" pitchFamily="34" charset="-128"/>
              </a:rPr>
              <a:t> et al. SEA’13, Wu et al. VLDB’14</a:t>
            </a:r>
            <a:r>
              <a:rPr lang="en-US" altLang="zh-CN" sz="2400" kern="0" dirty="0" smtClean="0">
                <a:ea typeface="MS PGothic" pitchFamily="34" charset="-128"/>
              </a:rPr>
              <a:t>]</a:t>
            </a:r>
          </a:p>
          <a:p>
            <a:r>
              <a:rPr lang="en-US" altLang="zh-CN" sz="2400" i="1" kern="0" dirty="0">
                <a:solidFill>
                  <a:schemeClr val="tx2"/>
                </a:solidFill>
                <a:ea typeface="MS PGothic" pitchFamily="34" charset="-128"/>
              </a:rPr>
              <a:t>CHT</a:t>
            </a:r>
            <a:r>
              <a:rPr lang="en-US" altLang="zh-CN" sz="2400" kern="0" dirty="0">
                <a:ea typeface="MS PGothic" pitchFamily="34" charset="-128"/>
              </a:rPr>
              <a:t> [</a:t>
            </a:r>
            <a:r>
              <a:rPr lang="en-US" altLang="zh-CN" sz="2400" kern="0" dirty="0" err="1">
                <a:ea typeface="MS PGothic" pitchFamily="34" charset="-128"/>
              </a:rPr>
              <a:t>Geisberger</a:t>
            </a:r>
            <a:r>
              <a:rPr lang="en-US" altLang="zh-CN" sz="2400" kern="0" dirty="0">
                <a:ea typeface="MS PGothic" pitchFamily="34" charset="-128"/>
              </a:rPr>
              <a:t> et al. SEA’10]</a:t>
            </a:r>
            <a:endParaRPr lang="zh-CN" altLang="en-US" sz="2400" dirty="0"/>
          </a:p>
        </p:txBody>
      </p:sp>
    </p:spTree>
    <p:custDataLst>
      <p:tags r:id="rId1"/>
    </p:custDataLst>
    <p:extLst>
      <p:ext uri="{BB962C8B-B14F-4D97-AF65-F5344CB8AC3E}">
        <p14:creationId xmlns:p14="http://schemas.microsoft.com/office/powerpoint/2010/main" val="1423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Datasets</a:t>
            </a:r>
            <a:endParaRPr lang="zh-CN" altLang="en-US" dirty="0"/>
          </a:p>
        </p:txBody>
      </p:sp>
      <p:sp>
        <p:nvSpPr>
          <p:cNvPr id="3" name="Content Placeholder 2"/>
          <p:cNvSpPr>
            <a:spLocks noGrp="1"/>
          </p:cNvSpPr>
          <p:nvPr>
            <p:ph idx="1"/>
          </p:nvPr>
        </p:nvSpPr>
        <p:spPr/>
        <p:txBody>
          <a:bodyPr/>
          <a:lstStyle/>
          <a:p>
            <a:r>
              <a:rPr lang="en-US" altLang="zh-CN" sz="2800" dirty="0" smtClean="0"/>
              <a:t>11 </a:t>
            </a:r>
            <a:r>
              <a:rPr lang="en-US" altLang="zh-CN" dirty="0" smtClean="0"/>
              <a:t>public available datasets</a:t>
            </a:r>
            <a:endParaRPr lang="zh-CN" altLang="en-US" dirty="0"/>
          </a:p>
        </p:txBody>
      </p:sp>
      <p:pic>
        <p:nvPicPr>
          <p:cNvPr id="4" name="Picture 3"/>
          <p:cNvPicPr>
            <a:picLocks noChangeAspect="1"/>
          </p:cNvPicPr>
          <p:nvPr/>
        </p:nvPicPr>
        <p:blipFill>
          <a:blip r:embed="rId2"/>
          <a:stretch>
            <a:fillRect/>
          </a:stretch>
        </p:blipFill>
        <p:spPr>
          <a:xfrm>
            <a:off x="1907704" y="2132856"/>
            <a:ext cx="5328592" cy="3809618"/>
          </a:xfrm>
          <a:prstGeom prst="rect">
            <a:avLst/>
          </a:prstGeom>
        </p:spPr>
      </p:pic>
    </p:spTree>
    <p:extLst>
      <p:ext uri="{BB962C8B-B14F-4D97-AF65-F5344CB8AC3E}">
        <p14:creationId xmlns:p14="http://schemas.microsoft.com/office/powerpoint/2010/main" val="292015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Query performance</a:t>
            </a:r>
            <a:endParaRPr lang="zh-CN" altLang="en-US" dirty="0"/>
          </a:p>
        </p:txBody>
      </p:sp>
      <p:sp>
        <p:nvSpPr>
          <p:cNvPr id="3" name="Content Placeholder 2"/>
          <p:cNvSpPr>
            <a:spLocks noGrp="1"/>
          </p:cNvSpPr>
          <p:nvPr>
            <p:ph idx="1"/>
          </p:nvPr>
        </p:nvSpPr>
        <p:spPr/>
        <p:txBody>
          <a:bodyPr/>
          <a:lstStyle/>
          <a:p>
            <a:endParaRPr lang="zh-CN" altLang="en-US" dirty="0"/>
          </a:p>
        </p:txBody>
      </p:sp>
      <p:pic>
        <p:nvPicPr>
          <p:cNvPr id="5" name="Picture 4"/>
          <p:cNvPicPr>
            <a:picLocks noChangeAspect="1"/>
          </p:cNvPicPr>
          <p:nvPr/>
        </p:nvPicPr>
        <p:blipFill>
          <a:blip r:embed="rId3"/>
          <a:stretch>
            <a:fillRect/>
          </a:stretch>
        </p:blipFill>
        <p:spPr>
          <a:xfrm>
            <a:off x="351580" y="2264280"/>
            <a:ext cx="8440839" cy="1598901"/>
          </a:xfrm>
          <a:prstGeom prst="rect">
            <a:avLst/>
          </a:prstGeom>
        </p:spPr>
      </p:pic>
      <p:sp>
        <p:nvSpPr>
          <p:cNvPr id="6" name="TextBox 5"/>
          <p:cNvSpPr txBox="1"/>
          <p:nvPr/>
        </p:nvSpPr>
        <p:spPr>
          <a:xfrm>
            <a:off x="2843808" y="3933056"/>
            <a:ext cx="3672408"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Average query time for SDP queries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279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Index size</a:t>
            </a:r>
            <a:endParaRPr lang="zh-CN" altLang="en-US" dirty="0"/>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3"/>
          <a:stretch>
            <a:fillRect/>
          </a:stretch>
        </p:blipFill>
        <p:spPr>
          <a:xfrm>
            <a:off x="215516" y="2420888"/>
            <a:ext cx="8712968" cy="1599861"/>
          </a:xfrm>
          <a:prstGeom prst="rect">
            <a:avLst/>
          </a:prstGeom>
        </p:spPr>
      </p:pic>
      <p:sp>
        <p:nvSpPr>
          <p:cNvPr id="5" name="TextBox 4"/>
          <p:cNvSpPr txBox="1"/>
          <p:nvPr/>
        </p:nvSpPr>
        <p:spPr>
          <a:xfrm>
            <a:off x="3851920" y="4020749"/>
            <a:ext cx="1224136"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Index size.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44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Preprocessing time</a:t>
            </a:r>
            <a:endParaRPr lang="zh-CN" altLang="en-US" dirty="0"/>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3"/>
          <a:stretch>
            <a:fillRect/>
          </a:stretch>
        </p:blipFill>
        <p:spPr>
          <a:xfrm>
            <a:off x="226120" y="2348880"/>
            <a:ext cx="8837366" cy="1514301"/>
          </a:xfrm>
          <a:prstGeom prst="rect">
            <a:avLst/>
          </a:prstGeom>
        </p:spPr>
      </p:pic>
      <p:sp>
        <p:nvSpPr>
          <p:cNvPr id="5" name="TextBox 4"/>
          <p:cNvSpPr txBox="1"/>
          <p:nvPr/>
        </p:nvSpPr>
        <p:spPr>
          <a:xfrm>
            <a:off x="3347864" y="4020749"/>
            <a:ext cx="2520280"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Total preprocessing time.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58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State-of-the-art solutions</a:t>
            </a:r>
            <a:endParaRPr lang="zh-CN" altLang="en-US" dirty="0"/>
          </a:p>
        </p:txBody>
      </p:sp>
      <p:sp>
        <p:nvSpPr>
          <p:cNvPr id="3" name="内容占位符 2"/>
          <p:cNvSpPr>
            <a:spLocks noGrp="1"/>
          </p:cNvSpPr>
          <p:nvPr>
            <p:ph idx="1"/>
          </p:nvPr>
        </p:nvSpPr>
        <p:spPr/>
        <p:txBody>
          <a:bodyPr>
            <a:normAutofit/>
          </a:bodyPr>
          <a:lstStyle/>
          <a:p>
            <a:r>
              <a:rPr lang="en-US" altLang="zh-CN" kern="0" dirty="0" smtClean="0">
                <a:ea typeface="MS PGothic" pitchFamily="34" charset="-128"/>
              </a:rPr>
              <a:t>Pre-arrange </a:t>
            </a:r>
            <a:r>
              <a:rPr lang="en-US" altLang="zh-CN" kern="0" dirty="0">
                <a:ea typeface="MS PGothic" pitchFamily="34" charset="-128"/>
              </a:rPr>
              <a:t>edges in a certain order</a:t>
            </a:r>
          </a:p>
          <a:p>
            <a:pPr lvl="1"/>
            <a:r>
              <a:rPr lang="en-US" altLang="zh-CN" i="1" kern="0" dirty="0">
                <a:solidFill>
                  <a:schemeClr val="tx2"/>
                </a:solidFill>
                <a:ea typeface="MS PGothic" pitchFamily="34" charset="-128"/>
              </a:rPr>
              <a:t>CSA</a:t>
            </a:r>
            <a:r>
              <a:rPr lang="en-US" altLang="zh-CN" kern="0" dirty="0">
                <a:solidFill>
                  <a:schemeClr val="tx2"/>
                </a:solidFill>
                <a:ea typeface="MS PGothic" pitchFamily="34" charset="-128"/>
              </a:rPr>
              <a:t> </a:t>
            </a:r>
            <a:r>
              <a:rPr lang="en-US" altLang="zh-CN" kern="0" dirty="0">
                <a:ea typeface="MS PGothic" pitchFamily="34" charset="-128"/>
              </a:rPr>
              <a:t>[</a:t>
            </a:r>
            <a:r>
              <a:rPr lang="en-US" altLang="zh-CN" kern="0" dirty="0" err="1">
                <a:ea typeface="MS PGothic" pitchFamily="34" charset="-128"/>
              </a:rPr>
              <a:t>Dibbelt</a:t>
            </a:r>
            <a:r>
              <a:rPr lang="en-US" altLang="zh-CN" kern="0" dirty="0">
                <a:ea typeface="MS PGothic" pitchFamily="34" charset="-128"/>
              </a:rPr>
              <a:t> et al. SEA’13, Wu et al. </a:t>
            </a:r>
            <a:r>
              <a:rPr lang="en-US" altLang="zh-CN" kern="0" dirty="0" smtClean="0">
                <a:ea typeface="MS PGothic" pitchFamily="34" charset="-128"/>
              </a:rPr>
              <a:t>VLDB’14];</a:t>
            </a:r>
          </a:p>
          <a:p>
            <a:pPr lvl="2"/>
            <a:r>
              <a:rPr lang="en-US" altLang="zh-CN" kern="0" dirty="0" smtClean="0">
                <a:ea typeface="MS PGothic" pitchFamily="34" charset="-128"/>
              </a:rPr>
              <a:t>E.g. Sort edges in ascending order of departure timestamp for EAP queries. </a:t>
            </a:r>
          </a:p>
          <a:p>
            <a:pPr lvl="2"/>
            <a:r>
              <a:rPr lang="en-US" altLang="zh-CN" kern="0" dirty="0" smtClean="0">
                <a:ea typeface="MS PGothic" pitchFamily="34" charset="-128"/>
              </a:rPr>
              <a:t>Use a linear scan of the edges in the time range. </a:t>
            </a:r>
          </a:p>
          <a:p>
            <a:r>
              <a:rPr lang="en-US" altLang="zh-CN" kern="0" dirty="0" smtClean="0">
                <a:ea typeface="MS PGothic" pitchFamily="34" charset="-128"/>
              </a:rPr>
              <a:t>Augment </a:t>
            </a:r>
            <a:r>
              <a:rPr lang="en-US" altLang="zh-CN" kern="0" dirty="0">
                <a:ea typeface="MS PGothic" pitchFamily="34" charset="-128"/>
              </a:rPr>
              <a:t>graph with important routes</a:t>
            </a:r>
          </a:p>
          <a:p>
            <a:pPr lvl="1"/>
            <a:r>
              <a:rPr lang="en-US" altLang="zh-CN" i="1" kern="0" dirty="0">
                <a:solidFill>
                  <a:schemeClr val="tx2"/>
                </a:solidFill>
                <a:ea typeface="MS PGothic" pitchFamily="34" charset="-128"/>
              </a:rPr>
              <a:t>CHT</a:t>
            </a:r>
            <a:r>
              <a:rPr lang="en-US" altLang="zh-CN" kern="0" dirty="0">
                <a:solidFill>
                  <a:schemeClr val="tx2"/>
                </a:solidFill>
                <a:ea typeface="MS PGothic" pitchFamily="34" charset="-128"/>
              </a:rPr>
              <a:t> </a:t>
            </a:r>
            <a:r>
              <a:rPr lang="en-US" altLang="zh-CN" kern="0" dirty="0">
                <a:ea typeface="MS PGothic" pitchFamily="34" charset="-128"/>
              </a:rPr>
              <a:t>[</a:t>
            </a:r>
            <a:r>
              <a:rPr lang="en-US" altLang="zh-CN" kern="0" dirty="0" err="1">
                <a:ea typeface="MS PGothic" pitchFamily="34" charset="-128"/>
              </a:rPr>
              <a:t>Geisberger</a:t>
            </a:r>
            <a:r>
              <a:rPr lang="en-US" altLang="zh-CN" kern="0" dirty="0">
                <a:ea typeface="MS PGothic" pitchFamily="34" charset="-128"/>
              </a:rPr>
              <a:t> et al. SEA’10]</a:t>
            </a:r>
            <a:r>
              <a:rPr lang="zh-CN" altLang="en-US" kern="0" dirty="0" smtClean="0">
                <a:ea typeface="MS PGothic" pitchFamily="34" charset="-128"/>
              </a:rPr>
              <a:t>；</a:t>
            </a:r>
            <a:endParaRPr lang="en-US" altLang="zh-CN" kern="0" dirty="0" smtClean="0">
              <a:ea typeface="MS PGothic" pitchFamily="34" charset="-128"/>
            </a:endParaRPr>
          </a:p>
          <a:p>
            <a:pPr lvl="2"/>
            <a:r>
              <a:rPr lang="en-US" altLang="zh-CN" kern="0" dirty="0" smtClean="0">
                <a:ea typeface="MS PGothic" pitchFamily="34" charset="-128"/>
              </a:rPr>
              <a:t>Create shortcuts </a:t>
            </a:r>
            <a:endParaRPr lang="en-US" altLang="zh-CN" kern="0" dirty="0">
              <a:ea typeface="MS PGothic" pitchFamily="34" charset="-128"/>
            </a:endParaRPr>
          </a:p>
          <a:p>
            <a:endParaRPr lang="en-US" altLang="zh-CN" kern="0" dirty="0">
              <a:ea typeface="MS PGothic" pitchFamily="34" charset="-128"/>
            </a:endParaRPr>
          </a:p>
        </p:txBody>
      </p:sp>
      <p:sp>
        <p:nvSpPr>
          <p:cNvPr id="4" name="TextBox 3"/>
          <p:cNvSpPr txBox="1"/>
          <p:nvPr/>
        </p:nvSpPr>
        <p:spPr>
          <a:xfrm>
            <a:off x="2051720" y="5559623"/>
            <a:ext cx="4032448" cy="461665"/>
          </a:xfrm>
          <a:prstGeom prst="rect">
            <a:avLst/>
          </a:prstGeom>
          <a:noFill/>
          <a:ln w="25400">
            <a:solidFill>
              <a:schemeClr val="tx1"/>
            </a:solidFill>
            <a:prstDash val="dash"/>
          </a:ln>
        </p:spPr>
        <p:txBody>
          <a:bodyPr wrap="square" rtlCol="0">
            <a:spAutoFit/>
          </a:bodyPr>
          <a:lstStyle/>
          <a:p>
            <a:pPr algn="ctr"/>
            <a:r>
              <a:rPr lang="en-US" altLang="zh-CN" sz="2400" dirty="0" smtClean="0">
                <a:solidFill>
                  <a:srgbClr val="FF0000"/>
                </a:solidFill>
                <a:latin typeface="Times New Roman" panose="02020603050405020304" pitchFamily="18" charset="0"/>
                <a:cs typeface="Times New Roman" panose="02020603050405020304" pitchFamily="18" charset="0"/>
              </a:rPr>
              <a:t>Considerable query overheads</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6463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Compression Ratio</a:t>
            </a:r>
            <a:endParaRPr lang="zh-CN" altLang="en-US" dirty="0"/>
          </a:p>
        </p:txBody>
      </p:sp>
      <p:pic>
        <p:nvPicPr>
          <p:cNvPr id="4" name="Picture 3"/>
          <p:cNvPicPr>
            <a:picLocks noChangeAspect="1"/>
          </p:cNvPicPr>
          <p:nvPr/>
        </p:nvPicPr>
        <p:blipFill>
          <a:blip r:embed="rId3"/>
          <a:stretch>
            <a:fillRect/>
          </a:stretch>
        </p:blipFill>
        <p:spPr>
          <a:xfrm>
            <a:off x="1187624" y="2780928"/>
            <a:ext cx="6504703" cy="375029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1">
                  <a:buClrTx/>
                </a:pP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a:ea typeface="Cambria Math"/>
                          </a:rPr>
                          <m:t>∆</m:t>
                        </m:r>
                      </m:e>
                      <m:sub>
                        <m:r>
                          <a:rPr lang="en-US" altLang="zh-CN" sz="2400" i="1">
                            <a:latin typeface="Cambria Math"/>
                          </a:rPr>
                          <m:t>1</m:t>
                        </m:r>
                      </m:sub>
                    </m:sSub>
                  </m:oMath>
                </a14:m>
                <a:r>
                  <a:rPr lang="en-US" altLang="zh-CN" sz="2400" dirty="0"/>
                  <a:t>: Route-based compression.</a:t>
                </a:r>
              </a:p>
              <a:p>
                <a:pPr lvl="1">
                  <a:buClrTx/>
                </a:pP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a:ea typeface="Cambria Math"/>
                          </a:rPr>
                          <m:t>∆</m:t>
                        </m:r>
                      </m:e>
                      <m:sub>
                        <m:r>
                          <a:rPr lang="en-US" altLang="zh-CN" sz="2400" i="1">
                            <a:latin typeface="Cambria Math"/>
                          </a:rPr>
                          <m:t>2</m:t>
                        </m:r>
                      </m:sub>
                    </m:sSub>
                  </m:oMath>
                </a14:m>
                <a:r>
                  <a:rPr lang="en-US" altLang="zh-CN" sz="2400" dirty="0"/>
                  <a:t>: Pivot-based compression.</a:t>
                </a:r>
                <a:endParaRPr lang="zh-CN" altLang="en-US" sz="2400" dirty="0"/>
              </a:p>
              <a:p>
                <a:pPr lvl="1">
                  <a:buClrTx/>
                </a:pP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a:ea typeface="Cambria Math"/>
                          </a:rPr>
                          <m:t>∆</m:t>
                        </m:r>
                      </m:e>
                      <m:sub>
                        <m:r>
                          <a:rPr lang="en-US" altLang="zh-CN" sz="2400" i="1">
                            <a:latin typeface="Cambria Math"/>
                            <a:ea typeface="Cambria Math"/>
                          </a:rPr>
                          <m:t>3</m:t>
                        </m:r>
                      </m:sub>
                    </m:sSub>
                  </m:oMath>
                </a14:m>
                <a:r>
                  <a:rPr lang="en-US" altLang="zh-CN" sz="2400" dirty="0"/>
                  <a:t>: Route-based and Pivot-based compression.</a:t>
                </a:r>
                <a:endParaRPr lang="zh-CN" altLang="en-US" sz="2400" dirty="0"/>
              </a:p>
              <a:p>
                <a:endParaRPr lang="zh-CN" alt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t="-10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39275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Conclusion </a:t>
            </a:r>
            <a:endParaRPr lang="zh-CN" altLang="en-US" dirty="0"/>
          </a:p>
        </p:txBody>
      </p:sp>
      <p:sp>
        <p:nvSpPr>
          <p:cNvPr id="3" name="Content Placeholder 2"/>
          <p:cNvSpPr>
            <a:spLocks noGrp="1"/>
          </p:cNvSpPr>
          <p:nvPr>
            <p:ph idx="1"/>
          </p:nvPr>
        </p:nvSpPr>
        <p:spPr/>
        <p:txBody>
          <a:bodyPr/>
          <a:lstStyle/>
          <a:p>
            <a:r>
              <a:rPr lang="en-US" altLang="zh-CN" dirty="0" smtClean="0"/>
              <a:t>We present TTL, an efficient indexing technique for route planning on public transportations</a:t>
            </a:r>
          </a:p>
          <a:p>
            <a:endParaRPr lang="en-US" altLang="zh-CN" dirty="0"/>
          </a:p>
          <a:p>
            <a:r>
              <a:rPr lang="en-US" altLang="zh-CN" dirty="0" smtClean="0"/>
              <a:t>We propose advanced algorithms for query processing, index construction, and label compression</a:t>
            </a:r>
            <a:endParaRPr lang="zh-CN" altLang="en-US" dirty="0"/>
          </a:p>
        </p:txBody>
      </p:sp>
    </p:spTree>
    <p:extLst>
      <p:ext uri="{BB962C8B-B14F-4D97-AF65-F5344CB8AC3E}">
        <p14:creationId xmlns:p14="http://schemas.microsoft.com/office/powerpoint/2010/main" val="2055088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788773" y="2967335"/>
            <a:ext cx="1566454" cy="923330"/>
          </a:xfrm>
          <a:prstGeom prst="rect">
            <a:avLst/>
          </a:prstGeom>
          <a:noFill/>
        </p:spPr>
        <p:txBody>
          <a:bodyPr wrap="non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Q&amp;A</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86194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Contributions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i="1" dirty="0" smtClean="0">
                    <a:solidFill>
                      <a:srgbClr val="FF0000"/>
                    </a:solidFill>
                  </a:rPr>
                  <a:t>Timetable Labeling (TTL) </a:t>
                </a:r>
              </a:p>
              <a:p>
                <a:pPr lvl="1"/>
                <a:r>
                  <a:rPr lang="en-US" altLang="zh-CN" dirty="0" smtClean="0"/>
                  <a:t>Index structure</a:t>
                </a:r>
              </a:p>
              <a:p>
                <a:pPr lvl="1"/>
                <a:r>
                  <a:rPr lang="en-US" altLang="zh-CN" dirty="0" smtClean="0"/>
                  <a:t>Efficient query processing</a:t>
                </a:r>
              </a:p>
              <a:p>
                <a:pPr lvl="2"/>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10</m:t>
                        </m:r>
                      </m:e>
                      <m:sup>
                        <m:r>
                          <a:rPr lang="en-US" altLang="zh-CN" b="0" i="1" smtClean="0">
                            <a:latin typeface="Cambria Math"/>
                          </a:rPr>
                          <m:t>2</m:t>
                        </m:r>
                      </m:sup>
                    </m:sSup>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10</m:t>
                        </m:r>
                      </m:e>
                      <m:sup>
                        <m:r>
                          <a:rPr lang="en-US" altLang="zh-CN" b="0" i="1" smtClean="0">
                            <a:latin typeface="Cambria Math"/>
                          </a:rPr>
                          <m:t>3</m:t>
                        </m:r>
                      </m:sup>
                    </m:sSup>
                    <m:r>
                      <a:rPr lang="en-US" altLang="zh-CN" b="0" i="0" smtClean="0">
                        <a:latin typeface="Cambria Math"/>
                      </a:rPr>
                      <m:t> </m:t>
                    </m:r>
                  </m:oMath>
                </a14:m>
                <a:r>
                  <a:rPr lang="en-US" altLang="zh-CN" dirty="0" smtClean="0"/>
                  <a:t>times faster than state-of-the-art solution</a:t>
                </a:r>
              </a:p>
              <a:p>
                <a:r>
                  <a:rPr lang="en-US" altLang="zh-CN" dirty="0" smtClean="0">
                    <a:solidFill>
                      <a:srgbClr val="FF0000"/>
                    </a:solidFill>
                  </a:rPr>
                  <a:t>Preprocessing Algorithms</a:t>
                </a:r>
                <a:endParaRPr lang="en-US" altLang="zh-CN" dirty="0" smtClean="0"/>
              </a:p>
              <a:p>
                <a:pPr lvl="1"/>
                <a:r>
                  <a:rPr lang="en-US" altLang="zh-CN" dirty="0" smtClean="0"/>
                  <a:t>Index construction algorithm</a:t>
                </a:r>
              </a:p>
              <a:p>
                <a:pPr lvl="1"/>
                <a:r>
                  <a:rPr lang="en-US" altLang="zh-CN" dirty="0" smtClean="0"/>
                  <a:t>Index size: approximation guarantee </a:t>
                </a:r>
              </a:p>
              <a:p>
                <a:r>
                  <a:rPr lang="en-US" altLang="zh-CN" dirty="0" smtClean="0">
                    <a:solidFill>
                      <a:srgbClr val="FF0000"/>
                    </a:solidFill>
                  </a:rPr>
                  <a:t>Optimizations</a:t>
                </a:r>
              </a:p>
              <a:p>
                <a:pPr marL="742950" lvl="2" indent="-342900"/>
                <a:r>
                  <a:rPr lang="en-US" altLang="zh-CN" sz="2800" dirty="0"/>
                  <a:t>Index size: </a:t>
                </a:r>
                <a:r>
                  <a:rPr lang="en-US" altLang="zh-CN" sz="2800" dirty="0" smtClean="0"/>
                  <a:t>compressing labels</a:t>
                </a:r>
              </a:p>
              <a:p>
                <a:pPr marL="742950" lvl="2" indent="-342900"/>
                <a:r>
                  <a:rPr lang="en-US" altLang="zh-CN" sz="2800" dirty="0" smtClean="0"/>
                  <a:t>Query time: concise representation </a:t>
                </a:r>
                <a:r>
                  <a:rPr lang="en-US" altLang="zh-CN" dirty="0" smtClean="0"/>
                  <a:t>	</a:t>
                </a: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481" t="-2695" b="-2561"/>
                </a:stretch>
              </a:blipFill>
            </p:spPr>
            <p:txBody>
              <a:bodyPr/>
              <a:lstStyle/>
              <a:p>
                <a:r>
                  <a:rPr lang="en-US">
                    <a:noFill/>
                  </a:rPr>
                  <a:t> </a:t>
                </a:r>
              </a:p>
            </p:txBody>
          </p:sp>
        </mc:Fallback>
      </mc:AlternateContent>
    </p:spTree>
    <p:extLst>
      <p:ext uri="{BB962C8B-B14F-4D97-AF65-F5344CB8AC3E}">
        <p14:creationId xmlns:p14="http://schemas.microsoft.com/office/powerpoint/2010/main" val="1595947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dirty="0"/>
          </a:p>
        </p:txBody>
      </p:sp>
      <p:sp>
        <p:nvSpPr>
          <p:cNvPr id="4" name="Title 1"/>
          <p:cNvSpPr txBox="1">
            <a:spLocks/>
          </p:cNvSpPr>
          <p:nvPr/>
        </p:nvSpPr>
        <p:spPr>
          <a:xfrm>
            <a:off x="755576" y="2852936"/>
            <a:ext cx="7772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a:lstStyle>
          <a:p>
            <a:r>
              <a:rPr lang="en-US" altLang="zh-CN" dirty="0" smtClean="0"/>
              <a:t>Timetable Labelling</a:t>
            </a:r>
            <a:endParaRPr lang="en-US" dirty="0"/>
          </a:p>
        </p:txBody>
      </p:sp>
    </p:spTree>
    <p:extLst>
      <p:ext uri="{BB962C8B-B14F-4D97-AF65-F5344CB8AC3E}">
        <p14:creationId xmlns:p14="http://schemas.microsoft.com/office/powerpoint/2010/main" val="263579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Overview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A </a:t>
                </a:r>
                <a:r>
                  <a:rPr lang="en-US" altLang="zh-CN" dirty="0"/>
                  <a:t>total </a:t>
                </a:r>
                <a:r>
                  <a:rPr lang="en-US" altLang="zh-CN" dirty="0" smtClean="0"/>
                  <a:t>ordering</a:t>
                </a:r>
              </a:p>
              <a:p>
                <a:pPr marL="457200" lvl="1" indent="0">
                  <a:buNone/>
                </a:pPr>
                <a:r>
                  <a:rPr lang="en-US" altLang="zh-CN" dirty="0" smtClean="0"/>
                  <a:t>	1. for </a:t>
                </a:r>
                <a:r>
                  <a:rPr lang="en-US" altLang="zh-CN" dirty="0"/>
                  <a:t>any </a:t>
                </a:r>
                <a14:m>
                  <m:oMath xmlns:m="http://schemas.openxmlformats.org/officeDocument/2006/math">
                    <m:r>
                      <a:rPr lang="en-US" altLang="zh-CN">
                        <a:latin typeface="Cambria Math"/>
                      </a:rPr>
                      <m:t>𝑢</m:t>
                    </m:r>
                  </m:oMath>
                </a14:m>
                <a:r>
                  <a:rPr lang="en-US" altLang="zh-CN" dirty="0"/>
                  <a:t> and </a:t>
                </a:r>
                <a14:m>
                  <m:oMath xmlns:m="http://schemas.openxmlformats.org/officeDocument/2006/math">
                    <m:r>
                      <a:rPr lang="en-US" altLang="zh-CN">
                        <a:latin typeface="Cambria Math"/>
                      </a:rPr>
                      <m:t>𝑣</m:t>
                    </m:r>
                  </m:oMath>
                </a14:m>
                <a:r>
                  <a:rPr lang="en-US" altLang="zh-CN" dirty="0"/>
                  <a:t>, </a:t>
                </a:r>
                <a14:m>
                  <m:oMath xmlns:m="http://schemas.openxmlformats.org/officeDocument/2006/math">
                    <m:r>
                      <a:rPr lang="en-US" altLang="zh-CN">
                        <a:latin typeface="Cambria Math"/>
                      </a:rPr>
                      <m:t>𝑜</m:t>
                    </m:r>
                    <m:d>
                      <m:dPr>
                        <m:ctrlPr>
                          <a:rPr lang="en-US" altLang="zh-CN" i="1">
                            <a:latin typeface="Cambria Math" panose="02040503050406030204" pitchFamily="18" charset="0"/>
                          </a:rPr>
                        </m:ctrlPr>
                      </m:dPr>
                      <m:e>
                        <m:r>
                          <a:rPr lang="en-US" altLang="zh-CN">
                            <a:latin typeface="Cambria Math"/>
                          </a:rPr>
                          <m:t>𝑢</m:t>
                        </m:r>
                      </m:e>
                    </m:d>
                    <m:r>
                      <a:rPr lang="en-US" altLang="zh-CN">
                        <a:latin typeface="Cambria Math"/>
                      </a:rPr>
                      <m:t>&gt;</m:t>
                    </m:r>
                    <m:r>
                      <a:rPr lang="en-US" altLang="zh-CN">
                        <a:latin typeface="Cambria Math"/>
                      </a:rPr>
                      <m:t>𝑜</m:t>
                    </m:r>
                    <m:d>
                      <m:dPr>
                        <m:ctrlPr>
                          <a:rPr lang="en-US" altLang="zh-CN" i="1">
                            <a:latin typeface="Cambria Math" panose="02040503050406030204" pitchFamily="18" charset="0"/>
                          </a:rPr>
                        </m:ctrlPr>
                      </m:dPr>
                      <m:e>
                        <m:r>
                          <a:rPr lang="en-US" altLang="zh-CN">
                            <a:latin typeface="Cambria Math"/>
                          </a:rPr>
                          <m:t>𝑣</m:t>
                        </m:r>
                      </m:e>
                    </m:d>
                  </m:oMath>
                </a14:m>
                <a:r>
                  <a:rPr lang="en-US" altLang="zh-CN" dirty="0"/>
                  <a:t> or </a:t>
                </a:r>
                <a14:m>
                  <m:oMath xmlns:m="http://schemas.openxmlformats.org/officeDocument/2006/math">
                    <m:r>
                      <a:rPr lang="en-US" altLang="zh-CN">
                        <a:latin typeface="Cambria Math"/>
                      </a:rPr>
                      <m:t>𝑜</m:t>
                    </m:r>
                    <m:d>
                      <m:dPr>
                        <m:ctrlPr>
                          <a:rPr lang="en-US" altLang="zh-CN" i="1">
                            <a:latin typeface="Cambria Math" panose="02040503050406030204" pitchFamily="18" charset="0"/>
                          </a:rPr>
                        </m:ctrlPr>
                      </m:dPr>
                      <m:e>
                        <m:r>
                          <a:rPr lang="en-US" altLang="zh-CN">
                            <a:latin typeface="Cambria Math"/>
                          </a:rPr>
                          <m:t>𝑢</m:t>
                        </m:r>
                      </m:e>
                    </m:d>
                    <m:r>
                      <a:rPr lang="en-US" altLang="zh-CN">
                        <a:latin typeface="Cambria Math"/>
                      </a:rPr>
                      <m:t>&lt;</m:t>
                    </m:r>
                    <m:r>
                      <a:rPr lang="en-US" altLang="zh-CN">
                        <a:latin typeface="Cambria Math"/>
                      </a:rPr>
                      <m:t>𝑜</m:t>
                    </m:r>
                    <m:d>
                      <m:dPr>
                        <m:ctrlPr>
                          <a:rPr lang="en-US" altLang="zh-CN" i="1">
                            <a:latin typeface="Cambria Math" panose="02040503050406030204" pitchFamily="18" charset="0"/>
                          </a:rPr>
                        </m:ctrlPr>
                      </m:dPr>
                      <m:e>
                        <m:r>
                          <a:rPr lang="en-US" altLang="zh-CN">
                            <a:latin typeface="Cambria Math"/>
                          </a:rPr>
                          <m:t>𝑣</m:t>
                        </m:r>
                      </m:e>
                    </m:d>
                  </m:oMath>
                </a14:m>
                <a:r>
                  <a:rPr lang="en-US" altLang="zh-CN" dirty="0"/>
                  <a:t>. </a:t>
                </a:r>
              </a:p>
              <a:p>
                <a:pPr marL="457200" lvl="1" indent="0">
                  <a:buNone/>
                </a:pPr>
                <a:r>
                  <a:rPr lang="en-US" altLang="zh-CN" dirty="0" smtClean="0"/>
                  <a:t>	2</a:t>
                </a:r>
                <a:r>
                  <a:rPr lang="en-US" altLang="zh-CN" dirty="0"/>
                  <a:t>. </a:t>
                </a:r>
                <a14:m>
                  <m:oMath xmlns:m="http://schemas.openxmlformats.org/officeDocument/2006/math">
                    <m:r>
                      <a:rPr lang="en-US" altLang="zh-CN">
                        <a:latin typeface="Cambria Math"/>
                      </a:rPr>
                      <m:t>𝑢</m:t>
                    </m:r>
                  </m:oMath>
                </a14:m>
                <a:r>
                  <a:rPr lang="en-US" altLang="zh-CN" dirty="0"/>
                  <a:t> has a higher </a:t>
                </a:r>
                <a:r>
                  <a:rPr lang="en-US" altLang="zh-CN" i="1" dirty="0">
                    <a:solidFill>
                      <a:srgbClr val="0000FF"/>
                    </a:solidFill>
                  </a:rPr>
                  <a:t>rank</a:t>
                </a:r>
                <a:r>
                  <a:rPr lang="en-US" altLang="zh-CN" dirty="0">
                    <a:solidFill>
                      <a:srgbClr val="0000FF"/>
                    </a:solidFill>
                  </a:rPr>
                  <a:t> </a:t>
                </a:r>
                <a:r>
                  <a:rPr lang="en-US" altLang="zh-CN" dirty="0" smtClean="0">
                    <a:solidFill>
                      <a:srgbClr val="0000FF"/>
                    </a:solidFill>
                  </a:rPr>
                  <a:t> </a:t>
                </a:r>
                <a:r>
                  <a:rPr lang="en-US" altLang="zh-CN" dirty="0" smtClean="0"/>
                  <a:t>than </a:t>
                </a:r>
                <a14:m>
                  <m:oMath xmlns:m="http://schemas.openxmlformats.org/officeDocument/2006/math">
                    <m:r>
                      <a:rPr lang="en-US" altLang="zh-CN">
                        <a:latin typeface="Cambria Math"/>
                      </a:rPr>
                      <m:t>𝑣</m:t>
                    </m:r>
                  </m:oMath>
                </a14:m>
                <a:r>
                  <a:rPr lang="en-US" altLang="zh-CN" dirty="0"/>
                  <a:t> if </a:t>
                </a:r>
                <a14:m>
                  <m:oMath xmlns:m="http://schemas.openxmlformats.org/officeDocument/2006/math">
                    <m:r>
                      <a:rPr lang="en-US" altLang="zh-CN">
                        <a:latin typeface="Cambria Math"/>
                      </a:rPr>
                      <m:t>𝑜</m:t>
                    </m:r>
                    <m:d>
                      <m:dPr>
                        <m:ctrlPr>
                          <a:rPr lang="en-US" altLang="zh-CN" i="1">
                            <a:latin typeface="Cambria Math" panose="02040503050406030204" pitchFamily="18" charset="0"/>
                          </a:rPr>
                        </m:ctrlPr>
                      </m:dPr>
                      <m:e>
                        <m:r>
                          <a:rPr lang="en-US" altLang="zh-CN">
                            <a:latin typeface="Cambria Math"/>
                          </a:rPr>
                          <m:t>𝑢</m:t>
                        </m:r>
                      </m:e>
                    </m:d>
                    <m:r>
                      <a:rPr lang="en-US" altLang="zh-CN">
                        <a:latin typeface="Cambria Math"/>
                      </a:rPr>
                      <m:t>&lt;</m:t>
                    </m:r>
                    <m:r>
                      <a:rPr lang="en-US" altLang="zh-CN">
                        <a:latin typeface="Cambria Math"/>
                      </a:rPr>
                      <m:t>𝑜</m:t>
                    </m:r>
                    <m:d>
                      <m:dPr>
                        <m:ctrlPr>
                          <a:rPr lang="en-US" altLang="zh-CN" i="1">
                            <a:latin typeface="Cambria Math" panose="02040503050406030204" pitchFamily="18" charset="0"/>
                          </a:rPr>
                        </m:ctrlPr>
                      </m:dPr>
                      <m:e>
                        <m:r>
                          <a:rPr lang="en-US" altLang="zh-CN">
                            <a:latin typeface="Cambria Math"/>
                          </a:rPr>
                          <m:t>𝑣</m:t>
                        </m:r>
                      </m:e>
                    </m:d>
                  </m:oMath>
                </a14:m>
                <a:r>
                  <a:rPr lang="en-US" altLang="zh-CN" dirty="0"/>
                  <a:t>.</a:t>
                </a:r>
              </a:p>
              <a:p>
                <a:endParaRPr lang="en-US" altLang="zh-CN" dirty="0" smtClean="0"/>
              </a:p>
              <a:p>
                <a:r>
                  <a:rPr lang="en-US" altLang="zh-CN" dirty="0" smtClean="0"/>
                  <a:t>Each vertex </a:t>
                </a:r>
                <a14:m>
                  <m:oMath xmlns:m="http://schemas.openxmlformats.org/officeDocument/2006/math">
                    <m:r>
                      <a:rPr lang="en-US" altLang="zh-CN" i="1" dirty="0" smtClean="0">
                        <a:latin typeface="Cambria Math"/>
                      </a:rPr>
                      <m:t>𝑣</m:t>
                    </m:r>
                  </m:oMath>
                </a14:m>
                <a:r>
                  <a:rPr lang="en-US" altLang="zh-CN" dirty="0" smtClean="0"/>
                  <a:t> contains an in-label set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𝑖𝑛</m:t>
                        </m:r>
                      </m:sub>
                    </m:sSub>
                    <m:r>
                      <a:rPr lang="en-US" altLang="zh-CN" b="0" i="1" smtClean="0">
                        <a:latin typeface="Cambria Math"/>
                      </a:rPr>
                      <m:t>(</m:t>
                    </m:r>
                    <m:r>
                      <a:rPr lang="en-US" altLang="zh-CN" b="0" i="1" smtClean="0">
                        <a:solidFill>
                          <a:srgbClr val="FF0000"/>
                        </a:solidFill>
                        <a:latin typeface="Cambria Math"/>
                      </a:rPr>
                      <m:t>𝑣</m:t>
                    </m:r>
                    <m:r>
                      <a:rPr lang="en-US" altLang="zh-CN" b="0" i="1" smtClean="0">
                        <a:latin typeface="Cambria Math"/>
                      </a:rPr>
                      <m:t>)</m:t>
                    </m:r>
                  </m:oMath>
                </a14:m>
                <a:r>
                  <a:rPr lang="en-US" altLang="zh-CN" dirty="0" smtClean="0"/>
                  <a:t> and an out-label set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b="0" i="1" smtClean="0">
                            <a:latin typeface="Cambria Math"/>
                          </a:rPr>
                          <m:t>𝑜𝑢𝑡</m:t>
                        </m:r>
                      </m:sub>
                    </m:sSub>
                    <m:r>
                      <a:rPr lang="en-US" altLang="zh-CN" i="1">
                        <a:latin typeface="Cambria Math"/>
                      </a:rPr>
                      <m:t>(</m:t>
                    </m:r>
                    <m:r>
                      <a:rPr lang="en-US" altLang="zh-CN" i="1" smtClean="0">
                        <a:solidFill>
                          <a:srgbClr val="FF0000"/>
                        </a:solidFill>
                        <a:latin typeface="Cambria Math"/>
                      </a:rPr>
                      <m:t>𝑣</m:t>
                    </m:r>
                    <m:r>
                      <a:rPr lang="en-US" altLang="zh-CN" i="1">
                        <a:latin typeface="Cambria Math"/>
                      </a:rPr>
                      <m:t>)</m:t>
                    </m:r>
                  </m:oMath>
                </a14:m>
                <a:r>
                  <a:rPr lang="en-US" altLang="zh-CN" dirty="0"/>
                  <a:t> </a:t>
                </a:r>
                <a:endParaRPr lang="en-US" altLang="zh-CN" dirty="0" smtClean="0"/>
              </a:p>
              <a:p>
                <a:pPr lvl="1"/>
                <a:r>
                  <a:rPr lang="en-US" altLang="zh-CN" dirty="0" smtClean="0"/>
                  <a:t>Any query starting from </a:t>
                </a:r>
                <a14:m>
                  <m:oMath xmlns:m="http://schemas.openxmlformats.org/officeDocument/2006/math">
                    <m:r>
                      <a:rPr lang="en-US" altLang="zh-CN" i="1" dirty="0" smtClean="0">
                        <a:latin typeface="Cambria Math"/>
                      </a:rPr>
                      <m:t>𝑢</m:t>
                    </m:r>
                    <m:r>
                      <a:rPr lang="en-US" altLang="zh-CN" i="1" dirty="0" smtClean="0">
                        <a:latin typeface="Cambria Math"/>
                      </a:rPr>
                      <m:t> </m:t>
                    </m:r>
                  </m:oMath>
                </a14:m>
                <a:r>
                  <a:rPr lang="en-US" altLang="zh-CN" dirty="0" smtClean="0"/>
                  <a:t>and ending at </a:t>
                </a:r>
                <a14:m>
                  <m:oMath xmlns:m="http://schemas.openxmlformats.org/officeDocument/2006/math">
                    <m:r>
                      <a:rPr lang="en-US" altLang="zh-CN" b="0" i="1" dirty="0" smtClean="0">
                        <a:latin typeface="Cambria Math"/>
                      </a:rPr>
                      <m:t>𝑤</m:t>
                    </m:r>
                  </m:oMath>
                </a14:m>
                <a:r>
                  <a:rPr lang="en-US" altLang="zh-CN" dirty="0" smtClean="0"/>
                  <a:t> can be answered by checking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𝑜𝑢𝑡</m:t>
                        </m:r>
                      </m:sub>
                    </m:sSub>
                    <m:r>
                      <a:rPr lang="en-US" altLang="zh-CN" i="1">
                        <a:latin typeface="Cambria Math"/>
                      </a:rPr>
                      <m:t>(</m:t>
                    </m:r>
                    <m:r>
                      <a:rPr lang="en-US" altLang="zh-CN" b="0" i="1" smtClean="0">
                        <a:solidFill>
                          <a:srgbClr val="FF0000"/>
                        </a:solidFill>
                        <a:latin typeface="Cambria Math"/>
                      </a:rPr>
                      <m:t>𝑢</m:t>
                    </m:r>
                    <m:r>
                      <a:rPr lang="en-US" altLang="zh-CN" i="1">
                        <a:latin typeface="Cambria Math"/>
                      </a:rPr>
                      <m:t>)</m:t>
                    </m:r>
                  </m:oMath>
                </a14:m>
                <a:r>
                  <a:rPr lang="en-US" altLang="zh-CN" dirty="0"/>
                  <a:t> </a:t>
                </a:r>
                <a:r>
                  <a:rPr lang="en-US" altLang="zh-CN" dirty="0" smtClean="0"/>
                  <a:t>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𝑖𝑛</m:t>
                        </m:r>
                      </m:sub>
                    </m:sSub>
                    <m:r>
                      <a:rPr lang="en-US" altLang="zh-CN" i="1">
                        <a:latin typeface="Cambria Math"/>
                      </a:rPr>
                      <m:t>(</m:t>
                    </m:r>
                    <m:r>
                      <a:rPr lang="en-US" altLang="zh-CN" b="0" i="1" smtClean="0">
                        <a:solidFill>
                          <a:srgbClr val="FF0000"/>
                        </a:solidFill>
                        <a:latin typeface="Cambria Math"/>
                      </a:rPr>
                      <m:t>𝑤</m:t>
                    </m:r>
                    <m:r>
                      <a:rPr lang="en-US" altLang="zh-CN" i="1">
                        <a:latin typeface="Cambria Math"/>
                      </a:rPr>
                      <m:t>)</m:t>
                    </m:r>
                  </m:oMath>
                </a14:m>
                <a:r>
                  <a:rPr lang="en-US" altLang="zh-CN" dirty="0"/>
                  <a:t> </a:t>
                </a:r>
              </a:p>
              <a:p>
                <a:pPr lvl="2"/>
                <a:endParaRPr lang="en-US" altLang="zh-CN" dirty="0" smtClean="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887" r="-14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3125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dirty="0"/>
          </a:p>
        </p:txBody>
      </p:sp>
      <p:sp>
        <p:nvSpPr>
          <p:cNvPr id="3" name="Content Placeholder 2"/>
          <p:cNvSpPr>
            <a:spLocks noGrp="1"/>
          </p:cNvSpPr>
          <p:nvPr>
            <p:ph idx="1"/>
          </p:nvPr>
        </p:nvSpPr>
        <p:spPr/>
        <p:txBody>
          <a:bodyPr/>
          <a:lstStyle/>
          <a:p>
            <a:r>
              <a:rPr lang="en-US" altLang="zh-CN" dirty="0" smtClean="0">
                <a:solidFill>
                  <a:srgbClr val="C00000"/>
                </a:solidFill>
              </a:rPr>
              <a:t>Index Structure</a:t>
            </a:r>
          </a:p>
          <a:p>
            <a:endParaRPr lang="en-US" altLang="zh-CN" dirty="0" smtClean="0"/>
          </a:p>
          <a:p>
            <a:endParaRPr lang="en-US" altLang="zh-CN" dirty="0"/>
          </a:p>
          <a:p>
            <a:r>
              <a:rPr lang="en-US" altLang="zh-CN" dirty="0" smtClean="0"/>
              <a:t>Query processing</a:t>
            </a:r>
          </a:p>
          <a:p>
            <a:endParaRPr lang="en-US" altLang="zh-CN" dirty="0"/>
          </a:p>
        </p:txBody>
      </p:sp>
    </p:spTree>
    <p:extLst>
      <p:ext uri="{BB962C8B-B14F-4D97-AF65-F5344CB8AC3E}">
        <p14:creationId xmlns:p14="http://schemas.microsoft.com/office/powerpoint/2010/main" val="92076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ags/tag10.xml><?xml version="1.0" encoding="utf-8"?>
<p:tagLst xmlns:a="http://schemas.openxmlformats.org/drawingml/2006/main" xmlns:r="http://schemas.openxmlformats.org/officeDocument/2006/relationships" xmlns:p="http://schemas.openxmlformats.org/presentationml/2006/main">
  <p:tag name="TIMING" val="|45.5"/>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0.2"/>
</p:tagLst>
</file>

<file path=ppt/tags/tag6.xml><?xml version="1.0" encoding="utf-8"?>
<p:tagLst xmlns:a="http://schemas.openxmlformats.org/drawingml/2006/main" xmlns:r="http://schemas.openxmlformats.org/officeDocument/2006/relationships" xmlns:p="http://schemas.openxmlformats.org/presentationml/2006/main">
  <p:tag name="TIMING" val="|13.1"/>
</p:tagLst>
</file>

<file path=ppt/tags/tag7.xml><?xml version="1.0" encoding="utf-8"?>
<p:tagLst xmlns:a="http://schemas.openxmlformats.org/drawingml/2006/main" xmlns:r="http://schemas.openxmlformats.org/officeDocument/2006/relationships" xmlns:p="http://schemas.openxmlformats.org/presentationml/2006/main">
  <p:tag name="TIMING" val="|58|7.9"/>
</p:tagLst>
</file>

<file path=ppt/tags/tag8.xml><?xml version="1.0" encoding="utf-8"?>
<p:tagLst xmlns:a="http://schemas.openxmlformats.org/drawingml/2006/main" xmlns:r="http://schemas.openxmlformats.org/officeDocument/2006/relationships" xmlns:p="http://schemas.openxmlformats.org/presentationml/2006/main">
  <p:tag name="TIMING" val="|30.3|15"/>
</p:tagLst>
</file>

<file path=ppt/tags/tag9.xml><?xml version="1.0" encoding="utf-8"?>
<p:tagLst xmlns:a="http://schemas.openxmlformats.org/drawingml/2006/main" xmlns:r="http://schemas.openxmlformats.org/officeDocument/2006/relationships" xmlns:p="http://schemas.openxmlformats.org/presentationml/2006/main">
  <p:tag name="TIMING" val="|6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9095</TotalTime>
  <Words>1924</Words>
  <Application>Microsoft Office PowerPoint</Application>
  <PresentationFormat>On-screen Show (4:3)</PresentationFormat>
  <Paragraphs>563</Paragraphs>
  <Slides>52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MS PGothic</vt:lpstr>
      <vt:lpstr>宋体</vt:lpstr>
      <vt:lpstr>Arial</vt:lpstr>
      <vt:lpstr>Calibri</vt:lpstr>
      <vt:lpstr>Cambria Math</vt:lpstr>
      <vt:lpstr>Times New Roman</vt:lpstr>
      <vt:lpstr>Office Theme</vt:lpstr>
      <vt:lpstr>Efficient Route Planning on Public Transportation Networks: A Labelling Approach</vt:lpstr>
      <vt:lpstr>Public Transportation Network</vt:lpstr>
      <vt:lpstr>Route planning queries</vt:lpstr>
      <vt:lpstr>Online search: Dijkstra’s variant</vt:lpstr>
      <vt:lpstr>State-of-the-art solutions</vt:lpstr>
      <vt:lpstr>Contributions</vt:lpstr>
      <vt:lpstr>PowerPoint Presentation</vt:lpstr>
      <vt:lpstr>Overview </vt:lpstr>
      <vt:lpstr>PowerPoint Presentation</vt:lpstr>
      <vt:lpstr>Index Structure</vt:lpstr>
      <vt:lpstr>Index Structure</vt:lpstr>
      <vt:lpstr>Index Structure</vt:lpstr>
      <vt:lpstr>Index Structure</vt:lpstr>
      <vt:lpstr>Dominated path</vt:lpstr>
      <vt:lpstr>PowerPoint Presentation</vt:lpstr>
      <vt:lpstr>Query Processing</vt:lpstr>
      <vt:lpstr>Query Processing: Candidate generation</vt:lpstr>
      <vt:lpstr>Query Processing: Candidate generation</vt:lpstr>
      <vt:lpstr>Query Processing: Candidate generation</vt:lpstr>
      <vt:lpstr>Query Processing: Refinement</vt:lpstr>
      <vt:lpstr>Query Processing: Path reconstruction</vt:lpstr>
      <vt:lpstr>Query processing</vt:lpstr>
      <vt:lpstr>PowerPoint Presentation</vt:lpstr>
      <vt:lpstr>Index construction</vt:lpstr>
      <vt:lpstr>Index construction</vt:lpstr>
      <vt:lpstr>Index construction</vt:lpstr>
      <vt:lpstr>Index construction</vt:lpstr>
      <vt:lpstr>Index construction</vt:lpstr>
      <vt:lpstr>Index construction</vt:lpstr>
      <vt:lpstr>Index construction</vt:lpstr>
      <vt:lpstr>Index Construction</vt:lpstr>
      <vt:lpstr>TTL Index size</vt:lpstr>
      <vt:lpstr>Node ordering</vt:lpstr>
      <vt:lpstr>Node ordering</vt:lpstr>
      <vt:lpstr>Node ordering</vt:lpstr>
      <vt:lpstr>PowerPoint Presentation</vt:lpstr>
      <vt:lpstr>Optimizations</vt:lpstr>
      <vt:lpstr>Label Compression</vt:lpstr>
      <vt:lpstr>Label Compression</vt:lpstr>
      <vt:lpstr>Label Compression</vt:lpstr>
      <vt:lpstr>Label Compression</vt:lpstr>
      <vt:lpstr>Concise representation of query results</vt:lpstr>
      <vt:lpstr>Summary</vt:lpstr>
      <vt:lpstr>PowerPoint Presentation</vt:lpstr>
      <vt:lpstr>Experimental setup</vt:lpstr>
      <vt:lpstr>Datasets</vt:lpstr>
      <vt:lpstr>Query performance</vt:lpstr>
      <vt:lpstr>Index size</vt:lpstr>
      <vt:lpstr>Preprocessing time</vt:lpstr>
      <vt:lpstr>Compression Ratio</vt:lpstr>
      <vt:lpstr>Conclusion </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Reachability Queries on Large Dynamic Graphs: A Total Order Approach</dc:title>
  <dc:creator>wangsibo</dc:creator>
  <cp:lastModifiedBy>Sibo Wang</cp:lastModifiedBy>
  <cp:revision>1417</cp:revision>
  <dcterms:created xsi:type="dcterms:W3CDTF">2014-06-16T03:01:31Z</dcterms:created>
  <dcterms:modified xsi:type="dcterms:W3CDTF">2015-06-24T12:38:50Z</dcterms:modified>
</cp:coreProperties>
</file>