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55"/>
  </p:notesMasterIdLst>
  <p:sldIdLst>
    <p:sldId id="256" r:id="rId2"/>
    <p:sldId id="315" r:id="rId3"/>
    <p:sldId id="346" r:id="rId4"/>
    <p:sldId id="347" r:id="rId5"/>
    <p:sldId id="317" r:id="rId6"/>
    <p:sldId id="342" r:id="rId7"/>
    <p:sldId id="277" r:id="rId8"/>
    <p:sldId id="320" r:id="rId9"/>
    <p:sldId id="275" r:id="rId10"/>
    <p:sldId id="278" r:id="rId11"/>
    <p:sldId id="322" r:id="rId12"/>
    <p:sldId id="323" r:id="rId13"/>
    <p:sldId id="265" r:id="rId14"/>
    <p:sldId id="325" r:id="rId15"/>
    <p:sldId id="348" r:id="rId16"/>
    <p:sldId id="282" r:id="rId17"/>
    <p:sldId id="286" r:id="rId18"/>
    <p:sldId id="349" r:id="rId19"/>
    <p:sldId id="350" r:id="rId20"/>
    <p:sldId id="352" r:id="rId21"/>
    <p:sldId id="333" r:id="rId22"/>
    <p:sldId id="355" r:id="rId23"/>
    <p:sldId id="296" r:id="rId24"/>
    <p:sldId id="354" r:id="rId25"/>
    <p:sldId id="297" r:id="rId26"/>
    <p:sldId id="298" r:id="rId27"/>
    <p:sldId id="300" r:id="rId28"/>
    <p:sldId id="303" r:id="rId29"/>
    <p:sldId id="304" r:id="rId30"/>
    <p:sldId id="341" r:id="rId31"/>
    <p:sldId id="301" r:id="rId32"/>
    <p:sldId id="313" r:id="rId33"/>
    <p:sldId id="305" r:id="rId34"/>
    <p:sldId id="306" r:id="rId35"/>
    <p:sldId id="307" r:id="rId36"/>
    <p:sldId id="308" r:id="rId37"/>
    <p:sldId id="302" r:id="rId38"/>
    <p:sldId id="309" r:id="rId39"/>
    <p:sldId id="343" r:id="rId40"/>
    <p:sldId id="344" r:id="rId41"/>
    <p:sldId id="340" r:id="rId42"/>
    <p:sldId id="356" r:id="rId43"/>
    <p:sldId id="330" r:id="rId44"/>
    <p:sldId id="331" r:id="rId45"/>
    <p:sldId id="332" r:id="rId46"/>
    <p:sldId id="314" r:id="rId47"/>
    <p:sldId id="326" r:id="rId48"/>
    <p:sldId id="324" r:id="rId49"/>
    <p:sldId id="334" r:id="rId50"/>
    <p:sldId id="337" r:id="rId51"/>
    <p:sldId id="338" r:id="rId52"/>
    <p:sldId id="351" r:id="rId53"/>
    <p:sldId id="353"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659BDD"/>
    <a:srgbClr val="0000FF"/>
    <a:srgbClr val="FF9933"/>
    <a:srgbClr val="99FF99"/>
    <a:srgbClr val="FF9966"/>
    <a:srgbClr val="E569DC"/>
    <a:srgbClr val="B21EA7"/>
    <a:srgbClr val="5CE67D"/>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1" autoAdjust="0"/>
    <p:restoredTop sz="73665" autoAdjust="0"/>
  </p:normalViewPr>
  <p:slideViewPr>
    <p:cSldViewPr>
      <p:cViewPr>
        <p:scale>
          <a:sx n="50" d="100"/>
          <a:sy n="50" d="100"/>
        </p:scale>
        <p:origin x="-190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3A6BFC-236A-416D-BE85-E0B4A19A6592}" type="doc">
      <dgm:prSet loTypeId="urn:microsoft.com/office/officeart/2005/8/layout/balance1" loCatId="relationship" qsTypeId="urn:microsoft.com/office/officeart/2005/8/quickstyle/3d1" qsCatId="3D" csTypeId="urn:microsoft.com/office/officeart/2005/8/colors/colorful1#1" csCatId="colorful" phldr="1"/>
      <dgm:spPr/>
      <dgm:t>
        <a:bodyPr/>
        <a:lstStyle/>
        <a:p>
          <a:endParaRPr lang="en-US"/>
        </a:p>
      </dgm:t>
    </dgm:pt>
    <dgm:pt modelId="{FB2F482C-99EC-4336-A229-94049873292C}">
      <dgm:prSet phldrT="[Text]"/>
      <dgm:spPr/>
      <dgm:t>
        <a:bodyPr/>
        <a:lstStyle/>
        <a:p>
          <a:r>
            <a:rPr lang="en-US" dirty="0" smtClean="0"/>
            <a:t>Preprocessing time</a:t>
          </a:r>
          <a:endParaRPr lang="en-US" dirty="0"/>
        </a:p>
      </dgm:t>
    </dgm:pt>
    <dgm:pt modelId="{371175B7-1A51-42A3-8771-525A72B597A0}" type="parTrans" cxnId="{13469B13-83F4-47FB-94C5-FC6136158AD8}">
      <dgm:prSet/>
      <dgm:spPr/>
      <dgm:t>
        <a:bodyPr/>
        <a:lstStyle/>
        <a:p>
          <a:endParaRPr lang="en-US"/>
        </a:p>
      </dgm:t>
    </dgm:pt>
    <dgm:pt modelId="{739B7465-88B5-42D8-8265-4379E5868603}" type="sibTrans" cxnId="{13469B13-83F4-47FB-94C5-FC6136158AD8}">
      <dgm:prSet/>
      <dgm:spPr/>
      <dgm:t>
        <a:bodyPr/>
        <a:lstStyle/>
        <a:p>
          <a:endParaRPr lang="en-US"/>
        </a:p>
      </dgm:t>
    </dgm:pt>
    <dgm:pt modelId="{7CD82DD2-6D72-4BA6-A27B-6DFC02278F40}">
      <dgm:prSet phldrT="[Text]"/>
      <dgm:spPr/>
      <dgm:t>
        <a:bodyPr/>
        <a:lstStyle/>
        <a:p>
          <a:r>
            <a:rPr lang="en-US" dirty="0" smtClean="0"/>
            <a:t>Index size</a:t>
          </a:r>
          <a:endParaRPr lang="en-US" dirty="0"/>
        </a:p>
      </dgm:t>
    </dgm:pt>
    <dgm:pt modelId="{50AA1397-A428-4719-902F-24FF3BBC7F24}" type="parTrans" cxnId="{2C470179-F2D8-4971-A3A4-3597BB1FFD4F}">
      <dgm:prSet/>
      <dgm:spPr/>
      <dgm:t>
        <a:bodyPr/>
        <a:lstStyle/>
        <a:p>
          <a:endParaRPr lang="en-US"/>
        </a:p>
      </dgm:t>
    </dgm:pt>
    <dgm:pt modelId="{31430DBA-BED1-4A5B-B2CC-D36EDDFF6647}" type="sibTrans" cxnId="{2C470179-F2D8-4971-A3A4-3597BB1FFD4F}">
      <dgm:prSet/>
      <dgm:spPr/>
      <dgm:t>
        <a:bodyPr/>
        <a:lstStyle/>
        <a:p>
          <a:endParaRPr lang="en-US"/>
        </a:p>
      </dgm:t>
    </dgm:pt>
    <dgm:pt modelId="{A58873FC-5B7E-4828-9579-F00D6E0B5EC1}">
      <dgm:prSet phldrT="[Text]"/>
      <dgm:spPr/>
      <dgm:t>
        <a:bodyPr/>
        <a:lstStyle/>
        <a:p>
          <a:r>
            <a:rPr lang="en-US" dirty="0" smtClean="0"/>
            <a:t>Query performance</a:t>
          </a:r>
          <a:endParaRPr lang="en-US" dirty="0"/>
        </a:p>
      </dgm:t>
    </dgm:pt>
    <dgm:pt modelId="{9D406DC9-233A-44E8-9694-4239951C1539}" type="parTrans" cxnId="{0F2B0B71-1A3C-4E20-A323-A484F184D4C9}">
      <dgm:prSet/>
      <dgm:spPr/>
      <dgm:t>
        <a:bodyPr/>
        <a:lstStyle/>
        <a:p>
          <a:endParaRPr lang="en-US"/>
        </a:p>
      </dgm:t>
    </dgm:pt>
    <dgm:pt modelId="{80A086A5-C8EE-413C-8AAB-B5B2729059EA}" type="sibTrans" cxnId="{0F2B0B71-1A3C-4E20-A323-A484F184D4C9}">
      <dgm:prSet/>
      <dgm:spPr/>
      <dgm:t>
        <a:bodyPr/>
        <a:lstStyle/>
        <a:p>
          <a:endParaRPr lang="en-US"/>
        </a:p>
      </dgm:t>
    </dgm:pt>
    <dgm:pt modelId="{346D9881-4A7A-47BE-9854-76F8C474DA94}">
      <dgm:prSet phldrT="[Text]"/>
      <dgm:spPr>
        <a:noFill/>
        <a:ln>
          <a:noFill/>
        </a:ln>
      </dgm:spPr>
      <dgm:t>
        <a:bodyPr/>
        <a:lstStyle/>
        <a:p>
          <a:r>
            <a:rPr lang="en-US" dirty="0" smtClean="0"/>
            <a:t> </a:t>
          </a:r>
          <a:endParaRPr lang="en-US" dirty="0"/>
        </a:p>
      </dgm:t>
    </dgm:pt>
    <dgm:pt modelId="{1CD7CFEB-4B15-4A93-8488-7661A3276BB8}" type="sibTrans" cxnId="{5C77FD5C-8AED-49BE-8AD1-E135542500A0}">
      <dgm:prSet/>
      <dgm:spPr/>
      <dgm:t>
        <a:bodyPr/>
        <a:lstStyle/>
        <a:p>
          <a:endParaRPr lang="en-US"/>
        </a:p>
      </dgm:t>
    </dgm:pt>
    <dgm:pt modelId="{E3D98AC2-1C38-432E-8AEA-BD593C1C13A9}" type="parTrans" cxnId="{5C77FD5C-8AED-49BE-8AD1-E135542500A0}">
      <dgm:prSet/>
      <dgm:spPr/>
      <dgm:t>
        <a:bodyPr/>
        <a:lstStyle/>
        <a:p>
          <a:endParaRPr lang="en-US"/>
        </a:p>
      </dgm:t>
    </dgm:pt>
    <dgm:pt modelId="{4A0555F9-20E5-4FFB-B301-B3F74AACA601}">
      <dgm:prSet phldrT="[Text]"/>
      <dgm:spPr>
        <a:solidFill>
          <a:schemeClr val="accent2">
            <a:tint val="40000"/>
            <a:hueOff val="0"/>
            <a:satOff val="0"/>
            <a:lumOff val="0"/>
            <a:alpha val="0"/>
          </a:schemeClr>
        </a:solidFill>
        <a:ln>
          <a:noFill/>
        </a:ln>
      </dgm:spPr>
      <dgm:t>
        <a:bodyPr/>
        <a:lstStyle/>
        <a:p>
          <a:endParaRPr lang="en-US" dirty="0"/>
        </a:p>
      </dgm:t>
    </dgm:pt>
    <dgm:pt modelId="{4B015D89-6F84-4B19-BE6B-8D252EE8A987}" type="sibTrans" cxnId="{9A23D0F9-F95F-4200-9E82-9FB8556B7C23}">
      <dgm:prSet/>
      <dgm:spPr/>
      <dgm:t>
        <a:bodyPr/>
        <a:lstStyle/>
        <a:p>
          <a:endParaRPr lang="en-US"/>
        </a:p>
      </dgm:t>
    </dgm:pt>
    <dgm:pt modelId="{87F35FC8-0016-4438-96EA-02FAE4BFF0B8}" type="parTrans" cxnId="{9A23D0F9-F95F-4200-9E82-9FB8556B7C23}">
      <dgm:prSet/>
      <dgm:spPr/>
      <dgm:t>
        <a:bodyPr/>
        <a:lstStyle/>
        <a:p>
          <a:endParaRPr lang="en-US"/>
        </a:p>
      </dgm:t>
    </dgm:pt>
    <dgm:pt modelId="{006641E5-139C-45F4-8EBC-FB8B82B28A66}" type="pres">
      <dgm:prSet presAssocID="{813A6BFC-236A-416D-BE85-E0B4A19A6592}" presName="outerComposite" presStyleCnt="0">
        <dgm:presLayoutVars>
          <dgm:chMax val="2"/>
          <dgm:animLvl val="lvl"/>
          <dgm:resizeHandles val="exact"/>
        </dgm:presLayoutVars>
      </dgm:prSet>
      <dgm:spPr/>
      <dgm:t>
        <a:bodyPr/>
        <a:lstStyle/>
        <a:p>
          <a:endParaRPr lang="en-US"/>
        </a:p>
      </dgm:t>
    </dgm:pt>
    <dgm:pt modelId="{312933AE-9358-4A92-9911-DAA60106A1E1}" type="pres">
      <dgm:prSet presAssocID="{813A6BFC-236A-416D-BE85-E0B4A19A6592}" presName="dummyMaxCanvas" presStyleCnt="0"/>
      <dgm:spPr/>
    </dgm:pt>
    <dgm:pt modelId="{C6C7EEE1-4E9B-4BB9-BC6F-2AADADCCAD89}" type="pres">
      <dgm:prSet presAssocID="{813A6BFC-236A-416D-BE85-E0B4A19A6592}" presName="parentComposite" presStyleCnt="0"/>
      <dgm:spPr/>
    </dgm:pt>
    <dgm:pt modelId="{1F100173-168F-4686-96E9-2A1BCD52EAD9}" type="pres">
      <dgm:prSet presAssocID="{813A6BFC-236A-416D-BE85-E0B4A19A6592}" presName="parent1" presStyleLbl="alignAccFollowNode1" presStyleIdx="0" presStyleCnt="4">
        <dgm:presLayoutVars>
          <dgm:chMax val="4"/>
        </dgm:presLayoutVars>
      </dgm:prSet>
      <dgm:spPr/>
      <dgm:t>
        <a:bodyPr/>
        <a:lstStyle/>
        <a:p>
          <a:endParaRPr lang="en-US"/>
        </a:p>
      </dgm:t>
    </dgm:pt>
    <dgm:pt modelId="{9EE2057C-9356-4A30-A274-9E1B501CB3EB}" type="pres">
      <dgm:prSet presAssocID="{813A6BFC-236A-416D-BE85-E0B4A19A6592}" presName="parent2" presStyleLbl="alignAccFollowNode1" presStyleIdx="1" presStyleCnt="4">
        <dgm:presLayoutVars>
          <dgm:chMax val="4"/>
        </dgm:presLayoutVars>
      </dgm:prSet>
      <dgm:spPr/>
      <dgm:t>
        <a:bodyPr/>
        <a:lstStyle/>
        <a:p>
          <a:endParaRPr lang="en-US"/>
        </a:p>
      </dgm:t>
    </dgm:pt>
    <dgm:pt modelId="{43C358C8-BF0F-4F76-8F8B-0C443C9CF3E7}" type="pres">
      <dgm:prSet presAssocID="{813A6BFC-236A-416D-BE85-E0B4A19A6592}" presName="childrenComposite" presStyleCnt="0"/>
      <dgm:spPr/>
    </dgm:pt>
    <dgm:pt modelId="{55BA13CD-07BF-4FAA-89CD-306B45FD18E2}" type="pres">
      <dgm:prSet presAssocID="{813A6BFC-236A-416D-BE85-E0B4A19A6592}" presName="dummyMaxCanvas_ChildArea" presStyleCnt="0"/>
      <dgm:spPr/>
    </dgm:pt>
    <dgm:pt modelId="{4D502461-2F0F-4F0E-B7E7-D1045A05AFDE}" type="pres">
      <dgm:prSet presAssocID="{813A6BFC-236A-416D-BE85-E0B4A19A6592}" presName="fulcrum" presStyleLbl="alignAccFollowNode1" presStyleIdx="2" presStyleCnt="4">
        <dgm:style>
          <a:lnRef idx="1">
            <a:schemeClr val="accent1"/>
          </a:lnRef>
          <a:fillRef idx="2">
            <a:schemeClr val="accent1"/>
          </a:fillRef>
          <a:effectRef idx="1">
            <a:schemeClr val="accent1"/>
          </a:effectRef>
          <a:fontRef idx="minor">
            <a:schemeClr val="dk1"/>
          </a:fontRef>
        </dgm:style>
      </dgm:prSet>
      <dgm:spPr/>
      <dgm:t>
        <a:bodyPr/>
        <a:lstStyle/>
        <a:p>
          <a:endParaRPr lang="en-US"/>
        </a:p>
      </dgm:t>
    </dgm:pt>
    <dgm:pt modelId="{84D4E2AA-3BA6-46D4-9FF4-6A6A93112A61}" type="pres">
      <dgm:prSet presAssocID="{813A6BFC-236A-416D-BE85-E0B4A19A6592}" presName="balance_12" presStyleLbl="alignAccFollowNode1" presStyleIdx="3" presStyleCnt="4" custAng="21360000">
        <dgm:presLayoutVars>
          <dgm:bulletEnabled val="1"/>
        </dgm:presLayoutVars>
        <dgm:style>
          <a:lnRef idx="1">
            <a:schemeClr val="accent6"/>
          </a:lnRef>
          <a:fillRef idx="3">
            <a:schemeClr val="accent6"/>
          </a:fillRef>
          <a:effectRef idx="2">
            <a:schemeClr val="accent6"/>
          </a:effectRef>
          <a:fontRef idx="minor">
            <a:schemeClr val="lt1"/>
          </a:fontRef>
        </dgm:style>
      </dgm:prSet>
      <dgm:spPr/>
      <dgm:t>
        <a:bodyPr/>
        <a:lstStyle/>
        <a:p>
          <a:endParaRPr lang="en-US"/>
        </a:p>
      </dgm:t>
    </dgm:pt>
    <dgm:pt modelId="{5537B7C6-8F33-4A35-8FDA-96EF01D6A9D7}" type="pres">
      <dgm:prSet presAssocID="{813A6BFC-236A-416D-BE85-E0B4A19A6592}" presName="right_12_1" presStyleLbl="node1" presStyleIdx="0" presStyleCnt="3" custAng="21360000" custLinFactNeighborY="-10206">
        <dgm:presLayoutVars>
          <dgm:bulletEnabled val="1"/>
        </dgm:presLayoutVars>
      </dgm:prSet>
      <dgm:spPr/>
      <dgm:t>
        <a:bodyPr/>
        <a:lstStyle/>
        <a:p>
          <a:endParaRPr lang="en-US"/>
        </a:p>
      </dgm:t>
    </dgm:pt>
    <dgm:pt modelId="{AE8A26ED-82D1-4B77-87C5-7834901EF026}" type="pres">
      <dgm:prSet presAssocID="{813A6BFC-236A-416D-BE85-E0B4A19A6592}" presName="right_12_2" presStyleLbl="node1" presStyleIdx="1" presStyleCnt="3" custAng="21586557" custLinFactNeighborY="-11664">
        <dgm:presLayoutVars>
          <dgm:bulletEnabled val="1"/>
        </dgm:presLayoutVars>
      </dgm:prSet>
      <dgm:spPr/>
      <dgm:t>
        <a:bodyPr/>
        <a:lstStyle/>
        <a:p>
          <a:endParaRPr lang="en-US"/>
        </a:p>
      </dgm:t>
    </dgm:pt>
    <dgm:pt modelId="{926431F0-C13B-471D-A3FE-C625DE4451D8}" type="pres">
      <dgm:prSet presAssocID="{813A6BFC-236A-416D-BE85-E0B4A19A6592}" presName="left_12_1" presStyleLbl="node1" presStyleIdx="2" presStyleCnt="3" custAng="21139111">
        <dgm:presLayoutVars>
          <dgm:bulletEnabled val="1"/>
        </dgm:presLayoutVars>
      </dgm:prSet>
      <dgm:spPr/>
      <dgm:t>
        <a:bodyPr/>
        <a:lstStyle/>
        <a:p>
          <a:endParaRPr lang="en-US"/>
        </a:p>
      </dgm:t>
    </dgm:pt>
  </dgm:ptLst>
  <dgm:cxnLst>
    <dgm:cxn modelId="{953C0FAA-0AF9-40E6-852E-070E46679DFE}" type="presOf" srcId="{A58873FC-5B7E-4828-9579-F00D6E0B5EC1}" destId="{AE8A26ED-82D1-4B77-87C5-7834901EF026}" srcOrd="0" destOrd="0" presId="urn:microsoft.com/office/officeart/2005/8/layout/balance1"/>
    <dgm:cxn modelId="{2C470179-F2D8-4971-A3A4-3597BB1FFD4F}" srcId="{346D9881-4A7A-47BE-9854-76F8C474DA94}" destId="{7CD82DD2-6D72-4BA6-A27B-6DFC02278F40}" srcOrd="0" destOrd="0" parTransId="{50AA1397-A428-4719-902F-24FF3BBC7F24}" sibTransId="{31430DBA-BED1-4A5B-B2CC-D36EDDFF6647}"/>
    <dgm:cxn modelId="{B5501CCB-D7CA-4979-AC22-AB2B3BB37693}" type="presOf" srcId="{346D9881-4A7A-47BE-9854-76F8C474DA94}" destId="{9EE2057C-9356-4A30-A274-9E1B501CB3EB}" srcOrd="0" destOrd="0" presId="urn:microsoft.com/office/officeart/2005/8/layout/balance1"/>
    <dgm:cxn modelId="{13469B13-83F4-47FB-94C5-FC6136158AD8}" srcId="{4A0555F9-20E5-4FFB-B301-B3F74AACA601}" destId="{FB2F482C-99EC-4336-A229-94049873292C}" srcOrd="0" destOrd="0" parTransId="{371175B7-1A51-42A3-8771-525A72B597A0}" sibTransId="{739B7465-88B5-42D8-8265-4379E5868603}"/>
    <dgm:cxn modelId="{0F2B0B71-1A3C-4E20-A323-A484F184D4C9}" srcId="{346D9881-4A7A-47BE-9854-76F8C474DA94}" destId="{A58873FC-5B7E-4828-9579-F00D6E0B5EC1}" srcOrd="1" destOrd="0" parTransId="{9D406DC9-233A-44E8-9694-4239951C1539}" sibTransId="{80A086A5-C8EE-413C-8AAB-B5B2729059EA}"/>
    <dgm:cxn modelId="{5C77FD5C-8AED-49BE-8AD1-E135542500A0}" srcId="{813A6BFC-236A-416D-BE85-E0B4A19A6592}" destId="{346D9881-4A7A-47BE-9854-76F8C474DA94}" srcOrd="1" destOrd="0" parTransId="{E3D98AC2-1C38-432E-8AEA-BD593C1C13A9}" sibTransId="{1CD7CFEB-4B15-4A93-8488-7661A3276BB8}"/>
    <dgm:cxn modelId="{F8DF5D8F-58B3-4289-B402-8081A4833B56}" type="presOf" srcId="{FB2F482C-99EC-4336-A229-94049873292C}" destId="{926431F0-C13B-471D-A3FE-C625DE4451D8}" srcOrd="0" destOrd="0" presId="urn:microsoft.com/office/officeart/2005/8/layout/balance1"/>
    <dgm:cxn modelId="{9A23D0F9-F95F-4200-9E82-9FB8556B7C23}" srcId="{813A6BFC-236A-416D-BE85-E0B4A19A6592}" destId="{4A0555F9-20E5-4FFB-B301-B3F74AACA601}" srcOrd="0" destOrd="0" parTransId="{87F35FC8-0016-4438-96EA-02FAE4BFF0B8}" sibTransId="{4B015D89-6F84-4B19-BE6B-8D252EE8A987}"/>
    <dgm:cxn modelId="{DB4E053E-FDB8-4ABB-8C1D-E8B60E6DFBE5}" type="presOf" srcId="{7CD82DD2-6D72-4BA6-A27B-6DFC02278F40}" destId="{5537B7C6-8F33-4A35-8FDA-96EF01D6A9D7}" srcOrd="0" destOrd="0" presId="urn:microsoft.com/office/officeart/2005/8/layout/balance1"/>
    <dgm:cxn modelId="{BA5BFCC6-CA17-4B16-A7B6-8E1C9D49D4C3}" type="presOf" srcId="{4A0555F9-20E5-4FFB-B301-B3F74AACA601}" destId="{1F100173-168F-4686-96E9-2A1BCD52EAD9}" srcOrd="0" destOrd="0" presId="urn:microsoft.com/office/officeart/2005/8/layout/balance1"/>
    <dgm:cxn modelId="{75CA8A5E-9860-4C61-A903-CCAFCCF0BDC7}" type="presOf" srcId="{813A6BFC-236A-416D-BE85-E0B4A19A6592}" destId="{006641E5-139C-45F4-8EBC-FB8B82B28A66}" srcOrd="0" destOrd="0" presId="urn:microsoft.com/office/officeart/2005/8/layout/balance1"/>
    <dgm:cxn modelId="{CAB2084B-EBE3-4B31-B477-CEB82F66DA74}" type="presParOf" srcId="{006641E5-139C-45F4-8EBC-FB8B82B28A66}" destId="{312933AE-9358-4A92-9911-DAA60106A1E1}" srcOrd="0" destOrd="0" presId="urn:microsoft.com/office/officeart/2005/8/layout/balance1"/>
    <dgm:cxn modelId="{0FA3910A-F59E-4962-AC0A-6F6C72BE7980}" type="presParOf" srcId="{006641E5-139C-45F4-8EBC-FB8B82B28A66}" destId="{C6C7EEE1-4E9B-4BB9-BC6F-2AADADCCAD89}" srcOrd="1" destOrd="0" presId="urn:microsoft.com/office/officeart/2005/8/layout/balance1"/>
    <dgm:cxn modelId="{FCF5A3D9-0E83-4DB1-86A4-B4C89F63B711}" type="presParOf" srcId="{C6C7EEE1-4E9B-4BB9-BC6F-2AADADCCAD89}" destId="{1F100173-168F-4686-96E9-2A1BCD52EAD9}" srcOrd="0" destOrd="0" presId="urn:microsoft.com/office/officeart/2005/8/layout/balance1"/>
    <dgm:cxn modelId="{4953D547-9BE3-4063-B093-AA5B0806C078}" type="presParOf" srcId="{C6C7EEE1-4E9B-4BB9-BC6F-2AADADCCAD89}" destId="{9EE2057C-9356-4A30-A274-9E1B501CB3EB}" srcOrd="1" destOrd="0" presId="urn:microsoft.com/office/officeart/2005/8/layout/balance1"/>
    <dgm:cxn modelId="{5BE481DD-EEFA-46C0-A41C-1D5E4A9BC2CD}" type="presParOf" srcId="{006641E5-139C-45F4-8EBC-FB8B82B28A66}" destId="{43C358C8-BF0F-4F76-8F8B-0C443C9CF3E7}" srcOrd="2" destOrd="0" presId="urn:microsoft.com/office/officeart/2005/8/layout/balance1"/>
    <dgm:cxn modelId="{14AD5CDF-3B2F-4C4B-B93A-DFBD4B4A4021}" type="presParOf" srcId="{43C358C8-BF0F-4F76-8F8B-0C443C9CF3E7}" destId="{55BA13CD-07BF-4FAA-89CD-306B45FD18E2}" srcOrd="0" destOrd="0" presId="urn:microsoft.com/office/officeart/2005/8/layout/balance1"/>
    <dgm:cxn modelId="{99D5DD49-119D-4E53-9A9A-58620F2D0CFE}" type="presParOf" srcId="{43C358C8-BF0F-4F76-8F8B-0C443C9CF3E7}" destId="{4D502461-2F0F-4F0E-B7E7-D1045A05AFDE}" srcOrd="1" destOrd="0" presId="urn:microsoft.com/office/officeart/2005/8/layout/balance1"/>
    <dgm:cxn modelId="{E2518A8C-7787-47F2-918D-CD533FCB7175}" type="presParOf" srcId="{43C358C8-BF0F-4F76-8F8B-0C443C9CF3E7}" destId="{84D4E2AA-3BA6-46D4-9FF4-6A6A93112A61}" srcOrd="2" destOrd="0" presId="urn:microsoft.com/office/officeart/2005/8/layout/balance1"/>
    <dgm:cxn modelId="{2EBD2200-A54D-428C-BCCB-957A48F6C0E7}" type="presParOf" srcId="{43C358C8-BF0F-4F76-8F8B-0C443C9CF3E7}" destId="{5537B7C6-8F33-4A35-8FDA-96EF01D6A9D7}" srcOrd="3" destOrd="0" presId="urn:microsoft.com/office/officeart/2005/8/layout/balance1"/>
    <dgm:cxn modelId="{B1C14A5F-E4CC-4541-856A-178B713BB3F8}" type="presParOf" srcId="{43C358C8-BF0F-4F76-8F8B-0C443C9CF3E7}" destId="{AE8A26ED-82D1-4B77-87C5-7834901EF026}" srcOrd="4" destOrd="0" presId="urn:microsoft.com/office/officeart/2005/8/layout/balance1"/>
    <dgm:cxn modelId="{300DAC90-DFB4-4A58-A3F4-98E1D945D7E2}" type="presParOf" srcId="{43C358C8-BF0F-4F76-8F8B-0C443C9CF3E7}" destId="{926431F0-C13B-471D-A3FE-C625DE4451D8}" srcOrd="5"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871685-4772-4D15-B107-C276CC548228}" type="doc">
      <dgm:prSet loTypeId="urn:microsoft.com/office/officeart/2005/8/layout/orgChart1" loCatId="hierarchy" qsTypeId="urn:microsoft.com/office/officeart/2005/8/quickstyle/simple1" qsCatId="simple" csTypeId="urn:microsoft.com/office/officeart/2005/8/colors/colorful1#2" csCatId="colorful" phldr="1"/>
      <dgm:spPr/>
      <dgm:t>
        <a:bodyPr/>
        <a:lstStyle/>
        <a:p>
          <a:endParaRPr lang="en-US"/>
        </a:p>
      </dgm:t>
    </dgm:pt>
    <dgm:pt modelId="{A8D49551-15EE-4EAD-8340-DBB2F21B8E58}">
      <dgm:prSet phldrT="[Text]" custT="1"/>
      <dgm:spPr/>
      <dgm:t>
        <a:bodyPr/>
        <a:lstStyle/>
        <a:p>
          <a:r>
            <a:rPr lang="en-US" sz="2400" dirty="0" smtClean="0">
              <a:latin typeface="Times New Roman" pitchFamily="18" charset="0"/>
              <a:cs typeface="Times New Roman" pitchFamily="18" charset="0"/>
            </a:rPr>
            <a:t>Total order Labeling (TOL)</a:t>
          </a:r>
          <a:endParaRPr lang="en-US" sz="2400" dirty="0">
            <a:latin typeface="Times New Roman" pitchFamily="18" charset="0"/>
            <a:cs typeface="Times New Roman" pitchFamily="18" charset="0"/>
          </a:endParaRPr>
        </a:p>
      </dgm:t>
    </dgm:pt>
    <dgm:pt modelId="{E7A05C10-F0F9-48DC-82DE-73BCAD9567EC}" type="parTrans" cxnId="{F7A86379-9B9D-4835-A9CB-590C14FF2C50}">
      <dgm:prSet/>
      <dgm:spPr/>
      <dgm:t>
        <a:bodyPr/>
        <a:lstStyle/>
        <a:p>
          <a:endParaRPr lang="en-US" sz="2400">
            <a:latin typeface="Times New Roman" pitchFamily="18" charset="0"/>
            <a:cs typeface="Times New Roman" pitchFamily="18" charset="0"/>
          </a:endParaRPr>
        </a:p>
      </dgm:t>
    </dgm:pt>
    <dgm:pt modelId="{31E1F809-45EE-400F-A297-4ABBD2104DBE}" type="sibTrans" cxnId="{F7A86379-9B9D-4835-A9CB-590C14FF2C50}">
      <dgm:prSet/>
      <dgm:spPr/>
      <dgm:t>
        <a:bodyPr/>
        <a:lstStyle/>
        <a:p>
          <a:endParaRPr lang="en-US" sz="2400">
            <a:latin typeface="Times New Roman" pitchFamily="18" charset="0"/>
            <a:cs typeface="Times New Roman" pitchFamily="18" charset="0"/>
          </a:endParaRPr>
        </a:p>
      </dgm:t>
    </dgm:pt>
    <dgm:pt modelId="{0CE2DA01-3B81-42EE-8896-5B576E1AAD0F}">
      <dgm:prSet phldrT="[Text]" custT="1"/>
      <dgm:spPr/>
      <dgm:t>
        <a:bodyPr/>
        <a:lstStyle/>
        <a:p>
          <a:r>
            <a:rPr lang="en-US" sz="2400" dirty="0" smtClean="0">
              <a:latin typeface="Times New Roman" pitchFamily="18" charset="0"/>
              <a:ea typeface="MS PGothic" pitchFamily="34" charset="-128"/>
              <a:cs typeface="Times New Roman" pitchFamily="18" charset="0"/>
            </a:rPr>
            <a:t>TF-Label</a:t>
          </a:r>
          <a:endParaRPr lang="en-US" sz="2400" dirty="0">
            <a:latin typeface="Times New Roman" pitchFamily="18" charset="0"/>
            <a:cs typeface="Times New Roman" pitchFamily="18" charset="0"/>
          </a:endParaRPr>
        </a:p>
      </dgm:t>
    </dgm:pt>
    <dgm:pt modelId="{D8D8850C-0E5F-4369-8692-241A8C9A5B3E}" type="parTrans" cxnId="{CE018226-5F97-4941-A26B-D50B9BFA7655}">
      <dgm:prSet/>
      <dgm:spPr/>
      <dgm:t>
        <a:bodyPr/>
        <a:lstStyle/>
        <a:p>
          <a:endParaRPr lang="en-US" sz="2400">
            <a:latin typeface="Times New Roman" pitchFamily="18" charset="0"/>
            <a:cs typeface="Times New Roman" pitchFamily="18" charset="0"/>
          </a:endParaRPr>
        </a:p>
      </dgm:t>
    </dgm:pt>
    <dgm:pt modelId="{7B2DEDF1-28D7-41D2-91CB-82C811BA73AB}" type="sibTrans" cxnId="{CE018226-5F97-4941-A26B-D50B9BFA7655}">
      <dgm:prSet/>
      <dgm:spPr/>
      <dgm:t>
        <a:bodyPr/>
        <a:lstStyle/>
        <a:p>
          <a:endParaRPr lang="en-US" sz="2400">
            <a:latin typeface="Times New Roman" pitchFamily="18" charset="0"/>
            <a:cs typeface="Times New Roman" pitchFamily="18" charset="0"/>
          </a:endParaRPr>
        </a:p>
      </dgm:t>
    </dgm:pt>
    <dgm:pt modelId="{AD69637A-6E8C-44C6-8A6A-F9FA2219766A}">
      <dgm:prSet phldrT="[Text]" custT="1"/>
      <dgm:spPr/>
      <dgm:t>
        <a:bodyPr/>
        <a:lstStyle/>
        <a:p>
          <a:r>
            <a:rPr lang="en-US" sz="2400" dirty="0" smtClean="0">
              <a:latin typeface="Times New Roman" pitchFamily="18" charset="0"/>
              <a:ea typeface="MS PGothic" pitchFamily="34" charset="-128"/>
              <a:cs typeface="Times New Roman" pitchFamily="18" charset="0"/>
            </a:rPr>
            <a:t>DL</a:t>
          </a:r>
          <a:endParaRPr lang="en-US" sz="2400" dirty="0">
            <a:latin typeface="Times New Roman" pitchFamily="18" charset="0"/>
            <a:cs typeface="Times New Roman" pitchFamily="18" charset="0"/>
          </a:endParaRPr>
        </a:p>
      </dgm:t>
    </dgm:pt>
    <dgm:pt modelId="{F8064225-7CC7-43B6-A6D5-E0EAB8ADE5E3}" type="parTrans" cxnId="{E546A360-5666-41B7-823C-201572F02426}">
      <dgm:prSet/>
      <dgm:spPr/>
      <dgm:t>
        <a:bodyPr/>
        <a:lstStyle/>
        <a:p>
          <a:endParaRPr lang="en-US" sz="2400">
            <a:latin typeface="Times New Roman" pitchFamily="18" charset="0"/>
            <a:cs typeface="Times New Roman" pitchFamily="18" charset="0"/>
          </a:endParaRPr>
        </a:p>
      </dgm:t>
    </dgm:pt>
    <dgm:pt modelId="{FD7229B4-547A-421F-8E66-63ED25E4B7B3}" type="sibTrans" cxnId="{E546A360-5666-41B7-823C-201572F02426}">
      <dgm:prSet/>
      <dgm:spPr/>
      <dgm:t>
        <a:bodyPr/>
        <a:lstStyle/>
        <a:p>
          <a:endParaRPr lang="en-US" sz="2400">
            <a:latin typeface="Times New Roman" pitchFamily="18" charset="0"/>
            <a:cs typeface="Times New Roman" pitchFamily="18" charset="0"/>
          </a:endParaRPr>
        </a:p>
      </dgm:t>
    </dgm:pt>
    <dgm:pt modelId="{829B6EF2-9D97-46BB-A24B-B0EBDC0FBB47}">
      <dgm:prSet phldrT="[Text]" custT="1"/>
      <dgm:spPr/>
      <dgm:t>
        <a:bodyPr/>
        <a:lstStyle/>
        <a:p>
          <a:r>
            <a:rPr lang="en-US" sz="2400" dirty="0" smtClean="0">
              <a:latin typeface="Times New Roman" pitchFamily="18" charset="0"/>
              <a:ea typeface="MS PGothic" pitchFamily="34" charset="-128"/>
              <a:cs typeface="Times New Roman" pitchFamily="18" charset="0"/>
            </a:rPr>
            <a:t>PLL</a:t>
          </a:r>
          <a:endParaRPr lang="en-US" sz="2400" dirty="0">
            <a:latin typeface="Times New Roman" pitchFamily="18" charset="0"/>
            <a:cs typeface="Times New Roman" pitchFamily="18" charset="0"/>
          </a:endParaRPr>
        </a:p>
      </dgm:t>
    </dgm:pt>
    <dgm:pt modelId="{13A83753-B358-4D7A-8AB9-F6F886A9B8EE}" type="parTrans" cxnId="{C6B80508-5BEB-4BD0-8A9E-C507FF68CE7A}">
      <dgm:prSet/>
      <dgm:spPr/>
      <dgm:t>
        <a:bodyPr/>
        <a:lstStyle/>
        <a:p>
          <a:endParaRPr lang="en-US" sz="2400">
            <a:latin typeface="Times New Roman" pitchFamily="18" charset="0"/>
            <a:cs typeface="Times New Roman" pitchFamily="18" charset="0"/>
          </a:endParaRPr>
        </a:p>
      </dgm:t>
    </dgm:pt>
    <dgm:pt modelId="{A0ADE8FB-3563-4BD3-B062-9D00D3239F64}" type="sibTrans" cxnId="{C6B80508-5BEB-4BD0-8A9E-C507FF68CE7A}">
      <dgm:prSet/>
      <dgm:spPr/>
      <dgm:t>
        <a:bodyPr/>
        <a:lstStyle/>
        <a:p>
          <a:endParaRPr lang="en-US" sz="2400">
            <a:latin typeface="Times New Roman" pitchFamily="18" charset="0"/>
            <a:cs typeface="Times New Roman" pitchFamily="18" charset="0"/>
          </a:endParaRPr>
        </a:p>
      </dgm:t>
    </dgm:pt>
    <dgm:pt modelId="{4AD1C65C-8FF8-4583-A896-8A9C3A9A0EBE}" type="pres">
      <dgm:prSet presAssocID="{6B871685-4772-4D15-B107-C276CC548228}" presName="hierChild1" presStyleCnt="0">
        <dgm:presLayoutVars>
          <dgm:orgChart val="1"/>
          <dgm:chPref val="1"/>
          <dgm:dir/>
          <dgm:animOne val="branch"/>
          <dgm:animLvl val="lvl"/>
          <dgm:resizeHandles/>
        </dgm:presLayoutVars>
      </dgm:prSet>
      <dgm:spPr/>
      <dgm:t>
        <a:bodyPr/>
        <a:lstStyle/>
        <a:p>
          <a:endParaRPr lang="en-US"/>
        </a:p>
      </dgm:t>
    </dgm:pt>
    <dgm:pt modelId="{0F59DDB6-2D78-4303-A451-BC9B3FC2DD4A}" type="pres">
      <dgm:prSet presAssocID="{A8D49551-15EE-4EAD-8340-DBB2F21B8E58}" presName="hierRoot1" presStyleCnt="0">
        <dgm:presLayoutVars>
          <dgm:hierBranch val="init"/>
        </dgm:presLayoutVars>
      </dgm:prSet>
      <dgm:spPr/>
    </dgm:pt>
    <dgm:pt modelId="{11FE8CA5-F9E9-4A9F-96B1-8C4582A9AD67}" type="pres">
      <dgm:prSet presAssocID="{A8D49551-15EE-4EAD-8340-DBB2F21B8E58}" presName="rootComposite1" presStyleCnt="0"/>
      <dgm:spPr/>
    </dgm:pt>
    <dgm:pt modelId="{EBEEF520-EA44-48D1-80E7-CBDF13CE6377}" type="pres">
      <dgm:prSet presAssocID="{A8D49551-15EE-4EAD-8340-DBB2F21B8E58}" presName="rootText1" presStyleLbl="node0" presStyleIdx="0" presStyleCnt="1" custScaleX="131699">
        <dgm:presLayoutVars>
          <dgm:chPref val="3"/>
        </dgm:presLayoutVars>
      </dgm:prSet>
      <dgm:spPr/>
      <dgm:t>
        <a:bodyPr/>
        <a:lstStyle/>
        <a:p>
          <a:endParaRPr lang="en-US"/>
        </a:p>
      </dgm:t>
    </dgm:pt>
    <dgm:pt modelId="{1369E03B-3FDE-4DA0-81A5-C44067FCCDF2}" type="pres">
      <dgm:prSet presAssocID="{A8D49551-15EE-4EAD-8340-DBB2F21B8E58}" presName="rootConnector1" presStyleLbl="node1" presStyleIdx="0" presStyleCnt="0"/>
      <dgm:spPr/>
      <dgm:t>
        <a:bodyPr/>
        <a:lstStyle/>
        <a:p>
          <a:endParaRPr lang="en-US"/>
        </a:p>
      </dgm:t>
    </dgm:pt>
    <dgm:pt modelId="{F50C2F69-2874-4032-8DB7-3CA9326D8789}" type="pres">
      <dgm:prSet presAssocID="{A8D49551-15EE-4EAD-8340-DBB2F21B8E58}" presName="hierChild2" presStyleCnt="0"/>
      <dgm:spPr/>
    </dgm:pt>
    <dgm:pt modelId="{2A38F5CF-440B-4F56-8290-CE15072C6FE6}" type="pres">
      <dgm:prSet presAssocID="{D8D8850C-0E5F-4369-8692-241A8C9A5B3E}" presName="Name37" presStyleLbl="parChTrans1D2" presStyleIdx="0" presStyleCnt="3"/>
      <dgm:spPr/>
      <dgm:t>
        <a:bodyPr/>
        <a:lstStyle/>
        <a:p>
          <a:endParaRPr lang="en-US"/>
        </a:p>
      </dgm:t>
    </dgm:pt>
    <dgm:pt modelId="{54C6F28A-5A71-4A03-B7BF-A2B3AD869D7A}" type="pres">
      <dgm:prSet presAssocID="{0CE2DA01-3B81-42EE-8896-5B576E1AAD0F}" presName="hierRoot2" presStyleCnt="0">
        <dgm:presLayoutVars>
          <dgm:hierBranch val="init"/>
        </dgm:presLayoutVars>
      </dgm:prSet>
      <dgm:spPr/>
    </dgm:pt>
    <dgm:pt modelId="{080F41DD-F592-4096-B259-68EE6FC8C55B}" type="pres">
      <dgm:prSet presAssocID="{0CE2DA01-3B81-42EE-8896-5B576E1AAD0F}" presName="rootComposite" presStyleCnt="0"/>
      <dgm:spPr/>
    </dgm:pt>
    <dgm:pt modelId="{2A4CFF79-7CE7-4966-A833-BFCA65A08452}" type="pres">
      <dgm:prSet presAssocID="{0CE2DA01-3B81-42EE-8896-5B576E1AAD0F}" presName="rootText" presStyleLbl="node2" presStyleIdx="0" presStyleCnt="3">
        <dgm:presLayoutVars>
          <dgm:chPref val="3"/>
        </dgm:presLayoutVars>
      </dgm:prSet>
      <dgm:spPr/>
      <dgm:t>
        <a:bodyPr/>
        <a:lstStyle/>
        <a:p>
          <a:endParaRPr lang="en-US"/>
        </a:p>
      </dgm:t>
    </dgm:pt>
    <dgm:pt modelId="{994C33B9-937C-4312-8875-2E8B25D7F1D7}" type="pres">
      <dgm:prSet presAssocID="{0CE2DA01-3B81-42EE-8896-5B576E1AAD0F}" presName="rootConnector" presStyleLbl="node2" presStyleIdx="0" presStyleCnt="3"/>
      <dgm:spPr/>
      <dgm:t>
        <a:bodyPr/>
        <a:lstStyle/>
        <a:p>
          <a:endParaRPr lang="en-US"/>
        </a:p>
      </dgm:t>
    </dgm:pt>
    <dgm:pt modelId="{0C8A8051-ED7A-4D8C-8673-884E36204666}" type="pres">
      <dgm:prSet presAssocID="{0CE2DA01-3B81-42EE-8896-5B576E1AAD0F}" presName="hierChild4" presStyleCnt="0"/>
      <dgm:spPr/>
    </dgm:pt>
    <dgm:pt modelId="{53035254-3CB3-46E7-9A65-5F04B48858FC}" type="pres">
      <dgm:prSet presAssocID="{0CE2DA01-3B81-42EE-8896-5B576E1AAD0F}" presName="hierChild5" presStyleCnt="0"/>
      <dgm:spPr/>
    </dgm:pt>
    <dgm:pt modelId="{E25E83A8-5C12-447A-9F6F-85CF25F98167}" type="pres">
      <dgm:prSet presAssocID="{F8064225-7CC7-43B6-A6D5-E0EAB8ADE5E3}" presName="Name37" presStyleLbl="parChTrans1D2" presStyleIdx="1" presStyleCnt="3"/>
      <dgm:spPr/>
      <dgm:t>
        <a:bodyPr/>
        <a:lstStyle/>
        <a:p>
          <a:endParaRPr lang="en-US"/>
        </a:p>
      </dgm:t>
    </dgm:pt>
    <dgm:pt modelId="{C6BBB38C-AE95-483E-B7EA-0D5A813B6FAE}" type="pres">
      <dgm:prSet presAssocID="{AD69637A-6E8C-44C6-8A6A-F9FA2219766A}" presName="hierRoot2" presStyleCnt="0">
        <dgm:presLayoutVars>
          <dgm:hierBranch val="init"/>
        </dgm:presLayoutVars>
      </dgm:prSet>
      <dgm:spPr/>
    </dgm:pt>
    <dgm:pt modelId="{7FDAC985-EF03-472D-8C5F-E7251EB84E79}" type="pres">
      <dgm:prSet presAssocID="{AD69637A-6E8C-44C6-8A6A-F9FA2219766A}" presName="rootComposite" presStyleCnt="0"/>
      <dgm:spPr/>
    </dgm:pt>
    <dgm:pt modelId="{578FF96B-44F8-40FA-BB30-4679B638E116}" type="pres">
      <dgm:prSet presAssocID="{AD69637A-6E8C-44C6-8A6A-F9FA2219766A}" presName="rootText" presStyleLbl="node2" presStyleIdx="1" presStyleCnt="3">
        <dgm:presLayoutVars>
          <dgm:chPref val="3"/>
        </dgm:presLayoutVars>
      </dgm:prSet>
      <dgm:spPr/>
      <dgm:t>
        <a:bodyPr/>
        <a:lstStyle/>
        <a:p>
          <a:endParaRPr lang="en-US"/>
        </a:p>
      </dgm:t>
    </dgm:pt>
    <dgm:pt modelId="{F523D19A-85D1-4B63-8361-2DB60F9D4648}" type="pres">
      <dgm:prSet presAssocID="{AD69637A-6E8C-44C6-8A6A-F9FA2219766A}" presName="rootConnector" presStyleLbl="node2" presStyleIdx="1" presStyleCnt="3"/>
      <dgm:spPr/>
      <dgm:t>
        <a:bodyPr/>
        <a:lstStyle/>
        <a:p>
          <a:endParaRPr lang="en-US"/>
        </a:p>
      </dgm:t>
    </dgm:pt>
    <dgm:pt modelId="{9B597BDC-0C3C-444F-9FD8-CCA3EC3B8F0E}" type="pres">
      <dgm:prSet presAssocID="{AD69637A-6E8C-44C6-8A6A-F9FA2219766A}" presName="hierChild4" presStyleCnt="0"/>
      <dgm:spPr/>
    </dgm:pt>
    <dgm:pt modelId="{06174A77-6F6C-4956-936E-1666300AFEFA}" type="pres">
      <dgm:prSet presAssocID="{AD69637A-6E8C-44C6-8A6A-F9FA2219766A}" presName="hierChild5" presStyleCnt="0"/>
      <dgm:spPr/>
    </dgm:pt>
    <dgm:pt modelId="{2C28A7C0-16F8-4BD1-AFF3-D7F9F6D9E66B}" type="pres">
      <dgm:prSet presAssocID="{13A83753-B358-4D7A-8AB9-F6F886A9B8EE}" presName="Name37" presStyleLbl="parChTrans1D2" presStyleIdx="2" presStyleCnt="3"/>
      <dgm:spPr/>
      <dgm:t>
        <a:bodyPr/>
        <a:lstStyle/>
        <a:p>
          <a:endParaRPr lang="en-US"/>
        </a:p>
      </dgm:t>
    </dgm:pt>
    <dgm:pt modelId="{BBAF9E79-43F9-4DB9-AE51-43390E03951E}" type="pres">
      <dgm:prSet presAssocID="{829B6EF2-9D97-46BB-A24B-B0EBDC0FBB47}" presName="hierRoot2" presStyleCnt="0">
        <dgm:presLayoutVars>
          <dgm:hierBranch val="init"/>
        </dgm:presLayoutVars>
      </dgm:prSet>
      <dgm:spPr/>
    </dgm:pt>
    <dgm:pt modelId="{A33CF260-7619-474D-9479-7F8514B3D502}" type="pres">
      <dgm:prSet presAssocID="{829B6EF2-9D97-46BB-A24B-B0EBDC0FBB47}" presName="rootComposite" presStyleCnt="0"/>
      <dgm:spPr/>
    </dgm:pt>
    <dgm:pt modelId="{B343CB00-E796-4E05-9414-E1DA3BB0999B}" type="pres">
      <dgm:prSet presAssocID="{829B6EF2-9D97-46BB-A24B-B0EBDC0FBB47}" presName="rootText" presStyleLbl="node2" presStyleIdx="2" presStyleCnt="3">
        <dgm:presLayoutVars>
          <dgm:chPref val="3"/>
        </dgm:presLayoutVars>
      </dgm:prSet>
      <dgm:spPr/>
      <dgm:t>
        <a:bodyPr/>
        <a:lstStyle/>
        <a:p>
          <a:endParaRPr lang="en-US"/>
        </a:p>
      </dgm:t>
    </dgm:pt>
    <dgm:pt modelId="{1DA27368-9F45-4BE8-BD72-BC516FA47882}" type="pres">
      <dgm:prSet presAssocID="{829B6EF2-9D97-46BB-A24B-B0EBDC0FBB47}" presName="rootConnector" presStyleLbl="node2" presStyleIdx="2" presStyleCnt="3"/>
      <dgm:spPr/>
      <dgm:t>
        <a:bodyPr/>
        <a:lstStyle/>
        <a:p>
          <a:endParaRPr lang="en-US"/>
        </a:p>
      </dgm:t>
    </dgm:pt>
    <dgm:pt modelId="{552A9B5F-DC1A-4D5A-B29E-BCD4554D5EEB}" type="pres">
      <dgm:prSet presAssocID="{829B6EF2-9D97-46BB-A24B-B0EBDC0FBB47}" presName="hierChild4" presStyleCnt="0"/>
      <dgm:spPr/>
    </dgm:pt>
    <dgm:pt modelId="{227A82A5-F06E-432E-83A5-39C16162B401}" type="pres">
      <dgm:prSet presAssocID="{829B6EF2-9D97-46BB-A24B-B0EBDC0FBB47}" presName="hierChild5" presStyleCnt="0"/>
      <dgm:spPr/>
    </dgm:pt>
    <dgm:pt modelId="{9FB3A09D-1527-4B19-9AFE-D0059DEA1994}" type="pres">
      <dgm:prSet presAssocID="{A8D49551-15EE-4EAD-8340-DBB2F21B8E58}" presName="hierChild3" presStyleCnt="0"/>
      <dgm:spPr/>
    </dgm:pt>
  </dgm:ptLst>
  <dgm:cxnLst>
    <dgm:cxn modelId="{CA1A3B9A-46BE-4111-9BB2-E13241D7FC26}" type="presOf" srcId="{AD69637A-6E8C-44C6-8A6A-F9FA2219766A}" destId="{578FF96B-44F8-40FA-BB30-4679B638E116}" srcOrd="0" destOrd="0" presId="urn:microsoft.com/office/officeart/2005/8/layout/orgChart1"/>
    <dgm:cxn modelId="{7D378121-F8B6-4F9C-82D3-67505DE264F0}" type="presOf" srcId="{D8D8850C-0E5F-4369-8692-241A8C9A5B3E}" destId="{2A38F5CF-440B-4F56-8290-CE15072C6FE6}" srcOrd="0" destOrd="0" presId="urn:microsoft.com/office/officeart/2005/8/layout/orgChart1"/>
    <dgm:cxn modelId="{3F732941-E6C0-412F-BA9F-5C72EE9F3C93}" type="presOf" srcId="{0CE2DA01-3B81-42EE-8896-5B576E1AAD0F}" destId="{2A4CFF79-7CE7-4966-A833-BFCA65A08452}" srcOrd="0" destOrd="0" presId="urn:microsoft.com/office/officeart/2005/8/layout/orgChart1"/>
    <dgm:cxn modelId="{C5BDD553-CDF7-4067-A6B5-DF0820A6D534}" type="presOf" srcId="{13A83753-B358-4D7A-8AB9-F6F886A9B8EE}" destId="{2C28A7C0-16F8-4BD1-AFF3-D7F9F6D9E66B}" srcOrd="0" destOrd="0" presId="urn:microsoft.com/office/officeart/2005/8/layout/orgChart1"/>
    <dgm:cxn modelId="{E546A360-5666-41B7-823C-201572F02426}" srcId="{A8D49551-15EE-4EAD-8340-DBB2F21B8E58}" destId="{AD69637A-6E8C-44C6-8A6A-F9FA2219766A}" srcOrd="1" destOrd="0" parTransId="{F8064225-7CC7-43B6-A6D5-E0EAB8ADE5E3}" sibTransId="{FD7229B4-547A-421F-8E66-63ED25E4B7B3}"/>
    <dgm:cxn modelId="{F7A86379-9B9D-4835-A9CB-590C14FF2C50}" srcId="{6B871685-4772-4D15-B107-C276CC548228}" destId="{A8D49551-15EE-4EAD-8340-DBB2F21B8E58}" srcOrd="0" destOrd="0" parTransId="{E7A05C10-F0F9-48DC-82DE-73BCAD9567EC}" sibTransId="{31E1F809-45EE-400F-A297-4ABBD2104DBE}"/>
    <dgm:cxn modelId="{CE018226-5F97-4941-A26B-D50B9BFA7655}" srcId="{A8D49551-15EE-4EAD-8340-DBB2F21B8E58}" destId="{0CE2DA01-3B81-42EE-8896-5B576E1AAD0F}" srcOrd="0" destOrd="0" parTransId="{D8D8850C-0E5F-4369-8692-241A8C9A5B3E}" sibTransId="{7B2DEDF1-28D7-41D2-91CB-82C811BA73AB}"/>
    <dgm:cxn modelId="{AF196A65-13CA-45ED-BD2D-622219B3AD17}" type="presOf" srcId="{829B6EF2-9D97-46BB-A24B-B0EBDC0FBB47}" destId="{B343CB00-E796-4E05-9414-E1DA3BB0999B}" srcOrd="0" destOrd="0" presId="urn:microsoft.com/office/officeart/2005/8/layout/orgChart1"/>
    <dgm:cxn modelId="{C6B80508-5BEB-4BD0-8A9E-C507FF68CE7A}" srcId="{A8D49551-15EE-4EAD-8340-DBB2F21B8E58}" destId="{829B6EF2-9D97-46BB-A24B-B0EBDC0FBB47}" srcOrd="2" destOrd="0" parTransId="{13A83753-B358-4D7A-8AB9-F6F886A9B8EE}" sibTransId="{A0ADE8FB-3563-4BD3-B062-9D00D3239F64}"/>
    <dgm:cxn modelId="{707ECB46-FB89-4FE7-923A-FED31E6BB502}" type="presOf" srcId="{A8D49551-15EE-4EAD-8340-DBB2F21B8E58}" destId="{1369E03B-3FDE-4DA0-81A5-C44067FCCDF2}" srcOrd="1" destOrd="0" presId="urn:microsoft.com/office/officeart/2005/8/layout/orgChart1"/>
    <dgm:cxn modelId="{4F0EF368-ABAA-4EA9-AC5E-95CB96B253A1}" type="presOf" srcId="{829B6EF2-9D97-46BB-A24B-B0EBDC0FBB47}" destId="{1DA27368-9F45-4BE8-BD72-BC516FA47882}" srcOrd="1" destOrd="0" presId="urn:microsoft.com/office/officeart/2005/8/layout/orgChart1"/>
    <dgm:cxn modelId="{214E5F94-D479-4C92-B5C1-3DBBCC6BF96D}" type="presOf" srcId="{6B871685-4772-4D15-B107-C276CC548228}" destId="{4AD1C65C-8FF8-4583-A896-8A9C3A9A0EBE}" srcOrd="0" destOrd="0" presId="urn:microsoft.com/office/officeart/2005/8/layout/orgChart1"/>
    <dgm:cxn modelId="{61B3A244-A045-47D7-B121-747C913AA932}" type="presOf" srcId="{AD69637A-6E8C-44C6-8A6A-F9FA2219766A}" destId="{F523D19A-85D1-4B63-8361-2DB60F9D4648}" srcOrd="1" destOrd="0" presId="urn:microsoft.com/office/officeart/2005/8/layout/orgChart1"/>
    <dgm:cxn modelId="{DC351F51-1A27-4D6A-BF54-D981F06A0EC0}" type="presOf" srcId="{0CE2DA01-3B81-42EE-8896-5B576E1AAD0F}" destId="{994C33B9-937C-4312-8875-2E8B25D7F1D7}" srcOrd="1" destOrd="0" presId="urn:microsoft.com/office/officeart/2005/8/layout/orgChart1"/>
    <dgm:cxn modelId="{31B4C61D-84A1-467A-BD3D-25DA21B949A4}" type="presOf" srcId="{A8D49551-15EE-4EAD-8340-DBB2F21B8E58}" destId="{EBEEF520-EA44-48D1-80E7-CBDF13CE6377}" srcOrd="0" destOrd="0" presId="urn:microsoft.com/office/officeart/2005/8/layout/orgChart1"/>
    <dgm:cxn modelId="{6C650990-C96A-4BA3-AD3C-53B174302F1D}" type="presOf" srcId="{F8064225-7CC7-43B6-A6D5-E0EAB8ADE5E3}" destId="{E25E83A8-5C12-447A-9F6F-85CF25F98167}" srcOrd="0" destOrd="0" presId="urn:microsoft.com/office/officeart/2005/8/layout/orgChart1"/>
    <dgm:cxn modelId="{ED03E01A-C856-415E-9635-2C77E4B099F2}" type="presParOf" srcId="{4AD1C65C-8FF8-4583-A896-8A9C3A9A0EBE}" destId="{0F59DDB6-2D78-4303-A451-BC9B3FC2DD4A}" srcOrd="0" destOrd="0" presId="urn:microsoft.com/office/officeart/2005/8/layout/orgChart1"/>
    <dgm:cxn modelId="{6C96F56A-FCA9-4DB0-803C-44E1C04748F1}" type="presParOf" srcId="{0F59DDB6-2D78-4303-A451-BC9B3FC2DD4A}" destId="{11FE8CA5-F9E9-4A9F-96B1-8C4582A9AD67}" srcOrd="0" destOrd="0" presId="urn:microsoft.com/office/officeart/2005/8/layout/orgChart1"/>
    <dgm:cxn modelId="{F8480751-F3A3-4402-9232-381FFF9576A3}" type="presParOf" srcId="{11FE8CA5-F9E9-4A9F-96B1-8C4582A9AD67}" destId="{EBEEF520-EA44-48D1-80E7-CBDF13CE6377}" srcOrd="0" destOrd="0" presId="urn:microsoft.com/office/officeart/2005/8/layout/orgChart1"/>
    <dgm:cxn modelId="{84A3E352-34EF-4C41-B945-A1C5BAD761A7}" type="presParOf" srcId="{11FE8CA5-F9E9-4A9F-96B1-8C4582A9AD67}" destId="{1369E03B-3FDE-4DA0-81A5-C44067FCCDF2}" srcOrd="1" destOrd="0" presId="urn:microsoft.com/office/officeart/2005/8/layout/orgChart1"/>
    <dgm:cxn modelId="{F084D161-6283-4D85-90EF-7E0DABED7557}" type="presParOf" srcId="{0F59DDB6-2D78-4303-A451-BC9B3FC2DD4A}" destId="{F50C2F69-2874-4032-8DB7-3CA9326D8789}" srcOrd="1" destOrd="0" presId="urn:microsoft.com/office/officeart/2005/8/layout/orgChart1"/>
    <dgm:cxn modelId="{B0E13EDE-843A-44B2-B768-DB4CE34F9704}" type="presParOf" srcId="{F50C2F69-2874-4032-8DB7-3CA9326D8789}" destId="{2A38F5CF-440B-4F56-8290-CE15072C6FE6}" srcOrd="0" destOrd="0" presId="urn:microsoft.com/office/officeart/2005/8/layout/orgChart1"/>
    <dgm:cxn modelId="{315F7E02-D49F-42B3-A172-9CF88AF94FD1}" type="presParOf" srcId="{F50C2F69-2874-4032-8DB7-3CA9326D8789}" destId="{54C6F28A-5A71-4A03-B7BF-A2B3AD869D7A}" srcOrd="1" destOrd="0" presId="urn:microsoft.com/office/officeart/2005/8/layout/orgChart1"/>
    <dgm:cxn modelId="{1E673CAE-9CAE-48F6-966B-423F6CBF8E3F}" type="presParOf" srcId="{54C6F28A-5A71-4A03-B7BF-A2B3AD869D7A}" destId="{080F41DD-F592-4096-B259-68EE6FC8C55B}" srcOrd="0" destOrd="0" presId="urn:microsoft.com/office/officeart/2005/8/layout/orgChart1"/>
    <dgm:cxn modelId="{56DCF0DE-AF87-4C4B-A447-FFA34DE700CF}" type="presParOf" srcId="{080F41DD-F592-4096-B259-68EE6FC8C55B}" destId="{2A4CFF79-7CE7-4966-A833-BFCA65A08452}" srcOrd="0" destOrd="0" presId="urn:microsoft.com/office/officeart/2005/8/layout/orgChart1"/>
    <dgm:cxn modelId="{C788D009-F735-4440-8746-62D03B373C63}" type="presParOf" srcId="{080F41DD-F592-4096-B259-68EE6FC8C55B}" destId="{994C33B9-937C-4312-8875-2E8B25D7F1D7}" srcOrd="1" destOrd="0" presId="urn:microsoft.com/office/officeart/2005/8/layout/orgChart1"/>
    <dgm:cxn modelId="{6DDA2640-734E-4CF4-9A6E-58F548FC8516}" type="presParOf" srcId="{54C6F28A-5A71-4A03-B7BF-A2B3AD869D7A}" destId="{0C8A8051-ED7A-4D8C-8673-884E36204666}" srcOrd="1" destOrd="0" presId="urn:microsoft.com/office/officeart/2005/8/layout/orgChart1"/>
    <dgm:cxn modelId="{8034CA2F-3AA3-4BD7-B51B-F06665C9095D}" type="presParOf" srcId="{54C6F28A-5A71-4A03-B7BF-A2B3AD869D7A}" destId="{53035254-3CB3-46E7-9A65-5F04B48858FC}" srcOrd="2" destOrd="0" presId="urn:microsoft.com/office/officeart/2005/8/layout/orgChart1"/>
    <dgm:cxn modelId="{3480A818-55CA-43CF-B3F6-0AF94D114880}" type="presParOf" srcId="{F50C2F69-2874-4032-8DB7-3CA9326D8789}" destId="{E25E83A8-5C12-447A-9F6F-85CF25F98167}" srcOrd="2" destOrd="0" presId="urn:microsoft.com/office/officeart/2005/8/layout/orgChart1"/>
    <dgm:cxn modelId="{6F085FD7-DC92-4393-83B3-7A16A807E2D6}" type="presParOf" srcId="{F50C2F69-2874-4032-8DB7-3CA9326D8789}" destId="{C6BBB38C-AE95-483E-B7EA-0D5A813B6FAE}" srcOrd="3" destOrd="0" presId="urn:microsoft.com/office/officeart/2005/8/layout/orgChart1"/>
    <dgm:cxn modelId="{70CECB63-E39C-4B3E-96E5-D295CEB051E4}" type="presParOf" srcId="{C6BBB38C-AE95-483E-B7EA-0D5A813B6FAE}" destId="{7FDAC985-EF03-472D-8C5F-E7251EB84E79}" srcOrd="0" destOrd="0" presId="urn:microsoft.com/office/officeart/2005/8/layout/orgChart1"/>
    <dgm:cxn modelId="{1A963B22-784F-4022-852C-ACC2B631FC6D}" type="presParOf" srcId="{7FDAC985-EF03-472D-8C5F-E7251EB84E79}" destId="{578FF96B-44F8-40FA-BB30-4679B638E116}" srcOrd="0" destOrd="0" presId="urn:microsoft.com/office/officeart/2005/8/layout/orgChart1"/>
    <dgm:cxn modelId="{35B96831-A8EB-4CA3-9799-63184E0DD8B9}" type="presParOf" srcId="{7FDAC985-EF03-472D-8C5F-E7251EB84E79}" destId="{F523D19A-85D1-4B63-8361-2DB60F9D4648}" srcOrd="1" destOrd="0" presId="urn:microsoft.com/office/officeart/2005/8/layout/orgChart1"/>
    <dgm:cxn modelId="{81EE91CC-1952-425F-83DF-F92926169812}" type="presParOf" srcId="{C6BBB38C-AE95-483E-B7EA-0D5A813B6FAE}" destId="{9B597BDC-0C3C-444F-9FD8-CCA3EC3B8F0E}" srcOrd="1" destOrd="0" presId="urn:microsoft.com/office/officeart/2005/8/layout/orgChart1"/>
    <dgm:cxn modelId="{7D9193ED-1D9A-4D2A-92F4-FFD3ADE667D3}" type="presParOf" srcId="{C6BBB38C-AE95-483E-B7EA-0D5A813B6FAE}" destId="{06174A77-6F6C-4956-936E-1666300AFEFA}" srcOrd="2" destOrd="0" presId="urn:microsoft.com/office/officeart/2005/8/layout/orgChart1"/>
    <dgm:cxn modelId="{A7EB1C72-F89B-4DCB-B74B-41259FF59222}" type="presParOf" srcId="{F50C2F69-2874-4032-8DB7-3CA9326D8789}" destId="{2C28A7C0-16F8-4BD1-AFF3-D7F9F6D9E66B}" srcOrd="4" destOrd="0" presId="urn:microsoft.com/office/officeart/2005/8/layout/orgChart1"/>
    <dgm:cxn modelId="{9B004A60-E1EA-479B-857E-865EB72C1D9B}" type="presParOf" srcId="{F50C2F69-2874-4032-8DB7-3CA9326D8789}" destId="{BBAF9E79-43F9-4DB9-AE51-43390E03951E}" srcOrd="5" destOrd="0" presId="urn:microsoft.com/office/officeart/2005/8/layout/orgChart1"/>
    <dgm:cxn modelId="{7A4FD8FE-515A-46CF-ADEA-1B3072671D78}" type="presParOf" srcId="{BBAF9E79-43F9-4DB9-AE51-43390E03951E}" destId="{A33CF260-7619-474D-9479-7F8514B3D502}" srcOrd="0" destOrd="0" presId="urn:microsoft.com/office/officeart/2005/8/layout/orgChart1"/>
    <dgm:cxn modelId="{A894D563-2B7C-457F-BFC1-6A3A619F2449}" type="presParOf" srcId="{A33CF260-7619-474D-9479-7F8514B3D502}" destId="{B343CB00-E796-4E05-9414-E1DA3BB0999B}" srcOrd="0" destOrd="0" presId="urn:microsoft.com/office/officeart/2005/8/layout/orgChart1"/>
    <dgm:cxn modelId="{A8F3A989-257F-41F5-87A9-3DF3EDC5A3CB}" type="presParOf" srcId="{A33CF260-7619-474D-9479-7F8514B3D502}" destId="{1DA27368-9F45-4BE8-BD72-BC516FA47882}" srcOrd="1" destOrd="0" presId="urn:microsoft.com/office/officeart/2005/8/layout/orgChart1"/>
    <dgm:cxn modelId="{92A8FBC7-3A17-43EE-BC0B-0C0BC19F0ACF}" type="presParOf" srcId="{BBAF9E79-43F9-4DB9-AE51-43390E03951E}" destId="{552A9B5F-DC1A-4D5A-B29E-BCD4554D5EEB}" srcOrd="1" destOrd="0" presId="urn:microsoft.com/office/officeart/2005/8/layout/orgChart1"/>
    <dgm:cxn modelId="{3E8E7DAB-A5BA-4DDC-B2B0-789F610F0727}" type="presParOf" srcId="{BBAF9E79-43F9-4DB9-AE51-43390E03951E}" destId="{227A82A5-F06E-432E-83A5-39C16162B401}" srcOrd="2" destOrd="0" presId="urn:microsoft.com/office/officeart/2005/8/layout/orgChart1"/>
    <dgm:cxn modelId="{83E50504-FB6E-49A2-A240-23FAEA373316}" type="presParOf" srcId="{0F59DDB6-2D78-4303-A451-BC9B3FC2DD4A}" destId="{9FB3A09D-1527-4B19-9AFE-D0059DEA199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871685-4772-4D15-B107-C276CC548228}" type="doc">
      <dgm:prSet loTypeId="urn:microsoft.com/office/officeart/2005/8/layout/orgChart1" loCatId="hierarchy" qsTypeId="urn:microsoft.com/office/officeart/2005/8/quickstyle/simple1" qsCatId="simple" csTypeId="urn:microsoft.com/office/officeart/2005/8/colors/colorful1#2" csCatId="colorful" phldr="1"/>
      <dgm:spPr/>
      <dgm:t>
        <a:bodyPr/>
        <a:lstStyle/>
        <a:p>
          <a:endParaRPr lang="en-US"/>
        </a:p>
      </dgm:t>
    </dgm:pt>
    <dgm:pt modelId="{A8D49551-15EE-4EAD-8340-DBB2F21B8E58}">
      <dgm:prSet phldrT="[Text]" custT="1"/>
      <dgm:spPr/>
      <dgm:t>
        <a:bodyPr/>
        <a:lstStyle/>
        <a:p>
          <a:r>
            <a:rPr lang="en-US" sz="2400" dirty="0" smtClean="0">
              <a:latin typeface="Times New Roman" pitchFamily="18" charset="0"/>
              <a:cs typeface="Times New Roman" pitchFamily="18" charset="0"/>
            </a:rPr>
            <a:t>Total order Labeling (TOL)</a:t>
          </a:r>
          <a:endParaRPr lang="en-US" sz="2400" dirty="0">
            <a:latin typeface="Times New Roman" pitchFamily="18" charset="0"/>
            <a:cs typeface="Times New Roman" pitchFamily="18" charset="0"/>
          </a:endParaRPr>
        </a:p>
      </dgm:t>
    </dgm:pt>
    <dgm:pt modelId="{E7A05C10-F0F9-48DC-82DE-73BCAD9567EC}" type="parTrans" cxnId="{F7A86379-9B9D-4835-A9CB-590C14FF2C50}">
      <dgm:prSet/>
      <dgm:spPr/>
      <dgm:t>
        <a:bodyPr/>
        <a:lstStyle/>
        <a:p>
          <a:endParaRPr lang="en-US" sz="2400">
            <a:latin typeface="Times New Roman" pitchFamily="18" charset="0"/>
            <a:cs typeface="Times New Roman" pitchFamily="18" charset="0"/>
          </a:endParaRPr>
        </a:p>
      </dgm:t>
    </dgm:pt>
    <dgm:pt modelId="{31E1F809-45EE-400F-A297-4ABBD2104DBE}" type="sibTrans" cxnId="{F7A86379-9B9D-4835-A9CB-590C14FF2C50}">
      <dgm:prSet/>
      <dgm:spPr/>
      <dgm:t>
        <a:bodyPr/>
        <a:lstStyle/>
        <a:p>
          <a:endParaRPr lang="en-US" sz="2400">
            <a:latin typeface="Times New Roman" pitchFamily="18" charset="0"/>
            <a:cs typeface="Times New Roman" pitchFamily="18" charset="0"/>
          </a:endParaRPr>
        </a:p>
      </dgm:t>
    </dgm:pt>
    <dgm:pt modelId="{0CE2DA01-3B81-42EE-8896-5B576E1AAD0F}">
      <dgm:prSet phldrT="[Text]" custT="1"/>
      <dgm:spPr/>
      <dgm:t>
        <a:bodyPr/>
        <a:lstStyle/>
        <a:p>
          <a:r>
            <a:rPr lang="en-US" sz="2400" dirty="0" smtClean="0">
              <a:latin typeface="Times New Roman" pitchFamily="18" charset="0"/>
              <a:ea typeface="MS PGothic" pitchFamily="34" charset="-128"/>
              <a:cs typeface="Times New Roman" pitchFamily="18" charset="0"/>
            </a:rPr>
            <a:t>TF-Label</a:t>
          </a:r>
          <a:endParaRPr lang="en-US" sz="2400" dirty="0">
            <a:latin typeface="Times New Roman" pitchFamily="18" charset="0"/>
            <a:cs typeface="Times New Roman" pitchFamily="18" charset="0"/>
          </a:endParaRPr>
        </a:p>
      </dgm:t>
    </dgm:pt>
    <dgm:pt modelId="{D8D8850C-0E5F-4369-8692-241A8C9A5B3E}" type="parTrans" cxnId="{CE018226-5F97-4941-A26B-D50B9BFA7655}">
      <dgm:prSet/>
      <dgm:spPr/>
      <dgm:t>
        <a:bodyPr/>
        <a:lstStyle/>
        <a:p>
          <a:endParaRPr lang="en-US" sz="2400">
            <a:latin typeface="Times New Roman" pitchFamily="18" charset="0"/>
            <a:cs typeface="Times New Roman" pitchFamily="18" charset="0"/>
          </a:endParaRPr>
        </a:p>
      </dgm:t>
    </dgm:pt>
    <dgm:pt modelId="{7B2DEDF1-28D7-41D2-91CB-82C811BA73AB}" type="sibTrans" cxnId="{CE018226-5F97-4941-A26B-D50B9BFA7655}">
      <dgm:prSet/>
      <dgm:spPr/>
      <dgm:t>
        <a:bodyPr/>
        <a:lstStyle/>
        <a:p>
          <a:endParaRPr lang="en-US" sz="2400">
            <a:latin typeface="Times New Roman" pitchFamily="18" charset="0"/>
            <a:cs typeface="Times New Roman" pitchFamily="18" charset="0"/>
          </a:endParaRPr>
        </a:p>
      </dgm:t>
    </dgm:pt>
    <dgm:pt modelId="{AD69637A-6E8C-44C6-8A6A-F9FA2219766A}">
      <dgm:prSet phldrT="[Text]" custT="1"/>
      <dgm:spPr/>
      <dgm:t>
        <a:bodyPr/>
        <a:lstStyle/>
        <a:p>
          <a:r>
            <a:rPr lang="en-US" sz="2400" dirty="0" smtClean="0">
              <a:latin typeface="Times New Roman" pitchFamily="18" charset="0"/>
              <a:ea typeface="MS PGothic" pitchFamily="34" charset="-128"/>
              <a:cs typeface="Times New Roman" pitchFamily="18" charset="0"/>
            </a:rPr>
            <a:t>DL</a:t>
          </a:r>
          <a:endParaRPr lang="en-US" sz="2400" dirty="0">
            <a:latin typeface="Times New Roman" pitchFamily="18" charset="0"/>
            <a:cs typeface="Times New Roman" pitchFamily="18" charset="0"/>
          </a:endParaRPr>
        </a:p>
      </dgm:t>
    </dgm:pt>
    <dgm:pt modelId="{F8064225-7CC7-43B6-A6D5-E0EAB8ADE5E3}" type="parTrans" cxnId="{E546A360-5666-41B7-823C-201572F02426}">
      <dgm:prSet/>
      <dgm:spPr/>
      <dgm:t>
        <a:bodyPr/>
        <a:lstStyle/>
        <a:p>
          <a:endParaRPr lang="en-US" sz="2400">
            <a:latin typeface="Times New Roman" pitchFamily="18" charset="0"/>
            <a:cs typeface="Times New Roman" pitchFamily="18" charset="0"/>
          </a:endParaRPr>
        </a:p>
      </dgm:t>
    </dgm:pt>
    <dgm:pt modelId="{FD7229B4-547A-421F-8E66-63ED25E4B7B3}" type="sibTrans" cxnId="{E546A360-5666-41B7-823C-201572F02426}">
      <dgm:prSet/>
      <dgm:spPr/>
      <dgm:t>
        <a:bodyPr/>
        <a:lstStyle/>
        <a:p>
          <a:endParaRPr lang="en-US" sz="2400">
            <a:latin typeface="Times New Roman" pitchFamily="18" charset="0"/>
            <a:cs typeface="Times New Roman" pitchFamily="18" charset="0"/>
          </a:endParaRPr>
        </a:p>
      </dgm:t>
    </dgm:pt>
    <dgm:pt modelId="{829B6EF2-9D97-46BB-A24B-B0EBDC0FBB47}">
      <dgm:prSet phldrT="[Text]" custT="1"/>
      <dgm:spPr/>
      <dgm:t>
        <a:bodyPr/>
        <a:lstStyle/>
        <a:p>
          <a:r>
            <a:rPr lang="en-US" sz="2400" dirty="0" smtClean="0">
              <a:latin typeface="Times New Roman" pitchFamily="18" charset="0"/>
              <a:ea typeface="MS PGothic" pitchFamily="34" charset="-128"/>
              <a:cs typeface="Times New Roman" pitchFamily="18" charset="0"/>
            </a:rPr>
            <a:t>PLL</a:t>
          </a:r>
          <a:endParaRPr lang="en-US" sz="2400" dirty="0">
            <a:latin typeface="Times New Roman" pitchFamily="18" charset="0"/>
            <a:cs typeface="Times New Roman" pitchFamily="18" charset="0"/>
          </a:endParaRPr>
        </a:p>
      </dgm:t>
    </dgm:pt>
    <dgm:pt modelId="{13A83753-B358-4D7A-8AB9-F6F886A9B8EE}" type="parTrans" cxnId="{C6B80508-5BEB-4BD0-8A9E-C507FF68CE7A}">
      <dgm:prSet/>
      <dgm:spPr/>
      <dgm:t>
        <a:bodyPr/>
        <a:lstStyle/>
        <a:p>
          <a:endParaRPr lang="en-US" sz="2400">
            <a:latin typeface="Times New Roman" pitchFamily="18" charset="0"/>
            <a:cs typeface="Times New Roman" pitchFamily="18" charset="0"/>
          </a:endParaRPr>
        </a:p>
      </dgm:t>
    </dgm:pt>
    <dgm:pt modelId="{A0ADE8FB-3563-4BD3-B062-9D00D3239F64}" type="sibTrans" cxnId="{C6B80508-5BEB-4BD0-8A9E-C507FF68CE7A}">
      <dgm:prSet/>
      <dgm:spPr/>
      <dgm:t>
        <a:bodyPr/>
        <a:lstStyle/>
        <a:p>
          <a:endParaRPr lang="en-US" sz="2400">
            <a:latin typeface="Times New Roman" pitchFamily="18" charset="0"/>
            <a:cs typeface="Times New Roman" pitchFamily="18" charset="0"/>
          </a:endParaRPr>
        </a:p>
      </dgm:t>
    </dgm:pt>
    <dgm:pt modelId="{7D3BFC48-76EA-4FCF-B325-FF3C20E59176}">
      <dgm:prSet phldrT="[Text]" custT="1"/>
      <dgm:spPr/>
      <dgm:t>
        <a:bodyPr/>
        <a:lstStyle/>
        <a:p>
          <a:r>
            <a:rPr lang="en-US" sz="2400" dirty="0" smtClean="0">
              <a:latin typeface="Times New Roman" pitchFamily="18" charset="0"/>
              <a:cs typeface="Times New Roman" pitchFamily="18" charset="0"/>
            </a:rPr>
            <a:t>Butterfly</a:t>
          </a:r>
          <a:endParaRPr lang="en-US" sz="2400" dirty="0">
            <a:latin typeface="Times New Roman" pitchFamily="18" charset="0"/>
            <a:cs typeface="Times New Roman" pitchFamily="18" charset="0"/>
          </a:endParaRPr>
        </a:p>
      </dgm:t>
    </dgm:pt>
    <dgm:pt modelId="{35AC2B6B-3A4C-4F61-9CA1-F62E6C2B4B03}" type="parTrans" cxnId="{BDB2DD07-CEED-4CF5-BC5B-70DFB5A7F4E9}">
      <dgm:prSet/>
      <dgm:spPr/>
      <dgm:t>
        <a:bodyPr/>
        <a:lstStyle/>
        <a:p>
          <a:endParaRPr lang="zh-CN" altLang="en-US" sz="2400"/>
        </a:p>
      </dgm:t>
    </dgm:pt>
    <dgm:pt modelId="{EBD733B6-2BD9-4B71-B051-BE9FFC757E4B}" type="sibTrans" cxnId="{BDB2DD07-CEED-4CF5-BC5B-70DFB5A7F4E9}">
      <dgm:prSet/>
      <dgm:spPr/>
      <dgm:t>
        <a:bodyPr/>
        <a:lstStyle/>
        <a:p>
          <a:endParaRPr lang="zh-CN" altLang="en-US" sz="2400"/>
        </a:p>
      </dgm:t>
    </dgm:pt>
    <dgm:pt modelId="{4AD1C65C-8FF8-4583-A896-8A9C3A9A0EBE}" type="pres">
      <dgm:prSet presAssocID="{6B871685-4772-4D15-B107-C276CC548228}" presName="hierChild1" presStyleCnt="0">
        <dgm:presLayoutVars>
          <dgm:orgChart val="1"/>
          <dgm:chPref val="1"/>
          <dgm:dir/>
          <dgm:animOne val="branch"/>
          <dgm:animLvl val="lvl"/>
          <dgm:resizeHandles/>
        </dgm:presLayoutVars>
      </dgm:prSet>
      <dgm:spPr/>
      <dgm:t>
        <a:bodyPr/>
        <a:lstStyle/>
        <a:p>
          <a:endParaRPr lang="en-US"/>
        </a:p>
      </dgm:t>
    </dgm:pt>
    <dgm:pt modelId="{0F59DDB6-2D78-4303-A451-BC9B3FC2DD4A}" type="pres">
      <dgm:prSet presAssocID="{A8D49551-15EE-4EAD-8340-DBB2F21B8E58}" presName="hierRoot1" presStyleCnt="0">
        <dgm:presLayoutVars>
          <dgm:hierBranch val="init"/>
        </dgm:presLayoutVars>
      </dgm:prSet>
      <dgm:spPr/>
    </dgm:pt>
    <dgm:pt modelId="{11FE8CA5-F9E9-4A9F-96B1-8C4582A9AD67}" type="pres">
      <dgm:prSet presAssocID="{A8D49551-15EE-4EAD-8340-DBB2F21B8E58}" presName="rootComposite1" presStyleCnt="0"/>
      <dgm:spPr/>
    </dgm:pt>
    <dgm:pt modelId="{EBEEF520-EA44-48D1-80E7-CBDF13CE6377}" type="pres">
      <dgm:prSet presAssocID="{A8D49551-15EE-4EAD-8340-DBB2F21B8E58}" presName="rootText1" presStyleLbl="node0" presStyleIdx="0" presStyleCnt="1" custScaleX="177381">
        <dgm:presLayoutVars>
          <dgm:chPref val="3"/>
        </dgm:presLayoutVars>
      </dgm:prSet>
      <dgm:spPr/>
      <dgm:t>
        <a:bodyPr/>
        <a:lstStyle/>
        <a:p>
          <a:endParaRPr lang="en-US"/>
        </a:p>
      </dgm:t>
    </dgm:pt>
    <dgm:pt modelId="{1369E03B-3FDE-4DA0-81A5-C44067FCCDF2}" type="pres">
      <dgm:prSet presAssocID="{A8D49551-15EE-4EAD-8340-DBB2F21B8E58}" presName="rootConnector1" presStyleLbl="node1" presStyleIdx="0" presStyleCnt="0"/>
      <dgm:spPr/>
      <dgm:t>
        <a:bodyPr/>
        <a:lstStyle/>
        <a:p>
          <a:endParaRPr lang="en-US"/>
        </a:p>
      </dgm:t>
    </dgm:pt>
    <dgm:pt modelId="{F50C2F69-2874-4032-8DB7-3CA9326D8789}" type="pres">
      <dgm:prSet presAssocID="{A8D49551-15EE-4EAD-8340-DBB2F21B8E58}" presName="hierChild2" presStyleCnt="0"/>
      <dgm:spPr/>
    </dgm:pt>
    <dgm:pt modelId="{2A38F5CF-440B-4F56-8290-CE15072C6FE6}" type="pres">
      <dgm:prSet presAssocID="{D8D8850C-0E5F-4369-8692-241A8C9A5B3E}" presName="Name37" presStyleLbl="parChTrans1D2" presStyleIdx="0" presStyleCnt="4"/>
      <dgm:spPr/>
      <dgm:t>
        <a:bodyPr/>
        <a:lstStyle/>
        <a:p>
          <a:endParaRPr lang="en-US"/>
        </a:p>
      </dgm:t>
    </dgm:pt>
    <dgm:pt modelId="{54C6F28A-5A71-4A03-B7BF-A2B3AD869D7A}" type="pres">
      <dgm:prSet presAssocID="{0CE2DA01-3B81-42EE-8896-5B576E1AAD0F}" presName="hierRoot2" presStyleCnt="0">
        <dgm:presLayoutVars>
          <dgm:hierBranch val="init"/>
        </dgm:presLayoutVars>
      </dgm:prSet>
      <dgm:spPr/>
    </dgm:pt>
    <dgm:pt modelId="{080F41DD-F592-4096-B259-68EE6FC8C55B}" type="pres">
      <dgm:prSet presAssocID="{0CE2DA01-3B81-42EE-8896-5B576E1AAD0F}" presName="rootComposite" presStyleCnt="0"/>
      <dgm:spPr/>
    </dgm:pt>
    <dgm:pt modelId="{2A4CFF79-7CE7-4966-A833-BFCA65A08452}" type="pres">
      <dgm:prSet presAssocID="{0CE2DA01-3B81-42EE-8896-5B576E1AAD0F}" presName="rootText" presStyleLbl="node2" presStyleIdx="0" presStyleCnt="4">
        <dgm:presLayoutVars>
          <dgm:chPref val="3"/>
        </dgm:presLayoutVars>
      </dgm:prSet>
      <dgm:spPr/>
      <dgm:t>
        <a:bodyPr/>
        <a:lstStyle/>
        <a:p>
          <a:endParaRPr lang="en-US"/>
        </a:p>
      </dgm:t>
    </dgm:pt>
    <dgm:pt modelId="{994C33B9-937C-4312-8875-2E8B25D7F1D7}" type="pres">
      <dgm:prSet presAssocID="{0CE2DA01-3B81-42EE-8896-5B576E1AAD0F}" presName="rootConnector" presStyleLbl="node2" presStyleIdx="0" presStyleCnt="4"/>
      <dgm:spPr/>
      <dgm:t>
        <a:bodyPr/>
        <a:lstStyle/>
        <a:p>
          <a:endParaRPr lang="en-US"/>
        </a:p>
      </dgm:t>
    </dgm:pt>
    <dgm:pt modelId="{0C8A8051-ED7A-4D8C-8673-884E36204666}" type="pres">
      <dgm:prSet presAssocID="{0CE2DA01-3B81-42EE-8896-5B576E1AAD0F}" presName="hierChild4" presStyleCnt="0"/>
      <dgm:spPr/>
    </dgm:pt>
    <dgm:pt modelId="{53035254-3CB3-46E7-9A65-5F04B48858FC}" type="pres">
      <dgm:prSet presAssocID="{0CE2DA01-3B81-42EE-8896-5B576E1AAD0F}" presName="hierChild5" presStyleCnt="0"/>
      <dgm:spPr/>
    </dgm:pt>
    <dgm:pt modelId="{E25E83A8-5C12-447A-9F6F-85CF25F98167}" type="pres">
      <dgm:prSet presAssocID="{F8064225-7CC7-43B6-A6D5-E0EAB8ADE5E3}" presName="Name37" presStyleLbl="parChTrans1D2" presStyleIdx="1" presStyleCnt="4"/>
      <dgm:spPr/>
      <dgm:t>
        <a:bodyPr/>
        <a:lstStyle/>
        <a:p>
          <a:endParaRPr lang="en-US"/>
        </a:p>
      </dgm:t>
    </dgm:pt>
    <dgm:pt modelId="{C6BBB38C-AE95-483E-B7EA-0D5A813B6FAE}" type="pres">
      <dgm:prSet presAssocID="{AD69637A-6E8C-44C6-8A6A-F9FA2219766A}" presName="hierRoot2" presStyleCnt="0">
        <dgm:presLayoutVars>
          <dgm:hierBranch val="init"/>
        </dgm:presLayoutVars>
      </dgm:prSet>
      <dgm:spPr/>
    </dgm:pt>
    <dgm:pt modelId="{7FDAC985-EF03-472D-8C5F-E7251EB84E79}" type="pres">
      <dgm:prSet presAssocID="{AD69637A-6E8C-44C6-8A6A-F9FA2219766A}" presName="rootComposite" presStyleCnt="0"/>
      <dgm:spPr/>
    </dgm:pt>
    <dgm:pt modelId="{578FF96B-44F8-40FA-BB30-4679B638E116}" type="pres">
      <dgm:prSet presAssocID="{AD69637A-6E8C-44C6-8A6A-F9FA2219766A}" presName="rootText" presStyleLbl="node2" presStyleIdx="1" presStyleCnt="4">
        <dgm:presLayoutVars>
          <dgm:chPref val="3"/>
        </dgm:presLayoutVars>
      </dgm:prSet>
      <dgm:spPr/>
      <dgm:t>
        <a:bodyPr/>
        <a:lstStyle/>
        <a:p>
          <a:endParaRPr lang="en-US"/>
        </a:p>
      </dgm:t>
    </dgm:pt>
    <dgm:pt modelId="{F523D19A-85D1-4B63-8361-2DB60F9D4648}" type="pres">
      <dgm:prSet presAssocID="{AD69637A-6E8C-44C6-8A6A-F9FA2219766A}" presName="rootConnector" presStyleLbl="node2" presStyleIdx="1" presStyleCnt="4"/>
      <dgm:spPr/>
      <dgm:t>
        <a:bodyPr/>
        <a:lstStyle/>
        <a:p>
          <a:endParaRPr lang="en-US"/>
        </a:p>
      </dgm:t>
    </dgm:pt>
    <dgm:pt modelId="{9B597BDC-0C3C-444F-9FD8-CCA3EC3B8F0E}" type="pres">
      <dgm:prSet presAssocID="{AD69637A-6E8C-44C6-8A6A-F9FA2219766A}" presName="hierChild4" presStyleCnt="0"/>
      <dgm:spPr/>
    </dgm:pt>
    <dgm:pt modelId="{06174A77-6F6C-4956-936E-1666300AFEFA}" type="pres">
      <dgm:prSet presAssocID="{AD69637A-6E8C-44C6-8A6A-F9FA2219766A}" presName="hierChild5" presStyleCnt="0"/>
      <dgm:spPr/>
    </dgm:pt>
    <dgm:pt modelId="{2C28A7C0-16F8-4BD1-AFF3-D7F9F6D9E66B}" type="pres">
      <dgm:prSet presAssocID="{13A83753-B358-4D7A-8AB9-F6F886A9B8EE}" presName="Name37" presStyleLbl="parChTrans1D2" presStyleIdx="2" presStyleCnt="4"/>
      <dgm:spPr/>
      <dgm:t>
        <a:bodyPr/>
        <a:lstStyle/>
        <a:p>
          <a:endParaRPr lang="en-US"/>
        </a:p>
      </dgm:t>
    </dgm:pt>
    <dgm:pt modelId="{BBAF9E79-43F9-4DB9-AE51-43390E03951E}" type="pres">
      <dgm:prSet presAssocID="{829B6EF2-9D97-46BB-A24B-B0EBDC0FBB47}" presName="hierRoot2" presStyleCnt="0">
        <dgm:presLayoutVars>
          <dgm:hierBranch val="init"/>
        </dgm:presLayoutVars>
      </dgm:prSet>
      <dgm:spPr/>
    </dgm:pt>
    <dgm:pt modelId="{A33CF260-7619-474D-9479-7F8514B3D502}" type="pres">
      <dgm:prSet presAssocID="{829B6EF2-9D97-46BB-A24B-B0EBDC0FBB47}" presName="rootComposite" presStyleCnt="0"/>
      <dgm:spPr/>
    </dgm:pt>
    <dgm:pt modelId="{B343CB00-E796-4E05-9414-E1DA3BB0999B}" type="pres">
      <dgm:prSet presAssocID="{829B6EF2-9D97-46BB-A24B-B0EBDC0FBB47}" presName="rootText" presStyleLbl="node2" presStyleIdx="2" presStyleCnt="4">
        <dgm:presLayoutVars>
          <dgm:chPref val="3"/>
        </dgm:presLayoutVars>
      </dgm:prSet>
      <dgm:spPr/>
      <dgm:t>
        <a:bodyPr/>
        <a:lstStyle/>
        <a:p>
          <a:endParaRPr lang="en-US"/>
        </a:p>
      </dgm:t>
    </dgm:pt>
    <dgm:pt modelId="{1DA27368-9F45-4BE8-BD72-BC516FA47882}" type="pres">
      <dgm:prSet presAssocID="{829B6EF2-9D97-46BB-A24B-B0EBDC0FBB47}" presName="rootConnector" presStyleLbl="node2" presStyleIdx="2" presStyleCnt="4"/>
      <dgm:spPr/>
      <dgm:t>
        <a:bodyPr/>
        <a:lstStyle/>
        <a:p>
          <a:endParaRPr lang="en-US"/>
        </a:p>
      </dgm:t>
    </dgm:pt>
    <dgm:pt modelId="{552A9B5F-DC1A-4D5A-B29E-BCD4554D5EEB}" type="pres">
      <dgm:prSet presAssocID="{829B6EF2-9D97-46BB-A24B-B0EBDC0FBB47}" presName="hierChild4" presStyleCnt="0"/>
      <dgm:spPr/>
    </dgm:pt>
    <dgm:pt modelId="{227A82A5-F06E-432E-83A5-39C16162B401}" type="pres">
      <dgm:prSet presAssocID="{829B6EF2-9D97-46BB-A24B-B0EBDC0FBB47}" presName="hierChild5" presStyleCnt="0"/>
      <dgm:spPr/>
    </dgm:pt>
    <dgm:pt modelId="{599074AC-9429-4286-AFED-338B900ADD1D}" type="pres">
      <dgm:prSet presAssocID="{35AC2B6B-3A4C-4F61-9CA1-F62E6C2B4B03}" presName="Name37" presStyleLbl="parChTrans1D2" presStyleIdx="3" presStyleCnt="4"/>
      <dgm:spPr/>
      <dgm:t>
        <a:bodyPr/>
        <a:lstStyle/>
        <a:p>
          <a:endParaRPr lang="zh-CN" altLang="en-US"/>
        </a:p>
      </dgm:t>
    </dgm:pt>
    <dgm:pt modelId="{D6487909-FD9A-4942-A290-88DEC16A96A3}" type="pres">
      <dgm:prSet presAssocID="{7D3BFC48-76EA-4FCF-B325-FF3C20E59176}" presName="hierRoot2" presStyleCnt="0">
        <dgm:presLayoutVars>
          <dgm:hierBranch val="init"/>
        </dgm:presLayoutVars>
      </dgm:prSet>
      <dgm:spPr/>
    </dgm:pt>
    <dgm:pt modelId="{64990629-3F72-46D0-AFAD-56F16B592473}" type="pres">
      <dgm:prSet presAssocID="{7D3BFC48-76EA-4FCF-B325-FF3C20E59176}" presName="rootComposite" presStyleCnt="0"/>
      <dgm:spPr/>
    </dgm:pt>
    <dgm:pt modelId="{791A5DCC-8CDF-4596-AFAA-3D1716DC36BB}" type="pres">
      <dgm:prSet presAssocID="{7D3BFC48-76EA-4FCF-B325-FF3C20E59176}" presName="rootText" presStyleLbl="node2" presStyleIdx="3" presStyleCnt="4">
        <dgm:presLayoutVars>
          <dgm:chPref val="3"/>
        </dgm:presLayoutVars>
      </dgm:prSet>
      <dgm:spPr/>
      <dgm:t>
        <a:bodyPr/>
        <a:lstStyle/>
        <a:p>
          <a:endParaRPr lang="zh-CN" altLang="en-US"/>
        </a:p>
      </dgm:t>
    </dgm:pt>
    <dgm:pt modelId="{AAE9E04B-B461-4724-A4B4-A9EFAB3C6E73}" type="pres">
      <dgm:prSet presAssocID="{7D3BFC48-76EA-4FCF-B325-FF3C20E59176}" presName="rootConnector" presStyleLbl="node2" presStyleIdx="3" presStyleCnt="4"/>
      <dgm:spPr/>
      <dgm:t>
        <a:bodyPr/>
        <a:lstStyle/>
        <a:p>
          <a:endParaRPr lang="zh-CN" altLang="en-US"/>
        </a:p>
      </dgm:t>
    </dgm:pt>
    <dgm:pt modelId="{C154EEEA-7E89-4E74-8A80-2FD8491D22C7}" type="pres">
      <dgm:prSet presAssocID="{7D3BFC48-76EA-4FCF-B325-FF3C20E59176}" presName="hierChild4" presStyleCnt="0"/>
      <dgm:spPr/>
    </dgm:pt>
    <dgm:pt modelId="{232A013F-F194-47E2-BEE7-FF808B3BA16C}" type="pres">
      <dgm:prSet presAssocID="{7D3BFC48-76EA-4FCF-B325-FF3C20E59176}" presName="hierChild5" presStyleCnt="0"/>
      <dgm:spPr/>
    </dgm:pt>
    <dgm:pt modelId="{9FB3A09D-1527-4B19-9AFE-D0059DEA1994}" type="pres">
      <dgm:prSet presAssocID="{A8D49551-15EE-4EAD-8340-DBB2F21B8E58}" presName="hierChild3" presStyleCnt="0"/>
      <dgm:spPr/>
    </dgm:pt>
  </dgm:ptLst>
  <dgm:cxnLst>
    <dgm:cxn modelId="{C14BD553-DB5F-420D-8C0B-4C4869A30CF2}" type="presOf" srcId="{829B6EF2-9D97-46BB-A24B-B0EBDC0FBB47}" destId="{B343CB00-E796-4E05-9414-E1DA3BB0999B}" srcOrd="0" destOrd="0" presId="urn:microsoft.com/office/officeart/2005/8/layout/orgChart1"/>
    <dgm:cxn modelId="{1B430318-7561-4984-A610-035EC37B4554}" type="presOf" srcId="{AD69637A-6E8C-44C6-8A6A-F9FA2219766A}" destId="{578FF96B-44F8-40FA-BB30-4679B638E116}" srcOrd="0" destOrd="0" presId="urn:microsoft.com/office/officeart/2005/8/layout/orgChart1"/>
    <dgm:cxn modelId="{C08EF8D5-F652-477F-A4D0-246E1E98F2AE}" type="presOf" srcId="{13A83753-B358-4D7A-8AB9-F6F886A9B8EE}" destId="{2C28A7C0-16F8-4BD1-AFF3-D7F9F6D9E66B}" srcOrd="0" destOrd="0" presId="urn:microsoft.com/office/officeart/2005/8/layout/orgChart1"/>
    <dgm:cxn modelId="{E546A360-5666-41B7-823C-201572F02426}" srcId="{A8D49551-15EE-4EAD-8340-DBB2F21B8E58}" destId="{AD69637A-6E8C-44C6-8A6A-F9FA2219766A}" srcOrd="1" destOrd="0" parTransId="{F8064225-7CC7-43B6-A6D5-E0EAB8ADE5E3}" sibTransId="{FD7229B4-547A-421F-8E66-63ED25E4B7B3}"/>
    <dgm:cxn modelId="{8A2E667E-CA22-4D24-85EE-A91D9F117B1B}" type="presOf" srcId="{AD69637A-6E8C-44C6-8A6A-F9FA2219766A}" destId="{F523D19A-85D1-4B63-8361-2DB60F9D4648}" srcOrd="1" destOrd="0" presId="urn:microsoft.com/office/officeart/2005/8/layout/orgChart1"/>
    <dgm:cxn modelId="{30601063-AE26-4293-B09C-D4B5AAF74246}" type="presOf" srcId="{A8D49551-15EE-4EAD-8340-DBB2F21B8E58}" destId="{EBEEF520-EA44-48D1-80E7-CBDF13CE6377}" srcOrd="0" destOrd="0" presId="urn:microsoft.com/office/officeart/2005/8/layout/orgChart1"/>
    <dgm:cxn modelId="{8FC4F733-D843-42C5-AF71-3C07B9404729}" type="presOf" srcId="{0CE2DA01-3B81-42EE-8896-5B576E1AAD0F}" destId="{2A4CFF79-7CE7-4966-A833-BFCA65A08452}" srcOrd="0" destOrd="0" presId="urn:microsoft.com/office/officeart/2005/8/layout/orgChart1"/>
    <dgm:cxn modelId="{FA69F2E3-13BC-4A22-A2C8-2BCD8E12BD47}" type="presOf" srcId="{A8D49551-15EE-4EAD-8340-DBB2F21B8E58}" destId="{1369E03B-3FDE-4DA0-81A5-C44067FCCDF2}" srcOrd="1" destOrd="0" presId="urn:microsoft.com/office/officeart/2005/8/layout/orgChart1"/>
    <dgm:cxn modelId="{738FCB25-E236-4376-801D-B742E8561CF5}" type="presOf" srcId="{0CE2DA01-3B81-42EE-8896-5B576E1AAD0F}" destId="{994C33B9-937C-4312-8875-2E8B25D7F1D7}" srcOrd="1" destOrd="0" presId="urn:microsoft.com/office/officeart/2005/8/layout/orgChart1"/>
    <dgm:cxn modelId="{FA92D596-8270-40F4-887C-B1D8281AFF7E}" type="presOf" srcId="{7D3BFC48-76EA-4FCF-B325-FF3C20E59176}" destId="{AAE9E04B-B461-4724-A4B4-A9EFAB3C6E73}" srcOrd="1" destOrd="0" presId="urn:microsoft.com/office/officeart/2005/8/layout/orgChart1"/>
    <dgm:cxn modelId="{F7A86379-9B9D-4835-A9CB-590C14FF2C50}" srcId="{6B871685-4772-4D15-B107-C276CC548228}" destId="{A8D49551-15EE-4EAD-8340-DBB2F21B8E58}" srcOrd="0" destOrd="0" parTransId="{E7A05C10-F0F9-48DC-82DE-73BCAD9567EC}" sibTransId="{31E1F809-45EE-400F-A297-4ABBD2104DBE}"/>
    <dgm:cxn modelId="{C75B94FA-AC0B-470F-850D-5AB3E15ECBB7}" type="presOf" srcId="{35AC2B6B-3A4C-4F61-9CA1-F62E6C2B4B03}" destId="{599074AC-9429-4286-AFED-338B900ADD1D}" srcOrd="0" destOrd="0" presId="urn:microsoft.com/office/officeart/2005/8/layout/orgChart1"/>
    <dgm:cxn modelId="{CE018226-5F97-4941-A26B-D50B9BFA7655}" srcId="{A8D49551-15EE-4EAD-8340-DBB2F21B8E58}" destId="{0CE2DA01-3B81-42EE-8896-5B576E1AAD0F}" srcOrd="0" destOrd="0" parTransId="{D8D8850C-0E5F-4369-8692-241A8C9A5B3E}" sibTransId="{7B2DEDF1-28D7-41D2-91CB-82C811BA73AB}"/>
    <dgm:cxn modelId="{C6B80508-5BEB-4BD0-8A9E-C507FF68CE7A}" srcId="{A8D49551-15EE-4EAD-8340-DBB2F21B8E58}" destId="{829B6EF2-9D97-46BB-A24B-B0EBDC0FBB47}" srcOrd="2" destOrd="0" parTransId="{13A83753-B358-4D7A-8AB9-F6F886A9B8EE}" sibTransId="{A0ADE8FB-3563-4BD3-B062-9D00D3239F64}"/>
    <dgm:cxn modelId="{6B0CC8BF-6D32-4BCD-8E3B-3B71E69A709E}" type="presOf" srcId="{829B6EF2-9D97-46BB-A24B-B0EBDC0FBB47}" destId="{1DA27368-9F45-4BE8-BD72-BC516FA47882}" srcOrd="1" destOrd="0" presId="urn:microsoft.com/office/officeart/2005/8/layout/orgChart1"/>
    <dgm:cxn modelId="{D4B19B14-8D6A-4057-AEA7-7316E81F3E7E}" type="presOf" srcId="{6B871685-4772-4D15-B107-C276CC548228}" destId="{4AD1C65C-8FF8-4583-A896-8A9C3A9A0EBE}" srcOrd="0" destOrd="0" presId="urn:microsoft.com/office/officeart/2005/8/layout/orgChart1"/>
    <dgm:cxn modelId="{BDB2DD07-CEED-4CF5-BC5B-70DFB5A7F4E9}" srcId="{A8D49551-15EE-4EAD-8340-DBB2F21B8E58}" destId="{7D3BFC48-76EA-4FCF-B325-FF3C20E59176}" srcOrd="3" destOrd="0" parTransId="{35AC2B6B-3A4C-4F61-9CA1-F62E6C2B4B03}" sibTransId="{EBD733B6-2BD9-4B71-B051-BE9FFC757E4B}"/>
    <dgm:cxn modelId="{FB0C4F69-6271-416B-8E43-4EE05F279D17}" type="presOf" srcId="{F8064225-7CC7-43B6-A6D5-E0EAB8ADE5E3}" destId="{E25E83A8-5C12-447A-9F6F-85CF25F98167}" srcOrd="0" destOrd="0" presId="urn:microsoft.com/office/officeart/2005/8/layout/orgChart1"/>
    <dgm:cxn modelId="{48EA8E53-CEEB-4273-9ABE-2B6F454D9F18}" type="presOf" srcId="{D8D8850C-0E5F-4369-8692-241A8C9A5B3E}" destId="{2A38F5CF-440B-4F56-8290-CE15072C6FE6}" srcOrd="0" destOrd="0" presId="urn:microsoft.com/office/officeart/2005/8/layout/orgChart1"/>
    <dgm:cxn modelId="{B147FC36-98D3-4D01-9648-C61D5487464B}" type="presOf" srcId="{7D3BFC48-76EA-4FCF-B325-FF3C20E59176}" destId="{791A5DCC-8CDF-4596-AFAA-3D1716DC36BB}" srcOrd="0" destOrd="0" presId="urn:microsoft.com/office/officeart/2005/8/layout/orgChart1"/>
    <dgm:cxn modelId="{794A88E6-7BDA-4609-A47C-3C25E65979BF}" type="presParOf" srcId="{4AD1C65C-8FF8-4583-A896-8A9C3A9A0EBE}" destId="{0F59DDB6-2D78-4303-A451-BC9B3FC2DD4A}" srcOrd="0" destOrd="0" presId="urn:microsoft.com/office/officeart/2005/8/layout/orgChart1"/>
    <dgm:cxn modelId="{5DD1D731-3725-4B30-864B-039F4EB8907F}" type="presParOf" srcId="{0F59DDB6-2D78-4303-A451-BC9B3FC2DD4A}" destId="{11FE8CA5-F9E9-4A9F-96B1-8C4582A9AD67}" srcOrd="0" destOrd="0" presId="urn:microsoft.com/office/officeart/2005/8/layout/orgChart1"/>
    <dgm:cxn modelId="{77DBD584-D57D-4038-9786-86CFA5E7F89F}" type="presParOf" srcId="{11FE8CA5-F9E9-4A9F-96B1-8C4582A9AD67}" destId="{EBEEF520-EA44-48D1-80E7-CBDF13CE6377}" srcOrd="0" destOrd="0" presId="urn:microsoft.com/office/officeart/2005/8/layout/orgChart1"/>
    <dgm:cxn modelId="{0F4E7407-1B1D-4710-9A10-C97CFD51F4F1}" type="presParOf" srcId="{11FE8CA5-F9E9-4A9F-96B1-8C4582A9AD67}" destId="{1369E03B-3FDE-4DA0-81A5-C44067FCCDF2}" srcOrd="1" destOrd="0" presId="urn:microsoft.com/office/officeart/2005/8/layout/orgChart1"/>
    <dgm:cxn modelId="{44D11B28-65F7-48C4-B169-2AD0F0E26393}" type="presParOf" srcId="{0F59DDB6-2D78-4303-A451-BC9B3FC2DD4A}" destId="{F50C2F69-2874-4032-8DB7-3CA9326D8789}" srcOrd="1" destOrd="0" presId="urn:microsoft.com/office/officeart/2005/8/layout/orgChart1"/>
    <dgm:cxn modelId="{D445CB24-C696-4309-9ACB-3C8CF24AA427}" type="presParOf" srcId="{F50C2F69-2874-4032-8DB7-3CA9326D8789}" destId="{2A38F5CF-440B-4F56-8290-CE15072C6FE6}" srcOrd="0" destOrd="0" presId="urn:microsoft.com/office/officeart/2005/8/layout/orgChart1"/>
    <dgm:cxn modelId="{EB4CA83C-C424-455E-8085-82B784B058CB}" type="presParOf" srcId="{F50C2F69-2874-4032-8DB7-3CA9326D8789}" destId="{54C6F28A-5A71-4A03-B7BF-A2B3AD869D7A}" srcOrd="1" destOrd="0" presId="urn:microsoft.com/office/officeart/2005/8/layout/orgChart1"/>
    <dgm:cxn modelId="{738933EB-666C-4A67-8ADA-37020E9A7394}" type="presParOf" srcId="{54C6F28A-5A71-4A03-B7BF-A2B3AD869D7A}" destId="{080F41DD-F592-4096-B259-68EE6FC8C55B}" srcOrd="0" destOrd="0" presId="urn:microsoft.com/office/officeart/2005/8/layout/orgChart1"/>
    <dgm:cxn modelId="{56A7B6C0-4560-4A9D-BF29-612A26D33F5D}" type="presParOf" srcId="{080F41DD-F592-4096-B259-68EE6FC8C55B}" destId="{2A4CFF79-7CE7-4966-A833-BFCA65A08452}" srcOrd="0" destOrd="0" presId="urn:microsoft.com/office/officeart/2005/8/layout/orgChart1"/>
    <dgm:cxn modelId="{F39277CA-B369-42B4-9951-E0DEF66C8388}" type="presParOf" srcId="{080F41DD-F592-4096-B259-68EE6FC8C55B}" destId="{994C33B9-937C-4312-8875-2E8B25D7F1D7}" srcOrd="1" destOrd="0" presId="urn:microsoft.com/office/officeart/2005/8/layout/orgChart1"/>
    <dgm:cxn modelId="{9F5E621F-3CB4-4D18-9BA1-46551BABC876}" type="presParOf" srcId="{54C6F28A-5A71-4A03-B7BF-A2B3AD869D7A}" destId="{0C8A8051-ED7A-4D8C-8673-884E36204666}" srcOrd="1" destOrd="0" presId="urn:microsoft.com/office/officeart/2005/8/layout/orgChart1"/>
    <dgm:cxn modelId="{B580B101-E713-4029-A0DA-FA62B62103A9}" type="presParOf" srcId="{54C6F28A-5A71-4A03-B7BF-A2B3AD869D7A}" destId="{53035254-3CB3-46E7-9A65-5F04B48858FC}" srcOrd="2" destOrd="0" presId="urn:microsoft.com/office/officeart/2005/8/layout/orgChart1"/>
    <dgm:cxn modelId="{D4C4A48C-5CFC-4966-B5E1-8EDEF592A28F}" type="presParOf" srcId="{F50C2F69-2874-4032-8DB7-3CA9326D8789}" destId="{E25E83A8-5C12-447A-9F6F-85CF25F98167}" srcOrd="2" destOrd="0" presId="urn:microsoft.com/office/officeart/2005/8/layout/orgChart1"/>
    <dgm:cxn modelId="{902C736F-9E8F-4EAD-BB9E-ABED6598FE4F}" type="presParOf" srcId="{F50C2F69-2874-4032-8DB7-3CA9326D8789}" destId="{C6BBB38C-AE95-483E-B7EA-0D5A813B6FAE}" srcOrd="3" destOrd="0" presId="urn:microsoft.com/office/officeart/2005/8/layout/orgChart1"/>
    <dgm:cxn modelId="{3531A07A-03CD-4ABA-8367-6B0E9F452AF4}" type="presParOf" srcId="{C6BBB38C-AE95-483E-B7EA-0D5A813B6FAE}" destId="{7FDAC985-EF03-472D-8C5F-E7251EB84E79}" srcOrd="0" destOrd="0" presId="urn:microsoft.com/office/officeart/2005/8/layout/orgChart1"/>
    <dgm:cxn modelId="{20468219-E31D-4ACE-9E23-78141DFE2D4A}" type="presParOf" srcId="{7FDAC985-EF03-472D-8C5F-E7251EB84E79}" destId="{578FF96B-44F8-40FA-BB30-4679B638E116}" srcOrd="0" destOrd="0" presId="urn:microsoft.com/office/officeart/2005/8/layout/orgChart1"/>
    <dgm:cxn modelId="{9F47E611-29B5-420F-A1B1-F69108881380}" type="presParOf" srcId="{7FDAC985-EF03-472D-8C5F-E7251EB84E79}" destId="{F523D19A-85D1-4B63-8361-2DB60F9D4648}" srcOrd="1" destOrd="0" presId="urn:microsoft.com/office/officeart/2005/8/layout/orgChart1"/>
    <dgm:cxn modelId="{ECCC64C9-1BE0-4BE3-B287-1097E9DA250E}" type="presParOf" srcId="{C6BBB38C-AE95-483E-B7EA-0D5A813B6FAE}" destId="{9B597BDC-0C3C-444F-9FD8-CCA3EC3B8F0E}" srcOrd="1" destOrd="0" presId="urn:microsoft.com/office/officeart/2005/8/layout/orgChart1"/>
    <dgm:cxn modelId="{5A7AD7E4-35CA-4E90-B7D3-9F557FADE1B9}" type="presParOf" srcId="{C6BBB38C-AE95-483E-B7EA-0D5A813B6FAE}" destId="{06174A77-6F6C-4956-936E-1666300AFEFA}" srcOrd="2" destOrd="0" presId="urn:microsoft.com/office/officeart/2005/8/layout/orgChart1"/>
    <dgm:cxn modelId="{E1C62308-ECFA-4721-87C4-AAA649E604A2}" type="presParOf" srcId="{F50C2F69-2874-4032-8DB7-3CA9326D8789}" destId="{2C28A7C0-16F8-4BD1-AFF3-D7F9F6D9E66B}" srcOrd="4" destOrd="0" presId="urn:microsoft.com/office/officeart/2005/8/layout/orgChart1"/>
    <dgm:cxn modelId="{52289CD5-9989-46A5-BED4-DFF976AB9526}" type="presParOf" srcId="{F50C2F69-2874-4032-8DB7-3CA9326D8789}" destId="{BBAF9E79-43F9-4DB9-AE51-43390E03951E}" srcOrd="5" destOrd="0" presId="urn:microsoft.com/office/officeart/2005/8/layout/orgChart1"/>
    <dgm:cxn modelId="{5BD5D350-F3D3-4927-BB2E-C1BCB45A56EE}" type="presParOf" srcId="{BBAF9E79-43F9-4DB9-AE51-43390E03951E}" destId="{A33CF260-7619-474D-9479-7F8514B3D502}" srcOrd="0" destOrd="0" presId="urn:microsoft.com/office/officeart/2005/8/layout/orgChart1"/>
    <dgm:cxn modelId="{3C76A771-D909-41FE-975F-57AC72CC347C}" type="presParOf" srcId="{A33CF260-7619-474D-9479-7F8514B3D502}" destId="{B343CB00-E796-4E05-9414-E1DA3BB0999B}" srcOrd="0" destOrd="0" presId="urn:microsoft.com/office/officeart/2005/8/layout/orgChart1"/>
    <dgm:cxn modelId="{77B72064-4C2B-4C4A-BF7E-AB320460C6A2}" type="presParOf" srcId="{A33CF260-7619-474D-9479-7F8514B3D502}" destId="{1DA27368-9F45-4BE8-BD72-BC516FA47882}" srcOrd="1" destOrd="0" presId="urn:microsoft.com/office/officeart/2005/8/layout/orgChart1"/>
    <dgm:cxn modelId="{332BAFF7-3326-4E7F-BCF4-6DDA36C8BCEF}" type="presParOf" srcId="{BBAF9E79-43F9-4DB9-AE51-43390E03951E}" destId="{552A9B5F-DC1A-4D5A-B29E-BCD4554D5EEB}" srcOrd="1" destOrd="0" presId="urn:microsoft.com/office/officeart/2005/8/layout/orgChart1"/>
    <dgm:cxn modelId="{53215EDF-9F64-423B-B1E6-CFDF8EB377C7}" type="presParOf" srcId="{BBAF9E79-43F9-4DB9-AE51-43390E03951E}" destId="{227A82A5-F06E-432E-83A5-39C16162B401}" srcOrd="2" destOrd="0" presId="urn:microsoft.com/office/officeart/2005/8/layout/orgChart1"/>
    <dgm:cxn modelId="{7B57C631-F55F-4E9B-A30A-2C325FC8C147}" type="presParOf" srcId="{F50C2F69-2874-4032-8DB7-3CA9326D8789}" destId="{599074AC-9429-4286-AFED-338B900ADD1D}" srcOrd="6" destOrd="0" presId="urn:microsoft.com/office/officeart/2005/8/layout/orgChart1"/>
    <dgm:cxn modelId="{2CCDCD71-B290-4E2D-84D7-C2422163F9D3}" type="presParOf" srcId="{F50C2F69-2874-4032-8DB7-3CA9326D8789}" destId="{D6487909-FD9A-4942-A290-88DEC16A96A3}" srcOrd="7" destOrd="0" presId="urn:microsoft.com/office/officeart/2005/8/layout/orgChart1"/>
    <dgm:cxn modelId="{ADF38C3F-34AC-4CC3-8B43-DBE8664DC4D3}" type="presParOf" srcId="{D6487909-FD9A-4942-A290-88DEC16A96A3}" destId="{64990629-3F72-46D0-AFAD-56F16B592473}" srcOrd="0" destOrd="0" presId="urn:microsoft.com/office/officeart/2005/8/layout/orgChart1"/>
    <dgm:cxn modelId="{70D780E9-2EFF-407C-BDD8-768EFB0D809A}" type="presParOf" srcId="{64990629-3F72-46D0-AFAD-56F16B592473}" destId="{791A5DCC-8CDF-4596-AFAA-3D1716DC36BB}" srcOrd="0" destOrd="0" presId="urn:microsoft.com/office/officeart/2005/8/layout/orgChart1"/>
    <dgm:cxn modelId="{28EA01A0-6613-49E0-A6FF-FD9B7EEDA8DC}" type="presParOf" srcId="{64990629-3F72-46D0-AFAD-56F16B592473}" destId="{AAE9E04B-B461-4724-A4B4-A9EFAB3C6E73}" srcOrd="1" destOrd="0" presId="urn:microsoft.com/office/officeart/2005/8/layout/orgChart1"/>
    <dgm:cxn modelId="{FB163956-9AC7-4E4E-A4D4-0557C6375F09}" type="presParOf" srcId="{D6487909-FD9A-4942-A290-88DEC16A96A3}" destId="{C154EEEA-7E89-4E74-8A80-2FD8491D22C7}" srcOrd="1" destOrd="0" presId="urn:microsoft.com/office/officeart/2005/8/layout/orgChart1"/>
    <dgm:cxn modelId="{893C37AB-A958-43C9-BE02-774A9C387D90}" type="presParOf" srcId="{D6487909-FD9A-4942-A290-88DEC16A96A3}" destId="{232A013F-F194-47E2-BEE7-FF808B3BA16C}" srcOrd="2" destOrd="0" presId="urn:microsoft.com/office/officeart/2005/8/layout/orgChart1"/>
    <dgm:cxn modelId="{551E97D8-CEEC-4983-9FBE-9440FB40B68C}" type="presParOf" srcId="{0F59DDB6-2D78-4303-A451-BC9B3FC2DD4A}" destId="{9FB3A09D-1527-4B19-9AFE-D0059DEA199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00173-168F-4686-96E9-2A1BCD52EAD9}">
      <dsp:nvSpPr>
        <dsp:cNvPr id="0" name=""/>
        <dsp:cNvSpPr/>
      </dsp:nvSpPr>
      <dsp:spPr>
        <a:xfrm>
          <a:off x="2485716" y="0"/>
          <a:ext cx="1088760" cy="604867"/>
        </a:xfrm>
        <a:prstGeom prst="roundRect">
          <a:avLst>
            <a:gd name="adj" fmla="val 10000"/>
          </a:avLst>
        </a:prstGeom>
        <a:solidFill>
          <a:schemeClr val="accent2">
            <a:tint val="40000"/>
            <a:hueOff val="0"/>
            <a:satOff val="0"/>
            <a:lumOff val="0"/>
            <a:alpha val="0"/>
          </a:schemeClr>
        </a:solid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n-US" sz="2600" kern="1200" dirty="0"/>
        </a:p>
      </dsp:txBody>
      <dsp:txXfrm>
        <a:off x="2503432" y="17716"/>
        <a:ext cx="1053328" cy="569435"/>
      </dsp:txXfrm>
    </dsp:sp>
    <dsp:sp modelId="{9EE2057C-9356-4A30-A274-9E1B501CB3EB}">
      <dsp:nvSpPr>
        <dsp:cNvPr id="0" name=""/>
        <dsp:cNvSpPr/>
      </dsp:nvSpPr>
      <dsp:spPr>
        <a:xfrm>
          <a:off x="4058370" y="0"/>
          <a:ext cx="1088760" cy="604867"/>
        </a:xfrm>
        <a:prstGeom prst="roundRect">
          <a:avLst>
            <a:gd name="adj" fmla="val 10000"/>
          </a:avLst>
        </a:prstGeom>
        <a:no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 </a:t>
          </a:r>
          <a:endParaRPr lang="en-US" sz="2600" kern="1200" dirty="0"/>
        </a:p>
      </dsp:txBody>
      <dsp:txXfrm>
        <a:off x="4076086" y="17716"/>
        <a:ext cx="1053328" cy="569435"/>
      </dsp:txXfrm>
    </dsp:sp>
    <dsp:sp modelId="{4D502461-2F0F-4F0E-B7E7-D1045A05AFDE}">
      <dsp:nvSpPr>
        <dsp:cNvPr id="0" name=""/>
        <dsp:cNvSpPr/>
      </dsp:nvSpPr>
      <dsp:spPr>
        <a:xfrm>
          <a:off x="3589598" y="2570685"/>
          <a:ext cx="453650" cy="453650"/>
        </a:xfrm>
        <a:prstGeom prst="triangl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extrusionH="12700"/>
      </dsp:spPr>
      <dsp:style>
        <a:lnRef idx="1">
          <a:schemeClr val="accent1"/>
        </a:lnRef>
        <a:fillRef idx="2">
          <a:schemeClr val="accent1"/>
        </a:fillRef>
        <a:effectRef idx="1">
          <a:schemeClr val="accent1"/>
        </a:effectRef>
        <a:fontRef idx="minor">
          <a:schemeClr val="dk1"/>
        </a:fontRef>
      </dsp:style>
    </dsp:sp>
    <dsp:sp modelId="{84D4E2AA-3BA6-46D4-9FF4-6A6A93112A61}">
      <dsp:nvSpPr>
        <dsp:cNvPr id="0" name=""/>
        <dsp:cNvSpPr/>
      </dsp:nvSpPr>
      <dsp:spPr>
        <a:xfrm>
          <a:off x="2455057" y="2376291"/>
          <a:ext cx="2722733" cy="190392"/>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extrusionH="12700"/>
      </dsp:spPr>
      <dsp:style>
        <a:lnRef idx="1">
          <a:schemeClr val="accent6"/>
        </a:lnRef>
        <a:fillRef idx="3">
          <a:schemeClr val="accent6"/>
        </a:fillRef>
        <a:effectRef idx="2">
          <a:schemeClr val="accent6"/>
        </a:effectRef>
        <a:fontRef idx="minor">
          <a:schemeClr val="lt1"/>
        </a:fontRef>
      </dsp:style>
    </dsp:sp>
    <dsp:sp modelId="{5537B7C6-8F33-4A35-8FDA-96EF01D6A9D7}">
      <dsp:nvSpPr>
        <dsp:cNvPr id="0" name=""/>
        <dsp:cNvSpPr/>
      </dsp:nvSpPr>
      <dsp:spPr>
        <a:xfrm>
          <a:off x="4072628" y="1521880"/>
          <a:ext cx="1120732" cy="79476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Index size</a:t>
          </a:r>
          <a:endParaRPr lang="en-US" sz="1300" kern="1200" dirty="0"/>
        </a:p>
      </dsp:txBody>
      <dsp:txXfrm>
        <a:off x="4111425" y="1560677"/>
        <a:ext cx="1043138" cy="717172"/>
      </dsp:txXfrm>
    </dsp:sp>
    <dsp:sp modelId="{AE8A26ED-82D1-4B77-87C5-7834901EF026}">
      <dsp:nvSpPr>
        <dsp:cNvPr id="0" name=""/>
        <dsp:cNvSpPr/>
      </dsp:nvSpPr>
      <dsp:spPr>
        <a:xfrm rot="226557">
          <a:off x="4133115" y="686562"/>
          <a:ext cx="1120732" cy="79476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Query performance</a:t>
          </a:r>
          <a:endParaRPr lang="en-US" sz="1300" kern="1200" dirty="0"/>
        </a:p>
      </dsp:txBody>
      <dsp:txXfrm>
        <a:off x="4171912" y="725359"/>
        <a:ext cx="1043138" cy="717172"/>
      </dsp:txXfrm>
    </dsp:sp>
    <dsp:sp modelId="{926431F0-C13B-471D-A3FE-C625DE4451D8}">
      <dsp:nvSpPr>
        <dsp:cNvPr id="0" name=""/>
        <dsp:cNvSpPr/>
      </dsp:nvSpPr>
      <dsp:spPr>
        <a:xfrm rot="21379111">
          <a:off x="2515095" y="1501899"/>
          <a:ext cx="1120732" cy="79476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Preprocessing time</a:t>
          </a:r>
          <a:endParaRPr lang="en-US" sz="1300" kern="1200" dirty="0"/>
        </a:p>
      </dsp:txBody>
      <dsp:txXfrm>
        <a:off x="2553892" y="1540696"/>
        <a:ext cx="1043138" cy="7171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8A7C0-16F8-4BD1-AFF3-D7F9F6D9E66B}">
      <dsp:nvSpPr>
        <dsp:cNvPr id="0" name=""/>
        <dsp:cNvSpPr/>
      </dsp:nvSpPr>
      <dsp:spPr>
        <a:xfrm>
          <a:off x="2777480" y="851887"/>
          <a:ext cx="1965087" cy="341048"/>
        </a:xfrm>
        <a:custGeom>
          <a:avLst/>
          <a:gdLst/>
          <a:ahLst/>
          <a:cxnLst/>
          <a:rect l="0" t="0" r="0" b="0"/>
          <a:pathLst>
            <a:path>
              <a:moveTo>
                <a:pt x="0" y="0"/>
              </a:moveTo>
              <a:lnTo>
                <a:pt x="0" y="170524"/>
              </a:lnTo>
              <a:lnTo>
                <a:pt x="1965087" y="170524"/>
              </a:lnTo>
              <a:lnTo>
                <a:pt x="1965087" y="34104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5E83A8-5C12-447A-9F6F-85CF25F98167}">
      <dsp:nvSpPr>
        <dsp:cNvPr id="0" name=""/>
        <dsp:cNvSpPr/>
      </dsp:nvSpPr>
      <dsp:spPr>
        <a:xfrm>
          <a:off x="2731759" y="851887"/>
          <a:ext cx="91440" cy="341048"/>
        </a:xfrm>
        <a:custGeom>
          <a:avLst/>
          <a:gdLst/>
          <a:ahLst/>
          <a:cxnLst/>
          <a:rect l="0" t="0" r="0" b="0"/>
          <a:pathLst>
            <a:path>
              <a:moveTo>
                <a:pt x="45720" y="0"/>
              </a:moveTo>
              <a:lnTo>
                <a:pt x="45720" y="34104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38F5CF-440B-4F56-8290-CE15072C6FE6}">
      <dsp:nvSpPr>
        <dsp:cNvPr id="0" name=""/>
        <dsp:cNvSpPr/>
      </dsp:nvSpPr>
      <dsp:spPr>
        <a:xfrm>
          <a:off x="812392" y="851887"/>
          <a:ext cx="1965087" cy="341048"/>
        </a:xfrm>
        <a:custGeom>
          <a:avLst/>
          <a:gdLst/>
          <a:ahLst/>
          <a:cxnLst/>
          <a:rect l="0" t="0" r="0" b="0"/>
          <a:pathLst>
            <a:path>
              <a:moveTo>
                <a:pt x="1965087" y="0"/>
              </a:moveTo>
              <a:lnTo>
                <a:pt x="1965087" y="170524"/>
              </a:lnTo>
              <a:lnTo>
                <a:pt x="0" y="170524"/>
              </a:lnTo>
              <a:lnTo>
                <a:pt x="0" y="34104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EEF520-EA44-48D1-80E7-CBDF13CE6377}">
      <dsp:nvSpPr>
        <dsp:cNvPr id="0" name=""/>
        <dsp:cNvSpPr/>
      </dsp:nvSpPr>
      <dsp:spPr>
        <a:xfrm>
          <a:off x="1708058" y="39867"/>
          <a:ext cx="2138843" cy="8120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Total order Labeling (TOL)</a:t>
          </a:r>
          <a:endParaRPr lang="en-US" sz="2400" kern="1200" dirty="0">
            <a:latin typeface="Times New Roman" pitchFamily="18" charset="0"/>
            <a:cs typeface="Times New Roman" pitchFamily="18" charset="0"/>
          </a:endParaRPr>
        </a:p>
      </dsp:txBody>
      <dsp:txXfrm>
        <a:off x="1708058" y="39867"/>
        <a:ext cx="2138843" cy="812019"/>
      </dsp:txXfrm>
    </dsp:sp>
    <dsp:sp modelId="{2A4CFF79-7CE7-4966-A833-BFCA65A08452}">
      <dsp:nvSpPr>
        <dsp:cNvPr id="0" name=""/>
        <dsp:cNvSpPr/>
      </dsp:nvSpPr>
      <dsp:spPr>
        <a:xfrm>
          <a:off x="372" y="1192935"/>
          <a:ext cx="1624039" cy="81201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ea typeface="MS PGothic" pitchFamily="34" charset="-128"/>
              <a:cs typeface="Times New Roman" pitchFamily="18" charset="0"/>
            </a:rPr>
            <a:t>TF-Label</a:t>
          </a:r>
          <a:endParaRPr lang="en-US" sz="2400" kern="1200" dirty="0">
            <a:latin typeface="Times New Roman" pitchFamily="18" charset="0"/>
            <a:cs typeface="Times New Roman" pitchFamily="18" charset="0"/>
          </a:endParaRPr>
        </a:p>
      </dsp:txBody>
      <dsp:txXfrm>
        <a:off x="372" y="1192935"/>
        <a:ext cx="1624039" cy="812019"/>
      </dsp:txXfrm>
    </dsp:sp>
    <dsp:sp modelId="{578FF96B-44F8-40FA-BB30-4679B638E116}">
      <dsp:nvSpPr>
        <dsp:cNvPr id="0" name=""/>
        <dsp:cNvSpPr/>
      </dsp:nvSpPr>
      <dsp:spPr>
        <a:xfrm>
          <a:off x="1965460" y="1192935"/>
          <a:ext cx="1624039" cy="81201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ea typeface="MS PGothic" pitchFamily="34" charset="-128"/>
              <a:cs typeface="Times New Roman" pitchFamily="18" charset="0"/>
            </a:rPr>
            <a:t>DL</a:t>
          </a:r>
          <a:endParaRPr lang="en-US" sz="2400" kern="1200" dirty="0">
            <a:latin typeface="Times New Roman" pitchFamily="18" charset="0"/>
            <a:cs typeface="Times New Roman" pitchFamily="18" charset="0"/>
          </a:endParaRPr>
        </a:p>
      </dsp:txBody>
      <dsp:txXfrm>
        <a:off x="1965460" y="1192935"/>
        <a:ext cx="1624039" cy="812019"/>
      </dsp:txXfrm>
    </dsp:sp>
    <dsp:sp modelId="{B343CB00-E796-4E05-9414-E1DA3BB0999B}">
      <dsp:nvSpPr>
        <dsp:cNvPr id="0" name=""/>
        <dsp:cNvSpPr/>
      </dsp:nvSpPr>
      <dsp:spPr>
        <a:xfrm>
          <a:off x="3930547" y="1192935"/>
          <a:ext cx="1624039" cy="81201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ea typeface="MS PGothic" pitchFamily="34" charset="-128"/>
              <a:cs typeface="Times New Roman" pitchFamily="18" charset="0"/>
            </a:rPr>
            <a:t>PLL</a:t>
          </a:r>
          <a:endParaRPr lang="en-US" sz="2400" kern="1200" dirty="0">
            <a:latin typeface="Times New Roman" pitchFamily="18" charset="0"/>
            <a:cs typeface="Times New Roman" pitchFamily="18" charset="0"/>
          </a:endParaRPr>
        </a:p>
      </dsp:txBody>
      <dsp:txXfrm>
        <a:off x="3930547" y="1192935"/>
        <a:ext cx="1624039" cy="8120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074AC-9429-4286-AFED-338B900ADD1D}">
      <dsp:nvSpPr>
        <dsp:cNvPr id="0" name=""/>
        <dsp:cNvSpPr/>
      </dsp:nvSpPr>
      <dsp:spPr>
        <a:xfrm>
          <a:off x="2916324" y="1091998"/>
          <a:ext cx="2284082" cy="264274"/>
        </a:xfrm>
        <a:custGeom>
          <a:avLst/>
          <a:gdLst/>
          <a:ahLst/>
          <a:cxnLst/>
          <a:rect l="0" t="0" r="0" b="0"/>
          <a:pathLst>
            <a:path>
              <a:moveTo>
                <a:pt x="0" y="0"/>
              </a:moveTo>
              <a:lnTo>
                <a:pt x="0" y="132137"/>
              </a:lnTo>
              <a:lnTo>
                <a:pt x="2284082" y="132137"/>
              </a:lnTo>
              <a:lnTo>
                <a:pt x="2284082" y="26427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28A7C0-16F8-4BD1-AFF3-D7F9F6D9E66B}">
      <dsp:nvSpPr>
        <dsp:cNvPr id="0" name=""/>
        <dsp:cNvSpPr/>
      </dsp:nvSpPr>
      <dsp:spPr>
        <a:xfrm>
          <a:off x="2916324" y="1091998"/>
          <a:ext cx="761360" cy="264274"/>
        </a:xfrm>
        <a:custGeom>
          <a:avLst/>
          <a:gdLst/>
          <a:ahLst/>
          <a:cxnLst/>
          <a:rect l="0" t="0" r="0" b="0"/>
          <a:pathLst>
            <a:path>
              <a:moveTo>
                <a:pt x="0" y="0"/>
              </a:moveTo>
              <a:lnTo>
                <a:pt x="0" y="132137"/>
              </a:lnTo>
              <a:lnTo>
                <a:pt x="761360" y="132137"/>
              </a:lnTo>
              <a:lnTo>
                <a:pt x="761360" y="26427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5E83A8-5C12-447A-9F6F-85CF25F98167}">
      <dsp:nvSpPr>
        <dsp:cNvPr id="0" name=""/>
        <dsp:cNvSpPr/>
      </dsp:nvSpPr>
      <dsp:spPr>
        <a:xfrm>
          <a:off x="2154963" y="1091998"/>
          <a:ext cx="761360" cy="264274"/>
        </a:xfrm>
        <a:custGeom>
          <a:avLst/>
          <a:gdLst/>
          <a:ahLst/>
          <a:cxnLst/>
          <a:rect l="0" t="0" r="0" b="0"/>
          <a:pathLst>
            <a:path>
              <a:moveTo>
                <a:pt x="761360" y="0"/>
              </a:moveTo>
              <a:lnTo>
                <a:pt x="761360" y="132137"/>
              </a:lnTo>
              <a:lnTo>
                <a:pt x="0" y="132137"/>
              </a:lnTo>
              <a:lnTo>
                <a:pt x="0" y="26427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38F5CF-440B-4F56-8290-CE15072C6FE6}">
      <dsp:nvSpPr>
        <dsp:cNvPr id="0" name=""/>
        <dsp:cNvSpPr/>
      </dsp:nvSpPr>
      <dsp:spPr>
        <a:xfrm>
          <a:off x="632241" y="1091998"/>
          <a:ext cx="2284082" cy="264274"/>
        </a:xfrm>
        <a:custGeom>
          <a:avLst/>
          <a:gdLst/>
          <a:ahLst/>
          <a:cxnLst/>
          <a:rect l="0" t="0" r="0" b="0"/>
          <a:pathLst>
            <a:path>
              <a:moveTo>
                <a:pt x="2284082" y="0"/>
              </a:moveTo>
              <a:lnTo>
                <a:pt x="2284082" y="132137"/>
              </a:lnTo>
              <a:lnTo>
                <a:pt x="0" y="132137"/>
              </a:lnTo>
              <a:lnTo>
                <a:pt x="0" y="26427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EEF520-EA44-48D1-80E7-CBDF13CE6377}">
      <dsp:nvSpPr>
        <dsp:cNvPr id="0" name=""/>
        <dsp:cNvSpPr/>
      </dsp:nvSpPr>
      <dsp:spPr>
        <a:xfrm>
          <a:off x="1800200" y="462775"/>
          <a:ext cx="2232247" cy="6292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Total order Labeling (TOL)</a:t>
          </a:r>
          <a:endParaRPr lang="en-US" sz="2400" kern="1200" dirty="0">
            <a:latin typeface="Times New Roman" pitchFamily="18" charset="0"/>
            <a:cs typeface="Times New Roman" pitchFamily="18" charset="0"/>
          </a:endParaRPr>
        </a:p>
      </dsp:txBody>
      <dsp:txXfrm>
        <a:off x="1800200" y="462775"/>
        <a:ext cx="2232247" cy="629223"/>
      </dsp:txXfrm>
    </dsp:sp>
    <dsp:sp modelId="{2A4CFF79-7CE7-4966-A833-BFCA65A08452}">
      <dsp:nvSpPr>
        <dsp:cNvPr id="0" name=""/>
        <dsp:cNvSpPr/>
      </dsp:nvSpPr>
      <dsp:spPr>
        <a:xfrm>
          <a:off x="3017" y="1356273"/>
          <a:ext cx="1258447" cy="62922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ea typeface="MS PGothic" pitchFamily="34" charset="-128"/>
              <a:cs typeface="Times New Roman" pitchFamily="18" charset="0"/>
            </a:rPr>
            <a:t>TF-Label</a:t>
          </a:r>
          <a:endParaRPr lang="en-US" sz="2400" kern="1200" dirty="0">
            <a:latin typeface="Times New Roman" pitchFamily="18" charset="0"/>
            <a:cs typeface="Times New Roman" pitchFamily="18" charset="0"/>
          </a:endParaRPr>
        </a:p>
      </dsp:txBody>
      <dsp:txXfrm>
        <a:off x="3017" y="1356273"/>
        <a:ext cx="1258447" cy="629223"/>
      </dsp:txXfrm>
    </dsp:sp>
    <dsp:sp modelId="{578FF96B-44F8-40FA-BB30-4679B638E116}">
      <dsp:nvSpPr>
        <dsp:cNvPr id="0" name=""/>
        <dsp:cNvSpPr/>
      </dsp:nvSpPr>
      <dsp:spPr>
        <a:xfrm>
          <a:off x="1525739" y="1356273"/>
          <a:ext cx="1258447" cy="62922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ea typeface="MS PGothic" pitchFamily="34" charset="-128"/>
              <a:cs typeface="Times New Roman" pitchFamily="18" charset="0"/>
            </a:rPr>
            <a:t>DL</a:t>
          </a:r>
          <a:endParaRPr lang="en-US" sz="2400" kern="1200" dirty="0">
            <a:latin typeface="Times New Roman" pitchFamily="18" charset="0"/>
            <a:cs typeface="Times New Roman" pitchFamily="18" charset="0"/>
          </a:endParaRPr>
        </a:p>
      </dsp:txBody>
      <dsp:txXfrm>
        <a:off x="1525739" y="1356273"/>
        <a:ext cx="1258447" cy="629223"/>
      </dsp:txXfrm>
    </dsp:sp>
    <dsp:sp modelId="{B343CB00-E796-4E05-9414-E1DA3BB0999B}">
      <dsp:nvSpPr>
        <dsp:cNvPr id="0" name=""/>
        <dsp:cNvSpPr/>
      </dsp:nvSpPr>
      <dsp:spPr>
        <a:xfrm>
          <a:off x="3048461" y="1356273"/>
          <a:ext cx="1258447" cy="62922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ea typeface="MS PGothic" pitchFamily="34" charset="-128"/>
              <a:cs typeface="Times New Roman" pitchFamily="18" charset="0"/>
            </a:rPr>
            <a:t>PLL</a:t>
          </a:r>
          <a:endParaRPr lang="en-US" sz="2400" kern="1200" dirty="0">
            <a:latin typeface="Times New Roman" pitchFamily="18" charset="0"/>
            <a:cs typeface="Times New Roman" pitchFamily="18" charset="0"/>
          </a:endParaRPr>
        </a:p>
      </dsp:txBody>
      <dsp:txXfrm>
        <a:off x="3048461" y="1356273"/>
        <a:ext cx="1258447" cy="629223"/>
      </dsp:txXfrm>
    </dsp:sp>
    <dsp:sp modelId="{791A5DCC-8CDF-4596-AFAA-3D1716DC36BB}">
      <dsp:nvSpPr>
        <dsp:cNvPr id="0" name=""/>
        <dsp:cNvSpPr/>
      </dsp:nvSpPr>
      <dsp:spPr>
        <a:xfrm>
          <a:off x="4571183" y="1356273"/>
          <a:ext cx="1258447" cy="62922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Butterfly</a:t>
          </a:r>
          <a:endParaRPr lang="en-US" sz="2400" kern="1200" dirty="0">
            <a:latin typeface="Times New Roman" pitchFamily="18" charset="0"/>
            <a:cs typeface="Times New Roman" pitchFamily="18" charset="0"/>
          </a:endParaRPr>
        </a:p>
      </dsp:txBody>
      <dsp:txXfrm>
        <a:off x="4571183" y="1356273"/>
        <a:ext cx="1258447" cy="629223"/>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2DE6D9-432D-46BB-B0C2-68CD599B94A7}" type="datetimeFigureOut">
              <a:rPr lang="en-US" smtClean="0"/>
              <a:pPr/>
              <a:t>6/26/2014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F6311C-774E-405C-AC71-8EBBC5AAB82A}" type="slidenum">
              <a:rPr lang="en-US" smtClean="0"/>
              <a:pPr/>
              <a:t>‹#›</a:t>
            </a:fld>
            <a:endParaRPr lang="en-US"/>
          </a:p>
        </p:txBody>
      </p:sp>
    </p:spTree>
    <p:extLst>
      <p:ext uri="{BB962C8B-B14F-4D97-AF65-F5344CB8AC3E}">
        <p14:creationId xmlns:p14="http://schemas.microsoft.com/office/powerpoint/2010/main" val="2687473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2</a:t>
            </a:fld>
            <a:endParaRPr lang="en-US"/>
          </a:p>
        </p:txBody>
      </p:sp>
    </p:spTree>
    <p:extLst>
      <p:ext uri="{BB962C8B-B14F-4D97-AF65-F5344CB8AC3E}">
        <p14:creationId xmlns:p14="http://schemas.microsoft.com/office/powerpoint/2010/main" val="734921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 in our TOL framework, we assume that we have a total order for</a:t>
            </a:r>
            <a:r>
              <a:rPr lang="en-US" altLang="zh-CN" baseline="0" dirty="0" smtClean="0"/>
              <a:t> the vertices. This total order actually captures the relative importance of each vertex for reachability queries. For example, here we have this graph G. You can see that this node d is very important for reachability queries because if we remove this node, then vertices on the two sides will not be reachable. Given that node d is so important, we assume that in our TOL index, we are given a total order where this node d actually will be given high order with small order value</a:t>
            </a:r>
            <a:r>
              <a:rPr lang="en-US" altLang="zh-CN" baseline="0" dirty="0" smtClean="0"/>
              <a:t>.</a:t>
            </a:r>
            <a:endParaRPr lang="en-US" altLang="zh-CN" baseline="0" dirty="0" smtClean="0"/>
          </a:p>
          <a:p>
            <a:r>
              <a:rPr lang="en-US" altLang="zh-CN" baseline="0" dirty="0" smtClean="0"/>
              <a:t>In general, we want to have a good ordering such that if a node has a higher level than another node, then this node would have higher importance for reachability queries than the other nodes. Of course, how to come up with this ordering is a big problem. We will discuss this later.</a:t>
            </a:r>
          </a:p>
        </p:txBody>
      </p:sp>
      <p:sp>
        <p:nvSpPr>
          <p:cNvPr id="4" name="灯片编号占位符 3"/>
          <p:cNvSpPr>
            <a:spLocks noGrp="1"/>
          </p:cNvSpPr>
          <p:nvPr>
            <p:ph type="sldNum" sz="quarter" idx="10"/>
          </p:nvPr>
        </p:nvSpPr>
        <p:spPr/>
        <p:txBody>
          <a:bodyPr/>
          <a:lstStyle/>
          <a:p>
            <a:fld id="{E7F6311C-774E-405C-AC71-8EBBC5AAB82A}" type="slidenum">
              <a:rPr lang="en-US" smtClean="0"/>
              <a:pPr/>
              <a:t>12</a:t>
            </a:fld>
            <a:endParaRPr lang="en-US"/>
          </a:p>
        </p:txBody>
      </p:sp>
    </p:spTree>
    <p:extLst>
      <p:ext uri="{BB962C8B-B14F-4D97-AF65-F5344CB8AC3E}">
        <p14:creationId xmlns:p14="http://schemas.microsoft.com/office/powerpoint/2010/main" val="2067974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Given this total order</a:t>
            </a:r>
            <a:r>
              <a:rPr lang="en-US" altLang="zh-CN" baseline="0" dirty="0" smtClean="0"/>
              <a:t> of all vertices, the index structure for our TOL index is as follows. First of all, it’s a two-hop labeling index. </a:t>
            </a:r>
          </a:p>
          <a:p>
            <a:r>
              <a:rPr lang="en-US" altLang="zh-CN" baseline="0" dirty="0" smtClean="0"/>
              <a:t>The query algorithm is conducted </a:t>
            </a:r>
            <a:r>
              <a:rPr lang="en-US" altLang="zh-CN" baseline="0" dirty="0" smtClean="0"/>
              <a:t>by inspecting the in-label sets and out-label sets. </a:t>
            </a:r>
            <a:r>
              <a:rPr lang="en-US" altLang="zh-CN" baseline="0" dirty="0" smtClean="0"/>
              <a:t>We illustrate with the following example. Given the in-label sets and out-label sets for two vertices a and c, and we want to check whether c can reach a. To do this, we first obtain the out-label set of vertex c and then add vertex c into this set. Then we obtain the in-label set of vertex a and then add vertex a into this set. Given these two sets, we do intersection and the intersection for these two sets in this example is empty. So c cannot reach a. </a:t>
            </a:r>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13</a:t>
            </a:fld>
            <a:endParaRPr lang="en-US"/>
          </a:p>
        </p:txBody>
      </p:sp>
    </p:spTree>
    <p:extLst>
      <p:ext uri="{BB962C8B-B14F-4D97-AF65-F5344CB8AC3E}">
        <p14:creationId xmlns:p14="http://schemas.microsoft.com/office/powerpoint/2010/main" val="2548665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Each</a:t>
            </a:r>
            <a:r>
              <a:rPr lang="en-US" altLang="zh-CN" baseline="0" dirty="0" smtClean="0"/>
              <a:t> label set of our TOL index satisfy three different kinds of constraints. </a:t>
            </a:r>
          </a:p>
          <a:p>
            <a:r>
              <a:rPr lang="en-US" altLang="zh-CN" baseline="0" dirty="0" smtClean="0"/>
              <a:t>Firstly, </a:t>
            </a:r>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14</a:t>
            </a:fld>
            <a:endParaRPr lang="en-US"/>
          </a:p>
        </p:txBody>
      </p:sp>
    </p:spTree>
    <p:extLst>
      <p:ext uri="{BB962C8B-B14F-4D97-AF65-F5344CB8AC3E}">
        <p14:creationId xmlns:p14="http://schemas.microsoft.com/office/powerpoint/2010/main" val="2582979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three state-of-the-art static techniques are all instantiations</a:t>
            </a:r>
            <a:r>
              <a:rPr lang="en-US" altLang="zh-CN" baseline="0" dirty="0" smtClean="0"/>
              <a:t> of the TOL index. Specifically, they all implicitly define a total order for all vertices. The label sets constructed by those techniques would actually satisfy the three constraints that we have mentioned</a:t>
            </a:r>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15</a:t>
            </a:fld>
            <a:endParaRPr lang="en-US"/>
          </a:p>
        </p:txBody>
      </p:sp>
    </p:spTree>
    <p:extLst>
      <p:ext uri="{BB962C8B-B14F-4D97-AF65-F5344CB8AC3E}">
        <p14:creationId xmlns:p14="http://schemas.microsoft.com/office/powerpoint/2010/main" val="2224954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 that we have defined TOL framework,</a:t>
            </a:r>
            <a:r>
              <a:rPr lang="en-US" altLang="zh-CN" baseline="0" dirty="0" smtClean="0"/>
              <a:t> I am going to talk about how we can do incremental updates on this framework.</a:t>
            </a:r>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16</a:t>
            </a:fld>
            <a:endParaRPr lang="en-US"/>
          </a:p>
        </p:txBody>
      </p:sp>
    </p:spTree>
    <p:extLst>
      <p:ext uri="{BB962C8B-B14F-4D97-AF65-F5344CB8AC3E}">
        <p14:creationId xmlns:p14="http://schemas.microsoft.com/office/powerpoint/2010/main" val="884018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main idea is as follows:</a:t>
            </a:r>
          </a:p>
          <a:p>
            <a:r>
              <a:rPr lang="en-US" altLang="zh-CN" dirty="0" smtClean="0"/>
              <a:t>1.Given a </a:t>
            </a:r>
            <a:r>
              <a:rPr lang="en-US" altLang="zh-CN" dirty="0" err="1" smtClean="0"/>
              <a:t>toal</a:t>
            </a:r>
            <a:r>
              <a:rPr lang="en-US" altLang="zh-CN" dirty="0" smtClean="0"/>
              <a:t> order l, the corresponding TOL index L, and a vertex u to be inserted</a:t>
            </a:r>
            <a:r>
              <a:rPr lang="en-US" altLang="zh-CN" baseline="0" dirty="0" smtClean="0"/>
              <a:t>/deleted, what we want to do is revise the original total order l associated with the TOL index and come up with a new total order that includes/ does not include the vertex u. Based on the new total order, we will have a new TOL index. </a:t>
            </a:r>
          </a:p>
          <a:p>
            <a:r>
              <a:rPr lang="en-US" altLang="zh-CN" baseline="0" dirty="0" smtClean="0"/>
              <a:t>2.The reason why we want to maintain a TOL index is that TOL index has shown to be efficient on TOL index. </a:t>
            </a:r>
          </a:p>
          <a:p>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17</a:t>
            </a:fld>
            <a:endParaRPr lang="en-US"/>
          </a:p>
        </p:txBody>
      </p:sp>
    </p:spTree>
    <p:extLst>
      <p:ext uri="{BB962C8B-B14F-4D97-AF65-F5344CB8AC3E}">
        <p14:creationId xmlns:p14="http://schemas.microsoft.com/office/powerpoint/2010/main" val="711274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1.OK, let’s first</a:t>
            </a:r>
            <a:r>
              <a:rPr lang="en-US" altLang="zh-CN" baseline="0" dirty="0" smtClean="0"/>
              <a:t> talk about insertion. As we have said, we have the new total order after the insertion of vertex. </a:t>
            </a:r>
            <a:endParaRPr lang="zh-CN" altLang="en-US" dirty="0" smtClean="0"/>
          </a:p>
          <a:p>
            <a:r>
              <a:rPr lang="en-US" altLang="zh-CN" dirty="0" smtClean="0"/>
              <a:t>2.It should not change the relative order relation of existing</a:t>
            </a:r>
            <a:r>
              <a:rPr lang="en-US" altLang="zh-CN" baseline="0" dirty="0" smtClean="0"/>
              <a:t> vertices. For example, given the order relation of vertex </a:t>
            </a:r>
            <a:r>
              <a:rPr lang="en-US" altLang="zh-CN" baseline="0" dirty="0" err="1" smtClean="0"/>
              <a:t>a,b,c,d</a:t>
            </a:r>
            <a:r>
              <a:rPr lang="en-US" altLang="zh-CN" baseline="0" dirty="0" smtClean="0"/>
              <a:t>. in the new total order, the order relation of these four vertices should remain the same. </a:t>
            </a:r>
          </a:p>
          <a:p>
            <a:r>
              <a:rPr lang="en-US" altLang="zh-CN" baseline="0" dirty="0" smtClean="0"/>
              <a:t>3.As for the new vertex, it will be inserted into a certain place in between the sequence of existing nodes. In other words, </a:t>
            </a:r>
          </a:p>
          <a:p>
            <a:r>
              <a:rPr lang="en-US" altLang="zh-CN" baseline="0" dirty="0" smtClean="0"/>
              <a:t>For those nodes that ranked lower than the new node, their level will be increased by one. </a:t>
            </a:r>
          </a:p>
          <a:p>
            <a:r>
              <a:rPr lang="en-US" altLang="zh-CN" baseline="0" dirty="0" smtClean="0"/>
              <a:t>4.Why do we want to do this. The intuition is that if the existing index is a good one. Then the existing total order should already be good one. In other words, it already captured the relative importance of existing nodes. So when we insert the new vertex, we do not want to change the order of other vertices, our intuition is that this would help us maintain the good performance for previous index. </a:t>
            </a:r>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18</a:t>
            </a:fld>
            <a:endParaRPr lang="en-US"/>
          </a:p>
        </p:txBody>
      </p:sp>
    </p:spTree>
    <p:extLst>
      <p:ext uri="{BB962C8B-B14F-4D97-AF65-F5344CB8AC3E}">
        <p14:creationId xmlns:p14="http://schemas.microsoft.com/office/powerpoint/2010/main" val="3842826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altLang="zh-CN" dirty="0" smtClean="0"/>
              <a:t>So, given a graph with n vertices, u</a:t>
            </a:r>
            <a:r>
              <a:rPr lang="en-US" altLang="zh-CN" baseline="0" dirty="0" smtClean="0"/>
              <a:t> has n+1 places to be inserted. Which choice should we choose? As each choice will correspond to a new TOL index. We want to choose the l’(u) that provides the best index. </a:t>
            </a:r>
          </a:p>
          <a:p>
            <a:pPr marL="228600" indent="-228600">
              <a:buAutoNum type="arabicPeriod"/>
            </a:pPr>
            <a:r>
              <a:rPr lang="en-US" altLang="zh-CN" baseline="0" dirty="0" smtClean="0"/>
              <a:t>What is the best index? As a common practice in the literature, we are trying to minimize the number of vertices in the label sets, in other words, the total index size. The intuition is that: if the number of vertices in the label set is small, then when we do queries, the label sets that we need to deal with to do intersection will be small, and that will give us better query performance.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dirty="0" smtClean="0"/>
              <a:t>But</a:t>
            </a:r>
            <a:r>
              <a:rPr lang="en-US" altLang="zh-CN" baseline="0" dirty="0" smtClean="0"/>
              <a:t> now the question is that how do we choose the position of l’(u) that give us the minimal index size. </a:t>
            </a:r>
            <a:endParaRPr lang="zh-CN" altLang="en-US" dirty="0" smtClean="0"/>
          </a:p>
          <a:p>
            <a:pPr marL="228600" indent="-228600">
              <a:buAutoNum type="arabicPeriod"/>
            </a:pPr>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19</a:t>
            </a:fld>
            <a:endParaRPr lang="en-US"/>
          </a:p>
        </p:txBody>
      </p:sp>
    </p:spTree>
    <p:extLst>
      <p:ext uri="{BB962C8B-B14F-4D97-AF65-F5344CB8AC3E}">
        <p14:creationId xmlns:p14="http://schemas.microsoft.com/office/powerpoint/2010/main" val="3996745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1.A naïve approach is to insert the vertex in each position and then look at the resulting index. After that we choose the one provides the minimize size. This approach will </a:t>
            </a:r>
            <a:r>
              <a:rPr lang="en-US" altLang="zh-CN" dirty="0" err="1" smtClean="0"/>
              <a:t>inucr</a:t>
            </a:r>
            <a:r>
              <a:rPr lang="en-US" altLang="zh-CN" dirty="0" smtClean="0"/>
              <a:t> high cost. </a:t>
            </a:r>
          </a:p>
          <a:p>
            <a:r>
              <a:rPr lang="en-US" altLang="zh-CN" dirty="0" smtClean="0"/>
              <a:t>2. We</a:t>
            </a:r>
            <a:r>
              <a:rPr lang="en-US" altLang="zh-CN" baseline="0" dirty="0" smtClean="0"/>
              <a:t> first set l’(u) to n+1, and in this case, we can calculate the index size without constructing the index. To explain, when the l’(u) is set to the lowest order, we can do some minimal change to the index to convert it into a TOL index. Because the </a:t>
            </a:r>
            <a:r>
              <a:rPr lang="en-US" altLang="zh-CN" baseline="0" dirty="0" err="1" smtClean="0"/>
              <a:t>convertion</a:t>
            </a:r>
            <a:r>
              <a:rPr lang="en-US" altLang="zh-CN" baseline="0" dirty="0" smtClean="0"/>
              <a:t> is so easy, we can actually do the calculation without actually performing the insertion.</a:t>
            </a:r>
          </a:p>
          <a:p>
            <a:r>
              <a:rPr lang="en-US" altLang="zh-CN" baseline="0" dirty="0" smtClean="0"/>
              <a:t>3. After that, we set l’(u) to n, and calculate the change of index size. Again this computation is done without doing the insertion. As we already know the index size when we set l’(u) to n+1, so we can calculate the size of index when we set l’(u) to n.</a:t>
            </a:r>
            <a:endParaRPr lang="en-US" altLang="zh-CN" dirty="0" smtClean="0"/>
          </a:p>
          <a:p>
            <a:r>
              <a:rPr lang="en-US" altLang="zh-CN" dirty="0" smtClean="0"/>
              <a:t>4. Given</a:t>
            </a:r>
            <a:r>
              <a:rPr lang="en-US" altLang="zh-CN" baseline="0" dirty="0" smtClean="0"/>
              <a:t> the n+1 sizes, </a:t>
            </a:r>
            <a:r>
              <a:rPr lang="en-US" altLang="zh-CN" dirty="0" smtClean="0"/>
              <a:t>we can choose the one that minimizes the index size.</a:t>
            </a:r>
          </a:p>
          <a:p>
            <a:r>
              <a:rPr lang="en-US" altLang="zh-CN" dirty="0" smtClean="0"/>
              <a:t>That’s how</a:t>
            </a:r>
            <a:r>
              <a:rPr lang="en-US" altLang="zh-CN" baseline="0" dirty="0" smtClean="0"/>
              <a:t> we decide the order of newly inserted vertex.</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20</a:t>
            </a:fld>
            <a:endParaRPr lang="en-US"/>
          </a:p>
        </p:txBody>
      </p:sp>
    </p:spTree>
    <p:extLst>
      <p:ext uri="{BB962C8B-B14F-4D97-AF65-F5344CB8AC3E}">
        <p14:creationId xmlns:p14="http://schemas.microsoft.com/office/powerpoint/2010/main" val="2686177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Step 1: construct </a:t>
                </a:r>
                <a14:m>
                  <m:oMath xmlns:m="http://schemas.openxmlformats.org/officeDocument/2006/math">
                    <m:sSub>
                      <m:sSubPr>
                        <m:ctrlPr>
                          <a:rPr lang="en-US" altLang="zh-CN" i="1" dirty="0">
                            <a:latin typeface="Cambria Math"/>
                          </a:rPr>
                        </m:ctrlPr>
                      </m:sSubPr>
                      <m:e>
                        <m:r>
                          <a:rPr lang="en-US" altLang="zh-CN" i="1" dirty="0">
                            <a:latin typeface="Cambria Math"/>
                          </a:rPr>
                          <m:t>𝐿</m:t>
                        </m:r>
                      </m:e>
                      <m:sub>
                        <m:r>
                          <a:rPr lang="en-US" altLang="zh-CN" i="1" dirty="0">
                            <a:latin typeface="Cambria Math"/>
                          </a:rPr>
                          <m:t>𝑖𝑛</m:t>
                        </m:r>
                      </m:sub>
                    </m:sSub>
                    <m:r>
                      <a:rPr lang="en-US" altLang="zh-CN" i="1" dirty="0">
                        <a:latin typeface="Cambria Math"/>
                      </a:rPr>
                      <m:t>(</m:t>
                    </m:r>
                    <m:r>
                      <a:rPr lang="en-US" altLang="zh-CN" i="1" dirty="0">
                        <a:solidFill>
                          <a:schemeClr val="tx2"/>
                        </a:solidFill>
                        <a:latin typeface="Cambria Math"/>
                      </a:rPr>
                      <m:t>𝑣</m:t>
                    </m:r>
                    <m:r>
                      <a:rPr lang="en-US" altLang="zh-CN" i="1" dirty="0">
                        <a:latin typeface="Cambria Math"/>
                      </a:rPr>
                      <m:t>)</m:t>
                    </m:r>
                  </m:oMath>
                </a14:m>
                <a:r>
                  <a:rPr lang="en-US" altLang="zh-CN" dirty="0"/>
                  <a:t> and </a:t>
                </a:r>
                <a14:m>
                  <m:oMath xmlns:m="http://schemas.openxmlformats.org/officeDocument/2006/math">
                    <m:sSub>
                      <m:sSubPr>
                        <m:ctrlPr>
                          <a:rPr lang="en-US" altLang="zh-CN" i="1" dirty="0">
                            <a:latin typeface="Cambria Math"/>
                          </a:rPr>
                        </m:ctrlPr>
                      </m:sSubPr>
                      <m:e>
                        <m:r>
                          <a:rPr lang="en-US" altLang="zh-CN" i="1" dirty="0">
                            <a:latin typeface="Cambria Math"/>
                          </a:rPr>
                          <m:t>𝐿</m:t>
                        </m:r>
                      </m:e>
                      <m:sub>
                        <m:r>
                          <a:rPr lang="en-US" altLang="zh-CN" i="1" dirty="0">
                            <a:latin typeface="Cambria Math"/>
                          </a:rPr>
                          <m:t>𝑜𝑢𝑡</m:t>
                        </m:r>
                      </m:sub>
                    </m:sSub>
                    <m:d>
                      <m:dPr>
                        <m:ctrlPr>
                          <a:rPr lang="en-US" altLang="zh-CN" i="1" dirty="0">
                            <a:latin typeface="Cambria Math"/>
                          </a:rPr>
                        </m:ctrlPr>
                      </m:dPr>
                      <m:e>
                        <m:r>
                          <a:rPr lang="en-US" altLang="zh-CN" i="1" dirty="0">
                            <a:solidFill>
                              <a:schemeClr val="tx2"/>
                            </a:solidFill>
                            <a:latin typeface="Cambria Math"/>
                          </a:rPr>
                          <m:t>𝑣</m:t>
                        </m:r>
                      </m:e>
                    </m:d>
                  </m:oMath>
                </a14:m>
                <a:endParaRPr lang="en-US" altLang="zh-CN" dirty="0" smtClean="0"/>
              </a:p>
              <a:p>
                <a:pPr lvl="1"/>
                <a:r>
                  <a:rPr lang="en-US" altLang="zh-CN" sz="1200" dirty="0" smtClean="0">
                    <a:ea typeface="Cambria Math"/>
                  </a:rPr>
                  <a:t>generate candidates </a:t>
                </a:r>
                <a14:m>
                  <m:oMath xmlns:m="http://schemas.openxmlformats.org/officeDocument/2006/math">
                    <m:sSub>
                      <m:sSubPr>
                        <m:ctrlPr>
                          <a:rPr lang="en-US" altLang="zh-CN" sz="1200" i="1" dirty="0">
                            <a:latin typeface="Cambria Math"/>
                            <a:ea typeface="Cambria Math"/>
                          </a:rPr>
                        </m:ctrlPr>
                      </m:sSubPr>
                      <m:e>
                        <m:r>
                          <a:rPr lang="en-US" altLang="zh-CN" sz="1200" dirty="0">
                            <a:latin typeface="Cambria Math"/>
                            <a:ea typeface="Cambria Math"/>
                          </a:rPr>
                          <m:t>𝐶</m:t>
                        </m:r>
                      </m:e>
                      <m:sub>
                        <m:r>
                          <a:rPr lang="en-US" altLang="zh-CN" sz="1200" dirty="0">
                            <a:latin typeface="Cambria Math"/>
                            <a:ea typeface="Cambria Math"/>
                          </a:rPr>
                          <m:t>𝑖𝑛</m:t>
                        </m:r>
                      </m:sub>
                    </m:sSub>
                    <m:d>
                      <m:dPr>
                        <m:ctrlPr>
                          <a:rPr lang="en-US" altLang="zh-CN" sz="1200" i="1" dirty="0">
                            <a:latin typeface="Cambria Math"/>
                            <a:ea typeface="Cambria Math"/>
                          </a:rPr>
                        </m:ctrlPr>
                      </m:dPr>
                      <m:e>
                        <m:r>
                          <a:rPr lang="en-US" altLang="zh-CN" sz="1200" b="0" i="1" dirty="0" smtClean="0">
                            <a:solidFill>
                              <a:schemeClr val="tx2"/>
                            </a:solidFill>
                            <a:latin typeface="Cambria Math"/>
                            <a:ea typeface="Cambria Math"/>
                          </a:rPr>
                          <m:t>𝑢</m:t>
                        </m:r>
                      </m:e>
                    </m:d>
                    <m:r>
                      <a:rPr lang="en-US" altLang="zh-CN" sz="1200" dirty="0">
                        <a:latin typeface="Cambria Math"/>
                        <a:ea typeface="Cambria Math"/>
                      </a:rPr>
                      <m:t>⊇</m:t>
                    </m:r>
                    <m:sSub>
                      <m:sSubPr>
                        <m:ctrlPr>
                          <a:rPr lang="en-US" altLang="zh-CN" sz="1200" i="1" dirty="0">
                            <a:latin typeface="Cambria Math"/>
                            <a:ea typeface="Cambria Math"/>
                          </a:rPr>
                        </m:ctrlPr>
                      </m:sSubPr>
                      <m:e>
                        <m:r>
                          <a:rPr lang="en-US" altLang="zh-CN" sz="1200" dirty="0">
                            <a:latin typeface="Cambria Math"/>
                            <a:ea typeface="Cambria Math"/>
                          </a:rPr>
                          <m:t>𝐿</m:t>
                        </m:r>
                      </m:e>
                      <m:sub>
                        <m:r>
                          <a:rPr lang="en-US" altLang="zh-CN" sz="1200" dirty="0">
                            <a:latin typeface="Cambria Math"/>
                            <a:ea typeface="Cambria Math"/>
                          </a:rPr>
                          <m:t>𝑖𝑛</m:t>
                        </m:r>
                      </m:sub>
                    </m:sSub>
                    <m:d>
                      <m:dPr>
                        <m:ctrlPr>
                          <a:rPr lang="en-US" altLang="zh-CN" sz="1200" i="1" dirty="0">
                            <a:latin typeface="Cambria Math"/>
                            <a:ea typeface="Cambria Math"/>
                          </a:rPr>
                        </m:ctrlPr>
                      </m:dPr>
                      <m:e>
                        <m:r>
                          <a:rPr lang="en-US" altLang="zh-CN" sz="1200" b="0" i="1" dirty="0" smtClean="0">
                            <a:solidFill>
                              <a:schemeClr val="tx2"/>
                            </a:solidFill>
                            <a:latin typeface="Cambria Math"/>
                            <a:ea typeface="Cambria Math"/>
                          </a:rPr>
                          <m:t>𝑢</m:t>
                        </m:r>
                      </m:e>
                    </m:d>
                  </m:oMath>
                </a14:m>
                <a:r>
                  <a:rPr lang="en-US" altLang="zh-CN" sz="1200" dirty="0">
                    <a:ea typeface="Cambria Math"/>
                  </a:rPr>
                  <a:t> and </a:t>
                </a:r>
                <a14:m>
                  <m:oMath xmlns:m="http://schemas.openxmlformats.org/officeDocument/2006/math">
                    <m:sSub>
                      <m:sSubPr>
                        <m:ctrlPr>
                          <a:rPr lang="en-US" altLang="zh-CN" sz="1200" i="1" dirty="0">
                            <a:latin typeface="Cambria Math"/>
                            <a:ea typeface="Cambria Math"/>
                          </a:rPr>
                        </m:ctrlPr>
                      </m:sSubPr>
                      <m:e>
                        <m:r>
                          <a:rPr lang="en-US" altLang="zh-CN" sz="1200" dirty="0">
                            <a:latin typeface="Cambria Math"/>
                            <a:ea typeface="Cambria Math"/>
                          </a:rPr>
                          <m:t>𝐶</m:t>
                        </m:r>
                      </m:e>
                      <m:sub>
                        <m:r>
                          <a:rPr lang="en-US" altLang="zh-CN" sz="1200" dirty="0">
                            <a:latin typeface="Cambria Math"/>
                            <a:ea typeface="Cambria Math"/>
                          </a:rPr>
                          <m:t>𝑜𝑢𝑡</m:t>
                        </m:r>
                      </m:sub>
                    </m:sSub>
                    <m:d>
                      <m:dPr>
                        <m:ctrlPr>
                          <a:rPr lang="en-US" altLang="zh-CN" sz="1200" i="1" dirty="0">
                            <a:latin typeface="Cambria Math"/>
                            <a:ea typeface="Cambria Math"/>
                          </a:rPr>
                        </m:ctrlPr>
                      </m:dPr>
                      <m:e>
                        <m:r>
                          <a:rPr lang="en-US" altLang="zh-CN" sz="1200" b="0" i="1" dirty="0" smtClean="0">
                            <a:solidFill>
                              <a:schemeClr val="tx2"/>
                            </a:solidFill>
                            <a:latin typeface="Cambria Math"/>
                            <a:ea typeface="Cambria Math"/>
                          </a:rPr>
                          <m:t>𝑢</m:t>
                        </m:r>
                      </m:e>
                    </m:d>
                    <m:r>
                      <a:rPr lang="en-US" altLang="zh-CN" sz="1200" dirty="0" smtClean="0">
                        <a:latin typeface="Cambria Math"/>
                        <a:ea typeface="Cambria Math"/>
                      </a:rPr>
                      <m:t>⊇</m:t>
                    </m:r>
                    <m:sSub>
                      <m:sSubPr>
                        <m:ctrlPr>
                          <a:rPr lang="en-US" altLang="zh-CN" sz="1200" i="1" dirty="0">
                            <a:latin typeface="Cambria Math"/>
                            <a:ea typeface="Cambria Math"/>
                          </a:rPr>
                        </m:ctrlPr>
                      </m:sSubPr>
                      <m:e>
                        <m:r>
                          <a:rPr lang="en-US" altLang="zh-CN" sz="1200" dirty="0">
                            <a:latin typeface="Cambria Math"/>
                            <a:ea typeface="Cambria Math"/>
                          </a:rPr>
                          <m:t>𝐿</m:t>
                        </m:r>
                      </m:e>
                      <m:sub>
                        <m:r>
                          <a:rPr lang="en-US" altLang="zh-CN" sz="1200" dirty="0">
                            <a:latin typeface="Cambria Math"/>
                            <a:ea typeface="Cambria Math"/>
                          </a:rPr>
                          <m:t>𝑜𝑢𝑡</m:t>
                        </m:r>
                      </m:sub>
                    </m:sSub>
                    <m:d>
                      <m:dPr>
                        <m:ctrlPr>
                          <a:rPr lang="en-US" altLang="zh-CN" sz="1200" i="1" dirty="0">
                            <a:latin typeface="Cambria Math"/>
                            <a:ea typeface="Cambria Math"/>
                          </a:rPr>
                        </m:ctrlPr>
                      </m:dPr>
                      <m:e>
                        <m:r>
                          <a:rPr lang="en-US" altLang="zh-CN" sz="1200" b="0" i="1" dirty="0" smtClean="0">
                            <a:solidFill>
                              <a:schemeClr val="tx2"/>
                            </a:solidFill>
                            <a:latin typeface="Cambria Math"/>
                            <a:ea typeface="Cambria Math"/>
                          </a:rPr>
                          <m:t>𝑢</m:t>
                        </m:r>
                      </m:e>
                    </m:d>
                  </m:oMath>
                </a14:m>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smtClean="0">
                    <a:ea typeface="Cambria Math"/>
                  </a:rPr>
                  <a:t>      </a:t>
                </a:r>
                <a:r>
                  <a:rPr lang="en-US" altLang="zh-CN" sz="1200" dirty="0" smtClean="0">
                    <a:ea typeface="Cambria Math"/>
                  </a:rPr>
                  <a:t>prune candidates by checking constraints</a:t>
                </a:r>
                <a:endParaRPr lang="en-US" altLang="zh-CN" dirty="0" smtClean="0"/>
              </a:p>
              <a:p>
                <a:r>
                  <a:rPr lang="en-US" altLang="zh-CN" dirty="0" smtClean="0"/>
                  <a:t>Step 2:  update label sets of vertices in </a:t>
                </a:r>
                <a14:m>
                  <m:oMath xmlns:m="http://schemas.openxmlformats.org/officeDocument/2006/math">
                    <m:r>
                      <a:rPr lang="en-US" altLang="zh-CN" b="0" i="1" smtClean="0">
                        <a:solidFill>
                          <a:schemeClr val="tx2"/>
                        </a:solidFill>
                        <a:latin typeface="Cambria Math"/>
                      </a:rPr>
                      <m:t>𝑉</m:t>
                    </m:r>
                  </m:oMath>
                </a14:m>
                <a:endParaRPr lang="en-US" altLang="zh-CN" dirty="0" smtClean="0">
                  <a:solidFill>
                    <a:schemeClr val="tx2"/>
                  </a:solidFill>
                </a:endParaRPr>
              </a:p>
              <a:p>
                <a:pPr lvl="1"/>
                <a:r>
                  <a:rPr lang="en-US" altLang="zh-CN" dirty="0" smtClean="0"/>
                  <a:t>New paths: </a:t>
                </a:r>
                <a:r>
                  <a:rPr lang="en-US" altLang="zh-CN" dirty="0"/>
                  <a:t>add vertices to label set.</a:t>
                </a:r>
              </a:p>
              <a:p>
                <a:pPr lvl="1"/>
                <a:r>
                  <a:rPr lang="en-US" altLang="zh-CN" dirty="0" smtClean="0"/>
                  <a:t>Prune vertices violating constraints</a:t>
                </a:r>
              </a:p>
              <a:p>
                <a:endParaRPr lang="zh-CN" altLang="en-US" dirty="0"/>
              </a:p>
            </p:txBody>
          </p:sp>
        </mc:Choice>
        <mc:Fallback xmlns="">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Step 1: construct </a:t>
                </a:r>
                <a:r>
                  <a:rPr lang="en-US" altLang="zh-CN" i="0" dirty="0">
                    <a:latin typeface="Cambria Math"/>
                  </a:rPr>
                  <a:t>𝐿_𝑖𝑛 (</a:t>
                </a:r>
                <a:r>
                  <a:rPr lang="en-US" altLang="zh-CN" i="0" dirty="0">
                    <a:solidFill>
                      <a:schemeClr val="tx2"/>
                    </a:solidFill>
                    <a:latin typeface="Cambria Math"/>
                  </a:rPr>
                  <a:t>𝑣</a:t>
                </a:r>
                <a:r>
                  <a:rPr lang="en-US" altLang="zh-CN" i="0" dirty="0">
                    <a:latin typeface="Cambria Math"/>
                  </a:rPr>
                  <a:t>)</a:t>
                </a:r>
                <a:r>
                  <a:rPr lang="en-US" altLang="zh-CN" dirty="0"/>
                  <a:t> and </a:t>
                </a:r>
                <a:r>
                  <a:rPr lang="en-US" altLang="zh-CN" i="0" dirty="0">
                    <a:latin typeface="Cambria Math"/>
                  </a:rPr>
                  <a:t>𝐿_𝑜𝑢𝑡 (</a:t>
                </a:r>
                <a:r>
                  <a:rPr lang="en-US" altLang="zh-CN" i="0" dirty="0">
                    <a:solidFill>
                      <a:schemeClr val="tx2"/>
                    </a:solidFill>
                    <a:latin typeface="Cambria Math"/>
                  </a:rPr>
                  <a:t>𝑣)</a:t>
                </a:r>
                <a:endParaRPr lang="en-US" altLang="zh-CN" dirty="0" smtClean="0"/>
              </a:p>
              <a:p>
                <a:pPr lvl="1"/>
                <a:r>
                  <a:rPr lang="en-US" altLang="zh-CN" sz="1200" dirty="0" smtClean="0">
                    <a:ea typeface="Cambria Math"/>
                  </a:rPr>
                  <a:t>generate candidates </a:t>
                </a:r>
                <a:r>
                  <a:rPr lang="en-US" altLang="zh-CN" sz="1200" i="0" dirty="0">
                    <a:latin typeface="Cambria Math"/>
                    <a:ea typeface="Cambria Math"/>
                  </a:rPr>
                  <a:t>𝐶_𝑖𝑛 (</a:t>
                </a:r>
                <a:r>
                  <a:rPr lang="en-US" altLang="zh-CN" sz="1200" b="0" i="0" dirty="0" smtClean="0">
                    <a:solidFill>
                      <a:schemeClr val="tx2"/>
                    </a:solidFill>
                    <a:latin typeface="Cambria Math"/>
                    <a:ea typeface="Cambria Math"/>
                  </a:rPr>
                  <a:t>𝑢)</a:t>
                </a:r>
                <a:r>
                  <a:rPr lang="en-US" altLang="zh-CN" sz="1200" i="0" dirty="0">
                    <a:latin typeface="Cambria Math"/>
                    <a:ea typeface="Cambria Math"/>
                  </a:rPr>
                  <a:t>⊇𝐿_𝑖𝑛 (</a:t>
                </a:r>
                <a:r>
                  <a:rPr lang="en-US" altLang="zh-CN" sz="1200" b="0" i="0" dirty="0" smtClean="0">
                    <a:solidFill>
                      <a:schemeClr val="tx2"/>
                    </a:solidFill>
                    <a:latin typeface="Cambria Math"/>
                    <a:ea typeface="Cambria Math"/>
                  </a:rPr>
                  <a:t>𝑢)</a:t>
                </a:r>
                <a:r>
                  <a:rPr lang="en-US" altLang="zh-CN" sz="1200" dirty="0">
                    <a:ea typeface="Cambria Math"/>
                  </a:rPr>
                  <a:t> and </a:t>
                </a:r>
                <a:r>
                  <a:rPr lang="en-US" altLang="zh-CN" sz="1200" i="0" dirty="0">
                    <a:latin typeface="Cambria Math"/>
                    <a:ea typeface="Cambria Math"/>
                  </a:rPr>
                  <a:t>𝐶_𝑜𝑢𝑡 (</a:t>
                </a:r>
                <a:r>
                  <a:rPr lang="en-US" altLang="zh-CN" sz="1200" b="0" i="0" dirty="0" smtClean="0">
                    <a:solidFill>
                      <a:schemeClr val="tx2"/>
                    </a:solidFill>
                    <a:latin typeface="Cambria Math"/>
                    <a:ea typeface="Cambria Math"/>
                  </a:rPr>
                  <a:t>𝑢)</a:t>
                </a:r>
                <a:r>
                  <a:rPr lang="en-US" altLang="zh-CN" sz="1200" i="0" dirty="0" smtClean="0">
                    <a:latin typeface="Cambria Math"/>
                    <a:ea typeface="Cambria Math"/>
                  </a:rPr>
                  <a:t>⊇</a:t>
                </a:r>
                <a:r>
                  <a:rPr lang="en-US" altLang="zh-CN" sz="1200" i="0" dirty="0">
                    <a:latin typeface="Cambria Math"/>
                    <a:ea typeface="Cambria Math"/>
                  </a:rPr>
                  <a:t>𝐿_𝑜𝑢𝑡 (</a:t>
                </a:r>
                <a:r>
                  <a:rPr lang="en-US" altLang="zh-CN" sz="1200" b="0" i="0" dirty="0" smtClean="0">
                    <a:solidFill>
                      <a:schemeClr val="tx2"/>
                    </a:solidFill>
                    <a:latin typeface="Cambria Math"/>
                    <a:ea typeface="Cambria Math"/>
                  </a:rPr>
                  <a:t>𝑢)</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smtClean="0">
                    <a:ea typeface="Cambria Math"/>
                  </a:rPr>
                  <a:t>      </a:t>
                </a:r>
                <a:r>
                  <a:rPr lang="en-US" altLang="zh-CN" sz="1200" dirty="0" smtClean="0">
                    <a:ea typeface="Cambria Math"/>
                  </a:rPr>
                  <a:t>prune candidates by checking constraints</a:t>
                </a:r>
                <a:endParaRPr lang="en-US" altLang="zh-CN" dirty="0" smtClean="0"/>
              </a:p>
              <a:p>
                <a:r>
                  <a:rPr lang="en-US" altLang="zh-CN" dirty="0" smtClean="0"/>
                  <a:t>Step 2:  update label sets of vertices in </a:t>
                </a:r>
                <a:r>
                  <a:rPr lang="en-US" altLang="zh-CN" b="0" i="0" smtClean="0">
                    <a:solidFill>
                      <a:schemeClr val="tx2"/>
                    </a:solidFill>
                    <a:latin typeface="Cambria Math"/>
                  </a:rPr>
                  <a:t>𝑉</a:t>
                </a:r>
                <a:endParaRPr lang="en-US" altLang="zh-CN" dirty="0" smtClean="0">
                  <a:solidFill>
                    <a:schemeClr val="tx2"/>
                  </a:solidFill>
                </a:endParaRPr>
              </a:p>
              <a:p>
                <a:pPr lvl="1"/>
                <a:r>
                  <a:rPr lang="en-US" altLang="zh-CN" dirty="0" smtClean="0"/>
                  <a:t>New paths: </a:t>
                </a:r>
                <a:r>
                  <a:rPr lang="en-US" altLang="zh-CN" dirty="0"/>
                  <a:t>add vertices to label set.</a:t>
                </a:r>
              </a:p>
              <a:p>
                <a:pPr lvl="1"/>
                <a:r>
                  <a:rPr lang="en-US" altLang="zh-CN" dirty="0" smtClean="0"/>
                  <a:t>Prune vertices violating constraints</a:t>
                </a:r>
              </a:p>
              <a:p>
                <a:endParaRPr lang="zh-CN" altLang="en-US" dirty="0"/>
              </a:p>
            </p:txBody>
          </p:sp>
        </mc:Fallback>
      </mc:AlternateContent>
      <p:sp>
        <p:nvSpPr>
          <p:cNvPr id="4" name="灯片编号占位符 3"/>
          <p:cNvSpPr>
            <a:spLocks noGrp="1"/>
          </p:cNvSpPr>
          <p:nvPr>
            <p:ph type="sldNum" sz="quarter" idx="10"/>
          </p:nvPr>
        </p:nvSpPr>
        <p:spPr/>
        <p:txBody>
          <a:bodyPr/>
          <a:lstStyle/>
          <a:p>
            <a:fld id="{E7F6311C-774E-405C-AC71-8EBBC5AAB82A}" type="slidenum">
              <a:rPr lang="en-US" smtClean="0"/>
              <a:pPr/>
              <a:t>21</a:t>
            </a:fld>
            <a:endParaRPr lang="en-US"/>
          </a:p>
        </p:txBody>
      </p:sp>
    </p:spTree>
    <p:extLst>
      <p:ext uri="{BB962C8B-B14F-4D97-AF65-F5344CB8AC3E}">
        <p14:creationId xmlns:p14="http://schemas.microsoft.com/office/powerpoint/2010/main" val="358202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There have been a lot of existing solutions to</a:t>
            </a:r>
            <a:r>
              <a:rPr lang="en-US" altLang="zh-CN" baseline="0" dirty="0" smtClean="0"/>
              <a:t> solve reachability queries. Most of them focus on static graphs.</a:t>
            </a:r>
          </a:p>
          <a:p>
            <a:r>
              <a:rPr lang="en-US" altLang="zh-CN" baseline="0" dirty="0" smtClean="0"/>
              <a:t>In particular, for those techniques focus on static graph, the objective is to achieve a good trade-off between preprocessing time and index size plus query performance. In particular, the state-of-the-art static techniques include: TF-label, </a:t>
            </a:r>
            <a:r>
              <a:rPr lang="en-US" altLang="zh-CN" baseline="0" smtClean="0"/>
              <a:t>Distribution </a:t>
            </a:r>
            <a:r>
              <a:rPr lang="en-US" altLang="zh-CN" baseline="0" smtClean="0"/>
              <a:t>labeling, </a:t>
            </a:r>
            <a:r>
              <a:rPr lang="en-US" altLang="zh-CN" baseline="0" dirty="0" smtClean="0"/>
              <a:t>and pruned landmark labeling.</a:t>
            </a:r>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3</a:t>
            </a:fld>
            <a:endParaRPr lang="en-US"/>
          </a:p>
        </p:txBody>
      </p:sp>
    </p:spTree>
    <p:extLst>
      <p:ext uri="{BB962C8B-B14F-4D97-AF65-F5344CB8AC3E}">
        <p14:creationId xmlns:p14="http://schemas.microsoft.com/office/powerpoint/2010/main" val="1791136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When we update TOL index, there exist several cases that the insertion of the new vertex u will impact the label set of other vertices.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1.One case is that the vertex is not reachable before the insertion but after the insertion they are reachable. Then we need to add some vertex into the label sets of such impacted vertices.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2.Another trick case is that they already exist a path from the vertex vi to </a:t>
            </a:r>
            <a:r>
              <a:rPr lang="en-US" altLang="zh-CN" baseline="0" dirty="0" err="1" smtClean="0"/>
              <a:t>vj</a:t>
            </a:r>
            <a:r>
              <a:rPr lang="en-US" altLang="zh-CN" baseline="0" dirty="0" smtClean="0"/>
              <a:t>. The insertion of vertex u add more paths from vi to </a:t>
            </a:r>
            <a:r>
              <a:rPr lang="en-US" altLang="zh-CN" baseline="0" dirty="0" err="1" smtClean="0"/>
              <a:t>vj</a:t>
            </a:r>
            <a:r>
              <a:rPr lang="en-US" altLang="zh-CN"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Then the insertion will also be able to impact the label set and we need to do update for such vertices. Our algorithm can handle these cases and I am not going to talk about the details here. </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22</a:t>
            </a:fld>
            <a:endParaRPr lang="en-US"/>
          </a:p>
        </p:txBody>
      </p:sp>
    </p:spTree>
    <p:extLst>
      <p:ext uri="{BB962C8B-B14F-4D97-AF65-F5344CB8AC3E}">
        <p14:creationId xmlns:p14="http://schemas.microsoft.com/office/powerpoint/2010/main" val="1570612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deletion, it is more or less the same. </a:t>
            </a:r>
          </a:p>
          <a:p>
            <a:pPr marL="228600" indent="-228600">
              <a:buAutoNum type="arabicPeriod"/>
            </a:pPr>
            <a:r>
              <a:rPr lang="en-US" altLang="zh-CN" dirty="0" smtClean="0"/>
              <a:t>First</a:t>
            </a:r>
            <a:r>
              <a:rPr lang="en-US" altLang="zh-CN" baseline="0" dirty="0" smtClean="0"/>
              <a:t> we decide the new total order. We want to guarantee that the relative order relation of the vertices remains are still the same. We can do this by just removing the vertex u and decrement the total order of vertices after it by one.</a:t>
            </a:r>
          </a:p>
          <a:p>
            <a:pPr marL="228600" indent="-228600">
              <a:buAutoNum type="arabicPeriod"/>
            </a:pPr>
            <a:r>
              <a:rPr lang="en-US" altLang="zh-CN" baseline="0" dirty="0" smtClean="0"/>
              <a:t>To update the label set, we first remove the label set of vertex u and remove it from the other label sets. Then we also need to update the other label sets. The cases are complementary to the insertion and we omit the discuss here.</a:t>
            </a:r>
          </a:p>
        </p:txBody>
      </p:sp>
      <p:sp>
        <p:nvSpPr>
          <p:cNvPr id="4" name="灯片编号占位符 3"/>
          <p:cNvSpPr>
            <a:spLocks noGrp="1"/>
          </p:cNvSpPr>
          <p:nvPr>
            <p:ph type="sldNum" sz="quarter" idx="10"/>
          </p:nvPr>
        </p:nvSpPr>
        <p:spPr/>
        <p:txBody>
          <a:bodyPr/>
          <a:lstStyle/>
          <a:p>
            <a:fld id="{E7F6311C-774E-405C-AC71-8EBBC5AAB82A}" type="slidenum">
              <a:rPr lang="en-US" smtClean="0"/>
              <a:pPr/>
              <a:t>23</a:t>
            </a:fld>
            <a:endParaRPr lang="en-US"/>
          </a:p>
        </p:txBody>
      </p:sp>
    </p:spTree>
    <p:extLst>
      <p:ext uri="{BB962C8B-B14F-4D97-AF65-F5344CB8AC3E}">
        <p14:creationId xmlns:p14="http://schemas.microsoft.com/office/powerpoint/2010/main" val="2041346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altLang="zh-CN" dirty="0" smtClean="0"/>
              <a:t>After</a:t>
            </a:r>
            <a:r>
              <a:rPr lang="en-US" altLang="zh-CN" baseline="0" dirty="0" smtClean="0"/>
              <a:t> we devise the insertion and deletion algorithms, we actually have an interesting observation of these algorithms. The update algorithms can actually be used to improve the performance of the three static reachability index under TOL framework. The idea is as follows. Given a TF/DL/PLL index, we can first remove a vertex using our deletion algorithm and then we can re-insert it into the TOL index. Why this works? Remember that our insertion algorithm would actually find a place for this vertex such that it will minimize the TOL index size. The size of the resulting index would never be larger than the original one.  So if we do this again and again, we would be able to improve the TOL index that is smaller than the original one.  That would actually lead to better query performance as we explained.</a:t>
            </a:r>
          </a:p>
          <a:p>
            <a:pPr marL="228600" indent="-228600">
              <a:buAutoNum type="arabicPeriod"/>
            </a:pPr>
            <a:r>
              <a:rPr lang="en-US" altLang="zh-CN" baseline="0" dirty="0" smtClean="0"/>
              <a:t>When we try this process on existing TOL index, we find that we can significantly reduce the index size and improve the query </a:t>
            </a:r>
            <a:r>
              <a:rPr lang="en-US" altLang="zh-CN" baseline="0" dirty="0" err="1" smtClean="0"/>
              <a:t>performnce</a:t>
            </a:r>
            <a:r>
              <a:rPr lang="en-US" altLang="zh-CN" baseline="0" dirty="0" smtClean="0"/>
              <a:t>. This motivates us to devise a new TOL index than is even better than existing static techniques.</a:t>
            </a:r>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25</a:t>
            </a:fld>
            <a:endParaRPr lang="en-US"/>
          </a:p>
        </p:txBody>
      </p:sp>
    </p:spTree>
    <p:extLst>
      <p:ext uri="{BB962C8B-B14F-4D97-AF65-F5344CB8AC3E}">
        <p14:creationId xmlns:p14="http://schemas.microsoft.com/office/powerpoint/2010/main" val="1390303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 Our result is a new TOL index called Butterfly. In</a:t>
            </a:r>
            <a:r>
              <a:rPr lang="en-US" altLang="zh-CN" baseline="0" dirty="0" smtClean="0"/>
              <a:t> Butterfly, we devise a new technique that can choose better total order for the vertices than existing static techniques. The high level approach for choosing the total order for all vertices is an iterative approach.</a:t>
            </a:r>
          </a:p>
          <a:p>
            <a:r>
              <a:rPr lang="en-US" altLang="zh-CN" baseline="0" dirty="0" smtClean="0"/>
              <a:t>First we compute the score function f for all the vertices and then choose the one with the highest score function. Then we choose the one with the highest score function and set it as the highest order. </a:t>
            </a:r>
          </a:p>
          <a:p>
            <a:r>
              <a:rPr lang="en-US" altLang="zh-CN" baseline="0" dirty="0" smtClean="0"/>
              <a:t>2. Then we remove the vertex and update the score function of other vertices. After that, we choose the one with the highest score from remaining vertices and repeat the process.</a:t>
            </a:r>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26</a:t>
            </a:fld>
            <a:endParaRPr lang="en-US"/>
          </a:p>
        </p:txBody>
      </p:sp>
    </p:spTree>
    <p:extLst>
      <p:ext uri="{BB962C8B-B14F-4D97-AF65-F5344CB8AC3E}">
        <p14:creationId xmlns:p14="http://schemas.microsoft.com/office/powerpoint/2010/main" val="744189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 So</a:t>
            </a:r>
            <a:r>
              <a:rPr lang="en-US" altLang="zh-CN" baseline="0" dirty="0" smtClean="0"/>
              <a:t> we investigate two different score functions. We identify two score functions that can be efficiently computed and updated. One of them is called Butterfly-U, shorten as BU. And one…</a:t>
            </a:r>
          </a:p>
          <a:p>
            <a:r>
              <a:rPr lang="en-US" altLang="zh-CN" baseline="0" dirty="0" smtClean="0"/>
              <a:t>2. Given the ordering, we actually construct the TOL index along with the calculation of the total order. Whenever we remove a node, we add the node to the label set of .</a:t>
            </a:r>
          </a:p>
          <a:p>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27</a:t>
            </a:fld>
            <a:endParaRPr lang="en-US"/>
          </a:p>
        </p:txBody>
      </p:sp>
    </p:spTree>
    <p:extLst>
      <p:ext uri="{BB962C8B-B14F-4D97-AF65-F5344CB8AC3E}">
        <p14:creationId xmlns:p14="http://schemas.microsoft.com/office/powerpoint/2010/main" val="3499192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 For</a:t>
            </a:r>
            <a:r>
              <a:rPr lang="en-US" altLang="zh-CN" baseline="0" dirty="0" smtClean="0"/>
              <a:t> this experiment we choose Dagger as our competitor. Because this is the only solution that can handle dynamic updates on large graphs. In this diagram here, the x-axis shows different datasets. Y axis shows the insertion time in log scale.</a:t>
            </a:r>
          </a:p>
          <a:p>
            <a:r>
              <a:rPr lang="en-US" altLang="zh-CN" baseline="0" dirty="0" smtClean="0"/>
              <a:t>2. The black bar here denote our first solution BU, the grey bar here denotes our second solution BL. </a:t>
            </a:r>
          </a:p>
          <a:p>
            <a:endParaRPr lang="en-US" altLang="zh-CN" baseline="0" dirty="0" smtClean="0"/>
          </a:p>
        </p:txBody>
      </p:sp>
      <p:sp>
        <p:nvSpPr>
          <p:cNvPr id="4" name="灯片编号占位符 3"/>
          <p:cNvSpPr>
            <a:spLocks noGrp="1"/>
          </p:cNvSpPr>
          <p:nvPr>
            <p:ph type="sldNum" sz="quarter" idx="10"/>
          </p:nvPr>
        </p:nvSpPr>
        <p:spPr/>
        <p:txBody>
          <a:bodyPr/>
          <a:lstStyle/>
          <a:p>
            <a:fld id="{E7F6311C-774E-405C-AC71-8EBBC5AAB82A}" type="slidenum">
              <a:rPr lang="en-US" smtClean="0"/>
              <a:pPr/>
              <a:t>31</a:t>
            </a:fld>
            <a:endParaRPr lang="en-US"/>
          </a:p>
        </p:txBody>
      </p:sp>
    </p:spTree>
    <p:extLst>
      <p:ext uri="{BB962C8B-B14F-4D97-AF65-F5344CB8AC3E}">
        <p14:creationId xmlns:p14="http://schemas.microsoft.com/office/powerpoint/2010/main" val="996649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deletion, Dagger actually outperforms</a:t>
            </a:r>
            <a:r>
              <a:rPr lang="en-US" altLang="zh-CN" baseline="0" dirty="0" smtClean="0"/>
              <a:t> our algorithms. You may wonder that Dagger seems to have better performance than our techniques. However, this is at the cost of query performance.</a:t>
            </a:r>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32</a:t>
            </a:fld>
            <a:endParaRPr lang="en-US"/>
          </a:p>
        </p:txBody>
      </p:sp>
    </p:spTree>
    <p:extLst>
      <p:ext uri="{BB962C8B-B14F-4D97-AF65-F5344CB8AC3E}">
        <p14:creationId xmlns:p14="http://schemas.microsoft.com/office/powerpoint/2010/main" val="4021036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Dagger</a:t>
            </a:r>
            <a:r>
              <a:rPr lang="en-US" altLang="zh-CN" baseline="0" dirty="0" smtClean="0"/>
              <a:t> does not gain a good trade-off between query performance and update time. Our solution achieves orders of less query time than BFS and Dagger in all datasets. Although we have higher update cost than Dagger, we actually provide much better query performance and gain a better trade-off than Dagger.</a:t>
            </a:r>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33</a:t>
            </a:fld>
            <a:endParaRPr lang="en-US"/>
          </a:p>
        </p:txBody>
      </p:sp>
    </p:spTree>
    <p:extLst>
      <p:ext uri="{BB962C8B-B14F-4D97-AF65-F5344CB8AC3E}">
        <p14:creationId xmlns:p14="http://schemas.microsoft.com/office/powerpoint/2010/main" val="1345908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a:t>
            </a:r>
            <a:r>
              <a:rPr lang="en-US" altLang="zh-CN" baseline="0" dirty="0" smtClean="0"/>
              <a:t> the second set of experiment, we compare our techniques with existing state-of-the-art static solutions.</a:t>
            </a:r>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34</a:t>
            </a:fld>
            <a:endParaRPr lang="en-US"/>
          </a:p>
        </p:txBody>
      </p:sp>
    </p:spTree>
    <p:extLst>
      <p:ext uri="{BB962C8B-B14F-4D97-AF65-F5344CB8AC3E}">
        <p14:creationId xmlns:p14="http://schemas.microsoft.com/office/powerpoint/2010/main" val="313986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52</a:t>
            </a:fld>
            <a:endParaRPr lang="en-US"/>
          </a:p>
        </p:txBody>
      </p:sp>
    </p:spTree>
    <p:extLst>
      <p:ext uri="{BB962C8B-B14F-4D97-AF65-F5344CB8AC3E}">
        <p14:creationId xmlns:p14="http://schemas.microsoft.com/office/powerpoint/2010/main" val="3641175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However, in many application scenario, the underlying graph is actually dynamic. For example: social</a:t>
            </a:r>
            <a:r>
              <a:rPr lang="en-US" altLang="zh-CN" baseline="0" dirty="0" smtClean="0"/>
              <a:t> networks…</a:t>
            </a:r>
          </a:p>
          <a:p>
            <a:endParaRPr lang="en-US" altLang="zh-CN" baseline="0" dirty="0" smtClean="0"/>
          </a:p>
          <a:p>
            <a:r>
              <a:rPr lang="en-US" altLang="zh-CN" baseline="0" dirty="0" smtClean="0"/>
              <a:t>But the problem is: existing static techniques for reachability queries does not provide an incremental update algorithms. So in other words, if we are to handle updates in graphs using these techniques, the only way is to rebuild the whole index from scratch. That obviously incurs too much update overhead.</a:t>
            </a:r>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4</a:t>
            </a:fld>
            <a:endParaRPr lang="en-US"/>
          </a:p>
        </p:txBody>
      </p:sp>
    </p:spTree>
    <p:extLst>
      <p:ext uri="{BB962C8B-B14F-4D97-AF65-F5344CB8AC3E}">
        <p14:creationId xmlns:p14="http://schemas.microsoft.com/office/powerpoint/2010/main" val="735790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On the other hand, there do exist a few reachability techniques that can handle dynamic graphs. But they have severe deficiencies.</a:t>
            </a:r>
          </a:p>
          <a:p>
            <a:r>
              <a:rPr lang="en-US" altLang="zh-CN" dirty="0" smtClean="0"/>
              <a:t>In particular,</a:t>
            </a:r>
            <a:r>
              <a:rPr lang="en-US" altLang="zh-CN" baseline="0" dirty="0" smtClean="0"/>
              <a:t> some of the techniques are not scalable. They cannot even handle graphs with more than one million vertices.</a:t>
            </a:r>
          </a:p>
          <a:p>
            <a:r>
              <a:rPr lang="en-US" altLang="zh-CN" baseline="0" dirty="0" smtClean="0"/>
              <a:t>Some of them are designed for specific graphs like XML but not for the others. Some of them incurs prohibitively preprocessing time. </a:t>
            </a:r>
          </a:p>
          <a:p>
            <a:endParaRPr lang="en-US" altLang="zh-CN" baseline="0" dirty="0" smtClean="0"/>
          </a:p>
          <a:p>
            <a:r>
              <a:rPr lang="en-US" altLang="zh-CN" baseline="0" dirty="0" smtClean="0"/>
              <a:t>The only technique that can scale to large dynamic graphs is the Dagger approach. We will compare with DAGGER in our experiment.</a:t>
            </a:r>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5</a:t>
            </a:fld>
            <a:endParaRPr lang="en-US"/>
          </a:p>
        </p:txBody>
      </p:sp>
    </p:spTree>
    <p:extLst>
      <p:ext uri="{BB962C8B-B14F-4D97-AF65-F5344CB8AC3E}">
        <p14:creationId xmlns:p14="http://schemas.microsoft.com/office/powerpoint/2010/main" val="3383726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 in</a:t>
            </a:r>
            <a:r>
              <a:rPr lang="en-US" altLang="zh-CN" baseline="0" dirty="0" smtClean="0"/>
              <a:t> our paper, we propose a new technique to answer reachability queries on dynamic graphs.  Our contribution is twofold.</a:t>
            </a:r>
          </a:p>
        </p:txBody>
      </p:sp>
      <p:sp>
        <p:nvSpPr>
          <p:cNvPr id="4" name="灯片编号占位符 3"/>
          <p:cNvSpPr>
            <a:spLocks noGrp="1"/>
          </p:cNvSpPr>
          <p:nvPr>
            <p:ph type="sldNum" sz="quarter" idx="10"/>
          </p:nvPr>
        </p:nvSpPr>
        <p:spPr/>
        <p:txBody>
          <a:bodyPr/>
          <a:lstStyle/>
          <a:p>
            <a:fld id="{E7F6311C-774E-405C-AC71-8EBBC5AAB82A}" type="slidenum">
              <a:rPr lang="en-US" smtClean="0"/>
              <a:pPr/>
              <a:t>6</a:t>
            </a:fld>
            <a:endParaRPr lang="en-US"/>
          </a:p>
        </p:txBody>
      </p:sp>
    </p:spTree>
    <p:extLst>
      <p:ext uri="{BB962C8B-B14F-4D97-AF65-F5344CB8AC3E}">
        <p14:creationId xmlns:p14="http://schemas.microsoft.com/office/powerpoint/2010/main" val="3954083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First, we formulate a framework called total order labeling. This framework actually summarizes the three state-of-the-art reachability techniques on static graphs: namely TF-label, distribution labeling, and pruned landmark labeling. Under this framework, we investigate how we can do incremental updates. Our results are an incremental insertion algorithm and an incremental deletion algorithm. These two algorithms can be applied on any TOL index. In other words, our algorithm can actually be used to do incremental updates on any of the three algorithms for static graphs that just mentioned.</a:t>
            </a:r>
          </a:p>
          <a:p>
            <a:r>
              <a:rPr lang="en-US" altLang="zh-CN" baseline="0" dirty="0" smtClean="0"/>
              <a:t> </a:t>
            </a:r>
          </a:p>
          <a:p>
            <a:r>
              <a:rPr lang="en-US" altLang="zh-CN" baseline="0" dirty="0" smtClean="0"/>
              <a:t>framework that summarizing the existing static reachability techniques. Under this framework, we will investigate how we can incrementally perform updates. In other words, our update algorithm is general, it can be used to incrementally update any of the three state-of-the-art.</a:t>
            </a:r>
          </a:p>
          <a:p>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7</a:t>
            </a:fld>
            <a:endParaRPr lang="en-US"/>
          </a:p>
        </p:txBody>
      </p:sp>
    </p:spTree>
    <p:extLst>
      <p:ext uri="{BB962C8B-B14F-4D97-AF65-F5344CB8AC3E}">
        <p14:creationId xmlns:p14="http://schemas.microsoft.com/office/powerpoint/2010/main" val="3649150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addition to the</a:t>
            </a:r>
            <a:r>
              <a:rPr lang="en-US" altLang="zh-CN" baseline="0" dirty="0" smtClean="0"/>
              <a:t> first contribution, we also investigated how we can devise a good reachability index under the TOL framework. This result in our new reachability technique called Butterfly. As we will show in the experiments, this reachability techniques actually outperforms all of the three reachability techniques that we just mentioned. </a:t>
            </a:r>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8</a:t>
            </a:fld>
            <a:endParaRPr lang="en-US"/>
          </a:p>
        </p:txBody>
      </p:sp>
    </p:spTree>
    <p:extLst>
      <p:ext uri="{BB962C8B-B14F-4D97-AF65-F5344CB8AC3E}">
        <p14:creationId xmlns:p14="http://schemas.microsoft.com/office/powerpoint/2010/main" val="2860952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our TOL framework,</a:t>
            </a:r>
            <a:r>
              <a:rPr lang="en-US" altLang="zh-CN" baseline="0" dirty="0" smtClean="0"/>
              <a:t> we assume that the graph is a DAG. For the case that the graph is not a DAG, we can easily convert the directed graph to a DAG. The basic idea is that we can first compute the strongly connected components of the graph. Then transfer each strongly connected component into a vertex. For the interest of time, we are not going to the details here.</a:t>
            </a:r>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10</a:t>
            </a:fld>
            <a:endParaRPr lang="en-US"/>
          </a:p>
        </p:txBody>
      </p:sp>
    </p:spTree>
    <p:extLst>
      <p:ext uri="{BB962C8B-B14F-4D97-AF65-F5344CB8AC3E}">
        <p14:creationId xmlns:p14="http://schemas.microsoft.com/office/powerpoint/2010/main" val="4179508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 let me introduce our TOL framework.</a:t>
            </a:r>
            <a:endParaRPr lang="zh-CN" altLang="en-US" dirty="0"/>
          </a:p>
        </p:txBody>
      </p:sp>
      <p:sp>
        <p:nvSpPr>
          <p:cNvPr id="4" name="灯片编号占位符 3"/>
          <p:cNvSpPr>
            <a:spLocks noGrp="1"/>
          </p:cNvSpPr>
          <p:nvPr>
            <p:ph type="sldNum" sz="quarter" idx="10"/>
          </p:nvPr>
        </p:nvSpPr>
        <p:spPr/>
        <p:txBody>
          <a:bodyPr/>
          <a:lstStyle/>
          <a:p>
            <a:fld id="{E7F6311C-774E-405C-AC71-8EBBC5AAB82A}" type="slidenum">
              <a:rPr lang="en-US" smtClean="0"/>
              <a:pPr/>
              <a:t>11</a:t>
            </a:fld>
            <a:endParaRPr lang="en-US"/>
          </a:p>
        </p:txBody>
      </p:sp>
    </p:spTree>
    <p:extLst>
      <p:ext uri="{BB962C8B-B14F-4D97-AF65-F5344CB8AC3E}">
        <p14:creationId xmlns:p14="http://schemas.microsoft.com/office/powerpoint/2010/main" val="3386252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C883CA-1DE4-4B21-9D74-AC72885C0616}" type="datetimeFigureOut">
              <a:rPr lang="en-US" smtClean="0"/>
              <a:pPr/>
              <a:t>6/26/2014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EF8CC-7275-48FA-827F-FE2033674BA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C883CA-1DE4-4B21-9D74-AC72885C0616}" type="datetimeFigureOut">
              <a:rPr lang="en-US" smtClean="0"/>
              <a:pPr/>
              <a:t>6/26/2014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EF8CC-7275-48FA-827F-FE2033674B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C883CA-1DE4-4B21-9D74-AC72885C0616}" type="datetimeFigureOut">
              <a:rPr lang="en-US" smtClean="0"/>
              <a:pPr/>
              <a:t>6/26/2014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EF8CC-7275-48FA-827F-FE2033674B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C883CA-1DE4-4B21-9D74-AC72885C0616}" type="datetimeFigureOut">
              <a:rPr lang="en-US" smtClean="0"/>
              <a:pPr/>
              <a:t>6/26/2014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EF8CC-7275-48FA-827F-FE2033674BA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C883CA-1DE4-4B21-9D74-AC72885C0616}" type="datetimeFigureOut">
              <a:rPr lang="en-US" smtClean="0"/>
              <a:pPr/>
              <a:t>6/26/2014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EF8CC-7275-48FA-827F-FE2033674BA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C883CA-1DE4-4B21-9D74-AC72885C0616}" type="datetimeFigureOut">
              <a:rPr lang="en-US" smtClean="0"/>
              <a:pPr/>
              <a:t>6/26/2014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EF8CC-7275-48FA-827F-FE2033674BA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C883CA-1DE4-4B21-9D74-AC72885C0616}" type="datetimeFigureOut">
              <a:rPr lang="en-US" smtClean="0"/>
              <a:pPr/>
              <a:t>6/26/2014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0EF8CC-7275-48FA-827F-FE2033674B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C883CA-1DE4-4B21-9D74-AC72885C0616}" type="datetimeFigureOut">
              <a:rPr lang="en-US" smtClean="0"/>
              <a:pPr/>
              <a:t>6/26/2014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0EF8CC-7275-48FA-827F-FE2033674B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C883CA-1DE4-4B21-9D74-AC72885C0616}" type="datetimeFigureOut">
              <a:rPr lang="en-US" smtClean="0"/>
              <a:pPr/>
              <a:t>6/26/2014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0EF8CC-7275-48FA-827F-FE2033674B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C883CA-1DE4-4B21-9D74-AC72885C0616}" type="datetimeFigureOut">
              <a:rPr lang="en-US" smtClean="0"/>
              <a:pPr/>
              <a:t>6/26/2014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EF8CC-7275-48FA-827F-FE2033674BA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C883CA-1DE4-4B21-9D74-AC72885C0616}" type="datetimeFigureOut">
              <a:rPr lang="en-US" smtClean="0"/>
              <a:pPr/>
              <a:t>6/26/2014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EF8CC-7275-48FA-827F-FE2033674BA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cs typeface="Times New Roman" pitchFamily="18" charset="0"/>
              </a:defRPr>
            </a:lvl1pPr>
          </a:lstStyle>
          <a:p>
            <a:fld id="{3AC883CA-1DE4-4B21-9D74-AC72885C0616}" type="datetimeFigureOut">
              <a:rPr lang="en-US" smtClean="0"/>
              <a:pPr/>
              <a:t>6/26/2014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cs typeface="Times New Roman" pitchFamily="18" charset="0"/>
              </a:defRPr>
            </a:lvl1pPr>
          </a:lstStyle>
          <a:p>
            <a:fld id="{D60EF8CC-7275-48FA-827F-FE2033674BA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590.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640.png"/><Relationship Id="rId1" Type="http://schemas.openxmlformats.org/officeDocument/2006/relationships/slideLayout" Target="../slideLayouts/slideLayout2.xml"/><Relationship Id="rId4" Type="http://schemas.openxmlformats.org/officeDocument/2006/relationships/image" Target="../media/image300.png"/></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10.png"/><Relationship Id="rId1" Type="http://schemas.openxmlformats.org/officeDocument/2006/relationships/slideLayout" Target="../slideLayouts/slideLayout2.xml"/><Relationship Id="rId4" Type="http://schemas.openxmlformats.org/officeDocument/2006/relationships/image" Target="../media/image660.png"/></Relationships>
</file>

<file path=ppt/slides/_rels/slide52.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53.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4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2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4.png"/><Relationship Id="rId4" Type="http://schemas.openxmlformats.org/officeDocument/2006/relationships/diagramLayout" Target="../diagrams/layout2.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908720"/>
            <a:ext cx="6912768" cy="2592288"/>
          </a:xfrm>
        </p:spPr>
        <p:txBody>
          <a:bodyPr>
            <a:normAutofit/>
          </a:bodyPr>
          <a:lstStyle/>
          <a:p>
            <a:r>
              <a:rPr lang="en-US" b="1" dirty="0" smtClean="0">
                <a:latin typeface="Times New Roman" pitchFamily="18" charset="0"/>
                <a:cs typeface="Times New Roman" pitchFamily="18" charset="0"/>
              </a:rPr>
              <a:t>Reachability Queries on Large Dynamic Graphs: A Total Order Approach</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395536" y="3933056"/>
            <a:ext cx="8352928" cy="2009818"/>
          </a:xfrm>
        </p:spPr>
        <p:txBody>
          <a:bodyPr>
            <a:normAutofit/>
          </a:bodyPr>
          <a:lstStyle/>
          <a:p>
            <a:r>
              <a:rPr lang="en-US" sz="2400" dirty="0" smtClean="0">
                <a:solidFill>
                  <a:schemeClr val="tx1"/>
                </a:solidFill>
                <a:latin typeface="Times New Roman" pitchFamily="18" charset="0"/>
                <a:cs typeface="Times New Roman" pitchFamily="18" charset="0"/>
              </a:rPr>
              <a:t>Diwen Zhu,  Wenqing Lin,  </a:t>
            </a:r>
            <a:r>
              <a:rPr lang="en-US" sz="2400" b="1" dirty="0" smtClean="0">
                <a:solidFill>
                  <a:schemeClr val="tx1"/>
                </a:solidFill>
                <a:latin typeface="Times New Roman" pitchFamily="18" charset="0"/>
                <a:cs typeface="Times New Roman" pitchFamily="18" charset="0"/>
              </a:rPr>
              <a:t>Sibo Wang</a:t>
            </a:r>
            <a:r>
              <a:rPr lang="en-US" sz="2400" dirty="0" smtClean="0">
                <a:solidFill>
                  <a:schemeClr val="tx1"/>
                </a:solidFill>
                <a:latin typeface="Times New Roman" pitchFamily="18" charset="0"/>
                <a:cs typeface="Times New Roman" pitchFamily="18" charset="0"/>
              </a:rPr>
              <a:t>,  Xiaokui Xiao  </a:t>
            </a:r>
          </a:p>
          <a:p>
            <a:r>
              <a:rPr lang="en-US" sz="2400" dirty="0" smtClean="0">
                <a:solidFill>
                  <a:schemeClr val="tx1"/>
                </a:solidFill>
                <a:latin typeface="Times New Roman" pitchFamily="18" charset="0"/>
                <a:cs typeface="Times New Roman" pitchFamily="18" charset="0"/>
              </a:rPr>
              <a:t>School of Computer Engineering</a:t>
            </a:r>
          </a:p>
          <a:p>
            <a:r>
              <a:rPr lang="en-US" sz="2400" dirty="0" smtClean="0">
                <a:solidFill>
                  <a:schemeClr val="tx1"/>
                </a:solidFill>
                <a:latin typeface="Times New Roman" pitchFamily="18" charset="0"/>
                <a:cs typeface="Times New Roman" pitchFamily="18" charset="0"/>
              </a:rPr>
              <a:t>Nanyang </a:t>
            </a:r>
            <a:r>
              <a:rPr lang="en-US" sz="2400" dirty="0">
                <a:solidFill>
                  <a:schemeClr val="tx1"/>
                </a:solidFill>
                <a:latin typeface="Times New Roman" pitchFamily="18" charset="0"/>
                <a:cs typeface="Times New Roman" pitchFamily="18" charset="0"/>
              </a:rPr>
              <a:t>Technological University</a:t>
            </a:r>
          </a:p>
          <a:p>
            <a:r>
              <a:rPr lang="en-US" sz="2400" dirty="0">
                <a:solidFill>
                  <a:schemeClr val="tx1"/>
                </a:solidFill>
                <a:latin typeface="Times New Roman" pitchFamily="18" charset="0"/>
                <a:cs typeface="Times New Roman" pitchFamily="18" charset="0"/>
              </a:rPr>
              <a:t>Singapore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a:t>
            </a:r>
            <a:endParaRPr lang="en-US" dirty="0"/>
          </a:p>
        </p:txBody>
      </p:sp>
      <p:sp>
        <p:nvSpPr>
          <p:cNvPr id="3" name="Content Placeholder 2"/>
          <p:cNvSpPr>
            <a:spLocks noGrp="1"/>
          </p:cNvSpPr>
          <p:nvPr>
            <p:ph idx="1"/>
          </p:nvPr>
        </p:nvSpPr>
        <p:spPr/>
        <p:txBody>
          <a:bodyPr/>
          <a:lstStyle/>
          <a:p>
            <a:r>
              <a:rPr lang="en-US" dirty="0" smtClean="0"/>
              <a:t>Directed acyclic graph (DAG</a:t>
            </a:r>
            <a:r>
              <a:rPr lang="en-US" dirty="0" smtClean="0"/>
              <a:t>)</a:t>
            </a:r>
          </a:p>
          <a:p>
            <a:pPr lvl="1"/>
            <a:r>
              <a:rPr lang="en-US" dirty="0" smtClean="0"/>
              <a:t>We </a:t>
            </a:r>
            <a:r>
              <a:rPr lang="en-US" dirty="0" smtClean="0"/>
              <a:t>can easily convert a directed G to a DAG G</a:t>
            </a:r>
            <a:r>
              <a:rPr lang="en-US" dirty="0" smtClean="0"/>
              <a:t>*</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874068" y="3695700"/>
            <a:ext cx="3168352" cy="1142936"/>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6058644" y="4093840"/>
            <a:ext cx="1296144" cy="391513"/>
          </a:xfrm>
          <a:prstGeom prst="rect">
            <a:avLst/>
          </a:prstGeom>
          <a:noFill/>
          <a:ln w="9525">
            <a:noFill/>
            <a:miter lim="800000"/>
            <a:headEnd/>
            <a:tailEnd/>
          </a:ln>
        </p:spPr>
      </p:pic>
      <p:sp>
        <p:nvSpPr>
          <p:cNvPr id="7" name="Right Arrow 6"/>
          <p:cNvSpPr/>
          <p:nvPr/>
        </p:nvSpPr>
        <p:spPr bwMode="auto">
          <a:xfrm>
            <a:off x="4186436" y="4165848"/>
            <a:ext cx="1638796" cy="232916"/>
          </a:xfrm>
          <a:prstGeom prst="rightArrow">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a typeface="ＭＳ Ｐゴシック" pitchFamily="6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852936"/>
            <a:ext cx="7772400" cy="1143000"/>
          </a:xfrm>
        </p:spPr>
        <p:txBody>
          <a:bodyPr>
            <a:normAutofit/>
          </a:bodyPr>
          <a:lstStyle/>
          <a:p>
            <a:pPr algn="ctr"/>
            <a:r>
              <a:rPr lang="en-US" dirty="0" smtClean="0">
                <a:solidFill>
                  <a:schemeClr val="tx1"/>
                </a:solidFill>
              </a:rPr>
              <a:t>TOL Framework</a:t>
            </a:r>
            <a:endParaRPr lang="en-US" dirty="0">
              <a:solidFill>
                <a:schemeClr val="tx1"/>
              </a:solidFill>
            </a:endParaRPr>
          </a:p>
        </p:txBody>
      </p:sp>
    </p:spTree>
    <p:extLst>
      <p:ext uri="{BB962C8B-B14F-4D97-AF65-F5344CB8AC3E}">
        <p14:creationId xmlns:p14="http://schemas.microsoft.com/office/powerpoint/2010/main" val="219720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TOL: Total order</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Total order </a:t>
                </a:r>
                <a14:m>
                  <m:oMath xmlns:m="http://schemas.openxmlformats.org/officeDocument/2006/math">
                    <m:r>
                      <a:rPr lang="en-US" altLang="zh-CN" i="1">
                        <a:solidFill>
                          <a:schemeClr val="tx2"/>
                        </a:solidFill>
                        <a:latin typeface="Cambria Math"/>
                        <a:ea typeface="Cambria Math"/>
                      </a:rPr>
                      <m:t>𝑙</m:t>
                    </m:r>
                  </m:oMath>
                </a14:m>
                <a:r>
                  <a:rPr lang="zh-CN" altLang="en-US" dirty="0" smtClean="0"/>
                  <a:t> </a:t>
                </a:r>
                <a:r>
                  <a:rPr lang="en-US" altLang="zh-CN" dirty="0" smtClean="0"/>
                  <a:t>for all vertices:</a:t>
                </a:r>
              </a:p>
              <a:p>
                <a14:m>
                  <m:oMath xmlns:m="http://schemas.openxmlformats.org/officeDocument/2006/math">
                    <m:r>
                      <a:rPr lang="en-US" altLang="zh-CN" i="1" smtClean="0">
                        <a:solidFill>
                          <a:schemeClr val="tx2"/>
                        </a:solidFill>
                        <a:latin typeface="Cambria Math"/>
                        <a:ea typeface="Cambria Math"/>
                      </a:rPr>
                      <m:t>𝑙</m:t>
                    </m:r>
                  </m:oMath>
                </a14:m>
                <a:r>
                  <a:rPr lang="en-US" altLang="zh-CN" dirty="0" smtClean="0"/>
                  <a:t>(u)&lt;</a:t>
                </a:r>
                <a:r>
                  <a:rPr lang="zh-CN" altLang="en-US" dirty="0" smtClean="0"/>
                  <a:t> </a:t>
                </a:r>
                <a14:m>
                  <m:oMath xmlns:m="http://schemas.openxmlformats.org/officeDocument/2006/math">
                    <m:r>
                      <a:rPr lang="en-US" altLang="zh-CN" i="1">
                        <a:solidFill>
                          <a:schemeClr val="tx2"/>
                        </a:solidFill>
                        <a:latin typeface="Cambria Math"/>
                        <a:ea typeface="Cambria Math"/>
                      </a:rPr>
                      <m:t>𝑙</m:t>
                    </m:r>
                    <m:r>
                      <a:rPr lang="en-US" altLang="zh-CN" i="1">
                        <a:solidFill>
                          <a:schemeClr val="tx2"/>
                        </a:solidFill>
                        <a:latin typeface="Cambria Math"/>
                        <a:ea typeface="Cambria Math"/>
                      </a:rPr>
                      <m:t> </m:t>
                    </m:r>
                  </m:oMath>
                </a14:m>
                <a:r>
                  <a:rPr lang="en-US" altLang="zh-CN" dirty="0" smtClean="0"/>
                  <a:t>(v):</a:t>
                </a:r>
                <a:endParaRPr lang="en-US" altLang="zh-CN" dirty="0"/>
              </a:p>
              <a:p>
                <a:pPr lvl="1"/>
                <a:r>
                  <a:rPr lang="en-US" altLang="zh-CN" dirty="0" smtClean="0"/>
                  <a:t>vertex u has higher relative importance than vertex v in reachability queries</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l="-1630" t="-1887" r="-1630"/>
                </a:stretch>
              </a:blipFill>
            </p:spPr>
            <p:txBody>
              <a:bodyPr/>
              <a:lstStyle/>
              <a:p>
                <a:r>
                  <a:rPr lang="zh-CN" altLang="en-US">
                    <a:noFill/>
                  </a:rPr>
                  <a:t> </a:t>
                </a:r>
              </a:p>
            </p:txBody>
          </p:sp>
        </mc:Fallback>
      </mc:AlternateContent>
      <p:grpSp>
        <p:nvGrpSpPr>
          <p:cNvPr id="5" name="组合 4"/>
          <p:cNvGrpSpPr/>
          <p:nvPr/>
        </p:nvGrpSpPr>
        <p:grpSpPr>
          <a:xfrm>
            <a:off x="3132927" y="3981173"/>
            <a:ext cx="2159153" cy="2400155"/>
            <a:chOff x="19370501" y="24427494"/>
            <a:chExt cx="3138451" cy="3290825"/>
          </a:xfrm>
        </p:grpSpPr>
        <p:sp>
          <p:nvSpPr>
            <p:cNvPr id="6" name="Oval 2"/>
            <p:cNvSpPr/>
            <p:nvPr/>
          </p:nvSpPr>
          <p:spPr>
            <a:xfrm>
              <a:off x="19370501" y="25697420"/>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cs typeface="Times New Roman" panose="02020603050405020304" pitchFamily="18" charset="0"/>
                </a:rPr>
                <a:t>b</a:t>
              </a:r>
              <a:endParaRPr lang="en-US" sz="2400" dirty="0">
                <a:latin typeface="+mj-lt"/>
                <a:cs typeface="Times New Roman" panose="02020603050405020304" pitchFamily="18" charset="0"/>
              </a:endParaRPr>
            </a:p>
          </p:txBody>
        </p:sp>
        <p:sp>
          <p:nvSpPr>
            <p:cNvPr id="7" name="Oval 76"/>
            <p:cNvSpPr/>
            <p:nvPr/>
          </p:nvSpPr>
          <p:spPr>
            <a:xfrm>
              <a:off x="21705109" y="24427494"/>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cs typeface="Times New Roman" panose="02020603050405020304" pitchFamily="18" charset="0"/>
                </a:rPr>
                <a:t>e</a:t>
              </a:r>
              <a:endParaRPr lang="en-US" sz="2400" dirty="0">
                <a:latin typeface="+mj-lt"/>
                <a:cs typeface="Times New Roman" panose="02020603050405020304" pitchFamily="18" charset="0"/>
              </a:endParaRPr>
            </a:p>
          </p:txBody>
        </p:sp>
        <p:sp>
          <p:nvSpPr>
            <p:cNvPr id="8" name="Oval 79"/>
            <p:cNvSpPr/>
            <p:nvPr/>
          </p:nvSpPr>
          <p:spPr>
            <a:xfrm>
              <a:off x="21788872" y="26998238"/>
              <a:ext cx="720080" cy="7200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cs typeface="Times New Roman" panose="02020603050405020304" pitchFamily="18" charset="0"/>
                </a:rPr>
                <a:t>g</a:t>
              </a:r>
            </a:p>
          </p:txBody>
        </p:sp>
        <p:sp>
          <p:nvSpPr>
            <p:cNvPr id="9" name="Oval 80"/>
            <p:cNvSpPr/>
            <p:nvPr/>
          </p:nvSpPr>
          <p:spPr>
            <a:xfrm>
              <a:off x="21705109" y="25689333"/>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cs typeface="Times New Roman" panose="02020603050405020304" pitchFamily="18" charset="0"/>
                </a:rPr>
                <a:t>f</a:t>
              </a:r>
              <a:endParaRPr lang="en-US" sz="2400" dirty="0">
                <a:latin typeface="+mj-lt"/>
                <a:cs typeface="Times New Roman" panose="02020603050405020304" pitchFamily="18" charset="0"/>
              </a:endParaRPr>
            </a:p>
          </p:txBody>
        </p:sp>
        <p:sp>
          <p:nvSpPr>
            <p:cNvPr id="17" name="Oval 2"/>
            <p:cNvSpPr/>
            <p:nvPr/>
          </p:nvSpPr>
          <p:spPr>
            <a:xfrm>
              <a:off x="20594637" y="25704849"/>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cs typeface="Times New Roman" panose="02020603050405020304" pitchFamily="18" charset="0"/>
                </a:rPr>
                <a:t>d</a:t>
              </a:r>
              <a:endParaRPr lang="en-US" sz="2400" dirty="0">
                <a:latin typeface="+mj-lt"/>
                <a:cs typeface="Times New Roman" panose="02020603050405020304" pitchFamily="18" charset="0"/>
              </a:endParaRPr>
            </a:p>
          </p:txBody>
        </p:sp>
        <p:cxnSp>
          <p:nvCxnSpPr>
            <p:cNvPr id="18" name="Straight Arrow Connector 13"/>
            <p:cNvCxnSpPr>
              <a:stCxn id="6" idx="6"/>
              <a:endCxn id="17" idx="2"/>
            </p:cNvCxnSpPr>
            <p:nvPr/>
          </p:nvCxnSpPr>
          <p:spPr>
            <a:xfrm>
              <a:off x="20090581" y="26057460"/>
              <a:ext cx="504056" cy="7429"/>
            </a:xfrm>
            <a:prstGeom prst="straightConnector1">
              <a:avLst/>
            </a:prstGeom>
            <a:ln w="15875">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3"/>
            <p:cNvCxnSpPr>
              <a:endCxn id="7" idx="3"/>
            </p:cNvCxnSpPr>
            <p:nvPr/>
          </p:nvCxnSpPr>
          <p:spPr>
            <a:xfrm flipV="1">
              <a:off x="21088229" y="25042121"/>
              <a:ext cx="722333" cy="812423"/>
            </a:xfrm>
            <a:prstGeom prst="straightConnector1">
              <a:avLst/>
            </a:prstGeom>
            <a:ln w="15875">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3"/>
            <p:cNvCxnSpPr>
              <a:stCxn id="17" idx="6"/>
              <a:endCxn id="9" idx="2"/>
            </p:cNvCxnSpPr>
            <p:nvPr/>
          </p:nvCxnSpPr>
          <p:spPr>
            <a:xfrm flipV="1">
              <a:off x="21314717" y="26049373"/>
              <a:ext cx="390392" cy="15516"/>
            </a:xfrm>
            <a:prstGeom prst="straightConnector1">
              <a:avLst/>
            </a:prstGeom>
            <a:ln w="15875">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13"/>
            <p:cNvCxnSpPr>
              <a:stCxn id="17" idx="5"/>
              <a:endCxn id="8" idx="1"/>
            </p:cNvCxnSpPr>
            <p:nvPr/>
          </p:nvCxnSpPr>
          <p:spPr>
            <a:xfrm>
              <a:off x="21209265" y="26319477"/>
              <a:ext cx="685060" cy="784215"/>
            </a:xfrm>
            <a:prstGeom prst="straightConnector1">
              <a:avLst/>
            </a:prstGeom>
            <a:ln w="15875">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grpSp>
      <p:sp>
        <p:nvSpPr>
          <p:cNvPr id="23" name="Oval 2"/>
          <p:cNvSpPr/>
          <p:nvPr/>
        </p:nvSpPr>
        <p:spPr>
          <a:xfrm>
            <a:off x="3131840" y="5835007"/>
            <a:ext cx="495392" cy="525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cs typeface="Times New Roman" panose="02020603050405020304" pitchFamily="18" charset="0"/>
              </a:rPr>
              <a:t>c</a:t>
            </a:r>
            <a:endParaRPr lang="en-US" sz="2400" dirty="0">
              <a:latin typeface="+mj-lt"/>
              <a:cs typeface="Times New Roman" panose="02020603050405020304" pitchFamily="18" charset="0"/>
            </a:endParaRPr>
          </a:p>
        </p:txBody>
      </p:sp>
      <p:sp>
        <p:nvSpPr>
          <p:cNvPr id="24" name="Oval 2"/>
          <p:cNvSpPr/>
          <p:nvPr/>
        </p:nvSpPr>
        <p:spPr>
          <a:xfrm>
            <a:off x="3059832" y="3983932"/>
            <a:ext cx="495392" cy="525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cs typeface="Times New Roman" panose="02020603050405020304" pitchFamily="18" charset="0"/>
              </a:rPr>
              <a:t>a</a:t>
            </a:r>
            <a:endParaRPr lang="en-US" sz="2400" dirty="0">
              <a:latin typeface="+mj-lt"/>
              <a:cs typeface="Times New Roman" panose="02020603050405020304" pitchFamily="18" charset="0"/>
            </a:endParaRPr>
          </a:p>
        </p:txBody>
      </p:sp>
      <p:cxnSp>
        <p:nvCxnSpPr>
          <p:cNvPr id="25" name="Straight Arrow Connector 13"/>
          <p:cNvCxnSpPr>
            <a:stCxn id="24" idx="5"/>
            <a:endCxn id="17" idx="1"/>
          </p:cNvCxnSpPr>
          <p:nvPr/>
        </p:nvCxnSpPr>
        <p:spPr>
          <a:xfrm>
            <a:off x="3482676" y="4432209"/>
            <a:ext cx="564965" cy="557513"/>
          </a:xfrm>
          <a:prstGeom prst="straightConnector1">
            <a:avLst/>
          </a:prstGeom>
          <a:ln w="15875">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13"/>
          <p:cNvCxnSpPr>
            <a:stCxn id="23" idx="7"/>
            <a:endCxn id="17" idx="3"/>
          </p:cNvCxnSpPr>
          <p:nvPr/>
        </p:nvCxnSpPr>
        <p:spPr>
          <a:xfrm flipV="1">
            <a:off x="3554684" y="5361087"/>
            <a:ext cx="492957" cy="550832"/>
          </a:xfrm>
          <a:prstGeom prst="straightConnector1">
            <a:avLst/>
          </a:prstGeom>
          <a:ln w="15875">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652120" y="5021989"/>
            <a:ext cx="1512168" cy="523220"/>
          </a:xfrm>
          <a:prstGeom prst="rect">
            <a:avLst/>
          </a:prstGeom>
          <a:noFill/>
        </p:spPr>
        <p:txBody>
          <a:bodyPr wrap="square" rtlCol="0">
            <a:spAutoFit/>
          </a:bodyPr>
          <a:lstStyle/>
          <a:p>
            <a:r>
              <a:rPr lang="en-US" altLang="zh-CN" sz="2800" dirty="0" smtClean="0">
                <a:latin typeface="Times New Roman" panose="02020603050405020304" pitchFamily="18" charset="0"/>
                <a:cs typeface="Times New Roman" panose="02020603050405020304" pitchFamily="18" charset="0"/>
              </a:rPr>
              <a:t>Graph G</a:t>
            </a:r>
            <a:endParaRPr lang="zh-CN"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8982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TOL: index structure (</a:t>
            </a:r>
            <a:r>
              <a:rPr lang="en-US" dirty="0" err="1" smtClean="0"/>
              <a:t>i</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2-hop labeling index</a:t>
                </a:r>
              </a:p>
              <a:p>
                <a:pPr lvl="1"/>
                <a:r>
                  <a:rPr lang="en-US" altLang="zh-CN" dirty="0" smtClean="0"/>
                  <a:t>In-Label: </a:t>
                </a:r>
                <a14:m>
                  <m:oMath xmlns:m="http://schemas.openxmlformats.org/officeDocument/2006/math">
                    <m:sSub>
                      <m:sSubPr>
                        <m:ctrlPr>
                          <a:rPr lang="en-US" altLang="zh-CN" i="1" dirty="0">
                            <a:latin typeface="Cambria Math"/>
                          </a:rPr>
                        </m:ctrlPr>
                      </m:sSubPr>
                      <m:e>
                        <m:r>
                          <a:rPr lang="en-US" altLang="zh-CN" i="1" dirty="0">
                            <a:latin typeface="Cambria Math"/>
                          </a:rPr>
                          <m:t>𝐿</m:t>
                        </m:r>
                      </m:e>
                      <m:sub>
                        <m:r>
                          <a:rPr lang="en-US" altLang="zh-CN" i="1" dirty="0">
                            <a:latin typeface="Cambria Math"/>
                          </a:rPr>
                          <m:t>𝑖𝑛</m:t>
                        </m:r>
                      </m:sub>
                    </m:sSub>
                  </m:oMath>
                </a14:m>
                <a:r>
                  <a:rPr lang="en-US" dirty="0" smtClean="0"/>
                  <a:t>(</a:t>
                </a:r>
                <a14:m>
                  <m:oMath xmlns:m="http://schemas.openxmlformats.org/officeDocument/2006/math">
                    <m:r>
                      <a:rPr lang="en-US" altLang="zh-CN" i="1">
                        <a:solidFill>
                          <a:schemeClr val="tx2"/>
                        </a:solidFill>
                        <a:latin typeface="Cambria Math"/>
                        <a:ea typeface="Cambria Math"/>
                      </a:rPr>
                      <m:t>𝑣</m:t>
                    </m:r>
                  </m:oMath>
                </a14:m>
                <a:r>
                  <a:rPr lang="en-US" dirty="0" smtClean="0"/>
                  <a:t>) </a:t>
                </a:r>
              </a:p>
              <a:p>
                <a:pPr lvl="1"/>
                <a:r>
                  <a:rPr lang="en-US" dirty="0" smtClean="0"/>
                  <a:t>Out-Label: </a:t>
                </a:r>
                <a14:m>
                  <m:oMath xmlns:m="http://schemas.openxmlformats.org/officeDocument/2006/math">
                    <m:sSub>
                      <m:sSubPr>
                        <m:ctrlPr>
                          <a:rPr lang="en-US" altLang="zh-CN" i="1" dirty="0">
                            <a:latin typeface="Cambria Math"/>
                          </a:rPr>
                        </m:ctrlPr>
                      </m:sSubPr>
                      <m:e>
                        <m:r>
                          <a:rPr lang="en-US" altLang="zh-CN" i="1" dirty="0">
                            <a:latin typeface="Cambria Math"/>
                          </a:rPr>
                          <m:t>𝐿</m:t>
                        </m:r>
                      </m:e>
                      <m:sub>
                        <m:r>
                          <a:rPr lang="en-US" altLang="zh-CN" i="1" dirty="0">
                            <a:latin typeface="Cambria Math"/>
                          </a:rPr>
                          <m:t>𝑜𝑢𝑡</m:t>
                        </m:r>
                      </m:sub>
                    </m:sSub>
                  </m:oMath>
                </a14:m>
                <a:r>
                  <a:rPr lang="en-US" dirty="0" smtClean="0"/>
                  <a:t>(</a:t>
                </a:r>
                <a14:m>
                  <m:oMath xmlns:m="http://schemas.openxmlformats.org/officeDocument/2006/math">
                    <m:r>
                      <a:rPr lang="en-US" altLang="zh-CN" i="1">
                        <a:solidFill>
                          <a:schemeClr val="tx2"/>
                        </a:solidFill>
                        <a:latin typeface="Cambria Math"/>
                        <a:ea typeface="Cambria Math"/>
                      </a:rPr>
                      <m:t>𝑣</m:t>
                    </m:r>
                  </m:oMath>
                </a14:m>
                <a:r>
                  <a:rPr lang="en-US" dirty="0" smtClean="0"/>
                  <a:t>)</a:t>
                </a:r>
                <a:endParaRPr lang="en-US" sz="2800" dirty="0" smtClean="0"/>
              </a:p>
              <a:p>
                <a:r>
                  <a:rPr lang="en-US" sz="2800" dirty="0" smtClean="0"/>
                  <a:t>Query: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18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Content Placeholder 2"/>
              <p:cNvSpPr txBox="1">
                <a:spLocks/>
              </p:cNvSpPr>
              <p:nvPr/>
            </p:nvSpPr>
            <p:spPr bwMode="auto">
              <a:xfrm>
                <a:off x="539552" y="3717032"/>
                <a:ext cx="7772400" cy="2808312"/>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Times New Roman" pitchFamily="18" charset="0"/>
                  <a:ea typeface="MS PGothic" pitchFamily="34" charset="-128"/>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400" kern="0" dirty="0" smtClean="0">
                  <a:latin typeface="Times New Roman" pitchFamily="18" charset="0"/>
                  <a:ea typeface="MS PGothic" pitchFamily="34" charset="-128"/>
                  <a:cs typeface="Times New Roman" pitchFamily="18" charset="0"/>
                </a:endParaRPr>
              </a:p>
              <a:p>
                <a:pPr lvl="0" fontAlgn="base">
                  <a:spcBef>
                    <a:spcPct val="20000"/>
                  </a:spcBef>
                  <a:spcAft>
                    <a:spcPct val="0"/>
                  </a:spcAft>
                </a:pPr>
                <a:endParaRPr kumimoji="0" lang="en-US" sz="2400" b="0" i="0" u="none" strike="noStrike" kern="0" cap="none" spc="0" normalizeH="0" baseline="0" noProof="0" dirty="0" smtClean="0">
                  <a:ln>
                    <a:noFill/>
                  </a:ln>
                  <a:solidFill>
                    <a:schemeClr val="tx1"/>
                  </a:solidFill>
                  <a:effectLst/>
                  <a:uLnTx/>
                  <a:uFillTx/>
                  <a:latin typeface="Times New Roman" pitchFamily="18" charset="0"/>
                  <a:ea typeface="MS PGothic" pitchFamily="34" charset="-128"/>
                  <a:cs typeface="Times New Roman" pitchFamily="18" charset="0"/>
                </a:endParaRPr>
              </a:p>
              <a:p>
                <a:pPr marL="342900" lvl="0" indent="-342900" fontAlgn="base">
                  <a:spcBef>
                    <a:spcPct val="20000"/>
                  </a:spcBef>
                  <a:spcAft>
                    <a:spcPct val="0"/>
                  </a:spcAft>
                  <a:buFontTx/>
                  <a:buChar char="•"/>
                </a:pPr>
                <a14:m>
                  <m:oMath xmlns:m="http://schemas.openxmlformats.org/officeDocument/2006/math">
                    <m:r>
                      <a:rPr kumimoji="0" lang="en-US" sz="2000" b="0" i="1" u="none" strike="noStrike" kern="0" cap="none" spc="0" normalizeH="0" baseline="0" noProof="0" smtClean="0">
                        <a:ln>
                          <a:noFill/>
                        </a:ln>
                        <a:solidFill>
                          <a:schemeClr val="tx1"/>
                        </a:solidFill>
                        <a:effectLst/>
                        <a:uLnTx/>
                        <a:uFillTx/>
                        <a:latin typeface="Cambria Math"/>
                        <a:ea typeface="MS PGothic" pitchFamily="34" charset="-128"/>
                        <a:cs typeface="Times New Roman" pitchFamily="18" charset="0"/>
                      </a:rPr>
                      <m:t>𝑐</m:t>
                    </m:r>
                    <m:r>
                      <a:rPr kumimoji="0" lang="en-US" sz="2000" b="0" i="1" u="none" strike="noStrike" kern="0" cap="none" spc="0" normalizeH="0" baseline="0" noProof="0" smtClean="0">
                        <a:ln>
                          <a:noFill/>
                        </a:ln>
                        <a:solidFill>
                          <a:schemeClr val="tx1"/>
                        </a:solidFill>
                        <a:effectLst/>
                        <a:uLnTx/>
                        <a:uFillTx/>
                        <a:latin typeface="Cambria Math"/>
                        <a:ea typeface="Cambria Math"/>
                        <a:cs typeface="Times New Roman" pitchFamily="18" charset="0"/>
                      </a:rPr>
                      <m:t>⇝</m:t>
                    </m:r>
                    <m:r>
                      <a:rPr kumimoji="0" lang="en-US" sz="2000" b="0" i="1" u="none" strike="noStrike" kern="0" cap="none" spc="0" normalizeH="0" baseline="0" noProof="0" smtClean="0">
                        <a:ln>
                          <a:noFill/>
                        </a:ln>
                        <a:solidFill>
                          <a:schemeClr val="tx1"/>
                        </a:solidFill>
                        <a:effectLst/>
                        <a:uLnTx/>
                        <a:uFillTx/>
                        <a:latin typeface="Cambria Math"/>
                        <a:ea typeface="Cambria Math"/>
                        <a:cs typeface="Times New Roman" pitchFamily="18" charset="0"/>
                      </a:rPr>
                      <m:t>𝑎</m:t>
                    </m:r>
                  </m:oMath>
                </a14:m>
                <a:r>
                  <a:rPr kumimoji="0" lang="en-US" sz="2000" b="0" i="0" u="none" strike="noStrike" kern="0" cap="none" spc="0" normalizeH="0" baseline="0" noProof="0" dirty="0" smtClean="0">
                    <a:ln>
                      <a:noFill/>
                    </a:ln>
                    <a:solidFill>
                      <a:schemeClr val="tx1"/>
                    </a:solidFill>
                    <a:effectLst/>
                    <a:uLnTx/>
                    <a:uFillTx/>
                    <a:latin typeface="Times New Roman" pitchFamily="18" charset="0"/>
                    <a:ea typeface="MS PGothic" pitchFamily="34" charset="-128"/>
                    <a:cs typeface="Times New Roman" pitchFamily="18" charset="0"/>
                  </a:rPr>
                  <a:t>? </a:t>
                </a:r>
                <a14:m>
                  <m:oMath xmlns:m="http://schemas.openxmlformats.org/officeDocument/2006/math">
                    <m:sSub>
                      <m:sSubPr>
                        <m:ctrlPr>
                          <a:rPr lang="en-US" altLang="zh-CN" sz="2000" i="1" dirty="0">
                            <a:latin typeface="Cambria Math"/>
                          </a:rPr>
                        </m:ctrlPr>
                      </m:sSubPr>
                      <m:e>
                        <m:r>
                          <a:rPr lang="en-US" altLang="zh-CN" sz="2000" b="0" i="1" dirty="0" smtClean="0">
                            <a:latin typeface="Cambria Math"/>
                          </a:rPr>
                          <m:t>(</m:t>
                        </m:r>
                        <m:r>
                          <a:rPr lang="en-US" altLang="zh-CN" sz="2000" i="1" dirty="0">
                            <a:latin typeface="Cambria Math"/>
                          </a:rPr>
                          <m:t>𝐿</m:t>
                        </m:r>
                      </m:e>
                      <m:sub>
                        <m:r>
                          <a:rPr lang="en-US" altLang="zh-CN" sz="2000" i="1" dirty="0">
                            <a:latin typeface="Cambria Math"/>
                          </a:rPr>
                          <m:t>𝑜𝑢𝑡</m:t>
                        </m:r>
                      </m:sub>
                    </m:sSub>
                    <m:r>
                      <a:rPr lang="en-US" altLang="zh-CN" sz="2000" i="1" dirty="0">
                        <a:latin typeface="Cambria Math"/>
                      </a:rPr>
                      <m:t>(</m:t>
                    </m:r>
                    <m:r>
                      <a:rPr lang="en-US" altLang="zh-CN" sz="2000" b="0" i="1" dirty="0" smtClean="0">
                        <a:solidFill>
                          <a:schemeClr val="tx2"/>
                        </a:solidFill>
                        <a:latin typeface="Cambria Math"/>
                      </a:rPr>
                      <m:t>𝑐</m:t>
                    </m:r>
                    <m:r>
                      <a:rPr lang="en-US" altLang="zh-CN" sz="2000" i="1" dirty="0" smtClean="0">
                        <a:latin typeface="Cambria Math"/>
                      </a:rPr>
                      <m:t>)</m:t>
                    </m:r>
                    <m:nary>
                      <m:naryPr>
                        <m:chr m:val="⋃"/>
                        <m:subHide m:val="on"/>
                        <m:supHide m:val="on"/>
                        <m:ctrlPr>
                          <a:rPr lang="en-US" altLang="zh-CN" sz="2000" i="1" dirty="0" smtClean="0">
                            <a:latin typeface="Cambria Math"/>
                          </a:rPr>
                        </m:ctrlPr>
                      </m:naryPr>
                      <m:sub/>
                      <m:sup/>
                      <m:e>
                        <m:r>
                          <a:rPr lang="en-US" altLang="zh-CN" sz="2000" i="1" dirty="0">
                            <a:latin typeface="Cambria Math"/>
                          </a:rPr>
                          <m:t> {</m:t>
                        </m:r>
                        <m:r>
                          <a:rPr lang="en-US" altLang="zh-CN" sz="2000" b="0" i="1" dirty="0" smtClean="0">
                            <a:solidFill>
                              <a:schemeClr val="tx2"/>
                            </a:solidFill>
                            <a:latin typeface="Cambria Math"/>
                          </a:rPr>
                          <m:t>𝑐</m:t>
                        </m:r>
                        <m:r>
                          <a:rPr lang="en-US" altLang="zh-CN" sz="2000" i="1" dirty="0">
                            <a:latin typeface="Cambria Math"/>
                          </a:rPr>
                          <m:t>}) </m:t>
                        </m:r>
                      </m:e>
                    </m:nary>
                  </m:oMath>
                </a14:m>
                <a:r>
                  <a:rPr kumimoji="0" lang="en-US" sz="2000" b="0" i="0" u="none" strike="noStrike" kern="0" cap="none" spc="0" normalizeH="0" baseline="0" noProof="0" dirty="0" smtClean="0">
                    <a:ln>
                      <a:noFill/>
                    </a:ln>
                    <a:solidFill>
                      <a:schemeClr val="tx1"/>
                    </a:solidFill>
                    <a:effectLst/>
                    <a:uLnTx/>
                    <a:uFillTx/>
                    <a:latin typeface="Times New Roman" pitchFamily="18" charset="0"/>
                    <a:ea typeface="MS PGothic" pitchFamily="34" charset="-128"/>
                    <a:cs typeface="Times New Roman" pitchFamily="18" charset="0"/>
                  </a:rPr>
                  <a:t>= {c}, </a:t>
                </a:r>
                <a14:m>
                  <m:oMath xmlns:m="http://schemas.openxmlformats.org/officeDocument/2006/math">
                    <m:r>
                      <a:rPr kumimoji="0" lang="en-US" sz="2000" b="0" i="0" u="none" strike="noStrike" kern="0" cap="none" spc="0" normalizeH="0" baseline="0" noProof="0" smtClean="0">
                        <a:ln>
                          <a:noFill/>
                        </a:ln>
                        <a:solidFill>
                          <a:schemeClr val="tx1"/>
                        </a:solidFill>
                        <a:effectLst/>
                        <a:uLnTx/>
                        <a:uFillTx/>
                        <a:latin typeface="Cambria Math"/>
                        <a:ea typeface="MS PGothic" pitchFamily="34" charset="-128"/>
                        <a:cs typeface="Times New Roman" pitchFamily="18" charset="0"/>
                      </a:rPr>
                      <m:t> </m:t>
                    </m:r>
                    <m:r>
                      <a:rPr kumimoji="0" lang="en-US" sz="2000" b="0" i="1" u="none" strike="noStrike" kern="0" cap="none" spc="0" normalizeH="0" baseline="0" noProof="0" smtClean="0">
                        <a:ln>
                          <a:noFill/>
                        </a:ln>
                        <a:solidFill>
                          <a:schemeClr val="tx1"/>
                        </a:solidFill>
                        <a:effectLst/>
                        <a:uLnTx/>
                        <a:uFillTx/>
                        <a:latin typeface="Cambria Math"/>
                        <a:ea typeface="MS PGothic" pitchFamily="34" charset="-128"/>
                        <a:cs typeface="Times New Roman" pitchFamily="18" charset="0"/>
                      </a:rPr>
                      <m:t>(</m:t>
                    </m:r>
                    <m:sSub>
                      <m:sSubPr>
                        <m:ctrlPr>
                          <a:rPr kumimoji="0" lang="en-US" altLang="zh-CN" sz="2000" b="0" i="1" u="none" strike="noStrike" kern="0" cap="none" spc="0" normalizeH="0" baseline="0" noProof="0" smtClean="0">
                            <a:ln>
                              <a:noFill/>
                            </a:ln>
                            <a:solidFill>
                              <a:schemeClr val="tx1"/>
                            </a:solidFill>
                            <a:effectLst/>
                            <a:uLnTx/>
                            <a:uFillTx/>
                            <a:latin typeface="Cambria Math"/>
                            <a:ea typeface="MS PGothic" pitchFamily="34" charset="-128"/>
                            <a:cs typeface="Times New Roman" pitchFamily="18" charset="0"/>
                          </a:rPr>
                        </m:ctrlPr>
                      </m:sSubPr>
                      <m:e>
                        <m:r>
                          <a:rPr kumimoji="0" lang="en-US" altLang="zh-CN" sz="2000" b="0" i="1" u="none" strike="noStrike" kern="0" cap="none" spc="0" normalizeH="0" baseline="0" noProof="0" smtClean="0">
                            <a:ln>
                              <a:noFill/>
                            </a:ln>
                            <a:solidFill>
                              <a:schemeClr val="tx1"/>
                            </a:solidFill>
                            <a:effectLst/>
                            <a:uLnTx/>
                            <a:uFillTx/>
                            <a:latin typeface="Cambria Math"/>
                            <a:ea typeface="MS PGothic" pitchFamily="34" charset="-128"/>
                            <a:cs typeface="Times New Roman" pitchFamily="18" charset="0"/>
                          </a:rPr>
                          <m:t>𝐿</m:t>
                        </m:r>
                      </m:e>
                      <m:sub>
                        <m:r>
                          <a:rPr kumimoji="0" lang="en-US" altLang="zh-CN" sz="2000" b="0" i="1" u="none" strike="noStrike" kern="0" cap="none" spc="0" normalizeH="0" baseline="0" noProof="0" smtClean="0">
                            <a:ln>
                              <a:noFill/>
                            </a:ln>
                            <a:solidFill>
                              <a:schemeClr val="tx1"/>
                            </a:solidFill>
                            <a:effectLst/>
                            <a:uLnTx/>
                            <a:uFillTx/>
                            <a:latin typeface="Cambria Math"/>
                            <a:ea typeface="MS PGothic" pitchFamily="34" charset="-128"/>
                            <a:cs typeface="Times New Roman" pitchFamily="18" charset="0"/>
                          </a:rPr>
                          <m:t>𝑖𝑛</m:t>
                        </m:r>
                      </m:sub>
                    </m:sSub>
                    <m:r>
                      <a:rPr kumimoji="0" lang="en-US" altLang="zh-CN" sz="2000" b="0" i="1" u="none" strike="noStrike" kern="0" cap="none" spc="0" normalizeH="0" baseline="0" noProof="0" smtClean="0">
                        <a:ln>
                          <a:noFill/>
                        </a:ln>
                        <a:solidFill>
                          <a:schemeClr val="tx1"/>
                        </a:solidFill>
                        <a:effectLst/>
                        <a:uLnTx/>
                        <a:uFillTx/>
                        <a:latin typeface="Cambria Math"/>
                        <a:ea typeface="MS PGothic" pitchFamily="34" charset="-128"/>
                        <a:cs typeface="Times New Roman" pitchFamily="18" charset="0"/>
                      </a:rPr>
                      <m:t>(</m:t>
                    </m:r>
                    <m:r>
                      <a:rPr kumimoji="0" lang="en-US" altLang="zh-CN" sz="2000" b="0" i="1" u="none" strike="noStrike" kern="0" cap="none" spc="0" normalizeH="0" baseline="0" noProof="0" smtClean="0">
                        <a:ln>
                          <a:noFill/>
                        </a:ln>
                        <a:solidFill>
                          <a:schemeClr val="tx1"/>
                        </a:solidFill>
                        <a:effectLst/>
                        <a:uLnTx/>
                        <a:uFillTx/>
                        <a:latin typeface="Cambria Math"/>
                        <a:ea typeface="MS PGothic" pitchFamily="34" charset="-128"/>
                        <a:cs typeface="Times New Roman" pitchFamily="18" charset="0"/>
                      </a:rPr>
                      <m:t>𝑎</m:t>
                    </m:r>
                    <m:r>
                      <a:rPr kumimoji="0" lang="en-US" altLang="zh-CN" sz="2000" b="0" i="1" u="none" strike="noStrike" kern="0" cap="none" spc="0" normalizeH="0" baseline="0" noProof="0" smtClean="0">
                        <a:ln>
                          <a:noFill/>
                        </a:ln>
                        <a:solidFill>
                          <a:schemeClr val="tx1"/>
                        </a:solidFill>
                        <a:effectLst/>
                        <a:uLnTx/>
                        <a:uFillTx/>
                        <a:latin typeface="Cambria Math"/>
                        <a:ea typeface="MS PGothic" pitchFamily="34" charset="-128"/>
                        <a:cs typeface="Times New Roman" pitchFamily="18" charset="0"/>
                      </a:rPr>
                      <m:t>)∪{</m:t>
                    </m:r>
                    <m:r>
                      <a:rPr kumimoji="0" lang="en-US" altLang="zh-CN" sz="2000" b="0" i="1" u="none" strike="noStrike" kern="0" cap="none" spc="0" normalizeH="0" baseline="0" noProof="0" smtClean="0">
                        <a:ln>
                          <a:noFill/>
                        </a:ln>
                        <a:solidFill>
                          <a:schemeClr val="tx1"/>
                        </a:solidFill>
                        <a:effectLst/>
                        <a:uLnTx/>
                        <a:uFillTx/>
                        <a:latin typeface="Cambria Math"/>
                        <a:ea typeface="Cambria Math"/>
                        <a:cs typeface="Times New Roman" pitchFamily="18" charset="0"/>
                      </a:rPr>
                      <m:t>𝑎</m:t>
                    </m:r>
                    <m:r>
                      <a:rPr kumimoji="0" lang="en-US" altLang="zh-CN" sz="2000" b="0" i="1" u="none" strike="noStrike" kern="0" cap="none" spc="0" normalizeH="0" baseline="0" noProof="0" smtClean="0">
                        <a:ln>
                          <a:noFill/>
                        </a:ln>
                        <a:solidFill>
                          <a:schemeClr val="tx1"/>
                        </a:solidFill>
                        <a:effectLst/>
                        <a:uLnTx/>
                        <a:uFillTx/>
                        <a:latin typeface="Cambria Math"/>
                        <a:ea typeface="Cambria Math"/>
                        <a:cs typeface="Times New Roman" pitchFamily="18" charset="0"/>
                      </a:rPr>
                      <m:t>})</m:t>
                    </m:r>
                  </m:oMath>
                </a14:m>
                <a:r>
                  <a:rPr kumimoji="0" lang="en-US" sz="2000" b="0" i="0" u="none" strike="noStrike" kern="0" cap="none" spc="0" normalizeH="0" baseline="0" noProof="0" dirty="0" smtClean="0">
                    <a:ln>
                      <a:noFill/>
                    </a:ln>
                    <a:solidFill>
                      <a:schemeClr val="tx1"/>
                    </a:solidFill>
                    <a:effectLst/>
                    <a:uLnTx/>
                    <a:uFillTx/>
                    <a:latin typeface="Times New Roman" pitchFamily="18" charset="0"/>
                    <a:ea typeface="MS PGothic" pitchFamily="34" charset="-128"/>
                    <a:cs typeface="Times New Roman" pitchFamily="18" charset="0"/>
                  </a:rPr>
                  <a:t>={a}</a:t>
                </a:r>
                <a:r>
                  <a:rPr lang="en-US" sz="2000" kern="0" noProof="0" dirty="0" smtClean="0">
                    <a:latin typeface="Times New Roman" pitchFamily="18" charset="0"/>
                    <a:ea typeface="MS PGothic" pitchFamily="34" charset="-128"/>
                    <a:cs typeface="Times New Roman" pitchFamily="18" charset="0"/>
                  </a:rPr>
                  <a:t>: {c}</a:t>
                </a:r>
                <a14:m>
                  <m:oMath xmlns:m="http://schemas.openxmlformats.org/officeDocument/2006/math">
                    <m:r>
                      <a:rPr lang="en-US" sz="2000" i="1" kern="0" noProof="0" smtClean="0">
                        <a:latin typeface="Cambria Math"/>
                        <a:ea typeface="Cambria Math"/>
                        <a:cs typeface="Times New Roman" pitchFamily="18" charset="0"/>
                      </a:rPr>
                      <m:t>∩</m:t>
                    </m:r>
                  </m:oMath>
                </a14:m>
                <a:r>
                  <a:rPr kumimoji="0" lang="en-US" sz="2000" b="0" i="0" u="none" strike="noStrike" kern="0" cap="none" spc="0" normalizeH="0" baseline="0" noProof="0" dirty="0" smtClean="0">
                    <a:ln>
                      <a:noFill/>
                    </a:ln>
                    <a:solidFill>
                      <a:schemeClr val="tx1"/>
                    </a:solidFill>
                    <a:effectLst/>
                    <a:uLnTx/>
                    <a:uFillTx/>
                    <a:latin typeface="Times New Roman" pitchFamily="18" charset="0"/>
                    <a:ea typeface="MS PGothic" pitchFamily="34" charset="-128"/>
                    <a:cs typeface="Times New Roman" pitchFamily="18" charset="0"/>
                  </a:rPr>
                  <a:t>{a}=</a:t>
                </a:r>
                <a14:m>
                  <m:oMath xmlns:m="http://schemas.openxmlformats.org/officeDocument/2006/math">
                    <m:r>
                      <a:rPr kumimoji="0" lang="en-US" sz="2000" b="0" i="1" u="none" strike="noStrike" kern="0" cap="none" spc="0" normalizeH="0" baseline="0" noProof="0" smtClean="0">
                        <a:ln>
                          <a:noFill/>
                        </a:ln>
                        <a:solidFill>
                          <a:schemeClr val="tx1"/>
                        </a:solidFill>
                        <a:effectLst/>
                        <a:uLnTx/>
                        <a:uFillTx/>
                        <a:latin typeface="Cambria Math"/>
                        <a:ea typeface="Cambria Math"/>
                        <a:cs typeface="Times New Roman" pitchFamily="18" charset="0"/>
                      </a:rPr>
                      <m:t>∅.</m:t>
                    </m:r>
                  </m:oMath>
                </a14:m>
                <a:r>
                  <a:rPr kumimoji="0" lang="en-US" sz="2000" b="0" i="0" u="none" strike="noStrike" kern="0" cap="none" spc="0" normalizeH="0" baseline="0" noProof="0" dirty="0" smtClean="0">
                    <a:ln>
                      <a:noFill/>
                    </a:ln>
                    <a:solidFill>
                      <a:schemeClr val="tx1"/>
                    </a:solidFill>
                    <a:effectLst/>
                    <a:uLnTx/>
                    <a:uFillTx/>
                    <a:latin typeface="Times New Roman" pitchFamily="18" charset="0"/>
                    <a:ea typeface="MS PGothic" pitchFamily="34" charset="-128"/>
                    <a:cs typeface="Times New Roman" pitchFamily="18" charset="0"/>
                  </a:rPr>
                  <a:t> </a:t>
                </a:r>
              </a:p>
              <a:p>
                <a:pPr marL="342900" lvl="0" indent="-342900" fontAlgn="base">
                  <a:spcBef>
                    <a:spcPct val="20000"/>
                  </a:spcBef>
                  <a:spcAft>
                    <a:spcPct val="0"/>
                  </a:spcAft>
                  <a:buFontTx/>
                  <a:buChar char="•"/>
                </a:pPr>
                <a:r>
                  <a:rPr lang="en-US" sz="2000" kern="0" dirty="0" smtClean="0">
                    <a:latin typeface="Times New Roman" pitchFamily="18" charset="0"/>
                    <a:ea typeface="MS PGothic" pitchFamily="34" charset="-128"/>
                    <a:cs typeface="Times New Roman" pitchFamily="18" charset="0"/>
                  </a:rPr>
                  <a:t>Answer: No.</a:t>
                </a:r>
              </a:p>
              <a:p>
                <a:pPr marL="342900" lvl="0" indent="-342900" fontAlgn="base">
                  <a:spcBef>
                    <a:spcPct val="20000"/>
                  </a:spcBef>
                  <a:spcAft>
                    <a:spcPct val="0"/>
                  </a:spcAft>
                  <a:buFontTx/>
                  <a:buChar char="•"/>
                </a:pPr>
                <a:r>
                  <a:rPr lang="en-US" altLang="zh-CN" sz="2000" kern="0" dirty="0" smtClean="0">
                    <a:ea typeface="Cambria Math"/>
                    <a:cs typeface="Times New Roman" pitchFamily="18" charset="0"/>
                  </a:rPr>
                  <a:t>a</a:t>
                </a:r>
                <a14:m>
                  <m:oMath xmlns:m="http://schemas.openxmlformats.org/officeDocument/2006/math">
                    <m:r>
                      <a:rPr lang="en-US" altLang="zh-CN" sz="2000" i="1" kern="0">
                        <a:latin typeface="Cambria Math"/>
                        <a:ea typeface="Cambria Math"/>
                        <a:cs typeface="Times New Roman" pitchFamily="18" charset="0"/>
                      </a:rPr>
                      <m:t>⇝</m:t>
                    </m:r>
                    <m:r>
                      <a:rPr lang="en-US" altLang="zh-CN" sz="2000" b="0" i="1" kern="0" smtClean="0">
                        <a:latin typeface="Cambria Math"/>
                        <a:ea typeface="Cambria Math"/>
                        <a:cs typeface="Times New Roman" pitchFamily="18" charset="0"/>
                      </a:rPr>
                      <m:t>𝑐</m:t>
                    </m:r>
                  </m:oMath>
                </a14:m>
                <a:r>
                  <a:rPr lang="en-US" altLang="zh-CN" sz="2000" kern="0" dirty="0" smtClean="0">
                    <a:latin typeface="Times New Roman" pitchFamily="18" charset="0"/>
                    <a:ea typeface="MS PGothic" pitchFamily="34" charset="-128"/>
                    <a:cs typeface="Times New Roman" pitchFamily="18" charset="0"/>
                  </a:rPr>
                  <a:t>? </a:t>
                </a:r>
                <a14:m>
                  <m:oMath xmlns:m="http://schemas.openxmlformats.org/officeDocument/2006/math">
                    <m:sSub>
                      <m:sSubPr>
                        <m:ctrlPr>
                          <a:rPr lang="en-US" altLang="zh-CN" sz="2000" i="1" dirty="0">
                            <a:latin typeface="Cambria Math"/>
                          </a:rPr>
                        </m:ctrlPr>
                      </m:sSubPr>
                      <m:e>
                        <m:r>
                          <a:rPr lang="en-US" altLang="zh-CN" sz="2000" i="1" dirty="0">
                            <a:latin typeface="Cambria Math"/>
                          </a:rPr>
                          <m:t>(</m:t>
                        </m:r>
                        <m:r>
                          <a:rPr lang="en-US" altLang="zh-CN" sz="2000" i="1" dirty="0">
                            <a:latin typeface="Cambria Math"/>
                          </a:rPr>
                          <m:t>𝐿</m:t>
                        </m:r>
                      </m:e>
                      <m:sub>
                        <m:r>
                          <a:rPr lang="en-US" altLang="zh-CN" sz="2000" i="1" dirty="0">
                            <a:latin typeface="Cambria Math"/>
                          </a:rPr>
                          <m:t>𝑜𝑢𝑡</m:t>
                        </m:r>
                      </m:sub>
                    </m:sSub>
                    <m:r>
                      <a:rPr lang="en-US" altLang="zh-CN" sz="2000" i="1" dirty="0">
                        <a:latin typeface="Cambria Math"/>
                      </a:rPr>
                      <m:t>(</m:t>
                    </m:r>
                    <m:r>
                      <a:rPr lang="en-US" altLang="zh-CN" sz="2000" b="0" i="1" dirty="0" smtClean="0">
                        <a:latin typeface="Cambria Math"/>
                      </a:rPr>
                      <m:t>𝑎</m:t>
                    </m:r>
                    <m:r>
                      <a:rPr lang="en-US" altLang="zh-CN" sz="2000" i="1" dirty="0">
                        <a:latin typeface="Cambria Math"/>
                      </a:rPr>
                      <m:t>)</m:t>
                    </m:r>
                    <m:nary>
                      <m:naryPr>
                        <m:chr m:val="⋃"/>
                        <m:subHide m:val="on"/>
                        <m:supHide m:val="on"/>
                        <m:ctrlPr>
                          <a:rPr lang="en-US" altLang="zh-CN" sz="2000" i="1" dirty="0">
                            <a:latin typeface="Cambria Math"/>
                          </a:rPr>
                        </m:ctrlPr>
                      </m:naryPr>
                      <m:sub/>
                      <m:sup/>
                      <m:e>
                        <m:r>
                          <a:rPr lang="en-US" altLang="zh-CN" sz="2000" i="1" dirty="0">
                            <a:latin typeface="Cambria Math"/>
                          </a:rPr>
                          <m:t> {</m:t>
                        </m:r>
                        <m:r>
                          <a:rPr lang="en-US" altLang="zh-CN" sz="2000" b="0" i="1" dirty="0" smtClean="0">
                            <a:latin typeface="Cambria Math"/>
                          </a:rPr>
                          <m:t>𝑎</m:t>
                        </m:r>
                        <m:r>
                          <a:rPr lang="en-US" altLang="zh-CN" sz="2000" i="1" dirty="0">
                            <a:latin typeface="Cambria Math"/>
                          </a:rPr>
                          <m:t>}) </m:t>
                        </m:r>
                      </m:e>
                    </m:nary>
                  </m:oMath>
                </a14:m>
                <a:r>
                  <a:rPr lang="en-US" altLang="zh-CN" sz="2000" kern="0" dirty="0">
                    <a:latin typeface="Times New Roman" pitchFamily="18" charset="0"/>
                    <a:ea typeface="MS PGothic" pitchFamily="34" charset="-128"/>
                    <a:cs typeface="Times New Roman" pitchFamily="18" charset="0"/>
                  </a:rPr>
                  <a:t>= {</a:t>
                </a:r>
                <a:r>
                  <a:rPr lang="en-US" altLang="zh-CN" sz="2000" kern="0" dirty="0" smtClean="0">
                    <a:latin typeface="Times New Roman" pitchFamily="18" charset="0"/>
                    <a:ea typeface="MS PGothic" pitchFamily="34" charset="-128"/>
                    <a:cs typeface="Times New Roman" pitchFamily="18" charset="0"/>
                  </a:rPr>
                  <a:t>a</a:t>
                </a:r>
                <a:r>
                  <a:rPr lang="en-US" altLang="zh-CN" sz="2000" kern="0" dirty="0">
                    <a:latin typeface="Times New Roman" pitchFamily="18" charset="0"/>
                    <a:ea typeface="MS PGothic" pitchFamily="34" charset="-128"/>
                    <a:cs typeface="Times New Roman" pitchFamily="18" charset="0"/>
                  </a:rPr>
                  <a:t>}, </a:t>
                </a:r>
                <a14:m>
                  <m:oMath xmlns:m="http://schemas.openxmlformats.org/officeDocument/2006/math">
                    <m:r>
                      <a:rPr lang="en-US" altLang="zh-CN" sz="2000" kern="0">
                        <a:latin typeface="Cambria Math"/>
                        <a:ea typeface="MS PGothic" pitchFamily="34" charset="-128"/>
                        <a:cs typeface="Times New Roman" pitchFamily="18" charset="0"/>
                      </a:rPr>
                      <m:t> </m:t>
                    </m:r>
                    <m:r>
                      <a:rPr lang="en-US" altLang="zh-CN" sz="2000" i="1" kern="0">
                        <a:latin typeface="Cambria Math"/>
                        <a:ea typeface="MS PGothic" pitchFamily="34" charset="-128"/>
                        <a:cs typeface="Times New Roman" pitchFamily="18" charset="0"/>
                      </a:rPr>
                      <m:t>(</m:t>
                    </m:r>
                    <m:sSub>
                      <m:sSubPr>
                        <m:ctrlPr>
                          <a:rPr lang="en-US" altLang="zh-CN" sz="2000" i="1" kern="0">
                            <a:latin typeface="Cambria Math"/>
                            <a:ea typeface="MS PGothic" pitchFamily="34" charset="-128"/>
                            <a:cs typeface="Times New Roman" pitchFamily="18" charset="0"/>
                          </a:rPr>
                        </m:ctrlPr>
                      </m:sSubPr>
                      <m:e>
                        <m:r>
                          <a:rPr lang="en-US" altLang="zh-CN" sz="2000" i="1" kern="0">
                            <a:latin typeface="Cambria Math"/>
                            <a:ea typeface="MS PGothic" pitchFamily="34" charset="-128"/>
                            <a:cs typeface="Times New Roman" pitchFamily="18" charset="0"/>
                          </a:rPr>
                          <m:t>𝐿</m:t>
                        </m:r>
                      </m:e>
                      <m:sub>
                        <m:r>
                          <a:rPr lang="en-US" altLang="zh-CN" sz="2000" i="1" kern="0">
                            <a:latin typeface="Cambria Math"/>
                            <a:ea typeface="MS PGothic" pitchFamily="34" charset="-128"/>
                            <a:cs typeface="Times New Roman" pitchFamily="18" charset="0"/>
                          </a:rPr>
                          <m:t>𝑖𝑛</m:t>
                        </m:r>
                      </m:sub>
                    </m:sSub>
                    <m:r>
                      <a:rPr lang="en-US" altLang="zh-CN" sz="2000" i="1" kern="0">
                        <a:latin typeface="Cambria Math"/>
                        <a:ea typeface="MS PGothic" pitchFamily="34" charset="-128"/>
                        <a:cs typeface="Times New Roman" pitchFamily="18" charset="0"/>
                      </a:rPr>
                      <m:t>(</m:t>
                    </m:r>
                    <m:r>
                      <a:rPr lang="en-US" altLang="zh-CN" sz="2000" b="0" i="1" kern="0" smtClean="0">
                        <a:latin typeface="Cambria Math"/>
                        <a:ea typeface="MS PGothic" pitchFamily="34" charset="-128"/>
                        <a:cs typeface="Times New Roman" pitchFamily="18" charset="0"/>
                      </a:rPr>
                      <m:t>𝑐</m:t>
                    </m:r>
                    <m:r>
                      <a:rPr lang="en-US" altLang="zh-CN" sz="2000" i="1" kern="0">
                        <a:latin typeface="Cambria Math"/>
                        <a:ea typeface="MS PGothic" pitchFamily="34" charset="-128"/>
                        <a:cs typeface="Times New Roman" pitchFamily="18" charset="0"/>
                      </a:rPr>
                      <m:t>)∪{</m:t>
                    </m:r>
                    <m:r>
                      <a:rPr lang="en-US" altLang="zh-CN" sz="2000" b="0" i="1" kern="0" smtClean="0">
                        <a:latin typeface="Cambria Math"/>
                        <a:ea typeface="MS PGothic" pitchFamily="34" charset="-128"/>
                        <a:cs typeface="Times New Roman" pitchFamily="18" charset="0"/>
                      </a:rPr>
                      <m:t>𝑐</m:t>
                    </m:r>
                    <m:r>
                      <a:rPr lang="en-US" altLang="zh-CN" sz="2000" i="1" kern="0">
                        <a:latin typeface="Cambria Math"/>
                        <a:ea typeface="Cambria Math"/>
                        <a:cs typeface="Times New Roman" pitchFamily="18" charset="0"/>
                      </a:rPr>
                      <m:t>})</m:t>
                    </m:r>
                  </m:oMath>
                </a14:m>
                <a:r>
                  <a:rPr lang="en-US" altLang="zh-CN" sz="2000" kern="0" dirty="0">
                    <a:latin typeface="Times New Roman" pitchFamily="18" charset="0"/>
                    <a:ea typeface="MS PGothic" pitchFamily="34" charset="-128"/>
                    <a:cs typeface="Times New Roman" pitchFamily="18" charset="0"/>
                  </a:rPr>
                  <a:t>={</a:t>
                </a:r>
                <a:r>
                  <a:rPr lang="en-US" altLang="zh-CN" sz="2000" kern="0" dirty="0" smtClean="0">
                    <a:latin typeface="Times New Roman" pitchFamily="18" charset="0"/>
                    <a:ea typeface="MS PGothic" pitchFamily="34" charset="-128"/>
                    <a:cs typeface="Times New Roman" pitchFamily="18" charset="0"/>
                  </a:rPr>
                  <a:t>a,c}: {a}</a:t>
                </a:r>
                <a14:m>
                  <m:oMath xmlns:m="http://schemas.openxmlformats.org/officeDocument/2006/math">
                    <m:r>
                      <a:rPr lang="en-US" altLang="zh-CN" sz="2000" i="1" kern="0">
                        <a:latin typeface="Cambria Math"/>
                        <a:ea typeface="Cambria Math"/>
                        <a:cs typeface="Times New Roman" pitchFamily="18" charset="0"/>
                      </a:rPr>
                      <m:t>∩</m:t>
                    </m:r>
                  </m:oMath>
                </a14:m>
                <a:r>
                  <a:rPr lang="en-US" altLang="zh-CN" sz="2000" kern="0" dirty="0">
                    <a:latin typeface="Times New Roman" pitchFamily="18" charset="0"/>
                    <a:ea typeface="MS PGothic" pitchFamily="34" charset="-128"/>
                    <a:cs typeface="Times New Roman" pitchFamily="18" charset="0"/>
                  </a:rPr>
                  <a:t>{</a:t>
                </a:r>
                <a:r>
                  <a:rPr lang="en-US" altLang="zh-CN" sz="2000" kern="0" dirty="0" err="1" smtClean="0">
                    <a:latin typeface="Times New Roman" pitchFamily="18" charset="0"/>
                    <a:ea typeface="MS PGothic" pitchFamily="34" charset="-128"/>
                    <a:cs typeface="Times New Roman" pitchFamily="18" charset="0"/>
                  </a:rPr>
                  <a:t>a,c</a:t>
                </a:r>
                <a:r>
                  <a:rPr lang="en-US" altLang="zh-CN" sz="2000" kern="0" dirty="0" smtClean="0">
                    <a:latin typeface="Times New Roman" pitchFamily="18" charset="0"/>
                    <a:ea typeface="MS PGothic" pitchFamily="34" charset="-128"/>
                    <a:cs typeface="Times New Roman" pitchFamily="18" charset="0"/>
                  </a:rPr>
                  <a:t>} </a:t>
                </a:r>
                <a14:m>
                  <m:oMath xmlns:m="http://schemas.openxmlformats.org/officeDocument/2006/math">
                    <m:r>
                      <a:rPr lang="en-US" altLang="zh-CN" sz="2000" i="1" kern="0" smtClean="0">
                        <a:latin typeface="Cambria Math"/>
                        <a:ea typeface="Cambria Math"/>
                        <a:cs typeface="Times New Roman" pitchFamily="18" charset="0"/>
                      </a:rPr>
                      <m:t>≠∅</m:t>
                    </m:r>
                  </m:oMath>
                </a14:m>
                <a:endParaRPr kumimoji="0" lang="en-US" sz="2000" b="0" i="0" u="none" strike="noStrike" kern="0" cap="none" spc="0" normalizeH="0" baseline="0" noProof="0" dirty="0" smtClean="0">
                  <a:ln>
                    <a:noFill/>
                  </a:ln>
                  <a:solidFill>
                    <a:schemeClr val="tx1"/>
                  </a:solidFill>
                  <a:effectLst/>
                  <a:uLnTx/>
                  <a:uFillTx/>
                  <a:latin typeface="Times New Roman" pitchFamily="18" charset="0"/>
                  <a:ea typeface="MS PGothic" pitchFamily="34" charset="-128"/>
                  <a:cs typeface="Times New Roman" pitchFamily="18" charset="0"/>
                </a:endParaRPr>
              </a:p>
              <a:p>
                <a:pPr marL="342900" lvl="0" indent="-342900" fontAlgn="base">
                  <a:spcBef>
                    <a:spcPct val="20000"/>
                  </a:spcBef>
                  <a:spcAft>
                    <a:spcPct val="0"/>
                  </a:spcAft>
                  <a:buFontTx/>
                  <a:buChar char="•"/>
                </a:pPr>
                <a:r>
                  <a:rPr lang="en-US" sz="2000" kern="0" dirty="0" smtClean="0">
                    <a:latin typeface="Times New Roman" pitchFamily="18" charset="0"/>
                    <a:ea typeface="MS PGothic" pitchFamily="34" charset="-128"/>
                    <a:cs typeface="Times New Roman" pitchFamily="18" charset="0"/>
                  </a:rPr>
                  <a:t>Answer: Yes.</a:t>
                </a:r>
                <a:endParaRPr kumimoji="0" lang="en-US" sz="2000" b="0" i="0" u="none" strike="noStrike" kern="0" cap="none" spc="0" normalizeH="0" baseline="0" noProof="0" dirty="0" smtClean="0">
                  <a:ln>
                    <a:noFill/>
                  </a:ln>
                  <a:solidFill>
                    <a:schemeClr val="tx1"/>
                  </a:solidFill>
                  <a:effectLst/>
                  <a:uLnTx/>
                  <a:uFillTx/>
                  <a:latin typeface="Times New Roman" pitchFamily="18" charset="0"/>
                  <a:ea typeface="MS PGothic" pitchFamily="34" charset="-128"/>
                  <a:cs typeface="Times New Roman" pitchFamily="18" charset="0"/>
                </a:endParaRPr>
              </a:p>
            </p:txBody>
          </p:sp>
        </mc:Choice>
        <mc:Fallback xmlns="">
          <p:sp>
            <p:nvSpPr>
              <p:cNvPr id="4" name="Content Placeholder 2"/>
              <p:cNvSpPr txBox="1">
                <a:spLocks noRot="1" noChangeAspect="1" noMove="1" noResize="1" noEditPoints="1" noAdjustHandles="1" noChangeArrowheads="1" noChangeShapeType="1" noTextEdit="1"/>
              </p:cNvSpPr>
              <p:nvPr/>
            </p:nvSpPr>
            <p:spPr bwMode="auto">
              <a:xfrm>
                <a:off x="539552" y="3717032"/>
                <a:ext cx="7772400" cy="2808312"/>
              </a:xfrm>
              <a:prstGeom prst="rect">
                <a:avLst/>
              </a:prstGeom>
              <a:blipFill rotWithShape="1">
                <a:blip r:embed="rId4"/>
                <a:stretch>
                  <a:fillRect l="-783" b="-6926"/>
                </a:stretch>
              </a:blipFill>
              <a:ln w="9525">
                <a:solidFill>
                  <a:schemeClr val="tx1"/>
                </a:solidFill>
                <a:miter lim="800000"/>
                <a:headEnd/>
                <a:tailEnd/>
              </a:ln>
            </p:spPr>
            <p:txBody>
              <a:bodyPr/>
              <a:lstStyle/>
              <a:p>
                <a:r>
                  <a:rPr lang="zh-CN" altLang="en-US">
                    <a:noFill/>
                  </a:rPr>
                  <a:t> </a:t>
                </a:r>
              </a:p>
            </p:txBody>
          </p:sp>
        </mc:Fallback>
      </mc:AlternateContent>
      <p:graphicFrame>
        <p:nvGraphicFramePr>
          <p:cNvPr id="5" name="Table 7"/>
          <p:cNvGraphicFramePr>
            <a:graphicFrameLocks noGrp="1"/>
          </p:cNvGraphicFramePr>
          <p:nvPr>
            <p:extLst>
              <p:ext uri="{D42A27DB-BD31-4B8C-83A1-F6EECF244321}">
                <p14:modId xmlns:p14="http://schemas.microsoft.com/office/powerpoint/2010/main" val="2415667138"/>
              </p:ext>
            </p:extLst>
          </p:nvPr>
        </p:nvGraphicFramePr>
        <p:xfrm>
          <a:off x="827584" y="3873996"/>
          <a:ext cx="4176465" cy="1097280"/>
        </p:xfrm>
        <a:graphic>
          <a:graphicData uri="http://schemas.openxmlformats.org/drawingml/2006/table">
            <a:tbl>
              <a:tblPr firstRow="1" bandRow="1">
                <a:tableStyleId>{5C22544A-7EE6-4342-B048-85BDC9FD1C3A}</a:tableStyleId>
              </a:tblPr>
              <a:tblGrid>
                <a:gridCol w="1392155"/>
                <a:gridCol w="1392155"/>
                <a:gridCol w="1392155"/>
              </a:tblGrid>
              <a:tr h="314724">
                <a:tc>
                  <a:txBody>
                    <a:bodyPr/>
                    <a:lstStyle/>
                    <a:p>
                      <a:pPr algn="ctr"/>
                      <a:r>
                        <a:rPr lang="en-US" dirty="0" smtClean="0"/>
                        <a:t>v</a:t>
                      </a:r>
                      <a:endParaRPr lang="en-US" dirty="0">
                        <a:latin typeface="Times New Roman" pitchFamily="18" charset="0"/>
                        <a:cs typeface="Times New Roman" pitchFamily="18" charset="0"/>
                      </a:endParaRPr>
                    </a:p>
                  </a:txBody>
                  <a:tcPr/>
                </a:tc>
                <a:tc>
                  <a:txBody>
                    <a:bodyPr/>
                    <a:lstStyle/>
                    <a:p>
                      <a:pPr algn="ctr"/>
                      <a:r>
                        <a:rPr lang="en-US" dirty="0" smtClean="0"/>
                        <a:t>L</a:t>
                      </a:r>
                      <a:r>
                        <a:rPr lang="en-US" baseline="-25000" dirty="0" smtClean="0"/>
                        <a:t>in</a:t>
                      </a:r>
                      <a:r>
                        <a:rPr lang="en-US" dirty="0" smtClean="0"/>
                        <a:t>(v)</a:t>
                      </a:r>
                      <a:endParaRPr lang="en-US" dirty="0">
                        <a:latin typeface="Times New Roman" pitchFamily="18" charset="0"/>
                        <a:cs typeface="Times New Roman" pitchFamily="18" charset="0"/>
                      </a:endParaRPr>
                    </a:p>
                  </a:txBody>
                  <a:tcPr/>
                </a:tc>
                <a:tc>
                  <a:txBody>
                    <a:bodyPr/>
                    <a:lstStyle/>
                    <a:p>
                      <a:pPr algn="ctr"/>
                      <a:r>
                        <a:rPr lang="en-US" dirty="0" smtClean="0"/>
                        <a:t>L</a:t>
                      </a:r>
                      <a:r>
                        <a:rPr lang="en-US" baseline="-25000" dirty="0" smtClean="0"/>
                        <a:t>out</a:t>
                      </a:r>
                      <a:r>
                        <a:rPr lang="en-US" dirty="0" smtClean="0"/>
                        <a:t>(v)</a:t>
                      </a:r>
                      <a:endParaRPr lang="en-US" dirty="0">
                        <a:latin typeface="Times New Roman" pitchFamily="18" charset="0"/>
                        <a:cs typeface="Times New Roman" pitchFamily="18" charset="0"/>
                      </a:endParaRPr>
                    </a:p>
                  </a:txBody>
                  <a:tcPr/>
                </a:tc>
              </a:tr>
              <a:tr h="314724">
                <a:tc>
                  <a:txBody>
                    <a:bodyPr/>
                    <a:lstStyle/>
                    <a:p>
                      <a:pPr algn="ctr"/>
                      <a:r>
                        <a:rPr lang="en-US" dirty="0" smtClean="0"/>
                        <a:t>a</a:t>
                      </a:r>
                      <a:endParaRPr lang="en-US" dirty="0">
                        <a:latin typeface="Times New Roman" pitchFamily="18" charset="0"/>
                        <a:cs typeface="Times New Roman" pitchFamily="18" charset="0"/>
                      </a:endParaRPr>
                    </a:p>
                  </a:txBody>
                  <a:tcPr/>
                </a:tc>
                <a:tc>
                  <a:txBody>
                    <a:bodyPr/>
                    <a:lstStyle/>
                    <a:p>
                      <a:pPr algn="ctr"/>
                      <a:r>
                        <a:rPr lang="zh-CN" altLang="en-US" dirty="0" smtClean="0"/>
                        <a:t>∅</a:t>
                      </a:r>
                      <a:endParaRPr lang="en-US"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t>∅</a:t>
                      </a:r>
                      <a:endParaRPr lang="en-US" dirty="0" smtClean="0">
                        <a:latin typeface="Times New Roman" pitchFamily="18" charset="0"/>
                        <a:cs typeface="Times New Roman" pitchFamily="18" charset="0"/>
                      </a:endParaRPr>
                    </a:p>
                  </a:txBody>
                  <a:tcPr/>
                </a:tc>
              </a:tr>
              <a:tr h="314724">
                <a:tc>
                  <a:txBody>
                    <a:bodyPr/>
                    <a:lstStyle/>
                    <a:p>
                      <a:pPr algn="ctr"/>
                      <a:r>
                        <a:rPr lang="en-US" dirty="0" smtClean="0"/>
                        <a:t>c</a:t>
                      </a:r>
                      <a:endParaRPr lang="en-US" dirty="0">
                        <a:latin typeface="Times New Roman" pitchFamily="18" charset="0"/>
                        <a:cs typeface="Times New Roman" pitchFamily="18" charset="0"/>
                      </a:endParaRPr>
                    </a:p>
                  </a:txBody>
                  <a:tcPr/>
                </a:tc>
                <a:tc>
                  <a:txBody>
                    <a:bodyPr/>
                    <a:lstStyle/>
                    <a:p>
                      <a:pPr algn="ctr"/>
                      <a:r>
                        <a:rPr lang="en-US" dirty="0" smtClean="0"/>
                        <a:t>{a}</a:t>
                      </a:r>
                      <a:endParaRPr lang="en-US" dirty="0">
                        <a:latin typeface="Times New Roman" pitchFamily="18" charset="0"/>
                        <a:cs typeface="Times New Roman" pitchFamily="18" charset="0"/>
                      </a:endParaRPr>
                    </a:p>
                  </a:txBody>
                  <a:tcPr/>
                </a:tc>
                <a:tc>
                  <a:txBody>
                    <a:bodyPr/>
                    <a:lstStyle/>
                    <a:p>
                      <a:pPr algn="ctr"/>
                      <a:r>
                        <a:rPr lang="zh-CN" altLang="en-US" dirty="0" smtClean="0"/>
                        <a:t>∅</a:t>
                      </a:r>
                      <a:endParaRPr lang="en-US"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TOL: index structure (ii)</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sz="2800" dirty="0"/>
                  <a:t>Index: </a:t>
                </a:r>
                <a14:m>
                  <m:oMath xmlns:m="http://schemas.openxmlformats.org/officeDocument/2006/math">
                    <m:sSub>
                      <m:sSubPr>
                        <m:ctrlPr>
                          <a:rPr lang="en-US" altLang="zh-CN" sz="2800" i="1" dirty="0">
                            <a:latin typeface="Cambria Math"/>
                          </a:rPr>
                        </m:ctrlPr>
                      </m:sSubPr>
                      <m:e>
                        <m:r>
                          <a:rPr lang="en-US" altLang="zh-CN" sz="2800" i="1" dirty="0">
                            <a:latin typeface="Cambria Math"/>
                          </a:rPr>
                          <m:t>𝐿</m:t>
                        </m:r>
                      </m:e>
                      <m:sub>
                        <m:r>
                          <a:rPr lang="en-US" altLang="zh-CN" sz="2800" i="1" dirty="0">
                            <a:latin typeface="Cambria Math"/>
                          </a:rPr>
                          <m:t>𝑖𝑛</m:t>
                        </m:r>
                      </m:sub>
                    </m:sSub>
                    <m:r>
                      <a:rPr lang="en-US" altLang="zh-CN" sz="2800" i="1" dirty="0">
                        <a:latin typeface="Cambria Math"/>
                      </a:rPr>
                      <m:t> </m:t>
                    </m:r>
                  </m:oMath>
                </a14:m>
                <a:r>
                  <a:rPr lang="en-US" altLang="zh-CN" sz="2800" dirty="0"/>
                  <a:t>(</a:t>
                </a:r>
                <a14:m>
                  <m:oMath xmlns:m="http://schemas.openxmlformats.org/officeDocument/2006/math">
                    <m:r>
                      <a:rPr lang="en-US" altLang="zh-CN" sz="2800" i="1">
                        <a:solidFill>
                          <a:schemeClr val="tx2"/>
                        </a:solidFill>
                        <a:latin typeface="Cambria Math"/>
                        <a:ea typeface="Cambria Math"/>
                      </a:rPr>
                      <m:t>𝑣</m:t>
                    </m:r>
                  </m:oMath>
                </a14:m>
                <a:r>
                  <a:rPr lang="en-US" altLang="zh-CN" sz="2800" dirty="0"/>
                  <a:t>) contains all vertices u satisfying:</a:t>
                </a:r>
              </a:p>
              <a:p>
                <a:pPr lvl="1"/>
                <a:r>
                  <a:rPr lang="en-US" altLang="zh-CN" sz="2400" dirty="0"/>
                  <a:t>Reachability Constraint</a:t>
                </a:r>
                <a:r>
                  <a:rPr lang="zh-CN" altLang="en-US" sz="2400" dirty="0"/>
                  <a:t>，</a:t>
                </a:r>
                <a:r>
                  <a:rPr lang="en-US" altLang="zh-CN" sz="2400" dirty="0">
                    <a:solidFill>
                      <a:schemeClr val="tx2"/>
                    </a:solidFill>
                    <a:ea typeface="Cambria Math"/>
                  </a:rPr>
                  <a:t> </a:t>
                </a:r>
                <a14:m>
                  <m:oMath xmlns:m="http://schemas.openxmlformats.org/officeDocument/2006/math">
                    <m:r>
                      <a:rPr lang="en-US" altLang="zh-CN" sz="2400" i="1">
                        <a:solidFill>
                          <a:schemeClr val="tx2"/>
                        </a:solidFill>
                        <a:latin typeface="Cambria Math"/>
                        <a:ea typeface="Cambria Math"/>
                      </a:rPr>
                      <m:t>𝑢</m:t>
                    </m:r>
                    <m:r>
                      <a:rPr lang="en-US" altLang="zh-CN" sz="2400" i="1">
                        <a:latin typeface="Cambria Math"/>
                        <a:ea typeface="Cambria Math"/>
                      </a:rPr>
                      <m:t>⇝</m:t>
                    </m:r>
                  </m:oMath>
                </a14:m>
                <a:r>
                  <a:rPr lang="en-US" altLang="zh-CN" sz="2400" dirty="0">
                    <a:solidFill>
                      <a:schemeClr val="tx2"/>
                    </a:solidFill>
                    <a:ea typeface="Cambria Math"/>
                  </a:rPr>
                  <a:t> </a:t>
                </a:r>
                <a14:m>
                  <m:oMath xmlns:m="http://schemas.openxmlformats.org/officeDocument/2006/math">
                    <m:r>
                      <a:rPr lang="en-US" altLang="zh-CN" sz="2400" i="1">
                        <a:solidFill>
                          <a:schemeClr val="tx2"/>
                        </a:solidFill>
                        <a:latin typeface="Cambria Math"/>
                        <a:ea typeface="Cambria Math"/>
                      </a:rPr>
                      <m:t>𝑣</m:t>
                    </m:r>
                  </m:oMath>
                </a14:m>
                <a:endParaRPr lang="en-US" altLang="zh-CN" sz="2400" dirty="0"/>
              </a:p>
              <a:p>
                <a:pPr lvl="1"/>
                <a:r>
                  <a:rPr lang="en-US" altLang="zh-CN" sz="2400" dirty="0"/>
                  <a:t>Order Constraint, </a:t>
                </a:r>
                <a:r>
                  <a:rPr lang="en-US" altLang="zh-CN" sz="2400" i="1" dirty="0"/>
                  <a:t>l</a:t>
                </a:r>
                <a:r>
                  <a:rPr lang="en-US" altLang="zh-CN" sz="2400" dirty="0"/>
                  <a:t>(</a:t>
                </a:r>
                <a14:m>
                  <m:oMath xmlns:m="http://schemas.openxmlformats.org/officeDocument/2006/math">
                    <m:r>
                      <a:rPr lang="en-US" altLang="zh-CN" sz="2400" i="1">
                        <a:solidFill>
                          <a:schemeClr val="tx2"/>
                        </a:solidFill>
                        <a:latin typeface="Cambria Math"/>
                        <a:ea typeface="Cambria Math"/>
                      </a:rPr>
                      <m:t>𝑢</m:t>
                    </m:r>
                  </m:oMath>
                </a14:m>
                <a:r>
                  <a:rPr lang="en-US" altLang="zh-CN" sz="2400" dirty="0"/>
                  <a:t>) &lt; </a:t>
                </a:r>
                <a:r>
                  <a:rPr lang="en-US" altLang="zh-CN" sz="2400" i="1" dirty="0"/>
                  <a:t>l</a:t>
                </a:r>
                <a:r>
                  <a:rPr lang="en-US" altLang="zh-CN" sz="2400" dirty="0"/>
                  <a:t>(</a:t>
                </a:r>
                <a14:m>
                  <m:oMath xmlns:m="http://schemas.openxmlformats.org/officeDocument/2006/math">
                    <m:r>
                      <a:rPr lang="en-US" altLang="zh-CN" sz="2400" i="1">
                        <a:solidFill>
                          <a:schemeClr val="tx2"/>
                        </a:solidFill>
                        <a:latin typeface="Cambria Math"/>
                        <a:ea typeface="Cambria Math"/>
                      </a:rPr>
                      <m:t>𝑣</m:t>
                    </m:r>
                  </m:oMath>
                </a14:m>
                <a:r>
                  <a:rPr lang="en-US" altLang="zh-CN" sz="2400" dirty="0"/>
                  <a:t>);</a:t>
                </a:r>
              </a:p>
              <a:p>
                <a:pPr lvl="1"/>
                <a:r>
                  <a:rPr lang="en-US" altLang="zh-CN" sz="2400" dirty="0"/>
                  <a:t>Path Constraint, </a:t>
                </a:r>
                <a:r>
                  <a:rPr lang="zh-CN" altLang="en-US" sz="2400" dirty="0"/>
                  <a:t>∄</a:t>
                </a:r>
                <a:r>
                  <a:rPr lang="en-US" altLang="zh-CN" sz="2400" dirty="0" smtClean="0">
                    <a:solidFill>
                      <a:schemeClr val="tx2"/>
                    </a:solidFill>
                  </a:rPr>
                  <a:t>w,</a:t>
                </a:r>
                <a:r>
                  <a:rPr lang="en-US" altLang="zh-CN" dirty="0">
                    <a:solidFill>
                      <a:schemeClr val="tx2"/>
                    </a:solidFill>
                    <a:ea typeface="Cambria Math"/>
                  </a:rPr>
                  <a:t> </a:t>
                </a:r>
                <a14:m>
                  <m:oMath xmlns:m="http://schemas.openxmlformats.org/officeDocument/2006/math">
                    <m:r>
                      <a:rPr lang="en-US" altLang="zh-CN" i="1">
                        <a:solidFill>
                          <a:schemeClr val="tx2"/>
                        </a:solidFill>
                        <a:latin typeface="Cambria Math"/>
                        <a:ea typeface="Cambria Math"/>
                      </a:rPr>
                      <m:t>𝑢</m:t>
                    </m:r>
                    <m:r>
                      <a:rPr lang="en-US" altLang="zh-CN" sz="1800" i="1">
                        <a:latin typeface="Cambria Math"/>
                        <a:ea typeface="Cambria Math"/>
                      </a:rPr>
                      <m:t>⇝</m:t>
                    </m:r>
                  </m:oMath>
                </a14:m>
                <a:r>
                  <a:rPr lang="en-GB" altLang="zh-CN" dirty="0">
                    <a:solidFill>
                      <a:schemeClr val="tx2"/>
                    </a:solidFill>
                  </a:rPr>
                  <a:t>w</a:t>
                </a:r>
                <a:r>
                  <a:rPr lang="en-GB" altLang="zh-CN" dirty="0"/>
                  <a:t>, </a:t>
                </a:r>
                <a:r>
                  <a:rPr lang="en-GB" altLang="zh-CN" dirty="0">
                    <a:solidFill>
                      <a:schemeClr val="tx2"/>
                    </a:solidFill>
                  </a:rPr>
                  <a:t>w</a:t>
                </a:r>
                <a14:m>
                  <m:oMath xmlns:m="http://schemas.openxmlformats.org/officeDocument/2006/math">
                    <m:r>
                      <a:rPr lang="en-US" altLang="zh-CN" i="1">
                        <a:latin typeface="Cambria Math"/>
                        <a:ea typeface="Cambria Math"/>
                      </a:rPr>
                      <m:t>⇝</m:t>
                    </m:r>
                    <m:r>
                      <a:rPr lang="en-US" altLang="zh-CN" i="1">
                        <a:solidFill>
                          <a:schemeClr val="tx2"/>
                        </a:solidFill>
                        <a:latin typeface="Cambria Math"/>
                        <a:ea typeface="Cambria Math"/>
                      </a:rPr>
                      <m:t>𝑣</m:t>
                    </m:r>
                  </m:oMath>
                </a14:m>
                <a:r>
                  <a:rPr lang="en-GB" altLang="zh-CN" dirty="0"/>
                  <a:t>, </a:t>
                </a:r>
                <a:r>
                  <a:rPr lang="en-GB" altLang="zh-CN" i="1" dirty="0"/>
                  <a:t>l</a:t>
                </a:r>
                <a:r>
                  <a:rPr lang="en-GB" altLang="zh-CN" dirty="0"/>
                  <a:t>(</a:t>
                </a:r>
                <a:r>
                  <a:rPr lang="en-GB" altLang="zh-CN" dirty="0">
                    <a:solidFill>
                      <a:schemeClr val="tx2"/>
                    </a:solidFill>
                  </a:rPr>
                  <a:t>w</a:t>
                </a:r>
                <a:r>
                  <a:rPr lang="en-GB" altLang="zh-CN" dirty="0"/>
                  <a:t>)&lt;</a:t>
                </a:r>
                <a:r>
                  <a:rPr lang="en-GB" altLang="zh-CN" i="1" dirty="0"/>
                  <a:t>l</a:t>
                </a:r>
                <a:r>
                  <a:rPr lang="en-GB" altLang="zh-CN" dirty="0"/>
                  <a:t>(</a:t>
                </a:r>
                <a14:m>
                  <m:oMath xmlns:m="http://schemas.openxmlformats.org/officeDocument/2006/math">
                    <m:r>
                      <a:rPr lang="en-US" altLang="zh-CN" i="1">
                        <a:solidFill>
                          <a:schemeClr val="tx2"/>
                        </a:solidFill>
                        <a:latin typeface="Cambria Math"/>
                        <a:ea typeface="Cambria Math"/>
                      </a:rPr>
                      <m:t>𝑢</m:t>
                    </m:r>
                  </m:oMath>
                </a14:m>
                <a:r>
                  <a:rPr lang="en-GB" altLang="zh-CN" dirty="0"/>
                  <a:t>)</a:t>
                </a:r>
                <a:r>
                  <a:rPr lang="en-US" altLang="zh-CN" dirty="0"/>
                  <a:t>.</a:t>
                </a:r>
              </a:p>
              <a:p>
                <a:pPr lvl="1"/>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l="-1259" t="-1348"/>
                </a:stretch>
              </a:blipFill>
            </p:spPr>
            <p:txBody>
              <a:bodyPr/>
              <a:lstStyle/>
              <a:p>
                <a:r>
                  <a:rPr lang="zh-CN" altLang="en-US">
                    <a:noFill/>
                  </a:rPr>
                  <a:t> </a:t>
                </a:r>
              </a:p>
            </p:txBody>
          </p:sp>
        </mc:Fallback>
      </mc:AlternateContent>
      <p:sp>
        <p:nvSpPr>
          <p:cNvPr id="4" name="TextBox 3"/>
          <p:cNvSpPr txBox="1"/>
          <p:nvPr/>
        </p:nvSpPr>
        <p:spPr>
          <a:xfrm>
            <a:off x="5436096" y="4067780"/>
            <a:ext cx="3168352" cy="369332"/>
          </a:xfrm>
          <a:prstGeom prst="rect">
            <a:avLst/>
          </a:prstGeom>
          <a:noFill/>
        </p:spPr>
        <p:txBody>
          <a:bodyPr wrap="square" rtlCol="0">
            <a:spAutoFit/>
          </a:bodyPr>
          <a:lstStyle/>
          <a:p>
            <a:r>
              <a:rPr lang="en-US" b="1" i="1" dirty="0" smtClean="0">
                <a:latin typeface="Times New Roman" pitchFamily="18" charset="0"/>
                <a:cs typeface="Times New Roman" pitchFamily="18" charset="0"/>
              </a:rPr>
              <a:t>l</a:t>
            </a:r>
            <a:r>
              <a:rPr lang="en-US" b="1" dirty="0" smtClean="0">
                <a:latin typeface="Times New Roman" pitchFamily="18" charset="0"/>
                <a:cs typeface="Times New Roman" pitchFamily="18" charset="0"/>
              </a:rPr>
              <a:t>(a)=1, </a:t>
            </a:r>
            <a:r>
              <a:rPr lang="en-US" b="1" i="1" dirty="0" smtClean="0">
                <a:latin typeface="Times New Roman" pitchFamily="18" charset="0"/>
                <a:cs typeface="Times New Roman" pitchFamily="18" charset="0"/>
              </a:rPr>
              <a:t>l</a:t>
            </a:r>
            <a:r>
              <a:rPr lang="en-US" b="1" dirty="0" smtClean="0">
                <a:latin typeface="Times New Roman" pitchFamily="18" charset="0"/>
                <a:cs typeface="Times New Roman" pitchFamily="18" charset="0"/>
              </a:rPr>
              <a:t>(b)=2, </a:t>
            </a:r>
            <a:r>
              <a:rPr lang="en-US" b="1" i="1" dirty="0" smtClean="0">
                <a:latin typeface="Times New Roman" pitchFamily="18" charset="0"/>
                <a:cs typeface="Times New Roman" pitchFamily="18" charset="0"/>
              </a:rPr>
              <a:t>l</a:t>
            </a:r>
            <a:r>
              <a:rPr lang="en-US" b="1" dirty="0" smtClean="0">
                <a:latin typeface="Times New Roman" pitchFamily="18" charset="0"/>
                <a:cs typeface="Times New Roman" pitchFamily="18" charset="0"/>
              </a:rPr>
              <a:t>(c)=3,l(d)=4</a:t>
            </a:r>
            <a:endParaRPr lang="en-US" b="1"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5" name="Content Placeholder 2"/>
              <p:cNvSpPr txBox="1">
                <a:spLocks/>
              </p:cNvSpPr>
              <p:nvPr/>
            </p:nvSpPr>
            <p:spPr bwMode="auto">
              <a:xfrm>
                <a:off x="611560" y="3933056"/>
                <a:ext cx="7772400" cy="2376264"/>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800" b="0" i="0" u="none" strike="noStrike" kern="0" cap="none" spc="0" normalizeH="0" baseline="0" noProof="0" dirty="0" smtClean="0">
                    <a:ln>
                      <a:noFill/>
                    </a:ln>
                    <a:solidFill>
                      <a:schemeClr val="tx1"/>
                    </a:solidFill>
                    <a:effectLst/>
                    <a:uLnTx/>
                    <a:uFillTx/>
                    <a:latin typeface="Times New Roman" pitchFamily="18" charset="0"/>
                    <a:ea typeface="MS PGothic" pitchFamily="34" charset="-128"/>
                    <a:cs typeface="Times New Roman" pitchFamily="18" charset="0"/>
                  </a:rPr>
                  <a:t>Example</a:t>
                </a:r>
              </a:p>
              <a:p>
                <a:pPr marL="342900" lvl="0" indent="-342900" fontAlgn="base">
                  <a:spcBef>
                    <a:spcPct val="20000"/>
                  </a:spcBef>
                  <a:spcAft>
                    <a:spcPct val="0"/>
                  </a:spcAft>
                  <a:buFontTx/>
                  <a:buChar char="•"/>
                  <a:defRPr/>
                </a:pPr>
                <a14:m>
                  <m:oMath xmlns:m="http://schemas.openxmlformats.org/officeDocument/2006/math">
                    <m:sSub>
                      <m:sSubPr>
                        <m:ctrlPr>
                          <a:rPr lang="en-US" altLang="zh-CN" sz="2800" i="1" dirty="0">
                            <a:latin typeface="Cambria Math"/>
                          </a:rPr>
                        </m:ctrlPr>
                      </m:sSubPr>
                      <m:e>
                        <m:r>
                          <a:rPr lang="en-US" altLang="zh-CN" sz="2800" i="1" dirty="0">
                            <a:latin typeface="Cambria Math"/>
                          </a:rPr>
                          <m:t>𝐿</m:t>
                        </m:r>
                      </m:e>
                      <m:sub>
                        <m:r>
                          <a:rPr lang="en-US" altLang="zh-CN" sz="2800" i="1" dirty="0">
                            <a:latin typeface="Cambria Math"/>
                          </a:rPr>
                          <m:t>𝑖𝑛</m:t>
                        </m:r>
                      </m:sub>
                    </m:sSub>
                    <m:r>
                      <a:rPr lang="en-US" altLang="zh-CN" sz="2800" i="1" dirty="0">
                        <a:latin typeface="Cambria Math"/>
                      </a:rPr>
                      <m:t> </m:t>
                    </m:r>
                  </m:oMath>
                </a14:m>
                <a:r>
                  <a:rPr lang="en-US" altLang="zh-CN" sz="2800" dirty="0" smtClean="0"/>
                  <a:t>(c) </a:t>
                </a:r>
                <a:r>
                  <a:rPr lang="en-US" sz="2800" kern="0" dirty="0" smtClean="0">
                    <a:latin typeface="Times New Roman" pitchFamily="18" charset="0"/>
                    <a:ea typeface="MS PGothic" pitchFamily="34" charset="-128"/>
                    <a:cs typeface="Times New Roman" pitchFamily="18" charset="0"/>
                  </a:rPr>
                  <a:t>: = {a}</a:t>
                </a:r>
              </a:p>
              <a:p>
                <a:pPr marL="800100" lvl="1" indent="-342900" fontAlgn="base">
                  <a:spcBef>
                    <a:spcPct val="20000"/>
                  </a:spcBef>
                  <a:spcAft>
                    <a:spcPct val="0"/>
                  </a:spcAft>
                  <a:buFontTx/>
                  <a:buChar char="•"/>
                  <a:defRPr/>
                </a:pPr>
                <a:r>
                  <a:rPr lang="en-US" altLang="zh-CN" sz="2400" dirty="0">
                    <a:latin typeface="Times New Roman" panose="02020603050405020304" pitchFamily="18" charset="0"/>
                    <a:cs typeface="Times New Roman" panose="02020603050405020304" pitchFamily="18" charset="0"/>
                  </a:rPr>
                  <a:t>Reachability </a:t>
                </a:r>
                <a:r>
                  <a:rPr lang="en-US" altLang="zh-CN" sz="2400" dirty="0" smtClean="0">
                    <a:latin typeface="Times New Roman" panose="02020603050405020304" pitchFamily="18" charset="0"/>
                    <a:cs typeface="Times New Roman" panose="02020603050405020304" pitchFamily="18" charset="0"/>
                  </a:rPr>
                  <a:t>Constraint: {</a:t>
                </a:r>
                <a:r>
                  <a:rPr lang="en-US" altLang="zh-CN" sz="2400" dirty="0" err="1" smtClean="0">
                    <a:latin typeface="Times New Roman" panose="02020603050405020304" pitchFamily="18" charset="0"/>
                    <a:cs typeface="Times New Roman" panose="02020603050405020304" pitchFamily="18" charset="0"/>
                  </a:rPr>
                  <a:t>a,b</a:t>
                </a:r>
                <a:r>
                  <a:rPr lang="en-US" altLang="zh-CN" sz="2400" dirty="0" smtClean="0">
                    <a:latin typeface="Times New Roman" panose="02020603050405020304" pitchFamily="18" charset="0"/>
                    <a:cs typeface="Times New Roman" panose="02020603050405020304" pitchFamily="18" charset="0"/>
                  </a:rPr>
                  <a:t>}</a:t>
                </a:r>
              </a:p>
              <a:p>
                <a:pPr marL="800100" lvl="1" indent="-342900" fontAlgn="base">
                  <a:spcBef>
                    <a:spcPct val="20000"/>
                  </a:spcBef>
                  <a:spcAft>
                    <a:spcPct val="0"/>
                  </a:spcAft>
                  <a:buFontTx/>
                  <a:buChar char="•"/>
                  <a:defRPr/>
                </a:pPr>
                <a:r>
                  <a:rPr kumimoji="0" lang="en-US" sz="2400" b="0" i="0" u="none" strike="noStrike" kern="0" cap="none" spc="0" normalizeH="0" baseline="0" noProof="0" dirty="0" smtClean="0">
                    <a:ln>
                      <a:noFill/>
                    </a:ln>
                    <a:solidFill>
                      <a:schemeClr val="tx1"/>
                    </a:solidFill>
                    <a:effectLst/>
                    <a:uLnTx/>
                    <a:uFillTx/>
                    <a:latin typeface="Times New Roman" pitchFamily="18" charset="0"/>
                    <a:ea typeface="MS PGothic" pitchFamily="34" charset="-128"/>
                    <a:cs typeface="Times New Roman" pitchFamily="18" charset="0"/>
                  </a:rPr>
                  <a:t>Order Constraint: {</a:t>
                </a:r>
                <a:r>
                  <a:rPr kumimoji="0" lang="en-US" sz="2400" b="0" i="0" u="none" strike="noStrike" kern="0" cap="none" spc="0" normalizeH="0" baseline="0" noProof="0" dirty="0" err="1" smtClean="0">
                    <a:ln>
                      <a:noFill/>
                    </a:ln>
                    <a:solidFill>
                      <a:schemeClr val="tx1"/>
                    </a:solidFill>
                    <a:effectLst/>
                    <a:uLnTx/>
                    <a:uFillTx/>
                    <a:latin typeface="Times New Roman" pitchFamily="18" charset="0"/>
                    <a:ea typeface="MS PGothic" pitchFamily="34" charset="-128"/>
                    <a:cs typeface="Times New Roman" pitchFamily="18" charset="0"/>
                  </a:rPr>
                  <a:t>a,b</a:t>
                </a:r>
                <a:r>
                  <a:rPr kumimoji="0" lang="en-US" sz="2400" b="0" i="0" u="none" strike="noStrike" kern="0" cap="none" spc="0" normalizeH="0" baseline="0" noProof="0" dirty="0" smtClean="0">
                    <a:ln>
                      <a:noFill/>
                    </a:ln>
                    <a:solidFill>
                      <a:schemeClr val="tx1"/>
                    </a:solidFill>
                    <a:effectLst/>
                    <a:uLnTx/>
                    <a:uFillTx/>
                    <a:latin typeface="Times New Roman" pitchFamily="18" charset="0"/>
                    <a:ea typeface="MS PGothic" pitchFamily="34" charset="-128"/>
                    <a:cs typeface="Times New Roman" pitchFamily="18" charset="0"/>
                  </a:rPr>
                  <a:t>}</a:t>
                </a:r>
              </a:p>
              <a:p>
                <a:pPr marL="800100" lvl="1" indent="-342900" fontAlgn="base">
                  <a:spcBef>
                    <a:spcPct val="20000"/>
                  </a:spcBef>
                  <a:spcAft>
                    <a:spcPct val="0"/>
                  </a:spcAft>
                  <a:buFontTx/>
                  <a:buChar char="•"/>
                  <a:defRPr/>
                </a:pPr>
                <a:r>
                  <a:rPr lang="en-US" sz="2400" kern="0" dirty="0" smtClean="0">
                    <a:latin typeface="Times New Roman" pitchFamily="18" charset="0"/>
                    <a:ea typeface="MS PGothic" pitchFamily="34" charset="-128"/>
                    <a:cs typeface="Times New Roman" pitchFamily="18" charset="0"/>
                  </a:rPr>
                  <a:t>Path Constraint: {</a:t>
                </a:r>
                <a:r>
                  <a:rPr lang="en-US" sz="2400" kern="0" dirty="0" err="1" smtClean="0">
                    <a:latin typeface="Times New Roman" pitchFamily="18" charset="0"/>
                    <a:ea typeface="MS PGothic" pitchFamily="34" charset="-128"/>
                    <a:cs typeface="Times New Roman" pitchFamily="18" charset="0"/>
                  </a:rPr>
                  <a:t>a,d</a:t>
                </a:r>
                <a:r>
                  <a:rPr lang="en-US" sz="2400" kern="0" dirty="0" smtClean="0">
                    <a:latin typeface="Times New Roman" pitchFamily="18" charset="0"/>
                    <a:ea typeface="MS PGothic" pitchFamily="34" charset="-128"/>
                    <a:cs typeface="Times New Roman" pitchFamily="18" charset="0"/>
                  </a:rPr>
                  <a:t>}</a:t>
                </a:r>
                <a:endParaRPr kumimoji="0" lang="en-US" sz="2400" b="0" i="0" u="none" strike="noStrike" kern="0" cap="none" spc="0" normalizeH="0" baseline="0" noProof="0" dirty="0" smtClean="0">
                  <a:ln>
                    <a:noFill/>
                  </a:ln>
                  <a:solidFill>
                    <a:schemeClr val="tx1"/>
                  </a:solidFill>
                  <a:effectLst/>
                  <a:uLnTx/>
                  <a:uFillTx/>
                  <a:latin typeface="Times New Roman" pitchFamily="18" charset="0"/>
                  <a:ea typeface="MS PGothic" pitchFamily="34" charset="-128"/>
                  <a:cs typeface="Times New Roman" pitchFamily="18" charset="0"/>
                </a:endParaRPr>
              </a:p>
            </p:txBody>
          </p:sp>
        </mc:Choice>
        <mc:Fallback>
          <p:sp>
            <p:nvSpPr>
              <p:cNvPr id="5" name="Content Placeholder 2"/>
              <p:cNvSpPr txBox="1">
                <a:spLocks noRot="1" noChangeAspect="1" noMove="1" noResize="1" noEditPoints="1" noAdjustHandles="1" noChangeArrowheads="1" noChangeShapeType="1" noTextEdit="1"/>
              </p:cNvSpPr>
              <p:nvPr/>
            </p:nvSpPr>
            <p:spPr bwMode="auto">
              <a:xfrm>
                <a:off x="611560" y="3933056"/>
                <a:ext cx="7772400" cy="2376264"/>
              </a:xfrm>
              <a:prstGeom prst="rect">
                <a:avLst/>
              </a:prstGeom>
              <a:blipFill rotWithShape="1">
                <a:blip r:embed="rId4"/>
                <a:stretch>
                  <a:fillRect l="-1488" t="-2296" b="-4337"/>
                </a:stretch>
              </a:blipFill>
              <a:ln w="9525">
                <a:solidFill>
                  <a:schemeClr val="tx1"/>
                </a:solidFill>
                <a:miter lim="800000"/>
                <a:headEnd/>
                <a:tailEnd/>
              </a:ln>
            </p:spPr>
            <p:txBody>
              <a:bodyPr/>
              <a:lstStyle/>
              <a:p>
                <a:r>
                  <a:rPr lang="zh-CN" altLang="en-US">
                    <a:noFill/>
                  </a:rPr>
                  <a:t> </a:t>
                </a:r>
              </a:p>
            </p:txBody>
          </p:sp>
        </mc:Fallback>
      </mc:AlternateContent>
      <p:pic>
        <p:nvPicPr>
          <p:cNvPr id="6" name="Picture 2"/>
          <p:cNvPicPr>
            <a:picLocks noChangeAspect="1" noChangeArrowheads="1"/>
          </p:cNvPicPr>
          <p:nvPr/>
        </p:nvPicPr>
        <p:blipFill>
          <a:blip r:embed="rId5" cstate="print"/>
          <a:srcRect/>
          <a:stretch>
            <a:fillRect/>
          </a:stretch>
        </p:blipFill>
        <p:spPr bwMode="auto">
          <a:xfrm>
            <a:off x="5796136" y="4448129"/>
            <a:ext cx="2048129" cy="1335410"/>
          </a:xfrm>
          <a:prstGeom prst="rect">
            <a:avLst/>
          </a:prstGeom>
          <a:noFill/>
          <a:ln w="9525">
            <a:noFill/>
            <a:miter lim="800000"/>
            <a:headEnd/>
            <a:tailEnd/>
          </a:ln>
        </p:spPr>
      </p:pic>
      <p:sp>
        <p:nvSpPr>
          <p:cNvPr id="7" name="矩形 6"/>
          <p:cNvSpPr/>
          <p:nvPr/>
        </p:nvSpPr>
        <p:spPr>
          <a:xfrm>
            <a:off x="2051720" y="4446404"/>
            <a:ext cx="1224136" cy="4947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下箭头 7"/>
          <p:cNvSpPr/>
          <p:nvPr/>
        </p:nvSpPr>
        <p:spPr>
          <a:xfrm>
            <a:off x="7502294" y="4782294"/>
            <a:ext cx="144016" cy="648071"/>
          </a:xfrm>
          <a:prstGeom prst="downArrow">
            <a:avLst/>
          </a:prstGeom>
          <a:solidFill>
            <a:schemeClr val="tx1"/>
          </a:solidFill>
          <a:ln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流程图: 联系 8"/>
          <p:cNvSpPr/>
          <p:nvPr/>
        </p:nvSpPr>
        <p:spPr>
          <a:xfrm>
            <a:off x="7415918" y="5445223"/>
            <a:ext cx="302400" cy="3024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d</a:t>
            </a:r>
            <a:endParaRPr lang="zh-CN" altLang="en-US" dirty="0"/>
          </a:p>
        </p:txBody>
      </p:sp>
      <p:sp>
        <p:nvSpPr>
          <p:cNvPr id="10" name="TextBox 9"/>
          <p:cNvSpPr txBox="1"/>
          <p:nvPr/>
        </p:nvSpPr>
        <p:spPr>
          <a:xfrm>
            <a:off x="7718318" y="5435932"/>
            <a:ext cx="301637" cy="369332"/>
          </a:xfrm>
          <a:prstGeom prst="rect">
            <a:avLst/>
          </a:prstGeom>
          <a:noFill/>
        </p:spPr>
        <p:txBody>
          <a:bodyPr wrap="square" rtlCol="0">
            <a:spAutoFit/>
          </a:bodyPr>
          <a:lstStyle/>
          <a:p>
            <a:r>
              <a:rPr lang="en-US" altLang="zh-CN" dirty="0" smtClean="0"/>
              <a:t>4</a:t>
            </a:r>
            <a:endParaRPr lang="zh-CN" altLang="en-US" dirty="0"/>
          </a:p>
        </p:txBody>
      </p:sp>
    </p:spTree>
    <p:extLst>
      <p:ext uri="{BB962C8B-B14F-4D97-AF65-F5344CB8AC3E}">
        <p14:creationId xmlns:p14="http://schemas.microsoft.com/office/powerpoint/2010/main" val="294011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Instantiation of TOL index</a:t>
            </a:r>
            <a:endParaRPr lang="zh-CN" altLang="en-US" dirty="0"/>
          </a:p>
        </p:txBody>
      </p:sp>
      <p:sp>
        <p:nvSpPr>
          <p:cNvPr id="3" name="内容占位符 2"/>
          <p:cNvSpPr>
            <a:spLocks noGrp="1"/>
          </p:cNvSpPr>
          <p:nvPr>
            <p:ph idx="1"/>
          </p:nvPr>
        </p:nvSpPr>
        <p:spPr/>
        <p:txBody>
          <a:bodyPr/>
          <a:lstStyle/>
          <a:p>
            <a:r>
              <a:rPr lang="en-US" altLang="zh-CN" dirty="0" smtClean="0"/>
              <a:t>TF/DL/PLL</a:t>
            </a:r>
          </a:p>
          <a:p>
            <a:pPr lvl="1"/>
            <a:r>
              <a:rPr lang="en-US" altLang="zh-CN" dirty="0" smtClean="0"/>
              <a:t>Implicitly define a total order</a:t>
            </a:r>
          </a:p>
          <a:p>
            <a:pPr lvl="1"/>
            <a:r>
              <a:rPr lang="en-US" altLang="zh-CN" dirty="0" smtClean="0"/>
              <a:t>Label sets constructed satisfying three constraints.</a:t>
            </a:r>
            <a:endParaRPr lang="zh-CN" altLang="en-US" dirty="0"/>
          </a:p>
        </p:txBody>
      </p:sp>
    </p:spTree>
    <p:extLst>
      <p:ext uri="{BB962C8B-B14F-4D97-AF65-F5344CB8AC3E}">
        <p14:creationId xmlns:p14="http://schemas.microsoft.com/office/powerpoint/2010/main" val="2187589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852936"/>
            <a:ext cx="7772400" cy="1143000"/>
          </a:xfrm>
        </p:spPr>
        <p:txBody>
          <a:bodyPr>
            <a:normAutofit fontScale="90000"/>
          </a:bodyPr>
          <a:lstStyle/>
          <a:p>
            <a:pPr algn="ctr"/>
            <a:r>
              <a:rPr lang="en-US" dirty="0" smtClean="0"/>
              <a:t/>
            </a:r>
            <a:br>
              <a:rPr lang="en-US" dirty="0" smtClean="0"/>
            </a:br>
            <a:r>
              <a:rPr lang="en-US" dirty="0" smtClean="0">
                <a:solidFill>
                  <a:schemeClr val="tx1"/>
                </a:solidFill>
              </a:rPr>
              <a:t> Dynamic Updates on TOL Indices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 Definition: Dynamic updates on TOL indices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dirty="0" smtClean="0"/>
                  <a:t>Definition:</a:t>
                </a:r>
              </a:p>
              <a:p>
                <a:pPr lvl="1"/>
                <a:r>
                  <a:rPr lang="en-US" dirty="0" smtClean="0"/>
                  <a:t>Input: total order </a:t>
                </a:r>
                <a14:m>
                  <m:oMath xmlns:m="http://schemas.openxmlformats.org/officeDocument/2006/math">
                    <m:r>
                      <a:rPr lang="en-US" altLang="zh-CN" i="1">
                        <a:latin typeface="Cambria Math"/>
                        <a:ea typeface="Cambria Math"/>
                      </a:rPr>
                      <m:t>𝑙</m:t>
                    </m:r>
                  </m:oMath>
                </a14:m>
                <a:r>
                  <a:rPr lang="en-US" altLang="zh-CN" dirty="0" smtClean="0">
                    <a:latin typeface="Cambria Math" panose="02040503050406030204" pitchFamily="18" charset="0"/>
                  </a:rPr>
                  <a:t>, TOL index </a:t>
                </a:r>
                <a14:m>
                  <m:oMath xmlns:m="http://schemas.openxmlformats.org/officeDocument/2006/math">
                    <m:r>
                      <a:rPr lang="en-US" altLang="zh-CN" i="1" smtClean="0">
                        <a:solidFill>
                          <a:schemeClr val="tx1"/>
                        </a:solidFill>
                        <a:latin typeface="Cambria Math"/>
                        <a:ea typeface="Cambria Math"/>
                      </a:rPr>
                      <m:t>ℒ</m:t>
                    </m:r>
                  </m:oMath>
                </a14:m>
                <a:r>
                  <a:rPr lang="en-US" altLang="zh-CN" dirty="0" smtClean="0">
                    <a:latin typeface="Cambria Math" panose="02040503050406030204" pitchFamily="18" charset="0"/>
                  </a:rPr>
                  <a:t>, and a vertex u to be inserted/deleted</a:t>
                </a:r>
                <a:endParaRPr lang="en-US" altLang="zh-CN" dirty="0">
                  <a:latin typeface="Cambria Math" panose="02040503050406030204" pitchFamily="18" charset="0"/>
                </a:endParaRPr>
              </a:p>
              <a:p>
                <a:pPr lvl="1"/>
                <a:r>
                  <a:rPr lang="en-US" dirty="0" smtClean="0"/>
                  <a:t>Output: a new total order </a:t>
                </a:r>
                <a14:m>
                  <m:oMath xmlns:m="http://schemas.openxmlformats.org/officeDocument/2006/math">
                    <m:sSup>
                      <m:sSupPr>
                        <m:ctrlPr>
                          <a:rPr lang="en-US" altLang="zh-CN" i="1">
                            <a:latin typeface="Cambria Math"/>
                          </a:rPr>
                        </m:ctrlPr>
                      </m:sSupPr>
                      <m:e>
                        <m:r>
                          <a:rPr lang="en-US" altLang="zh-CN" i="1">
                            <a:latin typeface="Cambria Math"/>
                          </a:rPr>
                          <m:t>𝑙</m:t>
                        </m:r>
                      </m:e>
                      <m:sup>
                        <m:r>
                          <a:rPr lang="en-US" altLang="zh-CN" i="1">
                            <a:latin typeface="Cambria Math"/>
                          </a:rPr>
                          <m:t>′</m:t>
                        </m:r>
                      </m:sup>
                    </m:sSup>
                  </m:oMath>
                </a14:m>
                <a:r>
                  <a:rPr lang="zh-CN" altLang="en-US" dirty="0" smtClean="0"/>
                  <a:t> </a:t>
                </a:r>
                <a:r>
                  <a:rPr lang="en-US" altLang="zh-CN" dirty="0" smtClean="0"/>
                  <a:t>and TOL index </a:t>
                </a:r>
                <a14:m>
                  <m:oMath xmlns:m="http://schemas.openxmlformats.org/officeDocument/2006/math">
                    <m:r>
                      <a:rPr lang="en-US" altLang="zh-CN" i="1">
                        <a:latin typeface="Cambria Math"/>
                        <a:ea typeface="Cambria Math"/>
                      </a:rPr>
                      <m:t>ℒ</m:t>
                    </m:r>
                    <m:r>
                      <a:rPr lang="en-US" altLang="zh-CN" b="0" i="1" smtClean="0">
                        <a:latin typeface="Cambria Math"/>
                        <a:ea typeface="Cambria Math"/>
                      </a:rPr>
                      <m:t>′</m:t>
                    </m:r>
                  </m:oMath>
                </a14:m>
                <a:r>
                  <a:rPr lang="en-US" altLang="zh-CN" dirty="0" smtClean="0"/>
                  <a:t>.</a:t>
                </a:r>
                <a:endParaRPr lang="en-US" dirty="0" smtClean="0"/>
              </a:p>
              <a:p>
                <a:endParaRPr lang="en-US" dirty="0" smtClean="0"/>
              </a:p>
              <a:p>
                <a:r>
                  <a:rPr lang="en-US" dirty="0" smtClean="0"/>
                  <a:t>Why Maintaining TOL:</a:t>
                </a:r>
              </a:p>
              <a:p>
                <a:pPr lvl="1"/>
                <a:r>
                  <a:rPr lang="en-US" dirty="0" smtClean="0"/>
                  <a:t>Efficient </a:t>
                </a:r>
                <a:r>
                  <a:rPr lang="en-US" dirty="0" smtClean="0"/>
                  <a:t>for static graph</a:t>
                </a:r>
              </a:p>
              <a:p>
                <a:pPr lvl="1"/>
                <a:r>
                  <a:rPr lang="en-US" dirty="0" smtClean="0"/>
                  <a:t>Update the indices to still be TOL</a:t>
                </a:r>
                <a:endParaRPr lang="en-US" dirty="0"/>
              </a:p>
              <a:p>
                <a:endParaRPr lang="en-US" dirty="0" smtClean="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1887" r="-2000"/>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TOL insertion: deciding total order</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rmAutofit/>
              </a:bodyPr>
              <a:lstStyle/>
              <a:p>
                <a:r>
                  <a:rPr lang="en-US" altLang="zh-CN" dirty="0" smtClean="0"/>
                  <a:t>Imposed constraints:</a:t>
                </a:r>
              </a:p>
              <a:p>
                <a:pPr lvl="1"/>
                <a14:m>
                  <m:oMath xmlns:m="http://schemas.openxmlformats.org/officeDocument/2006/math">
                    <m:r>
                      <a:rPr lang="en-US" altLang="zh-CN" i="1">
                        <a:latin typeface="Cambria Math"/>
                      </a:rPr>
                      <m:t>𝑙</m:t>
                    </m:r>
                  </m:oMath>
                </a14:m>
                <a:r>
                  <a:rPr lang="en-US" altLang="zh-CN" dirty="0" smtClean="0"/>
                  <a:t>(</a:t>
                </a:r>
                <a14:m>
                  <m:oMath xmlns:m="http://schemas.openxmlformats.org/officeDocument/2006/math">
                    <m:r>
                      <a:rPr lang="en-US" altLang="zh-CN" b="0" i="1" dirty="0" smtClean="0">
                        <a:latin typeface="Cambria Math"/>
                      </a:rPr>
                      <m:t>𝑐</m:t>
                    </m:r>
                  </m:oMath>
                </a14:m>
                <a:r>
                  <a:rPr lang="en-US" altLang="zh-CN" dirty="0" smtClean="0"/>
                  <a:t>)&lt; </a:t>
                </a:r>
                <a14:m>
                  <m:oMath xmlns:m="http://schemas.openxmlformats.org/officeDocument/2006/math">
                    <m:r>
                      <a:rPr lang="en-US" altLang="zh-CN" i="1">
                        <a:latin typeface="Cambria Math"/>
                      </a:rPr>
                      <m:t>𝑙</m:t>
                    </m:r>
                  </m:oMath>
                </a14:m>
                <a:r>
                  <a:rPr lang="en-US" altLang="zh-CN" dirty="0" smtClean="0"/>
                  <a:t>(</a:t>
                </a:r>
                <a14:m>
                  <m:oMath xmlns:m="http://schemas.openxmlformats.org/officeDocument/2006/math">
                    <m:r>
                      <a:rPr lang="en-US" altLang="zh-CN" b="0" i="1" dirty="0" smtClean="0">
                        <a:latin typeface="Cambria Math"/>
                      </a:rPr>
                      <m:t>𝑏</m:t>
                    </m:r>
                  </m:oMath>
                </a14:m>
                <a:r>
                  <a:rPr lang="en-US" altLang="zh-CN" dirty="0" smtClean="0"/>
                  <a:t>)&lt; </a:t>
                </a:r>
                <a14:m>
                  <m:oMath xmlns:m="http://schemas.openxmlformats.org/officeDocument/2006/math">
                    <m:r>
                      <a:rPr lang="en-US" altLang="zh-CN" i="1">
                        <a:latin typeface="Cambria Math"/>
                      </a:rPr>
                      <m:t>𝑙</m:t>
                    </m:r>
                  </m:oMath>
                </a14:m>
                <a:r>
                  <a:rPr lang="en-US" altLang="zh-CN" dirty="0" smtClean="0"/>
                  <a:t>(</a:t>
                </a:r>
                <a14:m>
                  <m:oMath xmlns:m="http://schemas.openxmlformats.org/officeDocument/2006/math">
                    <m:r>
                      <a:rPr lang="en-US" altLang="zh-CN" b="0" i="1" dirty="0" smtClean="0">
                        <a:latin typeface="Cambria Math"/>
                      </a:rPr>
                      <m:t>𝑎</m:t>
                    </m:r>
                  </m:oMath>
                </a14:m>
                <a:r>
                  <a:rPr lang="en-US" altLang="zh-CN" dirty="0" smtClean="0"/>
                  <a:t>) &lt;</a:t>
                </a:r>
                <a14:m>
                  <m:oMath xmlns:m="http://schemas.openxmlformats.org/officeDocument/2006/math">
                    <m:r>
                      <a:rPr lang="en-US" altLang="zh-CN" i="1">
                        <a:latin typeface="Cambria Math"/>
                      </a:rPr>
                      <m:t>𝑙</m:t>
                    </m:r>
                  </m:oMath>
                </a14:m>
                <a:r>
                  <a:rPr lang="en-US" altLang="zh-CN" dirty="0"/>
                  <a:t>(</a:t>
                </a:r>
                <a14:m>
                  <m:oMath xmlns:m="http://schemas.openxmlformats.org/officeDocument/2006/math">
                    <m:r>
                      <a:rPr lang="en-US" altLang="zh-CN" b="0" i="1" dirty="0" smtClean="0">
                        <a:latin typeface="Cambria Math"/>
                      </a:rPr>
                      <m:t>𝑑</m:t>
                    </m:r>
                  </m:oMath>
                </a14:m>
                <a:r>
                  <a:rPr lang="en-US" altLang="zh-CN" dirty="0" smtClean="0"/>
                  <a:t>)</a:t>
                </a:r>
              </a:p>
              <a:p>
                <a:pPr lvl="1"/>
                <a:r>
                  <a:rPr lang="en-US" altLang="zh-CN" dirty="0" smtClean="0"/>
                  <a:t>After insertion of vertex u, </a:t>
                </a:r>
                <a:br>
                  <a:rPr lang="en-US" altLang="zh-CN" dirty="0" smtClean="0"/>
                </a:br>
                <a:r>
                  <a:rPr lang="en-US" altLang="zh-CN" dirty="0" smtClean="0"/>
                  <a:t>new total order </a:t>
                </a:r>
                <a14:m>
                  <m:oMath xmlns:m="http://schemas.openxmlformats.org/officeDocument/2006/math">
                    <m:r>
                      <a:rPr lang="en-US" altLang="zh-CN" i="1">
                        <a:latin typeface="Cambria Math"/>
                      </a:rPr>
                      <m:t>𝑙</m:t>
                    </m:r>
                    <m:r>
                      <a:rPr lang="en-US" altLang="zh-CN" b="0" i="0" smtClean="0">
                        <a:latin typeface="Cambria Math"/>
                      </a:rPr>
                      <m:t>′</m:t>
                    </m:r>
                  </m:oMath>
                </a14:m>
                <a:r>
                  <a:rPr lang="en-US" altLang="zh-CN" dirty="0" smtClean="0"/>
                  <a:t> satisfies</a:t>
                </a:r>
              </a:p>
              <a:p>
                <a:pPr lvl="2"/>
                <a:r>
                  <a:rPr lang="en-US" altLang="zh-CN" dirty="0" smtClean="0"/>
                  <a:t> 	</a:t>
                </a:r>
                <a14:m>
                  <m:oMath xmlns:m="http://schemas.openxmlformats.org/officeDocument/2006/math">
                    <m:r>
                      <a:rPr lang="en-US" altLang="zh-CN" i="1">
                        <a:latin typeface="Cambria Math"/>
                      </a:rPr>
                      <m:t>𝑙</m:t>
                    </m:r>
                    <m:r>
                      <a:rPr lang="en-US" altLang="zh-CN" b="0" i="1" smtClean="0">
                        <a:latin typeface="Cambria Math"/>
                      </a:rPr>
                      <m:t>′</m:t>
                    </m:r>
                  </m:oMath>
                </a14:m>
                <a:r>
                  <a:rPr lang="en-US" altLang="zh-CN" dirty="0"/>
                  <a:t>(</a:t>
                </a:r>
                <a14:m>
                  <m:oMath xmlns:m="http://schemas.openxmlformats.org/officeDocument/2006/math">
                    <m:r>
                      <a:rPr lang="en-US" altLang="zh-CN" b="0" i="1" dirty="0" smtClean="0">
                        <a:latin typeface="Cambria Math"/>
                      </a:rPr>
                      <m:t>𝑐</m:t>
                    </m:r>
                  </m:oMath>
                </a14:m>
                <a:r>
                  <a:rPr lang="en-US" altLang="zh-CN" dirty="0" smtClean="0"/>
                  <a:t>)&lt; </a:t>
                </a:r>
                <a14:m>
                  <m:oMath xmlns:m="http://schemas.openxmlformats.org/officeDocument/2006/math">
                    <m:r>
                      <a:rPr lang="en-US" altLang="zh-CN" i="1">
                        <a:latin typeface="Cambria Math"/>
                      </a:rPr>
                      <m:t>𝑙</m:t>
                    </m:r>
                    <m:r>
                      <a:rPr lang="en-US" altLang="zh-CN" b="0" i="1" smtClean="0">
                        <a:latin typeface="Cambria Math"/>
                      </a:rPr>
                      <m:t>′</m:t>
                    </m:r>
                  </m:oMath>
                </a14:m>
                <a:r>
                  <a:rPr lang="en-US" altLang="zh-CN" dirty="0"/>
                  <a:t>(</a:t>
                </a:r>
                <a14:m>
                  <m:oMath xmlns:m="http://schemas.openxmlformats.org/officeDocument/2006/math">
                    <m:r>
                      <a:rPr lang="en-US" altLang="zh-CN" b="0" i="1" dirty="0" smtClean="0">
                        <a:latin typeface="Cambria Math"/>
                      </a:rPr>
                      <m:t>𝑏</m:t>
                    </m:r>
                  </m:oMath>
                </a14:m>
                <a:r>
                  <a:rPr lang="en-US" altLang="zh-CN" dirty="0"/>
                  <a:t>)&lt; </a:t>
                </a:r>
                <a14:m>
                  <m:oMath xmlns:m="http://schemas.openxmlformats.org/officeDocument/2006/math">
                    <m:r>
                      <a:rPr lang="en-US" altLang="zh-CN" i="1">
                        <a:latin typeface="Cambria Math"/>
                      </a:rPr>
                      <m:t>𝑙</m:t>
                    </m:r>
                    <m:r>
                      <a:rPr lang="en-US" altLang="zh-CN" b="0" i="1" smtClean="0">
                        <a:latin typeface="Cambria Math"/>
                      </a:rPr>
                      <m:t>′</m:t>
                    </m:r>
                  </m:oMath>
                </a14:m>
                <a:r>
                  <a:rPr lang="en-US" altLang="zh-CN" dirty="0"/>
                  <a:t>(</a:t>
                </a:r>
                <a14:m>
                  <m:oMath xmlns:m="http://schemas.openxmlformats.org/officeDocument/2006/math">
                    <m:r>
                      <a:rPr lang="en-US" altLang="zh-CN" b="0" i="1" dirty="0" smtClean="0">
                        <a:latin typeface="Cambria Math"/>
                      </a:rPr>
                      <m:t>𝑎</m:t>
                    </m:r>
                  </m:oMath>
                </a14:m>
                <a:r>
                  <a:rPr lang="en-US" altLang="zh-CN" dirty="0"/>
                  <a:t>) </a:t>
                </a:r>
                <a:r>
                  <a:rPr lang="en-US" altLang="zh-CN" dirty="0"/>
                  <a:t>&lt;</a:t>
                </a:r>
                <a14:m>
                  <m:oMath xmlns:m="http://schemas.openxmlformats.org/officeDocument/2006/math">
                    <m:r>
                      <a:rPr lang="en-US" altLang="zh-CN" i="1">
                        <a:latin typeface="Cambria Math"/>
                      </a:rPr>
                      <m:t>𝑙</m:t>
                    </m:r>
                    <m:r>
                      <a:rPr lang="en-US" altLang="zh-CN" b="0" i="1" smtClean="0">
                        <a:latin typeface="Cambria Math"/>
                      </a:rPr>
                      <m:t>′</m:t>
                    </m:r>
                  </m:oMath>
                </a14:m>
                <a:r>
                  <a:rPr lang="en-US" altLang="zh-CN" dirty="0"/>
                  <a:t>(</a:t>
                </a:r>
                <a14:m>
                  <m:oMath xmlns:m="http://schemas.openxmlformats.org/officeDocument/2006/math">
                    <m:r>
                      <a:rPr lang="en-US" altLang="zh-CN" i="1" dirty="0">
                        <a:latin typeface="Cambria Math"/>
                      </a:rPr>
                      <m:t>𝑑</m:t>
                    </m:r>
                  </m:oMath>
                </a14:m>
                <a:r>
                  <a:rPr lang="en-US" altLang="zh-CN" dirty="0"/>
                  <a:t>)</a:t>
                </a:r>
              </a:p>
              <a:p>
                <a:pPr lvl="1"/>
                <a:endParaRPr lang="en-US" altLang="zh-CN" dirty="0" smtClean="0"/>
              </a:p>
              <a:p>
                <a:r>
                  <a:rPr lang="en-US" altLang="zh-CN" dirty="0" smtClean="0"/>
                  <a:t>New vertex </a:t>
                </a:r>
                <a14:m>
                  <m:oMath xmlns:m="http://schemas.openxmlformats.org/officeDocument/2006/math">
                    <m:r>
                      <a:rPr lang="en-US" altLang="zh-CN" i="1" dirty="0" smtClean="0">
                        <a:solidFill>
                          <a:srgbClr val="C00000"/>
                        </a:solidFill>
                        <a:latin typeface="Cambria Math"/>
                      </a:rPr>
                      <m:t>𝑢</m:t>
                    </m:r>
                    <m:r>
                      <a:rPr lang="en-US" altLang="zh-CN" i="1" dirty="0" smtClean="0">
                        <a:solidFill>
                          <a:srgbClr val="C00000"/>
                        </a:solidFill>
                        <a:latin typeface="Cambria Math"/>
                      </a:rPr>
                      <m:t> </m:t>
                    </m:r>
                  </m:oMath>
                </a14:m>
                <a:r>
                  <a:rPr lang="en-US" altLang="zh-CN" dirty="0" smtClean="0"/>
                  <a:t>:</a:t>
                </a:r>
              </a:p>
              <a:p>
                <a:pPr lvl="1"/>
                <a:r>
                  <a:rPr lang="en-US" altLang="zh-CN" dirty="0" smtClean="0"/>
                  <a:t>E.g. </a:t>
                </a:r>
                <a:br>
                  <a:rPr lang="en-US" altLang="zh-CN" dirty="0" smtClean="0"/>
                </a:br>
                <a14:m>
                  <m:oMath xmlns:m="http://schemas.openxmlformats.org/officeDocument/2006/math">
                    <m:r>
                      <a:rPr lang="en-US" altLang="zh-CN" i="1">
                        <a:latin typeface="Cambria Math"/>
                      </a:rPr>
                      <m:t>𝑙</m:t>
                    </m:r>
                    <m:r>
                      <a:rPr lang="en-US" altLang="zh-CN" i="1">
                        <a:latin typeface="Cambria Math"/>
                      </a:rPr>
                      <m:t>′</m:t>
                    </m:r>
                  </m:oMath>
                </a14:m>
                <a:r>
                  <a:rPr lang="en-US" altLang="zh-CN" dirty="0"/>
                  <a:t>(</a:t>
                </a:r>
                <a14:m>
                  <m:oMath xmlns:m="http://schemas.openxmlformats.org/officeDocument/2006/math">
                    <m:r>
                      <a:rPr lang="en-US" altLang="zh-CN" b="0" i="1" dirty="0" smtClean="0">
                        <a:latin typeface="Cambria Math"/>
                      </a:rPr>
                      <m:t>𝑐</m:t>
                    </m:r>
                  </m:oMath>
                </a14:m>
                <a:r>
                  <a:rPr lang="en-US" altLang="zh-CN" dirty="0"/>
                  <a:t>)&lt; </a:t>
                </a:r>
                <a14:m>
                  <m:oMath xmlns:m="http://schemas.openxmlformats.org/officeDocument/2006/math">
                    <m:r>
                      <a:rPr lang="en-US" altLang="zh-CN" i="1">
                        <a:latin typeface="Cambria Math"/>
                      </a:rPr>
                      <m:t>𝑙</m:t>
                    </m:r>
                    <m:r>
                      <a:rPr lang="en-US" altLang="zh-CN" i="1">
                        <a:latin typeface="Cambria Math"/>
                      </a:rPr>
                      <m:t>′</m:t>
                    </m:r>
                  </m:oMath>
                </a14:m>
                <a:r>
                  <a:rPr lang="en-US" altLang="zh-CN" dirty="0"/>
                  <a:t>(</a:t>
                </a:r>
                <a14:m>
                  <m:oMath xmlns:m="http://schemas.openxmlformats.org/officeDocument/2006/math">
                    <m:r>
                      <a:rPr lang="en-US" altLang="zh-CN" b="0" i="1" dirty="0" smtClean="0">
                        <a:latin typeface="Cambria Math"/>
                      </a:rPr>
                      <m:t>𝑏</m:t>
                    </m:r>
                  </m:oMath>
                </a14:m>
                <a:r>
                  <a:rPr lang="en-US" altLang="zh-CN" dirty="0" smtClean="0"/>
                  <a:t>) &lt;</a:t>
                </a:r>
                <a14:m>
                  <m:oMath xmlns:m="http://schemas.openxmlformats.org/officeDocument/2006/math">
                    <m:r>
                      <a:rPr lang="en-US" altLang="zh-CN" i="1">
                        <a:latin typeface="Cambria Math"/>
                      </a:rPr>
                      <m:t>𝑙</m:t>
                    </m:r>
                    <m:r>
                      <a:rPr lang="en-US" altLang="zh-CN" i="1">
                        <a:latin typeface="Cambria Math"/>
                      </a:rPr>
                      <m:t>′</m:t>
                    </m:r>
                  </m:oMath>
                </a14:m>
                <a:r>
                  <a:rPr lang="en-US" altLang="zh-CN" dirty="0"/>
                  <a:t>(</a:t>
                </a:r>
                <a14:m>
                  <m:oMath xmlns:m="http://schemas.openxmlformats.org/officeDocument/2006/math">
                    <m:r>
                      <a:rPr lang="en-US" altLang="zh-CN" b="0" i="1" dirty="0" smtClean="0">
                        <a:solidFill>
                          <a:srgbClr val="C00000"/>
                        </a:solidFill>
                        <a:latin typeface="Cambria Math"/>
                      </a:rPr>
                      <m:t>𝑢</m:t>
                    </m:r>
                  </m:oMath>
                </a14:m>
                <a:r>
                  <a:rPr lang="en-US" altLang="zh-CN" dirty="0" smtClean="0"/>
                  <a:t>)&lt; </a:t>
                </a:r>
                <a14:m>
                  <m:oMath xmlns:m="http://schemas.openxmlformats.org/officeDocument/2006/math">
                    <m:r>
                      <a:rPr lang="en-US" altLang="zh-CN" i="1">
                        <a:latin typeface="Cambria Math"/>
                      </a:rPr>
                      <m:t>𝑙</m:t>
                    </m:r>
                    <m:r>
                      <a:rPr lang="en-US" altLang="zh-CN" i="1">
                        <a:latin typeface="Cambria Math"/>
                      </a:rPr>
                      <m:t>′</m:t>
                    </m:r>
                  </m:oMath>
                </a14:m>
                <a:r>
                  <a:rPr lang="en-US" altLang="zh-CN" dirty="0"/>
                  <a:t>(</a:t>
                </a:r>
                <a14:m>
                  <m:oMath xmlns:m="http://schemas.openxmlformats.org/officeDocument/2006/math">
                    <m:r>
                      <a:rPr lang="en-US" altLang="zh-CN" b="0" i="1" dirty="0" smtClean="0">
                        <a:latin typeface="Cambria Math"/>
                      </a:rPr>
                      <m:t>𝑎</m:t>
                    </m:r>
                  </m:oMath>
                </a14:m>
                <a:r>
                  <a:rPr lang="en-US" altLang="zh-CN" dirty="0" smtClean="0"/>
                  <a:t>)&lt;</a:t>
                </a:r>
                <a14:m>
                  <m:oMath xmlns:m="http://schemas.openxmlformats.org/officeDocument/2006/math">
                    <m:r>
                      <a:rPr lang="en-US" altLang="zh-CN" i="1">
                        <a:latin typeface="Cambria Math"/>
                      </a:rPr>
                      <m:t>𝑙</m:t>
                    </m:r>
                    <m:r>
                      <a:rPr lang="en-US" altLang="zh-CN" i="1">
                        <a:latin typeface="Cambria Math"/>
                      </a:rPr>
                      <m:t>′</m:t>
                    </m:r>
                  </m:oMath>
                </a14:m>
                <a:r>
                  <a:rPr lang="en-US" altLang="zh-CN" dirty="0"/>
                  <a:t>(</a:t>
                </a:r>
                <a14:m>
                  <m:oMath xmlns:m="http://schemas.openxmlformats.org/officeDocument/2006/math">
                    <m:r>
                      <a:rPr lang="en-US" altLang="zh-CN" i="1" dirty="0">
                        <a:latin typeface="Cambria Math"/>
                      </a:rPr>
                      <m:t>𝑑</m:t>
                    </m:r>
                  </m:oMath>
                </a14:m>
                <a:r>
                  <a:rPr lang="en-US" altLang="zh-CN" dirty="0"/>
                  <a:t>)</a:t>
                </a:r>
              </a:p>
              <a:p>
                <a:pPr lvl="1"/>
                <a:endParaRPr lang="en-US" altLang="zh-CN"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l="-1630" t="-1887" b="-3235"/>
                </a:stretch>
              </a:blipFill>
            </p:spPr>
            <p:txBody>
              <a:bodyPr/>
              <a:lstStyle/>
              <a:p>
                <a:r>
                  <a:rPr lang="zh-CN" altLang="en-US">
                    <a:noFill/>
                  </a:rPr>
                  <a:t> </a:t>
                </a:r>
              </a:p>
            </p:txBody>
          </p:sp>
        </mc:Fallback>
      </mc:AlternateContent>
      <p:grpSp>
        <p:nvGrpSpPr>
          <p:cNvPr id="4" name="组合 3"/>
          <p:cNvGrpSpPr/>
          <p:nvPr/>
        </p:nvGrpSpPr>
        <p:grpSpPr>
          <a:xfrm>
            <a:off x="6084167" y="1835215"/>
            <a:ext cx="1841408" cy="2063193"/>
            <a:chOff x="18810814" y="24427494"/>
            <a:chExt cx="4160087" cy="3796910"/>
          </a:xfrm>
        </p:grpSpPr>
        <p:sp>
          <p:nvSpPr>
            <p:cNvPr id="5" name="Oval 2"/>
            <p:cNvSpPr/>
            <p:nvPr/>
          </p:nvSpPr>
          <p:spPr>
            <a:xfrm>
              <a:off x="19370501" y="25697420"/>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cs typeface="Times New Roman" panose="02020603050405020304" pitchFamily="18" charset="0"/>
                </a:rPr>
                <a:t>a</a:t>
              </a:r>
              <a:endParaRPr lang="en-US" sz="2400" dirty="0">
                <a:latin typeface="+mj-lt"/>
                <a:cs typeface="Times New Roman" panose="02020603050405020304" pitchFamily="18" charset="0"/>
              </a:endParaRPr>
            </a:p>
          </p:txBody>
        </p:sp>
        <p:sp>
          <p:nvSpPr>
            <p:cNvPr id="6" name="Oval 76"/>
            <p:cNvSpPr/>
            <p:nvPr/>
          </p:nvSpPr>
          <p:spPr>
            <a:xfrm>
              <a:off x="21705109" y="24427494"/>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cs typeface="Times New Roman" panose="02020603050405020304" pitchFamily="18" charset="0"/>
                </a:rPr>
                <a:t>b</a:t>
              </a:r>
              <a:endParaRPr lang="en-US" sz="2400" dirty="0">
                <a:latin typeface="+mj-lt"/>
                <a:cs typeface="Times New Roman" panose="02020603050405020304" pitchFamily="18" charset="0"/>
              </a:endParaRPr>
            </a:p>
          </p:txBody>
        </p:sp>
        <p:sp>
          <p:nvSpPr>
            <p:cNvPr id="7" name="Oval 79"/>
            <p:cNvSpPr/>
            <p:nvPr/>
          </p:nvSpPr>
          <p:spPr>
            <a:xfrm>
              <a:off x="21746765" y="27245592"/>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cs typeface="Times New Roman" panose="02020603050405020304" pitchFamily="18" charset="0"/>
                </a:rPr>
                <a:t>d</a:t>
              </a:r>
              <a:endParaRPr lang="en-US" sz="2400" dirty="0">
                <a:latin typeface="+mj-lt"/>
                <a:cs typeface="Times New Roman" panose="02020603050405020304" pitchFamily="18" charset="0"/>
              </a:endParaRPr>
            </a:p>
          </p:txBody>
        </p:sp>
        <p:sp>
          <p:nvSpPr>
            <p:cNvPr id="8" name="Oval 80"/>
            <p:cNvSpPr/>
            <p:nvPr/>
          </p:nvSpPr>
          <p:spPr>
            <a:xfrm>
              <a:off x="21705109" y="25689333"/>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cs typeface="Times New Roman" panose="02020603050405020304" pitchFamily="18" charset="0"/>
                </a:rPr>
                <a:t>c</a:t>
              </a:r>
              <a:endParaRPr lang="en-US" sz="2400" dirty="0">
                <a:latin typeface="+mj-lt"/>
                <a:cs typeface="Times New Roman" panose="02020603050405020304" pitchFamily="18" charset="0"/>
              </a:endParaRPr>
            </a:p>
          </p:txBody>
        </p:sp>
        <p:cxnSp>
          <p:nvCxnSpPr>
            <p:cNvPr id="9" name="Straight Arrow Connector 13"/>
            <p:cNvCxnSpPr>
              <a:stCxn id="5" idx="7"/>
              <a:endCxn id="6" idx="2"/>
            </p:cNvCxnSpPr>
            <p:nvPr/>
          </p:nvCxnSpPr>
          <p:spPr>
            <a:xfrm flipV="1">
              <a:off x="19985128" y="24787534"/>
              <a:ext cx="1719981" cy="1015339"/>
            </a:xfrm>
            <a:prstGeom prst="straightConnector1">
              <a:avLst/>
            </a:prstGeom>
            <a:ln w="15875">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19"/>
            <p:cNvCxnSpPr>
              <a:endCxn id="7" idx="0"/>
            </p:cNvCxnSpPr>
            <p:nvPr/>
          </p:nvCxnSpPr>
          <p:spPr>
            <a:xfrm flipH="1">
              <a:off x="22106805" y="26417500"/>
              <a:ext cx="2" cy="828092"/>
            </a:xfrm>
            <a:prstGeom prst="straightConnector1">
              <a:avLst/>
            </a:prstGeom>
            <a:ln w="15875">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9"/>
            <p:cNvCxnSpPr>
              <a:stCxn id="6" idx="4"/>
              <a:endCxn id="8" idx="0"/>
            </p:cNvCxnSpPr>
            <p:nvPr/>
          </p:nvCxnSpPr>
          <p:spPr>
            <a:xfrm>
              <a:off x="22065149" y="25147574"/>
              <a:ext cx="0" cy="541759"/>
            </a:xfrm>
            <a:prstGeom prst="straightConnector1">
              <a:avLst/>
            </a:prstGeom>
            <a:ln w="15875">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810814" y="25802874"/>
              <a:ext cx="432047" cy="849606"/>
            </a:xfrm>
            <a:prstGeom prst="rect">
              <a:avLst/>
            </a:prstGeom>
            <a:noFill/>
          </p:spPr>
          <p:txBody>
            <a:bodyPr wrap="square" rtlCol="0">
              <a:spAutoFit/>
            </a:bodyPr>
            <a:lstStyle/>
            <a:p>
              <a:r>
                <a:rPr lang="en-US" altLang="zh-CN" sz="2400" dirty="0"/>
                <a:t>3</a:t>
              </a:r>
              <a:endParaRPr lang="zh-CN" altLang="en-US" sz="2400" dirty="0"/>
            </a:p>
          </p:txBody>
        </p:sp>
        <p:sp>
          <p:nvSpPr>
            <p:cNvPr id="13" name="TextBox 12"/>
            <p:cNvSpPr txBox="1"/>
            <p:nvPr/>
          </p:nvSpPr>
          <p:spPr>
            <a:xfrm>
              <a:off x="22486450" y="24556700"/>
              <a:ext cx="432047" cy="849606"/>
            </a:xfrm>
            <a:prstGeom prst="rect">
              <a:avLst/>
            </a:prstGeom>
            <a:noFill/>
          </p:spPr>
          <p:txBody>
            <a:bodyPr wrap="square" rtlCol="0">
              <a:spAutoFit/>
            </a:bodyPr>
            <a:lstStyle/>
            <a:p>
              <a:r>
                <a:rPr lang="en-US" altLang="zh-CN" sz="2400" dirty="0" smtClean="0"/>
                <a:t>2</a:t>
              </a:r>
              <a:endParaRPr lang="zh-CN" altLang="en-US" sz="2400" dirty="0"/>
            </a:p>
          </p:txBody>
        </p:sp>
        <p:sp>
          <p:nvSpPr>
            <p:cNvPr id="14" name="TextBox 13"/>
            <p:cNvSpPr txBox="1"/>
            <p:nvPr/>
          </p:nvSpPr>
          <p:spPr>
            <a:xfrm>
              <a:off x="22466845" y="25818540"/>
              <a:ext cx="432048" cy="632984"/>
            </a:xfrm>
            <a:prstGeom prst="rect">
              <a:avLst/>
            </a:prstGeom>
            <a:noFill/>
          </p:spPr>
          <p:txBody>
            <a:bodyPr wrap="square" rtlCol="0">
              <a:spAutoFit/>
            </a:bodyPr>
            <a:lstStyle/>
            <a:p>
              <a:r>
                <a:rPr lang="en-US" altLang="zh-CN" sz="2400" dirty="0" smtClean="0"/>
                <a:t>1</a:t>
              </a:r>
              <a:endParaRPr lang="zh-CN" altLang="en-US" sz="2400" dirty="0"/>
            </a:p>
          </p:txBody>
        </p:sp>
        <p:sp>
          <p:nvSpPr>
            <p:cNvPr id="15" name="TextBox 14"/>
            <p:cNvSpPr txBox="1"/>
            <p:nvPr/>
          </p:nvSpPr>
          <p:spPr>
            <a:xfrm>
              <a:off x="22538854" y="27374798"/>
              <a:ext cx="432047" cy="849606"/>
            </a:xfrm>
            <a:prstGeom prst="rect">
              <a:avLst/>
            </a:prstGeom>
            <a:noFill/>
          </p:spPr>
          <p:txBody>
            <a:bodyPr wrap="square" rtlCol="0">
              <a:spAutoFit/>
            </a:bodyPr>
            <a:lstStyle/>
            <a:p>
              <a:r>
                <a:rPr lang="en-US" altLang="zh-CN" sz="2400" dirty="0" smtClean="0"/>
                <a:t>4</a:t>
              </a:r>
              <a:endParaRPr lang="zh-CN" altLang="en-US" sz="2400" dirty="0"/>
            </a:p>
          </p:txBody>
        </p:sp>
      </p:grpSp>
      <p:grpSp>
        <p:nvGrpSpPr>
          <p:cNvPr id="22" name="组合 21"/>
          <p:cNvGrpSpPr/>
          <p:nvPr/>
        </p:nvGrpSpPr>
        <p:grpSpPr>
          <a:xfrm>
            <a:off x="6585820" y="4293095"/>
            <a:ext cx="1846458" cy="2063193"/>
            <a:chOff x="18799403" y="24427494"/>
            <a:chExt cx="4171495" cy="3796910"/>
          </a:xfrm>
        </p:grpSpPr>
        <p:sp>
          <p:nvSpPr>
            <p:cNvPr id="23" name="Oval 2"/>
            <p:cNvSpPr/>
            <p:nvPr/>
          </p:nvSpPr>
          <p:spPr>
            <a:xfrm>
              <a:off x="19370501" y="25697420"/>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cs typeface="Times New Roman" panose="02020603050405020304" pitchFamily="18" charset="0"/>
                </a:rPr>
                <a:t>a</a:t>
              </a:r>
              <a:endParaRPr lang="en-US" sz="2400" dirty="0">
                <a:latin typeface="+mj-lt"/>
                <a:cs typeface="Times New Roman" panose="02020603050405020304" pitchFamily="18" charset="0"/>
              </a:endParaRPr>
            </a:p>
          </p:txBody>
        </p:sp>
        <p:sp>
          <p:nvSpPr>
            <p:cNvPr id="24" name="Oval 76"/>
            <p:cNvSpPr/>
            <p:nvPr/>
          </p:nvSpPr>
          <p:spPr>
            <a:xfrm>
              <a:off x="21705109" y="24427494"/>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cs typeface="Times New Roman" panose="02020603050405020304" pitchFamily="18" charset="0"/>
                </a:rPr>
                <a:t>b</a:t>
              </a:r>
              <a:endParaRPr lang="en-US" sz="2400" dirty="0">
                <a:latin typeface="+mj-lt"/>
                <a:cs typeface="Times New Roman" panose="02020603050405020304" pitchFamily="18" charset="0"/>
              </a:endParaRPr>
            </a:p>
          </p:txBody>
        </p:sp>
        <p:sp>
          <p:nvSpPr>
            <p:cNvPr id="25" name="Oval 79"/>
            <p:cNvSpPr/>
            <p:nvPr/>
          </p:nvSpPr>
          <p:spPr>
            <a:xfrm>
              <a:off x="21746765" y="27245592"/>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cs typeface="Times New Roman" panose="02020603050405020304" pitchFamily="18" charset="0"/>
                </a:rPr>
                <a:t>d</a:t>
              </a:r>
              <a:endParaRPr lang="en-US" sz="2400" dirty="0">
                <a:latin typeface="+mj-lt"/>
                <a:cs typeface="Times New Roman" panose="02020603050405020304" pitchFamily="18" charset="0"/>
              </a:endParaRPr>
            </a:p>
          </p:txBody>
        </p:sp>
        <p:sp>
          <p:nvSpPr>
            <p:cNvPr id="26" name="Oval 80"/>
            <p:cNvSpPr/>
            <p:nvPr/>
          </p:nvSpPr>
          <p:spPr>
            <a:xfrm>
              <a:off x="21705109" y="25689333"/>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cs typeface="Times New Roman" panose="02020603050405020304" pitchFamily="18" charset="0"/>
                </a:rPr>
                <a:t>c</a:t>
              </a:r>
              <a:endParaRPr lang="en-US" sz="2400" dirty="0">
                <a:latin typeface="+mj-lt"/>
                <a:cs typeface="Times New Roman" panose="02020603050405020304" pitchFamily="18" charset="0"/>
              </a:endParaRPr>
            </a:p>
          </p:txBody>
        </p:sp>
        <p:cxnSp>
          <p:nvCxnSpPr>
            <p:cNvPr id="27" name="Straight Arrow Connector 13"/>
            <p:cNvCxnSpPr>
              <a:stCxn id="23" idx="7"/>
              <a:endCxn id="24" idx="2"/>
            </p:cNvCxnSpPr>
            <p:nvPr/>
          </p:nvCxnSpPr>
          <p:spPr>
            <a:xfrm flipV="1">
              <a:off x="19985128" y="24787534"/>
              <a:ext cx="1719981" cy="1015339"/>
            </a:xfrm>
            <a:prstGeom prst="straightConnector1">
              <a:avLst/>
            </a:prstGeom>
            <a:ln w="15875">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19"/>
            <p:cNvCxnSpPr>
              <a:endCxn id="25" idx="0"/>
            </p:cNvCxnSpPr>
            <p:nvPr/>
          </p:nvCxnSpPr>
          <p:spPr>
            <a:xfrm flipH="1">
              <a:off x="22106805" y="26417500"/>
              <a:ext cx="2" cy="828092"/>
            </a:xfrm>
            <a:prstGeom prst="straightConnector1">
              <a:avLst/>
            </a:prstGeom>
            <a:ln w="15875">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19"/>
            <p:cNvCxnSpPr>
              <a:stCxn id="24" idx="4"/>
              <a:endCxn id="26" idx="0"/>
            </p:cNvCxnSpPr>
            <p:nvPr/>
          </p:nvCxnSpPr>
          <p:spPr>
            <a:xfrm>
              <a:off x="22065149" y="25147574"/>
              <a:ext cx="0" cy="541759"/>
            </a:xfrm>
            <a:prstGeom prst="straightConnector1">
              <a:avLst/>
            </a:prstGeom>
            <a:ln w="15875">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8799403" y="25802874"/>
              <a:ext cx="432047" cy="849606"/>
            </a:xfrm>
            <a:prstGeom prst="rect">
              <a:avLst/>
            </a:prstGeom>
            <a:noFill/>
          </p:spPr>
          <p:txBody>
            <a:bodyPr wrap="square" rtlCol="0">
              <a:spAutoFit/>
            </a:bodyPr>
            <a:lstStyle/>
            <a:p>
              <a:r>
                <a:rPr lang="en-US" altLang="zh-CN" sz="2400" dirty="0"/>
                <a:t>4</a:t>
              </a:r>
              <a:endParaRPr lang="zh-CN" altLang="en-US" sz="2400" dirty="0"/>
            </a:p>
          </p:txBody>
        </p:sp>
        <p:sp>
          <p:nvSpPr>
            <p:cNvPr id="31" name="TextBox 30"/>
            <p:cNvSpPr txBox="1"/>
            <p:nvPr/>
          </p:nvSpPr>
          <p:spPr>
            <a:xfrm>
              <a:off x="22486449" y="24556700"/>
              <a:ext cx="432047" cy="849606"/>
            </a:xfrm>
            <a:prstGeom prst="rect">
              <a:avLst/>
            </a:prstGeom>
            <a:noFill/>
          </p:spPr>
          <p:txBody>
            <a:bodyPr wrap="square" rtlCol="0">
              <a:spAutoFit/>
            </a:bodyPr>
            <a:lstStyle/>
            <a:p>
              <a:r>
                <a:rPr lang="en-US" altLang="zh-CN" sz="2400" dirty="0" smtClean="0"/>
                <a:t>2</a:t>
              </a:r>
              <a:endParaRPr lang="zh-CN" altLang="en-US" sz="2400" dirty="0"/>
            </a:p>
          </p:txBody>
        </p:sp>
        <p:sp>
          <p:nvSpPr>
            <p:cNvPr id="32" name="TextBox 31"/>
            <p:cNvSpPr txBox="1"/>
            <p:nvPr/>
          </p:nvSpPr>
          <p:spPr>
            <a:xfrm>
              <a:off x="22466845" y="25818540"/>
              <a:ext cx="432048" cy="632984"/>
            </a:xfrm>
            <a:prstGeom prst="rect">
              <a:avLst/>
            </a:prstGeom>
            <a:noFill/>
          </p:spPr>
          <p:txBody>
            <a:bodyPr wrap="square" rtlCol="0">
              <a:spAutoFit/>
            </a:bodyPr>
            <a:lstStyle/>
            <a:p>
              <a:r>
                <a:rPr lang="en-US" altLang="zh-CN" sz="2400" dirty="0" smtClean="0"/>
                <a:t>1</a:t>
              </a:r>
              <a:endParaRPr lang="zh-CN" altLang="en-US" sz="2400" dirty="0"/>
            </a:p>
          </p:txBody>
        </p:sp>
        <p:sp>
          <p:nvSpPr>
            <p:cNvPr id="33" name="TextBox 32"/>
            <p:cNvSpPr txBox="1"/>
            <p:nvPr/>
          </p:nvSpPr>
          <p:spPr>
            <a:xfrm>
              <a:off x="22538851" y="27374798"/>
              <a:ext cx="432047" cy="849606"/>
            </a:xfrm>
            <a:prstGeom prst="rect">
              <a:avLst/>
            </a:prstGeom>
            <a:noFill/>
          </p:spPr>
          <p:txBody>
            <a:bodyPr wrap="square" rtlCol="0">
              <a:spAutoFit/>
            </a:bodyPr>
            <a:lstStyle/>
            <a:p>
              <a:r>
                <a:rPr lang="en-US" altLang="zh-CN" sz="2400" dirty="0"/>
                <a:t>5</a:t>
              </a:r>
              <a:endParaRPr lang="zh-CN" altLang="en-US" sz="2400" dirty="0"/>
            </a:p>
          </p:txBody>
        </p:sp>
        <mc:AlternateContent xmlns:mc="http://schemas.openxmlformats.org/markup-compatibility/2006">
          <mc:Choice xmlns:a14="http://schemas.microsoft.com/office/drawing/2010/main" Requires="a14">
            <p:sp>
              <p:nvSpPr>
                <p:cNvPr id="34" name="Oval 2"/>
                <p:cNvSpPr/>
                <p:nvPr/>
              </p:nvSpPr>
              <p:spPr>
                <a:xfrm>
                  <a:off x="20594637" y="25704849"/>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2400" i="1" dirty="0">
                            <a:solidFill>
                              <a:srgbClr val="C00000"/>
                            </a:solidFill>
                            <a:latin typeface="Cambria Math"/>
                          </a:rPr>
                          <m:t>𝑢</m:t>
                        </m:r>
                      </m:oMath>
                    </m:oMathPara>
                  </a14:m>
                  <a:endParaRPr lang="en-US" sz="2400" dirty="0">
                    <a:solidFill>
                      <a:srgbClr val="C00000"/>
                    </a:solidFill>
                    <a:latin typeface="+mj-lt"/>
                    <a:cs typeface="Times New Roman" panose="02020603050405020304" pitchFamily="18" charset="0"/>
                  </a:endParaRPr>
                </a:p>
              </p:txBody>
            </p:sp>
          </mc:Choice>
          <mc:Fallback>
            <p:sp>
              <p:nvSpPr>
                <p:cNvPr id="34" name="Oval 2"/>
                <p:cNvSpPr>
                  <a:spLocks noRot="1" noChangeAspect="1" noMove="1" noResize="1" noEditPoints="1" noAdjustHandles="1" noChangeArrowheads="1" noChangeShapeType="1" noTextEdit="1"/>
                </p:cNvSpPr>
                <p:nvPr/>
              </p:nvSpPr>
              <p:spPr>
                <a:xfrm>
                  <a:off x="20594637" y="25704849"/>
                  <a:ext cx="720080" cy="720080"/>
                </a:xfrm>
                <a:prstGeom prst="ellipse">
                  <a:avLst/>
                </a:prstGeom>
                <a:blipFill rotWithShape="1">
                  <a:blip r:embed="rId4"/>
                  <a:stretch>
                    <a:fillRect l="-8929"/>
                  </a:stretch>
                </a:blipFill>
              </p:spPr>
              <p:txBody>
                <a:bodyPr/>
                <a:lstStyle/>
                <a:p>
                  <a:r>
                    <a:rPr lang="zh-CN" altLang="en-US">
                      <a:noFill/>
                    </a:rPr>
                    <a:t> </a:t>
                  </a:r>
                </a:p>
              </p:txBody>
            </p:sp>
          </mc:Fallback>
        </mc:AlternateContent>
        <p:cxnSp>
          <p:nvCxnSpPr>
            <p:cNvPr id="35" name="Straight Arrow Connector 13"/>
            <p:cNvCxnSpPr>
              <a:stCxn id="23" idx="6"/>
              <a:endCxn id="34" idx="2"/>
            </p:cNvCxnSpPr>
            <p:nvPr/>
          </p:nvCxnSpPr>
          <p:spPr>
            <a:xfrm>
              <a:off x="20090581" y="26057460"/>
              <a:ext cx="504056" cy="7429"/>
            </a:xfrm>
            <a:prstGeom prst="straightConnector1">
              <a:avLst/>
            </a:prstGeom>
            <a:ln w="15875">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13"/>
            <p:cNvCxnSpPr>
              <a:endCxn id="24" idx="3"/>
            </p:cNvCxnSpPr>
            <p:nvPr/>
          </p:nvCxnSpPr>
          <p:spPr>
            <a:xfrm flipV="1">
              <a:off x="21088229" y="25042121"/>
              <a:ext cx="722333" cy="812423"/>
            </a:xfrm>
            <a:prstGeom prst="straightConnector1">
              <a:avLst/>
            </a:prstGeom>
            <a:ln w="15875">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13"/>
            <p:cNvCxnSpPr>
              <a:stCxn id="34" idx="6"/>
              <a:endCxn id="26" idx="2"/>
            </p:cNvCxnSpPr>
            <p:nvPr/>
          </p:nvCxnSpPr>
          <p:spPr>
            <a:xfrm flipV="1">
              <a:off x="21314717" y="26049373"/>
              <a:ext cx="390392" cy="15516"/>
            </a:xfrm>
            <a:prstGeom prst="straightConnector1">
              <a:avLst/>
            </a:prstGeom>
            <a:ln w="15875">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13"/>
            <p:cNvCxnSpPr>
              <a:stCxn id="34" idx="5"/>
              <a:endCxn id="25" idx="1"/>
            </p:cNvCxnSpPr>
            <p:nvPr/>
          </p:nvCxnSpPr>
          <p:spPr>
            <a:xfrm>
              <a:off x="21209264" y="26319476"/>
              <a:ext cx="642954" cy="1031569"/>
            </a:xfrm>
            <a:prstGeom prst="straightConnector1">
              <a:avLst/>
            </a:prstGeom>
            <a:ln w="15875">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0607051" y="26453891"/>
              <a:ext cx="432048" cy="632984"/>
            </a:xfrm>
            <a:prstGeom prst="rect">
              <a:avLst/>
            </a:prstGeom>
            <a:noFill/>
          </p:spPr>
          <p:txBody>
            <a:bodyPr wrap="square" rtlCol="0">
              <a:spAutoFit/>
            </a:bodyPr>
            <a:lstStyle/>
            <a:p>
              <a:r>
                <a:rPr lang="en-US" altLang="zh-CN" sz="2400" dirty="0" smtClean="0"/>
                <a:t>3</a:t>
              </a:r>
              <a:endParaRPr lang="zh-CN" altLang="en-US" sz="2400" dirty="0"/>
            </a:p>
          </p:txBody>
        </p:sp>
      </p:grpSp>
    </p:spTree>
    <p:extLst>
      <p:ext uri="{BB962C8B-B14F-4D97-AF65-F5344CB8AC3E}">
        <p14:creationId xmlns:p14="http://schemas.microsoft.com/office/powerpoint/2010/main" val="32666675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标题 1"/>
              <p:cNvSpPr>
                <a:spLocks noGrp="1"/>
              </p:cNvSpPr>
              <p:nvPr>
                <p:ph type="title"/>
              </p:nvPr>
            </p:nvSpPr>
            <p:spPr/>
            <p:txBody>
              <a:bodyPr/>
              <a:lstStyle/>
              <a:p>
                <a:r>
                  <a:rPr lang="en-US" altLang="zh-CN" dirty="0" smtClean="0"/>
                  <a:t>TOL insertion: </a:t>
                </a:r>
                <a:r>
                  <a:rPr lang="en-US" altLang="zh-CN" dirty="0"/>
                  <a:t>choosing </a:t>
                </a:r>
                <a14:m>
                  <m:oMath xmlns:m="http://schemas.openxmlformats.org/officeDocument/2006/math">
                    <m:r>
                      <a:rPr lang="en-US" altLang="zh-CN" i="1">
                        <a:latin typeface="Cambria Math"/>
                      </a:rPr>
                      <m:t>𝑙</m:t>
                    </m:r>
                    <m:r>
                      <a:rPr lang="en-US" altLang="zh-CN" i="1">
                        <a:latin typeface="Cambria Math"/>
                      </a:rPr>
                      <m:t>′(</m:t>
                    </m:r>
                    <m:r>
                      <a:rPr lang="en-US" altLang="zh-CN" i="1">
                        <a:latin typeface="Cambria Math"/>
                      </a:rPr>
                      <m:t>𝑢</m:t>
                    </m:r>
                    <m:r>
                      <a:rPr lang="en-US" altLang="zh-CN" i="1">
                        <a:latin typeface="Cambria Math"/>
                      </a:rPr>
                      <m:t>)</m:t>
                    </m:r>
                  </m:oMath>
                </a14:m>
                <a:r>
                  <a:rPr lang="en-US" altLang="zh-CN" dirty="0" smtClean="0"/>
                  <a:t> (</a:t>
                </a:r>
                <a:r>
                  <a:rPr lang="en-US" altLang="zh-CN" dirty="0" err="1" smtClean="0"/>
                  <a:t>i</a:t>
                </a:r>
                <a:r>
                  <a:rPr lang="en-US" altLang="zh-CN" dirty="0" smtClean="0"/>
                  <a:t>) </a:t>
                </a:r>
                <a:endParaRPr lang="zh-CN" altLang="en-US" dirty="0"/>
              </a:p>
            </p:txBody>
          </p:sp>
        </mc:Choice>
        <mc:Fallback>
          <p:sp>
            <p:nvSpPr>
              <p:cNvPr id="2" name="标题 1"/>
              <p:cNvSpPr>
                <a:spLocks noGrp="1" noRot="1" noChangeAspect="1" noMove="1" noResize="1" noEditPoints="1" noAdjustHandles="1" noChangeArrowheads="1" noChangeShapeType="1" noTextEdit="1"/>
              </p:cNvSpPr>
              <p:nvPr>
                <p:ph type="title"/>
              </p:nvPr>
            </p:nvSpPr>
            <p:spPr>
              <a:blipFill rotWithShape="1">
                <a:blip r:embed="rId3"/>
                <a:stretch>
                  <a:fillRect r="-667" b="-904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altLang="zh-CN" dirty="0" smtClean="0"/>
                  <a:t>n+1 choices. n=|V|.</a:t>
                </a:r>
              </a:p>
              <a:p>
                <a:pPr lvl="1"/>
                <a14:m>
                  <m:oMath xmlns:m="http://schemas.openxmlformats.org/officeDocument/2006/math">
                    <m:r>
                      <a:rPr lang="en-US" altLang="zh-CN" i="1">
                        <a:latin typeface="Cambria Math"/>
                      </a:rPr>
                      <m:t>𝑙</m:t>
                    </m:r>
                  </m:oMath>
                </a14:m>
                <a:r>
                  <a:rPr lang="en-US" altLang="zh-CN" dirty="0"/>
                  <a:t>(</a:t>
                </a:r>
                <a14:m>
                  <m:oMath xmlns:m="http://schemas.openxmlformats.org/officeDocument/2006/math">
                    <m:r>
                      <a:rPr lang="en-US" altLang="zh-CN" i="1" dirty="0">
                        <a:latin typeface="Cambria Math"/>
                      </a:rPr>
                      <m:t>𝑐</m:t>
                    </m:r>
                  </m:oMath>
                </a14:m>
                <a:r>
                  <a:rPr lang="en-US" altLang="zh-CN" dirty="0"/>
                  <a:t>)&lt; </a:t>
                </a:r>
                <a14:m>
                  <m:oMath xmlns:m="http://schemas.openxmlformats.org/officeDocument/2006/math">
                    <m:r>
                      <a:rPr lang="en-US" altLang="zh-CN" i="1">
                        <a:latin typeface="Cambria Math"/>
                      </a:rPr>
                      <m:t>𝑙</m:t>
                    </m:r>
                  </m:oMath>
                </a14:m>
                <a:r>
                  <a:rPr lang="en-US" altLang="zh-CN" dirty="0"/>
                  <a:t>(</a:t>
                </a:r>
                <a14:m>
                  <m:oMath xmlns:m="http://schemas.openxmlformats.org/officeDocument/2006/math">
                    <m:r>
                      <a:rPr lang="en-US" altLang="zh-CN" i="1" dirty="0">
                        <a:latin typeface="Cambria Math"/>
                      </a:rPr>
                      <m:t>𝑏</m:t>
                    </m:r>
                  </m:oMath>
                </a14:m>
                <a:r>
                  <a:rPr lang="en-US" altLang="zh-CN" dirty="0"/>
                  <a:t>)&lt; </a:t>
                </a:r>
                <a14:m>
                  <m:oMath xmlns:m="http://schemas.openxmlformats.org/officeDocument/2006/math">
                    <m:r>
                      <a:rPr lang="en-US" altLang="zh-CN" i="1">
                        <a:latin typeface="Cambria Math"/>
                      </a:rPr>
                      <m:t>𝑙</m:t>
                    </m:r>
                  </m:oMath>
                </a14:m>
                <a:r>
                  <a:rPr lang="en-US" altLang="zh-CN" dirty="0"/>
                  <a:t>(</a:t>
                </a:r>
                <a14:m>
                  <m:oMath xmlns:m="http://schemas.openxmlformats.org/officeDocument/2006/math">
                    <m:r>
                      <a:rPr lang="en-US" altLang="zh-CN" i="1" dirty="0">
                        <a:latin typeface="Cambria Math"/>
                      </a:rPr>
                      <m:t>𝑎</m:t>
                    </m:r>
                  </m:oMath>
                </a14:m>
                <a:r>
                  <a:rPr lang="en-US" altLang="zh-CN" dirty="0"/>
                  <a:t>) &lt;</a:t>
                </a:r>
                <a14:m>
                  <m:oMath xmlns:m="http://schemas.openxmlformats.org/officeDocument/2006/math">
                    <m:r>
                      <a:rPr lang="en-US" altLang="zh-CN" i="1">
                        <a:latin typeface="Cambria Math"/>
                      </a:rPr>
                      <m:t>𝑙</m:t>
                    </m:r>
                  </m:oMath>
                </a14:m>
                <a:r>
                  <a:rPr lang="en-US" altLang="zh-CN" dirty="0"/>
                  <a:t>(</a:t>
                </a:r>
                <a14:m>
                  <m:oMath xmlns:m="http://schemas.openxmlformats.org/officeDocument/2006/math">
                    <m:r>
                      <a:rPr lang="en-US" altLang="zh-CN" i="1" dirty="0">
                        <a:latin typeface="Cambria Math"/>
                      </a:rPr>
                      <m:t>𝑑</m:t>
                    </m:r>
                  </m:oMath>
                </a14:m>
                <a:r>
                  <a:rPr lang="en-US" altLang="zh-CN" dirty="0" smtClean="0"/>
                  <a:t>)</a:t>
                </a:r>
              </a:p>
              <a:p>
                <a:endParaRPr lang="en-US" altLang="zh-CN" dirty="0" smtClean="0"/>
              </a:p>
              <a:p>
                <a:endParaRPr lang="en-US" altLang="zh-CN" dirty="0"/>
              </a:p>
              <a:p>
                <a:r>
                  <a:rPr lang="en-US" altLang="zh-CN" dirty="0" smtClean="0"/>
                  <a:t>Each choice of  </a:t>
                </a:r>
                <a14:m>
                  <m:oMath xmlns:m="http://schemas.openxmlformats.org/officeDocument/2006/math">
                    <m:r>
                      <a:rPr lang="en-US" altLang="zh-CN" i="1">
                        <a:latin typeface="Cambria Math"/>
                      </a:rPr>
                      <m:t>𝑙</m:t>
                    </m:r>
                    <m:r>
                      <a:rPr lang="en-US" altLang="zh-CN" i="1">
                        <a:latin typeface="Cambria Math"/>
                      </a:rPr>
                      <m:t>′(</m:t>
                    </m:r>
                    <m:r>
                      <a:rPr lang="en-US" altLang="zh-CN" i="1">
                        <a:latin typeface="Cambria Math"/>
                      </a:rPr>
                      <m:t>𝑢</m:t>
                    </m:r>
                    <m:r>
                      <a:rPr lang="en-US" altLang="zh-CN" i="1">
                        <a:latin typeface="Cambria Math"/>
                      </a:rPr>
                      <m:t>)→</m:t>
                    </m:r>
                  </m:oMath>
                </a14:m>
                <a:r>
                  <a:rPr lang="en-US" altLang="zh-CN" dirty="0"/>
                  <a:t> </a:t>
                </a:r>
                <a:r>
                  <a:rPr lang="en-US" altLang="zh-CN" dirty="0" smtClean="0"/>
                  <a:t>new TOL index</a:t>
                </a:r>
              </a:p>
              <a:p>
                <a:pPr lvl="1"/>
                <a:r>
                  <a:rPr lang="en-US" altLang="zh-CN" dirty="0" smtClean="0"/>
                  <a:t>Provides the best index: minimize the total index size.</a:t>
                </a:r>
              </a:p>
              <a:p>
                <a:pPr lvl="1"/>
                <a:r>
                  <a:rPr lang="en-US" altLang="zh-CN" dirty="0" smtClean="0"/>
                  <a:t>Intuition: index size</a:t>
                </a:r>
                <a:r>
                  <a:rPr lang="en-US" altLang="zh-CN" dirty="0">
                    <a:ea typeface="Cambria Math"/>
                  </a:rPr>
                  <a:t> </a:t>
                </a:r>
                <a14:m>
                  <m:oMath xmlns:m="http://schemas.openxmlformats.org/officeDocument/2006/math">
                    <m:r>
                      <a:rPr lang="en-US" altLang="zh-CN" i="1">
                        <a:latin typeface="Cambria Math"/>
                        <a:ea typeface="Cambria Math"/>
                      </a:rPr>
                      <m:t>→</m:t>
                    </m:r>
                  </m:oMath>
                </a14:m>
                <a:r>
                  <a:rPr lang="en-US" altLang="zh-CN" dirty="0" smtClean="0"/>
                  <a:t> average query performance</a:t>
                </a:r>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rotWithShape="1">
                <a:blip r:embed="rId4"/>
                <a:stretch>
                  <a:fillRect l="-1630" t="-188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6084168" y="2648525"/>
                <a:ext cx="720080"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600" b="0" i="1" smtClean="0">
                          <a:solidFill>
                            <a:schemeClr val="tx1"/>
                          </a:solidFill>
                          <a:latin typeface="Cambria Math"/>
                        </a:rPr>
                        <m:t>𝑙</m:t>
                      </m:r>
                      <m:r>
                        <a:rPr lang="en-US" altLang="zh-CN" sz="2600" b="0" i="1" smtClean="0">
                          <a:solidFill>
                            <a:schemeClr val="tx1"/>
                          </a:solidFill>
                          <a:latin typeface="Cambria Math"/>
                        </a:rPr>
                        <m:t>′(</m:t>
                      </m:r>
                      <m:r>
                        <a:rPr lang="en-US" altLang="zh-CN" sz="2600" i="1">
                          <a:solidFill>
                            <a:srgbClr val="FF0000"/>
                          </a:solidFill>
                          <a:latin typeface="Cambria Math"/>
                        </a:rPr>
                        <m:t>𝑢</m:t>
                      </m:r>
                      <m:r>
                        <a:rPr lang="en-US" altLang="zh-CN" sz="2600" b="0" i="1" smtClean="0">
                          <a:latin typeface="Cambria Math"/>
                        </a:rPr>
                        <m:t>)</m:t>
                      </m:r>
                    </m:oMath>
                  </m:oMathPara>
                </a14:m>
                <a:endParaRPr lang="zh-CN" altLang="en-US" sz="2600" dirty="0"/>
              </a:p>
            </p:txBody>
          </p:sp>
        </mc:Choice>
        <mc:Fallback>
          <p:sp>
            <p:nvSpPr>
              <p:cNvPr id="8" name="TextBox 7"/>
              <p:cNvSpPr txBox="1">
                <a:spLocks noRot="1" noChangeAspect="1" noMove="1" noResize="1" noEditPoints="1" noAdjustHandles="1" noChangeArrowheads="1" noChangeShapeType="1" noTextEdit="1"/>
              </p:cNvSpPr>
              <p:nvPr/>
            </p:nvSpPr>
            <p:spPr>
              <a:xfrm>
                <a:off x="6084168" y="2648525"/>
                <a:ext cx="720080" cy="492443"/>
              </a:xfrm>
              <a:prstGeom prst="rect">
                <a:avLst/>
              </a:prstGeom>
              <a:blipFill rotWithShape="1">
                <a:blip r:embed="rId5"/>
                <a:stretch>
                  <a:fillRect r="-847"/>
                </a:stretch>
              </a:blipFill>
            </p:spPr>
            <p:txBody>
              <a:bodyPr/>
              <a:lstStyle/>
              <a:p>
                <a:r>
                  <a:rPr lang="zh-CN" altLang="en-US">
                    <a:noFill/>
                  </a:rPr>
                  <a:t> </a:t>
                </a:r>
              </a:p>
            </p:txBody>
          </p:sp>
        </mc:Fallback>
      </mc:AlternateContent>
      <p:sp>
        <p:nvSpPr>
          <p:cNvPr id="9" name="任意多边形 8"/>
          <p:cNvSpPr/>
          <p:nvPr/>
        </p:nvSpPr>
        <p:spPr>
          <a:xfrm>
            <a:off x="3584315" y="2652055"/>
            <a:ext cx="2449185" cy="268014"/>
          </a:xfrm>
          <a:custGeom>
            <a:avLst/>
            <a:gdLst>
              <a:gd name="connsiteX0" fmla="*/ 2449185 w 2449185"/>
              <a:gd name="connsiteY0" fmla="*/ 204952 h 268014"/>
              <a:gd name="connsiteX1" fmla="*/ 1660909 w 2449185"/>
              <a:gd name="connsiteY1" fmla="*/ 220717 h 268014"/>
              <a:gd name="connsiteX2" fmla="*/ 1298302 w 2449185"/>
              <a:gd name="connsiteY2" fmla="*/ 236483 h 268014"/>
              <a:gd name="connsiteX3" fmla="*/ 1156412 w 2449185"/>
              <a:gd name="connsiteY3" fmla="*/ 252248 h 268014"/>
              <a:gd name="connsiteX4" fmla="*/ 604619 w 2449185"/>
              <a:gd name="connsiteY4" fmla="*/ 268014 h 268014"/>
              <a:gd name="connsiteX5" fmla="*/ 163185 w 2449185"/>
              <a:gd name="connsiteY5" fmla="*/ 252248 h 268014"/>
              <a:gd name="connsiteX6" fmla="*/ 68592 w 2449185"/>
              <a:gd name="connsiteY6" fmla="*/ 220717 h 268014"/>
              <a:gd name="connsiteX7" fmla="*/ 52826 w 2449185"/>
              <a:gd name="connsiteY7" fmla="*/ 173421 h 268014"/>
              <a:gd name="connsiteX8" fmla="*/ 5530 w 2449185"/>
              <a:gd name="connsiteY8" fmla="*/ 141890 h 268014"/>
              <a:gd name="connsiteX9" fmla="*/ 5530 w 2449185"/>
              <a:gd name="connsiteY9" fmla="*/ 0 h 26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9185" h="268014">
                <a:moveTo>
                  <a:pt x="2449185" y="204952"/>
                </a:moveTo>
                <a:lnTo>
                  <a:pt x="1660909" y="220717"/>
                </a:lnTo>
                <a:cubicBezTo>
                  <a:pt x="1539971" y="224030"/>
                  <a:pt x="1419050" y="228936"/>
                  <a:pt x="1298302" y="236483"/>
                </a:cubicBezTo>
                <a:cubicBezTo>
                  <a:pt x="1250807" y="239451"/>
                  <a:pt x="1203951" y="250087"/>
                  <a:pt x="1156412" y="252248"/>
                </a:cubicBezTo>
                <a:cubicBezTo>
                  <a:pt x="972596" y="260603"/>
                  <a:pt x="788550" y="262759"/>
                  <a:pt x="604619" y="268014"/>
                </a:cubicBezTo>
                <a:cubicBezTo>
                  <a:pt x="457474" y="262759"/>
                  <a:pt x="309854" y="265189"/>
                  <a:pt x="163185" y="252248"/>
                </a:cubicBezTo>
                <a:cubicBezTo>
                  <a:pt x="130077" y="249327"/>
                  <a:pt x="68592" y="220717"/>
                  <a:pt x="68592" y="220717"/>
                </a:cubicBezTo>
                <a:cubicBezTo>
                  <a:pt x="63337" y="204952"/>
                  <a:pt x="63207" y="186398"/>
                  <a:pt x="52826" y="173421"/>
                </a:cubicBezTo>
                <a:cubicBezTo>
                  <a:pt x="40989" y="158625"/>
                  <a:pt x="10515" y="160170"/>
                  <a:pt x="5530" y="141890"/>
                </a:cubicBezTo>
                <a:cubicBezTo>
                  <a:pt x="-6914" y="96260"/>
                  <a:pt x="5530" y="47297"/>
                  <a:pt x="5530" y="0"/>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2123728" y="2804454"/>
            <a:ext cx="4062173" cy="336513"/>
          </a:xfrm>
          <a:custGeom>
            <a:avLst/>
            <a:gdLst>
              <a:gd name="connsiteX0" fmla="*/ 2449185 w 2449185"/>
              <a:gd name="connsiteY0" fmla="*/ 204952 h 268014"/>
              <a:gd name="connsiteX1" fmla="*/ 1660909 w 2449185"/>
              <a:gd name="connsiteY1" fmla="*/ 220717 h 268014"/>
              <a:gd name="connsiteX2" fmla="*/ 1298302 w 2449185"/>
              <a:gd name="connsiteY2" fmla="*/ 236483 h 268014"/>
              <a:gd name="connsiteX3" fmla="*/ 1156412 w 2449185"/>
              <a:gd name="connsiteY3" fmla="*/ 252248 h 268014"/>
              <a:gd name="connsiteX4" fmla="*/ 604619 w 2449185"/>
              <a:gd name="connsiteY4" fmla="*/ 268014 h 268014"/>
              <a:gd name="connsiteX5" fmla="*/ 163185 w 2449185"/>
              <a:gd name="connsiteY5" fmla="*/ 252248 h 268014"/>
              <a:gd name="connsiteX6" fmla="*/ 68592 w 2449185"/>
              <a:gd name="connsiteY6" fmla="*/ 220717 h 268014"/>
              <a:gd name="connsiteX7" fmla="*/ 52826 w 2449185"/>
              <a:gd name="connsiteY7" fmla="*/ 173421 h 268014"/>
              <a:gd name="connsiteX8" fmla="*/ 5530 w 2449185"/>
              <a:gd name="connsiteY8" fmla="*/ 141890 h 268014"/>
              <a:gd name="connsiteX9" fmla="*/ 5530 w 2449185"/>
              <a:gd name="connsiteY9" fmla="*/ 0 h 26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9185" h="268014">
                <a:moveTo>
                  <a:pt x="2449185" y="204952"/>
                </a:moveTo>
                <a:lnTo>
                  <a:pt x="1660909" y="220717"/>
                </a:lnTo>
                <a:cubicBezTo>
                  <a:pt x="1539971" y="224030"/>
                  <a:pt x="1419050" y="228936"/>
                  <a:pt x="1298302" y="236483"/>
                </a:cubicBezTo>
                <a:cubicBezTo>
                  <a:pt x="1250807" y="239451"/>
                  <a:pt x="1203951" y="250087"/>
                  <a:pt x="1156412" y="252248"/>
                </a:cubicBezTo>
                <a:cubicBezTo>
                  <a:pt x="972596" y="260603"/>
                  <a:pt x="788550" y="262759"/>
                  <a:pt x="604619" y="268014"/>
                </a:cubicBezTo>
                <a:cubicBezTo>
                  <a:pt x="457474" y="262759"/>
                  <a:pt x="309854" y="265189"/>
                  <a:pt x="163185" y="252248"/>
                </a:cubicBezTo>
                <a:cubicBezTo>
                  <a:pt x="130077" y="249327"/>
                  <a:pt x="68592" y="220717"/>
                  <a:pt x="68592" y="220717"/>
                </a:cubicBezTo>
                <a:cubicBezTo>
                  <a:pt x="63337" y="204952"/>
                  <a:pt x="63207" y="186398"/>
                  <a:pt x="52826" y="173421"/>
                </a:cubicBezTo>
                <a:cubicBezTo>
                  <a:pt x="40989" y="158625"/>
                  <a:pt x="10515" y="160170"/>
                  <a:pt x="5530" y="141890"/>
                </a:cubicBezTo>
                <a:cubicBezTo>
                  <a:pt x="-6914" y="96260"/>
                  <a:pt x="5530" y="47297"/>
                  <a:pt x="5530" y="0"/>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2771800" y="2708920"/>
            <a:ext cx="576064" cy="369332"/>
          </a:xfrm>
          <a:prstGeom prst="rect">
            <a:avLst/>
          </a:prstGeom>
          <a:noFill/>
        </p:spPr>
        <p:txBody>
          <a:bodyPr wrap="square" rtlCol="0">
            <a:spAutoFit/>
          </a:bodyPr>
          <a:lstStyle/>
          <a:p>
            <a:r>
              <a:rPr lang="en-US" altLang="zh-CN" dirty="0" smtClean="0"/>
              <a:t>…</a:t>
            </a:r>
            <a:endParaRPr lang="zh-CN" altLang="en-US" dirty="0"/>
          </a:p>
        </p:txBody>
      </p:sp>
    </p:spTree>
    <p:extLst>
      <p:ext uri="{BB962C8B-B14F-4D97-AF65-F5344CB8AC3E}">
        <p14:creationId xmlns:p14="http://schemas.microsoft.com/office/powerpoint/2010/main" val="358350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Reachability queries on Graph</a:t>
            </a:r>
            <a:endParaRPr lang="zh-CN" altLang="en-US" dirty="0"/>
          </a:p>
        </p:txBody>
      </p:sp>
      <mc:AlternateContent xmlns:mc="http://schemas.openxmlformats.org/markup-compatibility/2006">
        <mc:Choice xmlns:a14="http://schemas.microsoft.com/office/drawing/2010/main" Requires="a14">
          <p:sp>
            <p:nvSpPr>
              <p:cNvPr id="4" name="Content Placeholder 2"/>
              <p:cNvSpPr txBox="1">
                <a:spLocks/>
              </p:cNvSpPr>
              <p:nvPr/>
            </p:nvSpPr>
            <p:spPr>
              <a:xfrm>
                <a:off x="685800" y="1700808"/>
                <a:ext cx="7772400" cy="2016224"/>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Given a directed graph G=(</a:t>
                </a:r>
                <a:r>
                  <a:rPr lang="en-US" sz="2400" dirty="0" smtClean="0"/>
                  <a:t>V,E)</a:t>
                </a:r>
                <a:br>
                  <a:rPr lang="en-US" sz="2400" dirty="0" smtClean="0"/>
                </a:br>
                <a:r>
                  <a:rPr lang="en-US" sz="2400" dirty="0" smtClean="0"/>
                  <a:t>answer </a:t>
                </a:r>
                <a:r>
                  <a:rPr lang="en-US" sz="2400" dirty="0" smtClean="0"/>
                  <a:t>whether s</a:t>
                </a:r>
                <a14:m>
                  <m:oMath xmlns:m="http://schemas.openxmlformats.org/officeDocument/2006/math">
                    <m:r>
                      <a:rPr lang="en-US" sz="2400" i="1" smtClean="0">
                        <a:latin typeface="Cambria Math"/>
                        <a:ea typeface="Cambria Math"/>
                      </a:rPr>
                      <m:t>⇝</m:t>
                    </m:r>
                  </m:oMath>
                </a14:m>
                <a:r>
                  <a:rPr lang="en-US" sz="2400" dirty="0" smtClean="0"/>
                  <a:t>t.</a:t>
                </a:r>
              </a:p>
              <a:p>
                <a:pPr marL="457200" lvl="1" indent="0">
                  <a:buNone/>
                </a:pPr>
                <a:r>
                  <a:rPr lang="en-US" sz="2400" dirty="0" smtClean="0"/>
                  <a:t>a</a:t>
                </a:r>
                <a14:m>
                  <m:oMath xmlns:m="http://schemas.openxmlformats.org/officeDocument/2006/math">
                    <m:r>
                      <a:rPr lang="en-US" sz="2400" i="1" smtClean="0">
                        <a:latin typeface="Cambria Math"/>
                        <a:ea typeface="Cambria Math"/>
                      </a:rPr>
                      <m:t>⇝</m:t>
                    </m:r>
                  </m:oMath>
                </a14:m>
                <a:r>
                  <a:rPr lang="en-US" sz="2400" dirty="0" smtClean="0"/>
                  <a:t>b ? Yes, a</a:t>
                </a:r>
                <a14:m>
                  <m:oMath xmlns:m="http://schemas.openxmlformats.org/officeDocument/2006/math">
                    <m:r>
                      <a:rPr lang="en-US" sz="2400" i="1" smtClean="0">
                        <a:latin typeface="Cambria Math"/>
                        <a:ea typeface="Cambria Math"/>
                      </a:rPr>
                      <m:t>→</m:t>
                    </m:r>
                  </m:oMath>
                </a14:m>
                <a:r>
                  <a:rPr lang="en-US" sz="2400" dirty="0" smtClean="0"/>
                  <a:t>h</a:t>
                </a:r>
                <a14:m>
                  <m:oMath xmlns:m="http://schemas.openxmlformats.org/officeDocument/2006/math">
                    <m:r>
                      <a:rPr lang="en-US" sz="2400" i="1" dirty="0" smtClean="0">
                        <a:latin typeface="Cambria Math"/>
                        <a:ea typeface="Cambria Math"/>
                      </a:rPr>
                      <m:t>→</m:t>
                    </m:r>
                    <m:r>
                      <m:rPr>
                        <m:sty m:val="p"/>
                      </m:rPr>
                      <a:rPr lang="en-US" sz="2400" b="0" i="0" dirty="0" smtClean="0">
                        <a:latin typeface="Cambria Math"/>
                        <a:ea typeface="Cambria Math"/>
                      </a:rPr>
                      <m:t>b</m:t>
                    </m:r>
                  </m:oMath>
                </a14:m>
                <a:endParaRPr lang="en-US" sz="2400" dirty="0" smtClean="0"/>
              </a:p>
              <a:p>
                <a:pPr marL="457200" lvl="1" indent="0">
                  <a:buNone/>
                </a:pPr>
                <a:r>
                  <a:rPr lang="en-US" sz="2400" dirty="0" smtClean="0"/>
                  <a:t>d</a:t>
                </a:r>
                <a:r>
                  <a:rPr lang="en-US" altLang="zh-CN" sz="2400" dirty="0">
                    <a:ea typeface="Cambria Math"/>
                  </a:rPr>
                  <a:t> </a:t>
                </a:r>
                <a14:m>
                  <m:oMath xmlns:m="http://schemas.openxmlformats.org/officeDocument/2006/math">
                    <m:r>
                      <a:rPr lang="en-US" altLang="zh-CN" sz="2400" i="1">
                        <a:latin typeface="Cambria Math"/>
                        <a:ea typeface="Cambria Math"/>
                      </a:rPr>
                      <m:t>⇝ </m:t>
                    </m:r>
                  </m:oMath>
                </a14:m>
                <a:r>
                  <a:rPr lang="en-US" sz="2400" dirty="0" smtClean="0"/>
                  <a:t>g? No.</a:t>
                </a:r>
                <a:endParaRPr lang="en-US" sz="2400" dirty="0"/>
              </a:p>
            </p:txBody>
          </p:sp>
        </mc:Choice>
        <mc:Fallback>
          <p:sp>
            <p:nvSpPr>
              <p:cNvPr id="4" name="Content Placeholder 2"/>
              <p:cNvSpPr txBox="1">
                <a:spLocks noRot="1" noChangeAspect="1" noMove="1" noResize="1" noEditPoints="1" noAdjustHandles="1" noChangeArrowheads="1" noChangeShapeType="1" noTextEdit="1"/>
              </p:cNvSpPr>
              <p:nvPr/>
            </p:nvSpPr>
            <p:spPr>
              <a:xfrm>
                <a:off x="685800" y="1700808"/>
                <a:ext cx="7772400" cy="2016224"/>
              </a:xfrm>
              <a:prstGeom prst="rect">
                <a:avLst/>
              </a:prstGeom>
              <a:blipFill rotWithShape="1">
                <a:blip r:embed="rId3"/>
                <a:stretch>
                  <a:fillRect l="-1018" t="-2102"/>
                </a:stretch>
              </a:blipFill>
              <a:ln>
                <a:solidFill>
                  <a:schemeClr val="tx1"/>
                </a:solidFill>
              </a:ln>
            </p:spPr>
            <p:txBody>
              <a:bodyPr/>
              <a:lstStyle/>
              <a:p>
                <a:r>
                  <a:rPr lang="zh-CN" altLang="en-US">
                    <a:noFill/>
                  </a:rPr>
                  <a:t> </a:t>
                </a:r>
              </a:p>
            </p:txBody>
          </p:sp>
        </mc:Fallback>
      </mc:AlternateContent>
      <p:sp>
        <p:nvSpPr>
          <p:cNvPr id="26" name="Rounded Rectangle 11"/>
          <p:cNvSpPr/>
          <p:nvPr/>
        </p:nvSpPr>
        <p:spPr bwMode="auto">
          <a:xfrm>
            <a:off x="755576" y="4048616"/>
            <a:ext cx="3456384" cy="792088"/>
          </a:xfrm>
          <a:prstGeom prst="roundRect">
            <a:avLst/>
          </a:prstGeom>
          <a:solidFill>
            <a:srgbClr val="659BD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1"/>
            <a:r>
              <a:rPr lang="en-US" sz="2400" dirty="0" smtClean="0">
                <a:latin typeface="Times New Roman" pitchFamily="18" charset="0"/>
                <a:cs typeface="Times New Roman" pitchFamily="18" charset="0"/>
              </a:rPr>
              <a:t>Social networks</a:t>
            </a:r>
            <a:endParaRPr lang="en-US" sz="2400" dirty="0">
              <a:latin typeface="Times New Roman" pitchFamily="18" charset="0"/>
              <a:cs typeface="Times New Roman" pitchFamily="18" charset="0"/>
            </a:endParaRPr>
          </a:p>
        </p:txBody>
      </p:sp>
      <p:sp>
        <p:nvSpPr>
          <p:cNvPr id="27" name="Rounded Rectangle 12"/>
          <p:cNvSpPr/>
          <p:nvPr/>
        </p:nvSpPr>
        <p:spPr bwMode="auto">
          <a:xfrm>
            <a:off x="755576" y="5056728"/>
            <a:ext cx="3456384" cy="792088"/>
          </a:xfrm>
          <a:prstGeom prst="roundRect">
            <a:avLst/>
          </a:prstGeom>
          <a:solidFill>
            <a:srgbClr val="E569D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1"/>
            <a:r>
              <a:rPr lang="en-US" sz="2400" dirty="0" smtClean="0">
                <a:latin typeface="Times New Roman" pitchFamily="18" charset="0"/>
                <a:cs typeface="Times New Roman" pitchFamily="18" charset="0"/>
              </a:rPr>
              <a:t>Semantic Web</a:t>
            </a:r>
            <a:endParaRPr lang="en-US" sz="2400" dirty="0">
              <a:latin typeface="Times New Roman" pitchFamily="18" charset="0"/>
              <a:cs typeface="Times New Roman" pitchFamily="18" charset="0"/>
            </a:endParaRPr>
          </a:p>
        </p:txBody>
      </p:sp>
      <p:sp>
        <p:nvSpPr>
          <p:cNvPr id="28" name="Rounded Rectangle 14"/>
          <p:cNvSpPr/>
          <p:nvPr/>
        </p:nvSpPr>
        <p:spPr bwMode="auto">
          <a:xfrm>
            <a:off x="5076056" y="3985900"/>
            <a:ext cx="3456384" cy="792088"/>
          </a:xfrm>
          <a:prstGeom prst="round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1"/>
            <a:r>
              <a:rPr lang="en-US" sz="2400" dirty="0" smtClean="0">
                <a:solidFill>
                  <a:schemeClr val="bg1"/>
                </a:solidFill>
                <a:latin typeface="Times New Roman" pitchFamily="18" charset="0"/>
                <a:cs typeface="Times New Roman" pitchFamily="18" charset="0"/>
              </a:rPr>
              <a:t>XML documents</a:t>
            </a:r>
          </a:p>
        </p:txBody>
      </p:sp>
      <p:sp>
        <p:nvSpPr>
          <p:cNvPr id="29" name="Rounded Rectangle 15"/>
          <p:cNvSpPr/>
          <p:nvPr/>
        </p:nvSpPr>
        <p:spPr bwMode="auto">
          <a:xfrm>
            <a:off x="5076056" y="5066020"/>
            <a:ext cx="3456384" cy="792088"/>
          </a:xfrm>
          <a:prstGeom prst="roundRect">
            <a:avLst/>
          </a:prstGeom>
          <a:solidFill>
            <a:srgbClr val="99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1"/>
            <a:r>
              <a:rPr lang="en-US" sz="2400" dirty="0" smtClean="0">
                <a:latin typeface="Times New Roman" pitchFamily="18" charset="0"/>
                <a:cs typeface="Times New Roman" pitchFamily="18" charset="0"/>
              </a:rPr>
              <a:t>Road networks</a:t>
            </a:r>
          </a:p>
        </p:txBody>
      </p:sp>
      <p:sp>
        <p:nvSpPr>
          <p:cNvPr id="30" name="TextBox 29"/>
          <p:cNvSpPr txBox="1"/>
          <p:nvPr/>
        </p:nvSpPr>
        <p:spPr>
          <a:xfrm>
            <a:off x="4499992" y="5858108"/>
            <a:ext cx="648072" cy="523220"/>
          </a:xfrm>
          <a:prstGeom prst="rect">
            <a:avLst/>
          </a:prstGeom>
          <a:noFill/>
        </p:spPr>
        <p:txBody>
          <a:bodyPr wrap="square" rtlCol="0">
            <a:spAutoFit/>
          </a:bodyPr>
          <a:lstStyle/>
          <a:p>
            <a:r>
              <a:rPr lang="en-US" sz="2800" dirty="0" smtClean="0"/>
              <a:t>…</a:t>
            </a:r>
            <a:endParaRPr lang="en-US" sz="2800" dirty="0"/>
          </a:p>
        </p:txBody>
      </p:sp>
      <p:grpSp>
        <p:nvGrpSpPr>
          <p:cNvPr id="6" name="组合 5"/>
          <p:cNvGrpSpPr/>
          <p:nvPr/>
        </p:nvGrpSpPr>
        <p:grpSpPr>
          <a:xfrm>
            <a:off x="4499992" y="1928542"/>
            <a:ext cx="3744417" cy="1428450"/>
            <a:chOff x="2736653" y="6884427"/>
            <a:chExt cx="9145016" cy="3024336"/>
          </a:xfrm>
        </p:grpSpPr>
        <p:sp>
          <p:nvSpPr>
            <p:cNvPr id="31" name="Oval 2"/>
            <p:cNvSpPr/>
            <p:nvPr/>
          </p:nvSpPr>
          <p:spPr>
            <a:xfrm>
              <a:off x="4231946" y="7244467"/>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cs typeface="Times New Roman" panose="02020603050405020304" pitchFamily="18" charset="0"/>
                </a:rPr>
                <a:t>a</a:t>
              </a:r>
              <a:endParaRPr lang="en-US" sz="2400" dirty="0">
                <a:latin typeface="+mj-lt"/>
                <a:cs typeface="Times New Roman" panose="02020603050405020304" pitchFamily="18" charset="0"/>
              </a:endParaRPr>
            </a:p>
          </p:txBody>
        </p:sp>
        <p:sp>
          <p:nvSpPr>
            <p:cNvPr id="32" name="Oval 74"/>
            <p:cNvSpPr/>
            <p:nvPr/>
          </p:nvSpPr>
          <p:spPr>
            <a:xfrm>
              <a:off x="4680869" y="9116675"/>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cs typeface="Times New Roman" panose="02020603050405020304" pitchFamily="18" charset="0"/>
                </a:rPr>
                <a:t>h</a:t>
              </a:r>
              <a:endParaRPr lang="en-US" sz="2400" dirty="0">
                <a:latin typeface="+mj-lt"/>
                <a:cs typeface="Times New Roman" panose="02020603050405020304" pitchFamily="18" charset="0"/>
              </a:endParaRPr>
            </a:p>
          </p:txBody>
        </p:sp>
        <p:sp>
          <p:nvSpPr>
            <p:cNvPr id="33" name="Oval 75"/>
            <p:cNvSpPr/>
            <p:nvPr/>
          </p:nvSpPr>
          <p:spPr>
            <a:xfrm>
              <a:off x="2736653" y="8663398"/>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cs typeface="Times New Roman" panose="02020603050405020304" pitchFamily="18" charset="0"/>
                </a:rPr>
                <a:t>e</a:t>
              </a:r>
              <a:endParaRPr lang="en-US" sz="2400" dirty="0">
                <a:latin typeface="+mj-lt"/>
                <a:cs typeface="Times New Roman" panose="02020603050405020304" pitchFamily="18" charset="0"/>
              </a:endParaRPr>
            </a:p>
          </p:txBody>
        </p:sp>
        <p:sp>
          <p:nvSpPr>
            <p:cNvPr id="34" name="Oval 76"/>
            <p:cNvSpPr/>
            <p:nvPr/>
          </p:nvSpPr>
          <p:spPr>
            <a:xfrm>
              <a:off x="9145365" y="6884427"/>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cs typeface="Times New Roman" panose="02020603050405020304" pitchFamily="18" charset="0"/>
                </a:rPr>
                <a:t>d</a:t>
              </a:r>
              <a:endParaRPr lang="en-US" sz="2400" dirty="0">
                <a:latin typeface="+mj-lt"/>
                <a:cs typeface="Times New Roman" panose="02020603050405020304" pitchFamily="18" charset="0"/>
              </a:endParaRPr>
            </a:p>
          </p:txBody>
        </p:sp>
        <p:sp>
          <p:nvSpPr>
            <p:cNvPr id="35" name="Oval 77"/>
            <p:cNvSpPr/>
            <p:nvPr/>
          </p:nvSpPr>
          <p:spPr>
            <a:xfrm>
              <a:off x="6409061" y="7964547"/>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cs typeface="Times New Roman" panose="02020603050405020304" pitchFamily="18" charset="0"/>
                </a:rPr>
                <a:t>g</a:t>
              </a:r>
              <a:endParaRPr lang="en-US" sz="2400" dirty="0">
                <a:latin typeface="+mj-lt"/>
                <a:cs typeface="Times New Roman" panose="02020603050405020304" pitchFamily="18" charset="0"/>
              </a:endParaRPr>
            </a:p>
          </p:txBody>
        </p:sp>
        <p:sp>
          <p:nvSpPr>
            <p:cNvPr id="36" name="Oval 79"/>
            <p:cNvSpPr/>
            <p:nvPr/>
          </p:nvSpPr>
          <p:spPr>
            <a:xfrm>
              <a:off x="7705205" y="9188683"/>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cs typeface="Times New Roman" panose="02020603050405020304" pitchFamily="18" charset="0"/>
                </a:rPr>
                <a:t>b</a:t>
              </a:r>
              <a:endParaRPr lang="en-US" sz="2400" dirty="0">
                <a:latin typeface="+mj-lt"/>
                <a:cs typeface="Times New Roman" panose="02020603050405020304" pitchFamily="18" charset="0"/>
              </a:endParaRPr>
            </a:p>
          </p:txBody>
        </p:sp>
        <p:sp>
          <p:nvSpPr>
            <p:cNvPr id="37" name="Oval 80"/>
            <p:cNvSpPr/>
            <p:nvPr/>
          </p:nvSpPr>
          <p:spPr>
            <a:xfrm>
              <a:off x="8497293" y="7820531"/>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cs typeface="Times New Roman" panose="02020603050405020304" pitchFamily="18" charset="0"/>
                </a:rPr>
                <a:t>c</a:t>
              </a:r>
              <a:endParaRPr lang="en-US" sz="2400" dirty="0">
                <a:latin typeface="+mj-lt"/>
                <a:cs typeface="Times New Roman" panose="02020603050405020304" pitchFamily="18" charset="0"/>
              </a:endParaRPr>
            </a:p>
          </p:txBody>
        </p:sp>
        <p:sp>
          <p:nvSpPr>
            <p:cNvPr id="38" name="Oval 81"/>
            <p:cNvSpPr/>
            <p:nvPr/>
          </p:nvSpPr>
          <p:spPr>
            <a:xfrm>
              <a:off x="11161589" y="8828643"/>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cs typeface="Times New Roman" panose="02020603050405020304" pitchFamily="18" charset="0"/>
                </a:rPr>
                <a:t>f</a:t>
              </a:r>
              <a:endParaRPr lang="en-US" sz="2400" dirty="0">
                <a:latin typeface="+mj-lt"/>
                <a:cs typeface="Times New Roman" panose="02020603050405020304" pitchFamily="18" charset="0"/>
              </a:endParaRPr>
            </a:p>
          </p:txBody>
        </p:sp>
        <p:cxnSp>
          <p:nvCxnSpPr>
            <p:cNvPr id="39" name="Straight Arrow Connector 6"/>
            <p:cNvCxnSpPr>
              <a:stCxn id="33" idx="7"/>
            </p:cNvCxnSpPr>
            <p:nvPr/>
          </p:nvCxnSpPr>
          <p:spPr>
            <a:xfrm flipV="1">
              <a:off x="3351280" y="7826338"/>
              <a:ext cx="986119" cy="942513"/>
            </a:xfrm>
            <a:prstGeom prst="straightConnector1">
              <a:avLst/>
            </a:prstGeom>
            <a:ln w="15875">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9"/>
            <p:cNvCxnSpPr>
              <a:stCxn id="31" idx="4"/>
              <a:endCxn id="32" idx="0"/>
            </p:cNvCxnSpPr>
            <p:nvPr/>
          </p:nvCxnSpPr>
          <p:spPr>
            <a:xfrm>
              <a:off x="4591986" y="7964547"/>
              <a:ext cx="448923" cy="1152128"/>
            </a:xfrm>
            <a:prstGeom prst="straightConnector1">
              <a:avLst/>
            </a:prstGeom>
            <a:ln w="15875">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11"/>
            <p:cNvCxnSpPr>
              <a:stCxn id="31" idx="5"/>
              <a:endCxn id="35" idx="2"/>
            </p:cNvCxnSpPr>
            <p:nvPr/>
          </p:nvCxnSpPr>
          <p:spPr>
            <a:xfrm>
              <a:off x="4846573" y="7859094"/>
              <a:ext cx="1562488" cy="465493"/>
            </a:xfrm>
            <a:prstGeom prst="straightConnector1">
              <a:avLst/>
            </a:prstGeom>
            <a:ln w="15875">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13"/>
            <p:cNvCxnSpPr>
              <a:endCxn id="34" idx="2"/>
            </p:cNvCxnSpPr>
            <p:nvPr/>
          </p:nvCxnSpPr>
          <p:spPr>
            <a:xfrm flipV="1">
              <a:off x="4816447" y="7244467"/>
              <a:ext cx="4328918" cy="254587"/>
            </a:xfrm>
            <a:prstGeom prst="straightConnector1">
              <a:avLst/>
            </a:prstGeom>
            <a:ln w="15875">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15"/>
            <p:cNvCxnSpPr>
              <a:stCxn id="35" idx="6"/>
              <a:endCxn id="37" idx="2"/>
            </p:cNvCxnSpPr>
            <p:nvPr/>
          </p:nvCxnSpPr>
          <p:spPr>
            <a:xfrm flipV="1">
              <a:off x="7129141" y="8180571"/>
              <a:ext cx="1368152" cy="144016"/>
            </a:xfrm>
            <a:prstGeom prst="straightConnector1">
              <a:avLst/>
            </a:prstGeom>
            <a:ln w="15875">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17"/>
            <p:cNvCxnSpPr>
              <a:stCxn id="32" idx="6"/>
              <a:endCxn id="36" idx="2"/>
            </p:cNvCxnSpPr>
            <p:nvPr/>
          </p:nvCxnSpPr>
          <p:spPr>
            <a:xfrm>
              <a:off x="5400949" y="9476715"/>
              <a:ext cx="2304256" cy="72008"/>
            </a:xfrm>
            <a:prstGeom prst="straightConnector1">
              <a:avLst/>
            </a:prstGeom>
            <a:ln w="15875">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19"/>
            <p:cNvCxnSpPr>
              <a:stCxn id="36" idx="7"/>
              <a:endCxn id="37" idx="3"/>
            </p:cNvCxnSpPr>
            <p:nvPr/>
          </p:nvCxnSpPr>
          <p:spPr>
            <a:xfrm flipV="1">
              <a:off x="8319832" y="8435158"/>
              <a:ext cx="282914" cy="858978"/>
            </a:xfrm>
            <a:prstGeom prst="straightConnector1">
              <a:avLst/>
            </a:prstGeom>
            <a:ln w="15875">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21"/>
            <p:cNvCxnSpPr>
              <a:stCxn id="36" idx="6"/>
              <a:endCxn id="38" idx="2"/>
            </p:cNvCxnSpPr>
            <p:nvPr/>
          </p:nvCxnSpPr>
          <p:spPr>
            <a:xfrm flipV="1">
              <a:off x="8425285" y="9188683"/>
              <a:ext cx="2736304" cy="360040"/>
            </a:xfrm>
            <a:prstGeom prst="straightConnector1">
              <a:avLst/>
            </a:prstGeom>
            <a:ln w="15875">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23"/>
            <p:cNvCxnSpPr>
              <a:stCxn id="38" idx="1"/>
              <a:endCxn id="37" idx="6"/>
            </p:cNvCxnSpPr>
            <p:nvPr/>
          </p:nvCxnSpPr>
          <p:spPr>
            <a:xfrm flipH="1" flipV="1">
              <a:off x="9217373" y="8180571"/>
              <a:ext cx="2049669" cy="753525"/>
            </a:xfrm>
            <a:prstGeom prst="straightConnector1">
              <a:avLst/>
            </a:prstGeom>
            <a:ln w="15875">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25"/>
            <p:cNvCxnSpPr>
              <a:stCxn id="34" idx="5"/>
              <a:endCxn id="38" idx="0"/>
            </p:cNvCxnSpPr>
            <p:nvPr/>
          </p:nvCxnSpPr>
          <p:spPr>
            <a:xfrm>
              <a:off x="9759992" y="7499054"/>
              <a:ext cx="1761637" cy="1329589"/>
            </a:xfrm>
            <a:prstGeom prst="straightConnector1">
              <a:avLst/>
            </a:prstGeom>
            <a:ln w="15875">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947955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标题 1"/>
              <p:cNvSpPr>
                <a:spLocks noGrp="1"/>
              </p:cNvSpPr>
              <p:nvPr>
                <p:ph type="title"/>
              </p:nvPr>
            </p:nvSpPr>
            <p:spPr/>
            <p:txBody>
              <a:bodyPr/>
              <a:lstStyle/>
              <a:p>
                <a:r>
                  <a:rPr lang="en-US" altLang="zh-CN" dirty="0"/>
                  <a:t>TOL insertion: choosing </a:t>
                </a:r>
                <a14:m>
                  <m:oMath xmlns:m="http://schemas.openxmlformats.org/officeDocument/2006/math">
                    <m:r>
                      <a:rPr lang="en-US" altLang="zh-CN" i="1">
                        <a:latin typeface="Cambria Math"/>
                      </a:rPr>
                      <m:t>𝑙</m:t>
                    </m:r>
                    <m:r>
                      <a:rPr lang="en-US" altLang="zh-CN" i="1">
                        <a:latin typeface="Cambria Math"/>
                      </a:rPr>
                      <m:t>′(</m:t>
                    </m:r>
                    <m:r>
                      <a:rPr lang="en-US" altLang="zh-CN" i="1">
                        <a:latin typeface="Cambria Math"/>
                      </a:rPr>
                      <m:t>𝑢</m:t>
                    </m:r>
                    <m:r>
                      <a:rPr lang="en-US" altLang="zh-CN" i="1">
                        <a:latin typeface="Cambria Math"/>
                      </a:rPr>
                      <m:t>)</m:t>
                    </m:r>
                  </m:oMath>
                </a14:m>
                <a:r>
                  <a:rPr lang="en-US" altLang="zh-CN" dirty="0"/>
                  <a:t> </a:t>
                </a:r>
                <a:r>
                  <a:rPr lang="en-US" altLang="zh-CN" dirty="0"/>
                  <a:t>(ii)</a:t>
                </a:r>
                <a:endParaRPr lang="zh-CN" altLang="en-US" dirty="0"/>
              </a:p>
            </p:txBody>
          </p:sp>
        </mc:Choice>
        <mc:Fallback>
          <p:sp>
            <p:nvSpPr>
              <p:cNvPr id="2" name="标题 1"/>
              <p:cNvSpPr>
                <a:spLocks noGrp="1" noRot="1" noChangeAspect="1" noMove="1" noResize="1" noEditPoints="1" noAdjustHandles="1" noChangeArrowheads="1" noChangeShapeType="1" noTextEdit="1"/>
              </p:cNvSpPr>
              <p:nvPr>
                <p:ph type="title"/>
              </p:nvPr>
            </p:nvSpPr>
            <p:spPr>
              <a:blipFill rotWithShape="1">
                <a:blip r:embed="rId3"/>
                <a:stretch>
                  <a:fillRect r="-74" b="-904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rmAutofit lnSpcReduction="10000"/>
              </a:bodyPr>
              <a:lstStyle/>
              <a:p>
                <a:r>
                  <a:rPr lang="en-US" altLang="zh-CN" dirty="0" smtClean="0"/>
                  <a:t>Naïve approach:</a:t>
                </a:r>
              </a:p>
              <a:p>
                <a:pPr lvl="1"/>
                <a:r>
                  <a:rPr lang="en-US" altLang="zh-CN" dirty="0" smtClean="0"/>
                  <a:t>Set </a:t>
                </a:r>
                <a14:m>
                  <m:oMath xmlns:m="http://schemas.openxmlformats.org/officeDocument/2006/math">
                    <m:r>
                      <a:rPr lang="en-US" altLang="zh-CN" i="1">
                        <a:latin typeface="Cambria Math"/>
                      </a:rPr>
                      <m:t>𝑙</m:t>
                    </m:r>
                    <m:r>
                      <a:rPr lang="en-US" altLang="zh-CN" i="1">
                        <a:latin typeface="Cambria Math"/>
                      </a:rPr>
                      <m:t>′</m:t>
                    </m:r>
                    <m:d>
                      <m:dPr>
                        <m:ctrlPr>
                          <a:rPr lang="en-US" altLang="zh-CN" i="1">
                            <a:latin typeface="Cambria Math"/>
                          </a:rPr>
                        </m:ctrlPr>
                      </m:dPr>
                      <m:e>
                        <m:r>
                          <a:rPr lang="en-US" altLang="zh-CN" i="1">
                            <a:solidFill>
                              <a:srgbClr val="FF0000"/>
                            </a:solidFill>
                            <a:latin typeface="Cambria Math"/>
                          </a:rPr>
                          <m:t>𝑢</m:t>
                        </m:r>
                      </m:e>
                    </m:d>
                  </m:oMath>
                </a14:m>
                <a:r>
                  <a:rPr lang="en-US" altLang="zh-CN" dirty="0"/>
                  <a:t> from 1 to n+1</a:t>
                </a:r>
              </a:p>
              <a:p>
                <a:pPr lvl="1"/>
                <a:r>
                  <a:rPr lang="en-US" altLang="zh-CN" dirty="0" smtClean="0"/>
                  <a:t>Construct index for each case &amp; then choose the minimal one.</a:t>
                </a:r>
              </a:p>
              <a:p>
                <a:pPr lvl="1"/>
                <a:endParaRPr lang="en-US" altLang="zh-CN" dirty="0" smtClean="0"/>
              </a:p>
              <a:p>
                <a:r>
                  <a:rPr lang="en-US" altLang="zh-CN" dirty="0" smtClean="0"/>
                  <a:t>Our light weighted incremental approach:</a:t>
                </a:r>
                <a:endParaRPr lang="en-US" altLang="zh-CN" dirty="0"/>
              </a:p>
              <a:p>
                <a:pPr lvl="1"/>
                <a:r>
                  <a:rPr lang="en-US" altLang="zh-CN" dirty="0" smtClean="0"/>
                  <a:t>Set </a:t>
                </a:r>
                <a14:m>
                  <m:oMath xmlns:m="http://schemas.openxmlformats.org/officeDocument/2006/math">
                    <m:r>
                      <a:rPr lang="en-US" altLang="zh-CN" i="1">
                        <a:latin typeface="Cambria Math"/>
                      </a:rPr>
                      <m:t>𝑙</m:t>
                    </m:r>
                    <m:r>
                      <a:rPr lang="en-US" altLang="zh-CN" i="1">
                        <a:latin typeface="Cambria Math"/>
                      </a:rPr>
                      <m:t>′</m:t>
                    </m:r>
                    <m:d>
                      <m:dPr>
                        <m:ctrlPr>
                          <a:rPr lang="en-US" altLang="zh-CN" i="1">
                            <a:latin typeface="Cambria Math"/>
                          </a:rPr>
                        </m:ctrlPr>
                      </m:dPr>
                      <m:e>
                        <m:r>
                          <a:rPr lang="en-US" altLang="zh-CN" i="1">
                            <a:solidFill>
                              <a:srgbClr val="FF0000"/>
                            </a:solidFill>
                            <a:latin typeface="Cambria Math"/>
                          </a:rPr>
                          <m:t>𝑢</m:t>
                        </m:r>
                      </m:e>
                    </m:d>
                    <m:r>
                      <a:rPr lang="en-US" altLang="zh-CN" i="1">
                        <a:solidFill>
                          <a:srgbClr val="FF0000"/>
                        </a:solidFill>
                        <a:latin typeface="Cambria Math"/>
                      </a:rPr>
                      <m:t> </m:t>
                    </m:r>
                  </m:oMath>
                </a14:m>
                <a:r>
                  <a:rPr lang="en-US" altLang="zh-CN" dirty="0" smtClean="0"/>
                  <a:t> to n+1, calculate the index size </a:t>
                </a:r>
              </a:p>
              <a:p>
                <a:pPr lvl="1"/>
                <a:r>
                  <a:rPr lang="en-US" altLang="zh-CN" dirty="0" smtClean="0"/>
                  <a:t>Set </a:t>
                </a:r>
                <a14:m>
                  <m:oMath xmlns:m="http://schemas.openxmlformats.org/officeDocument/2006/math">
                    <m:r>
                      <a:rPr lang="en-US" altLang="zh-CN" i="1">
                        <a:latin typeface="Cambria Math"/>
                      </a:rPr>
                      <m:t>𝑙</m:t>
                    </m:r>
                    <m:r>
                      <a:rPr lang="en-US" altLang="zh-CN" i="1">
                        <a:latin typeface="Cambria Math"/>
                      </a:rPr>
                      <m:t>′</m:t>
                    </m:r>
                    <m:d>
                      <m:dPr>
                        <m:ctrlPr>
                          <a:rPr lang="en-US" altLang="zh-CN" i="1">
                            <a:latin typeface="Cambria Math"/>
                          </a:rPr>
                        </m:ctrlPr>
                      </m:dPr>
                      <m:e>
                        <m:r>
                          <a:rPr lang="en-US" altLang="zh-CN" i="1">
                            <a:solidFill>
                              <a:srgbClr val="FF0000"/>
                            </a:solidFill>
                            <a:latin typeface="Cambria Math"/>
                          </a:rPr>
                          <m:t>𝑢</m:t>
                        </m:r>
                      </m:e>
                    </m:d>
                    <m:r>
                      <a:rPr lang="en-US" altLang="zh-CN" i="1">
                        <a:solidFill>
                          <a:srgbClr val="FF0000"/>
                        </a:solidFill>
                        <a:latin typeface="Cambria Math"/>
                      </a:rPr>
                      <m:t> </m:t>
                    </m:r>
                  </m:oMath>
                </a14:m>
                <a:r>
                  <a:rPr lang="en-US" altLang="zh-CN" dirty="0"/>
                  <a:t> to </a:t>
                </a:r>
                <a:r>
                  <a:rPr lang="en-US" altLang="zh-CN" dirty="0" smtClean="0"/>
                  <a:t>n,  calculate the change of index size.</a:t>
                </a:r>
              </a:p>
              <a:p>
                <a:pPr lvl="1"/>
                <a:r>
                  <a:rPr lang="en-US" altLang="zh-CN" dirty="0" smtClean="0"/>
                  <a:t>Repeat the  above process.</a:t>
                </a:r>
                <a:endParaRPr lang="zh-CN" alt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rotWithShape="1">
                <a:blip r:embed="rId4"/>
                <a:stretch>
                  <a:fillRect l="-1630" t="-296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73886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TOL Insertion: updating TOL indices</a:t>
            </a:r>
            <a:endParaRPr lang="zh-CN" altLang="en-US" dirty="0"/>
          </a:p>
        </p:txBody>
      </p:sp>
      <mc:AlternateContent xmlns:mc="http://schemas.openxmlformats.org/markup-compatibility/2006" xmlns:a14="http://schemas.microsoft.com/office/drawing/2010/main">
        <mc:Choice Requires="a14">
          <p:graphicFrame>
            <p:nvGraphicFramePr>
              <p:cNvPr id="14" name="内容占位符 13"/>
              <p:cNvGraphicFramePr>
                <a:graphicFrameLocks noGrp="1"/>
              </p:cNvGraphicFramePr>
              <p:nvPr>
                <p:ph idx="1"/>
                <p:extLst>
                  <p:ext uri="{D42A27DB-BD31-4B8C-83A1-F6EECF244321}">
                    <p14:modId xmlns:p14="http://schemas.microsoft.com/office/powerpoint/2010/main" val="2820152463"/>
                  </p:ext>
                </p:extLst>
              </p:nvPr>
            </p:nvGraphicFramePr>
            <p:xfrm>
              <a:off x="179512" y="3627864"/>
              <a:ext cx="2520280" cy="1097280"/>
            </p:xfrm>
            <a:graphic>
              <a:graphicData uri="http://schemas.openxmlformats.org/drawingml/2006/table">
                <a:tbl>
                  <a:tblPr firstRow="1" bandRow="1">
                    <a:tableStyleId>{073A0DAA-6AF3-43AB-8588-CEC1D06C72B9}</a:tableStyleId>
                  </a:tblPr>
                  <a:tblGrid>
                    <a:gridCol w="423818"/>
                    <a:gridCol w="944334"/>
                    <a:gridCol w="1152128"/>
                  </a:tblGrid>
                  <a:tr h="0">
                    <a:tc>
                      <a:txBody>
                        <a:bodyPr/>
                        <a:lstStyle/>
                        <a:p>
                          <a:pPr algn="ctr"/>
                          <a14:m>
                            <m:oMathPara xmlns:m="http://schemas.openxmlformats.org/officeDocument/2006/math">
                              <m:oMathParaPr>
                                <m:jc m:val="centerGroup"/>
                              </m:oMathParaPr>
                              <m:oMath xmlns:m="http://schemas.openxmlformats.org/officeDocument/2006/math">
                                <m:r>
                                  <a:rPr lang="en-US" altLang="zh-CN" sz="1800" smtClean="0">
                                    <a:latin typeface="Cambria Math"/>
                                  </a:rPr>
                                  <m:t>𝑣</m:t>
                                </m:r>
                                <m:r>
                                  <a:rPr lang="en-US" altLang="zh-CN" sz="1800" baseline="-25000" smtClean="0">
                                    <a:latin typeface="Cambria Math"/>
                                  </a:rPr>
                                  <m:t>1</m:t>
                                </m:r>
                              </m:oMath>
                            </m:oMathPara>
                          </a14:m>
                          <a:endParaRPr lang="en-US" baseline="-25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800" i="1" dirty="0" smtClean="0">
                                      <a:latin typeface="Cambria Math"/>
                                    </a:rPr>
                                  </m:ctrlPr>
                                </m:sSubPr>
                                <m:e>
                                  <m:r>
                                    <a:rPr lang="en-US" altLang="zh-CN" sz="1800" dirty="0" smtClean="0">
                                      <a:latin typeface="Cambria Math"/>
                                    </a:rPr>
                                    <m:t>𝐿</m:t>
                                  </m:r>
                                </m:e>
                                <m:sub>
                                  <m:r>
                                    <a:rPr lang="en-US" altLang="zh-CN" sz="1800" dirty="0" smtClean="0">
                                      <a:latin typeface="Cambria Math"/>
                                    </a:rPr>
                                    <m:t>𝑖𝑛</m:t>
                                  </m:r>
                                </m:sub>
                              </m:sSub>
                            </m:oMath>
                          </a14:m>
                          <a:r>
                            <a:rPr lang="en-US" dirty="0" smtClean="0"/>
                            <a:t>(</a:t>
                          </a:r>
                          <a14:m>
                            <m:oMath xmlns:m="http://schemas.openxmlformats.org/officeDocument/2006/math">
                              <m:r>
                                <a:rPr lang="en-US" altLang="zh-CN" sz="1800" smtClean="0">
                                  <a:latin typeface="Cambria Math"/>
                                </a:rPr>
                                <m:t>𝑣</m:t>
                              </m:r>
                              <m:r>
                                <a:rPr lang="en-US" altLang="zh-CN" sz="1800" baseline="-25000" smtClean="0">
                                  <a:latin typeface="Cambria Math"/>
                                </a:rPr>
                                <m:t>1</m:t>
                              </m:r>
                            </m:oMath>
                          </a14:m>
                          <a:r>
                            <a:rPr lang="en-US" dirty="0" smtClean="0"/>
                            <a:t>)</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800" i="1" dirty="0" smtClean="0">
                                      <a:latin typeface="Cambria Math"/>
                                    </a:rPr>
                                  </m:ctrlPr>
                                </m:sSubPr>
                                <m:e>
                                  <m:r>
                                    <a:rPr lang="en-US" altLang="zh-CN" sz="1800" dirty="0" smtClean="0">
                                      <a:latin typeface="Cambria Math"/>
                                    </a:rPr>
                                    <m:t>𝐿</m:t>
                                  </m:r>
                                </m:e>
                                <m:sub>
                                  <m:r>
                                    <a:rPr lang="en-US" altLang="zh-CN" sz="1800" dirty="0" smtClean="0">
                                      <a:latin typeface="Cambria Math"/>
                                    </a:rPr>
                                    <m:t>𝑜𝑢𝑡</m:t>
                                  </m:r>
                                </m:sub>
                              </m:sSub>
                            </m:oMath>
                          </a14:m>
                          <a:r>
                            <a:rPr lang="en-US" dirty="0" smtClean="0"/>
                            <a:t>(</a:t>
                          </a:r>
                          <a14:m>
                            <m:oMath xmlns:m="http://schemas.openxmlformats.org/officeDocument/2006/math">
                              <m:r>
                                <a:rPr lang="en-US" altLang="zh-CN" sz="1800" smtClean="0">
                                  <a:latin typeface="Cambria Math"/>
                                </a:rPr>
                                <m:t>𝑣</m:t>
                              </m:r>
                              <m:r>
                                <a:rPr lang="en-US" altLang="zh-CN" sz="1800" baseline="-25000" smtClean="0">
                                  <a:latin typeface="Cambria Math"/>
                                </a:rPr>
                                <m:t>1</m:t>
                              </m:r>
                            </m:oMath>
                          </a14:m>
                          <a:r>
                            <a:rPr lang="en-US" dirty="0" smtClean="0"/>
                            <a:t>)</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14:m>
                            <m:oMath xmlns:m="http://schemas.openxmlformats.org/officeDocument/2006/math">
                              <m:r>
                                <a:rPr lang="en-US" altLang="zh-CN" sz="1800" smtClean="0">
                                  <a:latin typeface="Cambria Math"/>
                                </a:rPr>
                                <m:t>𝑣</m:t>
                              </m:r>
                            </m:oMath>
                          </a14:m>
                          <a:r>
                            <a:rPr lang="en-US" baseline="-25000" dirty="0" smtClean="0"/>
                            <a:t>2</a:t>
                          </a:r>
                          <a:endParaRPr lang="en-US" baseline="-25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800" i="1" dirty="0" smtClean="0">
                                      <a:latin typeface="Cambria Math"/>
                                    </a:rPr>
                                  </m:ctrlPr>
                                </m:sSubPr>
                                <m:e>
                                  <m:r>
                                    <a:rPr lang="en-US" altLang="zh-CN" sz="1800" dirty="0" smtClean="0">
                                      <a:latin typeface="Cambria Math"/>
                                    </a:rPr>
                                    <m:t>𝐿</m:t>
                                  </m:r>
                                </m:e>
                                <m:sub>
                                  <m:r>
                                    <a:rPr lang="en-US" altLang="zh-CN" sz="1800" dirty="0" smtClean="0">
                                      <a:latin typeface="Cambria Math"/>
                                    </a:rPr>
                                    <m:t>𝑖𝑛</m:t>
                                  </m:r>
                                </m:sub>
                              </m:sSub>
                            </m:oMath>
                          </a14:m>
                          <a:r>
                            <a:rPr lang="en-US" dirty="0" smtClean="0"/>
                            <a:t>(</a:t>
                          </a:r>
                          <a14:m>
                            <m:oMath xmlns:m="http://schemas.openxmlformats.org/officeDocument/2006/math">
                              <m:r>
                                <a:rPr lang="en-US" altLang="zh-CN" sz="1800" smtClean="0">
                                  <a:latin typeface="Cambria Math"/>
                                </a:rPr>
                                <m:t>𝑣</m:t>
                              </m:r>
                            </m:oMath>
                          </a14:m>
                          <a:r>
                            <a:rPr lang="en-US" baseline="-25000" dirty="0" smtClean="0"/>
                            <a:t>2</a:t>
                          </a:r>
                          <a:r>
                            <a:rPr lang="en-US" dirty="0" smtClean="0"/>
                            <a:t>)</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800" i="1" dirty="0" smtClean="0">
                                      <a:latin typeface="Cambria Math"/>
                                    </a:rPr>
                                  </m:ctrlPr>
                                </m:sSubPr>
                                <m:e>
                                  <m:r>
                                    <a:rPr lang="en-US" altLang="zh-CN" sz="1800" dirty="0" smtClean="0">
                                      <a:latin typeface="Cambria Math"/>
                                    </a:rPr>
                                    <m:t>𝐿</m:t>
                                  </m:r>
                                </m:e>
                                <m:sub>
                                  <m:r>
                                    <a:rPr lang="en-US" altLang="zh-CN" sz="1800" dirty="0" smtClean="0">
                                      <a:latin typeface="Cambria Math"/>
                                    </a:rPr>
                                    <m:t>𝑜𝑢𝑡</m:t>
                                  </m:r>
                                </m:sub>
                              </m:sSub>
                            </m:oMath>
                          </a14:m>
                          <a:r>
                            <a:rPr lang="en-US" dirty="0" smtClean="0"/>
                            <a:t>(</a:t>
                          </a:r>
                          <a14:m>
                            <m:oMath xmlns:m="http://schemas.openxmlformats.org/officeDocument/2006/math">
                              <m:r>
                                <a:rPr lang="en-US" altLang="zh-CN" sz="1800" smtClean="0">
                                  <a:latin typeface="Cambria Math"/>
                                </a:rPr>
                                <m:t>𝑣</m:t>
                              </m:r>
                            </m:oMath>
                          </a14:m>
                          <a:r>
                            <a:rPr lang="en-US" baseline="-25000" dirty="0" smtClean="0"/>
                            <a:t>2</a:t>
                          </a:r>
                          <a:r>
                            <a:rPr lang="en-US" dirty="0" smtClean="0"/>
                            <a:t>)</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en-US" dirty="0" smtClean="0"/>
                            <a:t>…</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Choice>
        <mc:Fallback xmlns="">
          <p:graphicFrame>
            <p:nvGraphicFramePr>
              <p:cNvPr id="14" name="内容占位符 13"/>
              <p:cNvGraphicFramePr>
                <a:graphicFrameLocks noGrp="1"/>
              </p:cNvGraphicFramePr>
              <p:nvPr>
                <p:ph idx="1"/>
                <p:extLst>
                  <p:ext uri="{D42A27DB-BD31-4B8C-83A1-F6EECF244321}">
                    <p14:modId xmlns:p14="http://schemas.microsoft.com/office/powerpoint/2010/main" val="2820152463"/>
                  </p:ext>
                </p:extLst>
              </p:nvPr>
            </p:nvGraphicFramePr>
            <p:xfrm>
              <a:off x="179512" y="3627864"/>
              <a:ext cx="2520280" cy="1097280"/>
            </p:xfrm>
            <a:graphic>
              <a:graphicData uri="http://schemas.openxmlformats.org/drawingml/2006/table">
                <a:tbl>
                  <a:tblPr firstRow="1" bandRow="1">
                    <a:tableStyleId>{073A0DAA-6AF3-43AB-8588-CEC1D06C72B9}</a:tableStyleId>
                  </a:tblPr>
                  <a:tblGrid>
                    <a:gridCol w="423818"/>
                    <a:gridCol w="944334"/>
                    <a:gridCol w="1152128"/>
                  </a:tblGrid>
                  <a:tr h="3657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t="-8333" r="-491429" b="-226667"/>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45161" t="-8333" r="-121935" b="-226667"/>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119048" t="-8333" b="-226667"/>
                          </a:stretch>
                        </a:blipFill>
                      </a:tcPr>
                    </a:tc>
                  </a:tr>
                  <a:tr h="3657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t="-108333" r="-491429" b="-126667"/>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45161" t="-108333" r="-121935" b="-126667"/>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119048" t="-108333" b="-126667"/>
                          </a:stretch>
                        </a:blipFill>
                      </a:tcPr>
                    </a:tc>
                  </a:tr>
                  <a:tr h="365760">
                    <a:tc>
                      <a:txBody>
                        <a:bodyPr/>
                        <a:lstStyle/>
                        <a:p>
                          <a:pPr algn="ctr"/>
                          <a:r>
                            <a:rPr lang="en-US" dirty="0" smtClean="0"/>
                            <a:t>…</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sp>
            <p:nvSpPr>
              <p:cNvPr id="4" name="流程图: 磁盘 3"/>
              <p:cNvSpPr/>
              <p:nvPr/>
            </p:nvSpPr>
            <p:spPr>
              <a:xfrm>
                <a:off x="8028384" y="2996952"/>
                <a:ext cx="1008112" cy="93610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TOL index </a:t>
                </a:r>
                <a14:m>
                  <m:oMath xmlns:m="http://schemas.openxmlformats.org/officeDocument/2006/math">
                    <m:r>
                      <a:rPr lang="en-US" altLang="zh-CN" i="1">
                        <a:solidFill>
                          <a:schemeClr val="bg1"/>
                        </a:solidFill>
                        <a:latin typeface="Cambria Math"/>
                        <a:ea typeface="Cambria Math"/>
                      </a:rPr>
                      <m:t>ℒ</m:t>
                    </m:r>
                    <m:r>
                      <a:rPr lang="en-US" altLang="zh-CN" b="0" i="1" smtClean="0">
                        <a:solidFill>
                          <a:schemeClr val="bg1"/>
                        </a:solidFill>
                        <a:latin typeface="Cambria Math"/>
                        <a:ea typeface="Cambria Math"/>
                      </a:rPr>
                      <m:t>′</m:t>
                    </m:r>
                  </m:oMath>
                </a14:m>
                <a:endParaRPr lang="zh-CN" altLang="en-US" dirty="0"/>
              </a:p>
            </p:txBody>
          </p:sp>
        </mc:Choice>
        <mc:Fallback xmlns="">
          <p:sp>
            <p:nvSpPr>
              <p:cNvPr id="4" name="流程图: 磁盘 3"/>
              <p:cNvSpPr>
                <a:spLocks noRot="1" noChangeAspect="1" noMove="1" noResize="1" noEditPoints="1" noAdjustHandles="1" noChangeArrowheads="1" noChangeShapeType="1" noTextEdit="1"/>
              </p:cNvSpPr>
              <p:nvPr/>
            </p:nvSpPr>
            <p:spPr>
              <a:xfrm>
                <a:off x="8028384" y="2996952"/>
                <a:ext cx="1008112" cy="936104"/>
              </a:xfrm>
              <a:prstGeom prst="flowChartMagneticDisk">
                <a:avLst/>
              </a:prstGeom>
              <a:blipFill rotWithShape="1">
                <a:blip r:embed="rId4"/>
                <a:stretch>
                  <a:fillRect b="-1911"/>
                </a:stretch>
              </a:blipFill>
            </p:spPr>
            <p:txBody>
              <a:bodyPr/>
              <a:lstStyle/>
              <a:p>
                <a:r>
                  <a:rPr lang="zh-CN" altLang="en-US">
                    <a:noFill/>
                  </a:rPr>
                  <a:t> </a:t>
                </a:r>
              </a:p>
            </p:txBody>
          </p:sp>
        </mc:Fallback>
      </mc:AlternateContent>
      <p:sp>
        <p:nvSpPr>
          <p:cNvPr id="5" name="右箭头 4"/>
          <p:cNvSpPr/>
          <p:nvPr/>
        </p:nvSpPr>
        <p:spPr>
          <a:xfrm>
            <a:off x="1403648" y="2536342"/>
            <a:ext cx="158417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 name="TextBox 5"/>
              <p:cNvSpPr txBox="1"/>
              <p:nvPr/>
            </p:nvSpPr>
            <p:spPr>
              <a:xfrm>
                <a:off x="1691680" y="2267580"/>
                <a:ext cx="936104" cy="369332"/>
              </a:xfrm>
              <a:prstGeom prst="rect">
                <a:avLst/>
              </a:prstGeom>
              <a:noFill/>
            </p:spPr>
            <p:txBody>
              <a:bodyPr wrap="square" rtlCol="0">
                <a:spAutoFit/>
              </a:bodyPr>
              <a:lstStyle/>
              <a:p>
                <a:r>
                  <a:rPr lang="en-US" altLang="zh-CN" dirty="0" smtClean="0"/>
                  <a:t>Insert </a:t>
                </a:r>
                <a14:m>
                  <m:oMath xmlns:m="http://schemas.openxmlformats.org/officeDocument/2006/math">
                    <m:r>
                      <a:rPr lang="en-US" altLang="zh-CN" i="1" dirty="0">
                        <a:latin typeface="Cambria Math"/>
                      </a:rPr>
                      <m:t>𝑢</m:t>
                    </m:r>
                  </m:oMath>
                </a14:m>
                <a:endParaRPr lang="zh-CN"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691680" y="2267580"/>
                <a:ext cx="936104" cy="369332"/>
              </a:xfrm>
              <a:prstGeom prst="rect">
                <a:avLst/>
              </a:prstGeom>
              <a:blipFill rotWithShape="1">
                <a:blip r:embed="rId5"/>
                <a:stretch>
                  <a:fillRect l="-5882"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流程图: 磁盘 6"/>
              <p:cNvSpPr/>
              <p:nvPr/>
            </p:nvSpPr>
            <p:spPr>
              <a:xfrm>
                <a:off x="3203848" y="3645024"/>
                <a:ext cx="1008112" cy="93610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TOL index </a:t>
                </a:r>
                <a14:m>
                  <m:oMath xmlns:m="http://schemas.openxmlformats.org/officeDocument/2006/math">
                    <m:r>
                      <a:rPr lang="en-US" altLang="zh-CN" i="1">
                        <a:solidFill>
                          <a:schemeClr val="bg1"/>
                        </a:solidFill>
                        <a:latin typeface="Cambria Math"/>
                        <a:ea typeface="Cambria Math"/>
                      </a:rPr>
                      <m:t>ℒ</m:t>
                    </m:r>
                  </m:oMath>
                </a14:m>
                <a:endParaRPr lang="zh-CN" altLang="en-US" dirty="0"/>
              </a:p>
            </p:txBody>
          </p:sp>
        </mc:Choice>
        <mc:Fallback xmlns="">
          <p:sp>
            <p:nvSpPr>
              <p:cNvPr id="7" name="流程图: 磁盘 6"/>
              <p:cNvSpPr>
                <a:spLocks noRot="1" noChangeAspect="1" noMove="1" noResize="1" noEditPoints="1" noAdjustHandles="1" noChangeArrowheads="1" noChangeShapeType="1" noTextEdit="1"/>
              </p:cNvSpPr>
              <p:nvPr/>
            </p:nvSpPr>
            <p:spPr>
              <a:xfrm>
                <a:off x="3203848" y="3645024"/>
                <a:ext cx="1008112" cy="936104"/>
              </a:xfrm>
              <a:prstGeom prst="flowChartMagneticDisk">
                <a:avLst/>
              </a:prstGeom>
              <a:blipFill rotWithShape="1">
                <a:blip r:embed="rId6"/>
                <a:stretch>
                  <a:fillRect b="-19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Can 6"/>
              <p:cNvSpPr/>
              <p:nvPr/>
            </p:nvSpPr>
            <p:spPr>
              <a:xfrm>
                <a:off x="3203848" y="2513528"/>
                <a:ext cx="1008112" cy="576064"/>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 xmlns:m="http://schemas.openxmlformats.org/officeDocument/2006/math">
                    <m:sSub>
                      <m:sSubPr>
                        <m:ctrlPr>
                          <a:rPr lang="en-US" altLang="zh-CN" i="1" dirty="0" smtClean="0">
                            <a:latin typeface="Cambria Math"/>
                          </a:rPr>
                        </m:ctrlPr>
                      </m:sSubPr>
                      <m:e>
                        <m:r>
                          <a:rPr lang="en-US" altLang="zh-CN" i="1" dirty="0">
                            <a:latin typeface="Cambria Math"/>
                          </a:rPr>
                          <m:t>𝐿</m:t>
                        </m:r>
                      </m:e>
                      <m:sub>
                        <m:r>
                          <a:rPr lang="en-US" altLang="zh-CN" i="1" dirty="0">
                            <a:latin typeface="Cambria Math"/>
                          </a:rPr>
                          <m:t>𝑖𝑛</m:t>
                        </m:r>
                      </m:sub>
                    </m:sSub>
                    <m:r>
                      <a:rPr lang="en-US" altLang="zh-CN" i="1" dirty="0">
                        <a:latin typeface="Cambria Math"/>
                      </a:rPr>
                      <m:t> </m:t>
                    </m:r>
                    <m:r>
                      <m:rPr>
                        <m:nor/>
                      </m:rPr>
                      <a:rPr lang="en-US" altLang="zh-CN" dirty="0"/>
                      <m:t>(</m:t>
                    </m:r>
                    <m:r>
                      <a:rPr lang="en-US" altLang="zh-CN" b="0" i="1" dirty="0" smtClean="0">
                        <a:latin typeface="Cambria Math"/>
                      </a:rPr>
                      <m:t>𝑢</m:t>
                    </m:r>
                    <m:r>
                      <m:rPr>
                        <m:nor/>
                      </m:rPr>
                      <a:rPr lang="en-US" altLang="zh-CN" dirty="0"/>
                      <m:t>)</m:t>
                    </m:r>
                  </m:oMath>
                </a14:m>
                <a:r>
                  <a:rPr lang="en-US" baseline="-25000" dirty="0" smtClean="0">
                    <a:solidFill>
                      <a:schemeClr val="bg1"/>
                    </a:solidFill>
                    <a:latin typeface="Times New Roman" pitchFamily="18" charset="0"/>
                    <a:cs typeface="Times New Roman" pitchFamily="18" charset="0"/>
                  </a:rPr>
                  <a:t> </a:t>
                </a:r>
              </a:p>
              <a:p>
                <a:pPr algn="ctr"/>
                <a14:m>
                  <m:oMathPara xmlns:m="http://schemas.openxmlformats.org/officeDocument/2006/math">
                    <m:oMathParaPr>
                      <m:jc m:val="centerGroup"/>
                    </m:oMathParaPr>
                    <m:oMath xmlns:m="http://schemas.openxmlformats.org/officeDocument/2006/math">
                      <m:sSub>
                        <m:sSubPr>
                          <m:ctrlPr>
                            <a:rPr lang="en-US" altLang="zh-CN" i="1" dirty="0">
                              <a:latin typeface="Cambria Math"/>
                            </a:rPr>
                          </m:ctrlPr>
                        </m:sSubPr>
                        <m:e>
                          <m:r>
                            <a:rPr lang="en-US" altLang="zh-CN" i="1" dirty="0">
                              <a:latin typeface="Cambria Math"/>
                            </a:rPr>
                            <m:t>𝐿</m:t>
                          </m:r>
                        </m:e>
                        <m:sub>
                          <m:r>
                            <a:rPr lang="en-US" altLang="zh-CN" b="0" i="1" dirty="0" smtClean="0">
                              <a:latin typeface="Cambria Math"/>
                            </a:rPr>
                            <m:t>𝑜𝑢𝑡</m:t>
                          </m:r>
                        </m:sub>
                      </m:sSub>
                      <m:r>
                        <a:rPr lang="en-US" altLang="zh-CN" i="1" dirty="0">
                          <a:latin typeface="Cambria Math"/>
                        </a:rPr>
                        <m:t> </m:t>
                      </m:r>
                      <m:r>
                        <m:rPr>
                          <m:nor/>
                        </m:rPr>
                        <a:rPr lang="en-US" altLang="zh-CN" dirty="0"/>
                        <m:t>(</m:t>
                      </m:r>
                      <m:r>
                        <a:rPr lang="en-US" altLang="zh-CN" i="1" dirty="0">
                          <a:latin typeface="Cambria Math"/>
                        </a:rPr>
                        <m:t>𝑢</m:t>
                      </m:r>
                      <m:r>
                        <m:rPr>
                          <m:nor/>
                        </m:rPr>
                        <a:rPr lang="en-US" altLang="zh-CN" dirty="0"/>
                        <m:t>)</m:t>
                      </m:r>
                    </m:oMath>
                  </m:oMathPara>
                </a14:m>
                <a:endParaRPr lang="en-US" baseline="-25000" dirty="0" smtClean="0">
                  <a:solidFill>
                    <a:schemeClr val="bg1"/>
                  </a:solidFill>
                  <a:latin typeface="Times New Roman" pitchFamily="18" charset="0"/>
                  <a:cs typeface="Times New Roman" pitchFamily="18" charset="0"/>
                </a:endParaRPr>
              </a:p>
              <a:p>
                <a:pPr algn="ctr"/>
                <a:endParaRPr lang="en-US" baseline="-25000" dirty="0">
                  <a:solidFill>
                    <a:schemeClr val="bg1"/>
                  </a:solidFill>
                  <a:latin typeface="Times New Roman" pitchFamily="18" charset="0"/>
                  <a:cs typeface="Times New Roman" pitchFamily="18" charset="0"/>
                </a:endParaRPr>
              </a:p>
            </p:txBody>
          </p:sp>
        </mc:Choice>
        <mc:Fallback xmlns="">
          <p:sp>
            <p:nvSpPr>
              <p:cNvPr id="8" name="Can 6"/>
              <p:cNvSpPr>
                <a:spLocks noRot="1" noChangeAspect="1" noMove="1" noResize="1" noEditPoints="1" noAdjustHandles="1" noChangeArrowheads="1" noChangeShapeType="1" noTextEdit="1"/>
              </p:cNvSpPr>
              <p:nvPr/>
            </p:nvSpPr>
            <p:spPr>
              <a:xfrm>
                <a:off x="3203848" y="2513528"/>
                <a:ext cx="1008112" cy="576064"/>
              </a:xfrm>
              <a:prstGeom prst="can">
                <a:avLst/>
              </a:prstGeom>
              <a:blipFill rotWithShape="1">
                <a:blip r:embed="rId7"/>
                <a:stretch>
                  <a:fillRect t="-3030" b="-2020"/>
                </a:stretch>
              </a:blipFill>
            </p:spPr>
            <p:txBody>
              <a:bodyPr/>
              <a:lstStyle/>
              <a:p>
                <a:r>
                  <a:rPr lang="zh-CN" altLang="en-US">
                    <a:noFill/>
                  </a:rPr>
                  <a:t> </a:t>
                </a:r>
              </a:p>
            </p:txBody>
          </p:sp>
        </mc:Fallback>
      </mc:AlternateContent>
      <p:sp>
        <p:nvSpPr>
          <p:cNvPr id="9" name="右箭头 8"/>
          <p:cNvSpPr/>
          <p:nvPr/>
        </p:nvSpPr>
        <p:spPr>
          <a:xfrm>
            <a:off x="4499992" y="3873294"/>
            <a:ext cx="158417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流程图: 磁盘 10"/>
          <p:cNvSpPr/>
          <p:nvPr/>
        </p:nvSpPr>
        <p:spPr>
          <a:xfrm>
            <a:off x="6372200" y="3645024"/>
            <a:ext cx="1008112" cy="93610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Temp index</a:t>
            </a:r>
            <a:endParaRPr lang="zh-CN" altLang="en-US" baseline="-25000" dirty="0"/>
          </a:p>
        </p:txBody>
      </p:sp>
      <mc:AlternateContent xmlns:mc="http://schemas.openxmlformats.org/markup-compatibility/2006" xmlns:a14="http://schemas.microsoft.com/office/drawing/2010/main">
        <mc:Choice Requires="a14">
          <p:sp>
            <p:nvSpPr>
              <p:cNvPr id="12" name="TextBox 11"/>
              <p:cNvSpPr txBox="1"/>
              <p:nvPr/>
            </p:nvSpPr>
            <p:spPr>
              <a:xfrm>
                <a:off x="4494418" y="3460358"/>
                <a:ext cx="1440160" cy="369332"/>
              </a:xfrm>
              <a:prstGeom prst="rect">
                <a:avLst/>
              </a:prstGeom>
              <a:noFill/>
            </p:spPr>
            <p:txBody>
              <a:bodyPr wrap="square" rtlCol="0">
                <a:spAutoFit/>
              </a:bodyPr>
              <a:lstStyle/>
              <a:p>
                <a:r>
                  <a:rPr lang="en-US" altLang="zh-CN" dirty="0" smtClean="0">
                    <a:solidFill>
                      <a:schemeClr val="tx1"/>
                    </a:solidFill>
                  </a:rPr>
                  <a:t>Update </a:t>
                </a:r>
                <a14:m>
                  <m:oMath xmlns:m="http://schemas.openxmlformats.org/officeDocument/2006/math">
                    <m:r>
                      <a:rPr lang="en-US" altLang="zh-CN" i="1">
                        <a:solidFill>
                          <a:schemeClr val="tx1"/>
                        </a:solidFill>
                        <a:latin typeface="Cambria Math"/>
                        <a:ea typeface="Cambria Math"/>
                      </a:rPr>
                      <m:t>ℒ</m:t>
                    </m:r>
                  </m:oMath>
                </a14:m>
                <a:endParaRPr lang="zh-CN" altLang="en-US" dirty="0">
                  <a:solidFill>
                    <a:schemeClr val="tx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494418" y="3460358"/>
                <a:ext cx="1440160" cy="369332"/>
              </a:xfrm>
              <a:prstGeom prst="rect">
                <a:avLst/>
              </a:prstGeom>
              <a:blipFill rotWithShape="1">
                <a:blip r:embed="rId8"/>
                <a:stretch>
                  <a:fillRect l="-3376" t="-8333"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915816" y="1405225"/>
                <a:ext cx="3096344" cy="1015663"/>
              </a:xfrm>
              <a:prstGeom prst="rect">
                <a:avLst/>
              </a:prstGeom>
              <a:noFill/>
              <a:ln>
                <a:solidFill>
                  <a:schemeClr val="tx1"/>
                </a:solidFill>
              </a:ln>
            </p:spPr>
            <p:txBody>
              <a:bodyPr wrap="square" rtlCol="0">
                <a:spAutoFit/>
              </a:bodyPr>
              <a:lstStyle/>
              <a:p>
                <a:r>
                  <a:rPr lang="en-US" altLang="zh-CN" sz="2000" dirty="0" smtClean="0"/>
                  <a:t>Step 1: Construct </a:t>
                </a:r>
                <a14:m>
                  <m:oMath xmlns:m="http://schemas.openxmlformats.org/officeDocument/2006/math">
                    <m:sSub>
                      <m:sSubPr>
                        <m:ctrlPr>
                          <a:rPr lang="en-US" altLang="zh-CN" sz="2000" i="1" dirty="0">
                            <a:latin typeface="Cambria Math"/>
                          </a:rPr>
                        </m:ctrlPr>
                      </m:sSubPr>
                      <m:e>
                        <m:r>
                          <a:rPr lang="en-US" altLang="zh-CN" sz="2000" dirty="0">
                            <a:latin typeface="Cambria Math"/>
                          </a:rPr>
                          <m:t>𝐿</m:t>
                        </m:r>
                      </m:e>
                      <m:sub>
                        <m:r>
                          <a:rPr lang="en-US" altLang="zh-CN" sz="2000" dirty="0">
                            <a:latin typeface="Cambria Math"/>
                          </a:rPr>
                          <m:t>𝑖𝑛</m:t>
                        </m:r>
                      </m:sub>
                    </m:sSub>
                  </m:oMath>
                </a14:m>
                <a:r>
                  <a:rPr lang="en-US" altLang="zh-CN" sz="2000" dirty="0"/>
                  <a:t>(</a:t>
                </a:r>
                <a14:m>
                  <m:oMath xmlns:m="http://schemas.openxmlformats.org/officeDocument/2006/math">
                    <m:r>
                      <a:rPr lang="en-US" altLang="zh-CN" sz="2000" i="1" dirty="0">
                        <a:latin typeface="Cambria Math"/>
                      </a:rPr>
                      <m:t>𝑢</m:t>
                    </m:r>
                  </m:oMath>
                </a14:m>
                <a:r>
                  <a:rPr lang="en-US" altLang="zh-CN" sz="2000" dirty="0" smtClean="0"/>
                  <a:t>) </a:t>
                </a:r>
                <a:r>
                  <a:rPr lang="en-US" altLang="zh-CN" sz="2000" dirty="0"/>
                  <a:t>and </a:t>
                </a:r>
                <a14:m>
                  <m:oMath xmlns:m="http://schemas.openxmlformats.org/officeDocument/2006/math">
                    <m:sSub>
                      <m:sSubPr>
                        <m:ctrlPr>
                          <a:rPr lang="en-US" altLang="zh-CN" sz="2000" i="1" dirty="0">
                            <a:latin typeface="Cambria Math"/>
                          </a:rPr>
                        </m:ctrlPr>
                      </m:sSubPr>
                      <m:e>
                        <m:r>
                          <a:rPr lang="en-US" altLang="zh-CN" sz="2000" dirty="0">
                            <a:latin typeface="Cambria Math"/>
                          </a:rPr>
                          <m:t>𝐿</m:t>
                        </m:r>
                      </m:e>
                      <m:sub>
                        <m:r>
                          <a:rPr lang="en-US" altLang="zh-CN" sz="2000" dirty="0">
                            <a:latin typeface="Cambria Math"/>
                          </a:rPr>
                          <m:t>𝑜𝑢𝑡</m:t>
                        </m:r>
                      </m:sub>
                    </m:sSub>
                  </m:oMath>
                </a14:m>
                <a:r>
                  <a:rPr lang="en-US" altLang="zh-CN" sz="2000" dirty="0"/>
                  <a:t>(</a:t>
                </a:r>
                <a14:m>
                  <m:oMath xmlns:m="http://schemas.openxmlformats.org/officeDocument/2006/math">
                    <m:r>
                      <a:rPr lang="en-US" altLang="zh-CN" sz="2000" i="1" dirty="0">
                        <a:latin typeface="Cambria Math"/>
                      </a:rPr>
                      <m:t>𝑢</m:t>
                    </m:r>
                  </m:oMath>
                </a14:m>
                <a:r>
                  <a:rPr lang="en-US" altLang="zh-CN" sz="2000" dirty="0" smtClean="0"/>
                  <a:t>) for </a:t>
                </a:r>
                <a:r>
                  <a:rPr lang="en-US" altLang="zh-CN" sz="2000" dirty="0"/>
                  <a:t>newly inserted vertex </a:t>
                </a:r>
                <a14:m>
                  <m:oMath xmlns:m="http://schemas.openxmlformats.org/officeDocument/2006/math">
                    <m:r>
                      <a:rPr lang="en-US" altLang="zh-CN" sz="2000" i="1" dirty="0">
                        <a:latin typeface="Cambria Math"/>
                      </a:rPr>
                      <m:t>𝑢</m:t>
                    </m:r>
                  </m:oMath>
                </a14:m>
                <a:r>
                  <a:rPr lang="en-US" altLang="zh-CN" sz="2000" dirty="0"/>
                  <a:t>.  </a:t>
                </a:r>
              </a:p>
            </p:txBody>
          </p:sp>
        </mc:Choice>
        <mc:Fallback xmlns="">
          <p:sp>
            <p:nvSpPr>
              <p:cNvPr id="13" name="TextBox 12"/>
              <p:cNvSpPr txBox="1">
                <a:spLocks noRot="1" noChangeAspect="1" noMove="1" noResize="1" noEditPoints="1" noAdjustHandles="1" noChangeArrowheads="1" noChangeShapeType="1" noTextEdit="1"/>
              </p:cNvSpPr>
              <p:nvPr/>
            </p:nvSpPr>
            <p:spPr>
              <a:xfrm>
                <a:off x="2915816" y="1405225"/>
                <a:ext cx="3096344" cy="1015663"/>
              </a:xfrm>
              <a:prstGeom prst="rect">
                <a:avLst/>
              </a:prstGeom>
              <a:blipFill rotWithShape="1">
                <a:blip r:embed="rId9"/>
                <a:stretch>
                  <a:fillRect l="-1765" t="-2381" b="-9524"/>
                </a:stretch>
              </a:blipFill>
              <a:ln>
                <a:solidFill>
                  <a:schemeClr val="tx1"/>
                </a:solidFill>
              </a:ln>
            </p:spPr>
            <p:txBody>
              <a:bodyPr/>
              <a:lstStyle/>
              <a:p>
                <a:r>
                  <a:rPr lang="zh-CN" altLang="en-US">
                    <a:noFill/>
                  </a:rPr>
                  <a:t> </a:t>
                </a:r>
              </a:p>
            </p:txBody>
          </p:sp>
        </mc:Fallback>
      </mc:AlternateContent>
      <p:cxnSp>
        <p:nvCxnSpPr>
          <p:cNvPr id="16" name="直接连接符 15"/>
          <p:cNvCxnSpPr>
            <a:stCxn id="7" idx="2"/>
          </p:cNvCxnSpPr>
          <p:nvPr/>
        </p:nvCxnSpPr>
        <p:spPr>
          <a:xfrm flipH="1" flipV="1">
            <a:off x="2699792" y="3645024"/>
            <a:ext cx="504056" cy="468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7" idx="2"/>
          </p:cNvCxnSpPr>
          <p:nvPr/>
        </p:nvCxnSpPr>
        <p:spPr>
          <a:xfrm flipH="1">
            <a:off x="2699792" y="4113076"/>
            <a:ext cx="504056" cy="61206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Can 6"/>
              <p:cNvSpPr/>
              <p:nvPr/>
            </p:nvSpPr>
            <p:spPr>
              <a:xfrm>
                <a:off x="6372200" y="2464334"/>
                <a:ext cx="1008112" cy="576064"/>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 xmlns:m="http://schemas.openxmlformats.org/officeDocument/2006/math">
                    <m:sSub>
                      <m:sSubPr>
                        <m:ctrlPr>
                          <a:rPr lang="en-US" altLang="zh-CN" i="1" dirty="0" smtClean="0">
                            <a:latin typeface="Cambria Math"/>
                          </a:rPr>
                        </m:ctrlPr>
                      </m:sSubPr>
                      <m:e>
                        <m:r>
                          <a:rPr lang="en-US" altLang="zh-CN" i="1" dirty="0">
                            <a:latin typeface="Cambria Math"/>
                          </a:rPr>
                          <m:t>𝐿</m:t>
                        </m:r>
                      </m:e>
                      <m:sub>
                        <m:r>
                          <a:rPr lang="en-US" altLang="zh-CN" i="1" dirty="0">
                            <a:latin typeface="Cambria Math"/>
                          </a:rPr>
                          <m:t>𝑖𝑛</m:t>
                        </m:r>
                      </m:sub>
                    </m:sSub>
                    <m:r>
                      <a:rPr lang="en-US" altLang="zh-CN" i="1" dirty="0">
                        <a:latin typeface="Cambria Math"/>
                      </a:rPr>
                      <m:t> </m:t>
                    </m:r>
                    <m:r>
                      <m:rPr>
                        <m:nor/>
                      </m:rPr>
                      <a:rPr lang="en-US" altLang="zh-CN" dirty="0"/>
                      <m:t>(</m:t>
                    </m:r>
                    <m:r>
                      <a:rPr lang="en-US" altLang="zh-CN" b="0" i="1" dirty="0" smtClean="0">
                        <a:latin typeface="Cambria Math"/>
                      </a:rPr>
                      <m:t>𝑢</m:t>
                    </m:r>
                    <m:r>
                      <m:rPr>
                        <m:nor/>
                      </m:rPr>
                      <a:rPr lang="en-US" altLang="zh-CN" dirty="0"/>
                      <m:t>)</m:t>
                    </m:r>
                  </m:oMath>
                </a14:m>
                <a:r>
                  <a:rPr lang="en-US" baseline="-25000" dirty="0" smtClean="0">
                    <a:solidFill>
                      <a:schemeClr val="bg1"/>
                    </a:solidFill>
                    <a:latin typeface="Times New Roman" pitchFamily="18" charset="0"/>
                    <a:cs typeface="Times New Roman" pitchFamily="18" charset="0"/>
                  </a:rPr>
                  <a:t> </a:t>
                </a:r>
              </a:p>
              <a:p>
                <a:pPr algn="ctr"/>
                <a14:m>
                  <m:oMathPara xmlns:m="http://schemas.openxmlformats.org/officeDocument/2006/math">
                    <m:oMathParaPr>
                      <m:jc m:val="centerGroup"/>
                    </m:oMathParaPr>
                    <m:oMath xmlns:m="http://schemas.openxmlformats.org/officeDocument/2006/math">
                      <m:sSub>
                        <m:sSubPr>
                          <m:ctrlPr>
                            <a:rPr lang="en-US" altLang="zh-CN" i="1" dirty="0">
                              <a:latin typeface="Cambria Math"/>
                            </a:rPr>
                          </m:ctrlPr>
                        </m:sSubPr>
                        <m:e>
                          <m:r>
                            <a:rPr lang="en-US" altLang="zh-CN" i="1" dirty="0">
                              <a:latin typeface="Cambria Math"/>
                            </a:rPr>
                            <m:t>𝐿</m:t>
                          </m:r>
                        </m:e>
                        <m:sub>
                          <m:r>
                            <a:rPr lang="en-US" altLang="zh-CN" b="0" i="1" dirty="0" smtClean="0">
                              <a:latin typeface="Cambria Math"/>
                            </a:rPr>
                            <m:t>𝑜𝑢𝑡</m:t>
                          </m:r>
                        </m:sub>
                      </m:sSub>
                      <m:r>
                        <a:rPr lang="en-US" altLang="zh-CN" i="1" dirty="0">
                          <a:latin typeface="Cambria Math"/>
                        </a:rPr>
                        <m:t> </m:t>
                      </m:r>
                      <m:r>
                        <m:rPr>
                          <m:nor/>
                        </m:rPr>
                        <a:rPr lang="en-US" altLang="zh-CN" dirty="0"/>
                        <m:t>(</m:t>
                      </m:r>
                      <m:r>
                        <a:rPr lang="en-US" altLang="zh-CN" i="1" dirty="0">
                          <a:latin typeface="Cambria Math"/>
                        </a:rPr>
                        <m:t>𝑢</m:t>
                      </m:r>
                      <m:r>
                        <m:rPr>
                          <m:nor/>
                        </m:rPr>
                        <a:rPr lang="en-US" altLang="zh-CN" dirty="0"/>
                        <m:t>)</m:t>
                      </m:r>
                    </m:oMath>
                  </m:oMathPara>
                </a14:m>
                <a:endParaRPr lang="en-US" baseline="-25000" dirty="0" smtClean="0">
                  <a:solidFill>
                    <a:schemeClr val="bg1"/>
                  </a:solidFill>
                  <a:latin typeface="Times New Roman" pitchFamily="18" charset="0"/>
                  <a:cs typeface="Times New Roman" pitchFamily="18" charset="0"/>
                </a:endParaRPr>
              </a:p>
              <a:p>
                <a:pPr algn="ctr"/>
                <a:r>
                  <a:rPr lang="en-US" baseline="-25000" dirty="0" smtClean="0">
                    <a:solidFill>
                      <a:schemeClr val="bg1"/>
                    </a:solidFill>
                    <a:latin typeface="Times New Roman" pitchFamily="18" charset="0"/>
                    <a:cs typeface="Times New Roman" pitchFamily="18" charset="0"/>
                  </a:rPr>
                  <a:t>v</a:t>
                </a:r>
                <a:endParaRPr lang="en-US" baseline="-25000" dirty="0">
                  <a:solidFill>
                    <a:schemeClr val="bg1"/>
                  </a:solidFill>
                  <a:latin typeface="Times New Roman" pitchFamily="18" charset="0"/>
                  <a:cs typeface="Times New Roman" pitchFamily="18" charset="0"/>
                </a:endParaRPr>
              </a:p>
            </p:txBody>
          </p:sp>
        </mc:Choice>
        <mc:Fallback xmlns="">
          <p:sp>
            <p:nvSpPr>
              <p:cNvPr id="27" name="Can 6"/>
              <p:cNvSpPr>
                <a:spLocks noRot="1" noChangeAspect="1" noMove="1" noResize="1" noEditPoints="1" noAdjustHandles="1" noChangeArrowheads="1" noChangeShapeType="1" noTextEdit="1"/>
              </p:cNvSpPr>
              <p:nvPr/>
            </p:nvSpPr>
            <p:spPr>
              <a:xfrm>
                <a:off x="6372200" y="2464334"/>
                <a:ext cx="1008112" cy="576064"/>
              </a:xfrm>
              <a:prstGeom prst="can">
                <a:avLst/>
              </a:prstGeom>
              <a:blipFill rotWithShape="1">
                <a:blip r:embed="rId10"/>
                <a:stretch>
                  <a:fillRect t="-3030" b="-3939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28" name="内容占位符 13"/>
              <p:cNvGraphicFramePr>
                <a:graphicFrameLocks/>
              </p:cNvGraphicFramePr>
              <p:nvPr>
                <p:extLst>
                  <p:ext uri="{D42A27DB-BD31-4B8C-83A1-F6EECF244321}">
                    <p14:modId xmlns:p14="http://schemas.microsoft.com/office/powerpoint/2010/main" val="1322869747"/>
                  </p:ext>
                </p:extLst>
              </p:nvPr>
            </p:nvGraphicFramePr>
            <p:xfrm>
              <a:off x="5796136" y="5068024"/>
              <a:ext cx="2520280" cy="1097280"/>
            </p:xfrm>
            <a:graphic>
              <a:graphicData uri="http://schemas.openxmlformats.org/drawingml/2006/table">
                <a:tbl>
                  <a:tblPr firstRow="1" bandRow="1">
                    <a:tableStyleId>{073A0DAA-6AF3-43AB-8588-CEC1D06C72B9}</a:tableStyleId>
                  </a:tblPr>
                  <a:tblGrid>
                    <a:gridCol w="423818"/>
                    <a:gridCol w="944334"/>
                    <a:gridCol w="1152128"/>
                  </a:tblGrid>
                  <a:tr h="0">
                    <a:tc>
                      <a:txBody>
                        <a:bodyPr/>
                        <a:lstStyle/>
                        <a:p>
                          <a:pPr algn="ctr"/>
                          <a14:m>
                            <m:oMathPara xmlns:m="http://schemas.openxmlformats.org/officeDocument/2006/math">
                              <m:oMathParaPr>
                                <m:jc m:val="centerGroup"/>
                              </m:oMathParaPr>
                              <m:oMath xmlns:m="http://schemas.openxmlformats.org/officeDocument/2006/math">
                                <m:r>
                                  <a:rPr lang="en-US" altLang="zh-CN" sz="1800" smtClean="0">
                                    <a:latin typeface="Cambria Math"/>
                                  </a:rPr>
                                  <m:t>𝑣</m:t>
                                </m:r>
                                <m:r>
                                  <a:rPr lang="en-US" altLang="zh-CN" sz="1800" baseline="-25000" smtClean="0">
                                    <a:latin typeface="Cambria Math"/>
                                  </a:rPr>
                                  <m:t>1</m:t>
                                </m:r>
                              </m:oMath>
                            </m:oMathPara>
                          </a14:m>
                          <a:endParaRPr lang="en-US" baseline="-25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800" i="1" dirty="0" smtClean="0">
                                      <a:latin typeface="Cambria Math"/>
                                    </a:rPr>
                                  </m:ctrlPr>
                                </m:sSubPr>
                                <m:e>
                                  <m:r>
                                    <a:rPr lang="en-US" altLang="zh-CN" sz="1800" dirty="0" smtClean="0">
                                      <a:latin typeface="Cambria Math"/>
                                    </a:rPr>
                                    <m:t>𝐿</m:t>
                                  </m:r>
                                  <m:r>
                                    <a:rPr lang="en-US" altLang="zh-CN" sz="1800" b="1" i="0" dirty="0" smtClean="0">
                                      <a:latin typeface="Cambria Math"/>
                                    </a:rPr>
                                    <m:t>′</m:t>
                                  </m:r>
                                </m:e>
                                <m:sub>
                                  <m:r>
                                    <a:rPr lang="en-US" altLang="zh-CN" sz="1800" dirty="0" smtClean="0">
                                      <a:latin typeface="Cambria Math"/>
                                    </a:rPr>
                                    <m:t>𝑖𝑛</m:t>
                                  </m:r>
                                </m:sub>
                              </m:sSub>
                            </m:oMath>
                          </a14:m>
                          <a:r>
                            <a:rPr lang="en-US" dirty="0" smtClean="0"/>
                            <a:t>(</a:t>
                          </a:r>
                          <a14:m>
                            <m:oMath xmlns:m="http://schemas.openxmlformats.org/officeDocument/2006/math">
                              <m:r>
                                <a:rPr lang="en-US" altLang="zh-CN" sz="1800" smtClean="0">
                                  <a:latin typeface="Cambria Math"/>
                                </a:rPr>
                                <m:t>𝑣</m:t>
                              </m:r>
                              <m:r>
                                <a:rPr lang="en-US" altLang="zh-CN" sz="1800" baseline="-25000" smtClean="0">
                                  <a:latin typeface="Cambria Math"/>
                                </a:rPr>
                                <m:t>1</m:t>
                              </m:r>
                            </m:oMath>
                          </a14:m>
                          <a:r>
                            <a:rPr lang="en-US" dirty="0" smtClean="0"/>
                            <a:t>)</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800" i="1" dirty="0" smtClean="0">
                                      <a:latin typeface="Cambria Math"/>
                                    </a:rPr>
                                  </m:ctrlPr>
                                </m:sSubPr>
                                <m:e>
                                  <m:r>
                                    <a:rPr lang="en-US" altLang="zh-CN" sz="1800" dirty="0" smtClean="0">
                                      <a:latin typeface="Cambria Math"/>
                                    </a:rPr>
                                    <m:t>𝐿</m:t>
                                  </m:r>
                                  <m:r>
                                    <a:rPr lang="en-US" altLang="zh-CN" sz="1800" b="1" i="0" dirty="0" smtClean="0">
                                      <a:latin typeface="Cambria Math"/>
                                    </a:rPr>
                                    <m:t>′</m:t>
                                  </m:r>
                                </m:e>
                                <m:sub>
                                  <m:r>
                                    <a:rPr lang="en-US" altLang="zh-CN" sz="1800" dirty="0" smtClean="0">
                                      <a:latin typeface="Cambria Math"/>
                                    </a:rPr>
                                    <m:t>𝑜𝑢𝑡</m:t>
                                  </m:r>
                                </m:sub>
                              </m:sSub>
                            </m:oMath>
                          </a14:m>
                          <a:r>
                            <a:rPr lang="en-US" dirty="0" smtClean="0"/>
                            <a:t>(</a:t>
                          </a:r>
                          <a14:m>
                            <m:oMath xmlns:m="http://schemas.openxmlformats.org/officeDocument/2006/math">
                              <m:r>
                                <a:rPr lang="en-US" altLang="zh-CN" sz="1800" smtClean="0">
                                  <a:latin typeface="Cambria Math"/>
                                </a:rPr>
                                <m:t>𝑣</m:t>
                              </m:r>
                              <m:r>
                                <a:rPr lang="en-US" altLang="zh-CN" sz="1800" baseline="-25000" smtClean="0">
                                  <a:latin typeface="Cambria Math"/>
                                </a:rPr>
                                <m:t>1</m:t>
                              </m:r>
                            </m:oMath>
                          </a14:m>
                          <a:r>
                            <a:rPr lang="en-US" dirty="0" smtClean="0"/>
                            <a:t>)</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14:m>
                            <m:oMath xmlns:m="http://schemas.openxmlformats.org/officeDocument/2006/math">
                              <m:r>
                                <a:rPr lang="en-US" altLang="zh-CN" sz="1800" smtClean="0">
                                  <a:latin typeface="Cambria Math"/>
                                </a:rPr>
                                <m:t>𝑣</m:t>
                              </m:r>
                            </m:oMath>
                          </a14:m>
                          <a:r>
                            <a:rPr lang="en-US" baseline="-25000" dirty="0" smtClean="0"/>
                            <a:t>2</a:t>
                          </a:r>
                          <a:endParaRPr lang="en-US" baseline="-25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800" i="1" dirty="0" smtClean="0">
                                      <a:latin typeface="Cambria Math"/>
                                    </a:rPr>
                                  </m:ctrlPr>
                                </m:sSubPr>
                                <m:e>
                                  <m:r>
                                    <a:rPr lang="en-US" altLang="zh-CN" sz="1800" dirty="0" smtClean="0">
                                      <a:latin typeface="Cambria Math"/>
                                    </a:rPr>
                                    <m:t>𝐿</m:t>
                                  </m:r>
                                  <m:r>
                                    <a:rPr lang="en-US" altLang="zh-CN" sz="1800" b="0" i="0" dirty="0" smtClean="0">
                                      <a:latin typeface="Cambria Math"/>
                                    </a:rPr>
                                    <m:t>′</m:t>
                                  </m:r>
                                </m:e>
                                <m:sub>
                                  <m:r>
                                    <a:rPr lang="en-US" altLang="zh-CN" sz="1800" dirty="0" smtClean="0">
                                      <a:latin typeface="Cambria Math"/>
                                    </a:rPr>
                                    <m:t>𝑖𝑛</m:t>
                                  </m:r>
                                </m:sub>
                              </m:sSub>
                            </m:oMath>
                          </a14:m>
                          <a:r>
                            <a:rPr lang="en-US" dirty="0" smtClean="0"/>
                            <a:t>(</a:t>
                          </a:r>
                          <a14:m>
                            <m:oMath xmlns:m="http://schemas.openxmlformats.org/officeDocument/2006/math">
                              <m:r>
                                <a:rPr lang="en-US" altLang="zh-CN" sz="1800" smtClean="0">
                                  <a:latin typeface="Cambria Math"/>
                                </a:rPr>
                                <m:t>𝑣</m:t>
                              </m:r>
                            </m:oMath>
                          </a14:m>
                          <a:r>
                            <a:rPr lang="en-US" baseline="-25000" dirty="0" smtClean="0"/>
                            <a:t>2</a:t>
                          </a:r>
                          <a:r>
                            <a:rPr lang="en-US" dirty="0" smtClean="0"/>
                            <a:t>)</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800" i="1" dirty="0" smtClean="0">
                                      <a:latin typeface="Cambria Math"/>
                                    </a:rPr>
                                  </m:ctrlPr>
                                </m:sSubPr>
                                <m:e>
                                  <m:r>
                                    <a:rPr lang="en-US" altLang="zh-CN" sz="1800" dirty="0" smtClean="0">
                                      <a:latin typeface="Cambria Math"/>
                                    </a:rPr>
                                    <m:t>𝐿</m:t>
                                  </m:r>
                                  <m:r>
                                    <a:rPr lang="en-US" altLang="zh-CN" sz="1800" b="0" i="0" dirty="0" smtClean="0">
                                      <a:latin typeface="Cambria Math"/>
                                    </a:rPr>
                                    <m:t>′</m:t>
                                  </m:r>
                                </m:e>
                                <m:sub>
                                  <m:r>
                                    <a:rPr lang="en-US" altLang="zh-CN" sz="1800" dirty="0" smtClean="0">
                                      <a:latin typeface="Cambria Math"/>
                                    </a:rPr>
                                    <m:t>𝑜𝑢𝑡</m:t>
                                  </m:r>
                                </m:sub>
                              </m:sSub>
                            </m:oMath>
                          </a14:m>
                          <a:r>
                            <a:rPr lang="en-US" dirty="0" smtClean="0"/>
                            <a:t>(</a:t>
                          </a:r>
                          <a14:m>
                            <m:oMath xmlns:m="http://schemas.openxmlformats.org/officeDocument/2006/math">
                              <m:r>
                                <a:rPr lang="en-US" altLang="zh-CN" sz="1800" smtClean="0">
                                  <a:latin typeface="Cambria Math"/>
                                </a:rPr>
                                <m:t>𝑣</m:t>
                              </m:r>
                            </m:oMath>
                          </a14:m>
                          <a:r>
                            <a:rPr lang="en-US" baseline="-25000" dirty="0" smtClean="0"/>
                            <a:t>2</a:t>
                          </a:r>
                          <a:r>
                            <a:rPr lang="en-US" dirty="0" smtClean="0"/>
                            <a:t>)</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ctr"/>
                          <a:r>
                            <a:rPr lang="en-US" dirty="0" smtClean="0"/>
                            <a:t>…</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Choice>
        <mc:Fallback xmlns="">
          <p:graphicFrame>
            <p:nvGraphicFramePr>
              <p:cNvPr id="28" name="内容占位符 13"/>
              <p:cNvGraphicFramePr>
                <a:graphicFrameLocks/>
              </p:cNvGraphicFramePr>
              <p:nvPr>
                <p:extLst>
                  <p:ext uri="{D42A27DB-BD31-4B8C-83A1-F6EECF244321}">
                    <p14:modId xmlns:p14="http://schemas.microsoft.com/office/powerpoint/2010/main" val="1322869747"/>
                  </p:ext>
                </p:extLst>
              </p:nvPr>
            </p:nvGraphicFramePr>
            <p:xfrm>
              <a:off x="5796136" y="5068024"/>
              <a:ext cx="2520280" cy="1097280"/>
            </p:xfrm>
            <a:graphic>
              <a:graphicData uri="http://schemas.openxmlformats.org/drawingml/2006/table">
                <a:tbl>
                  <a:tblPr firstRow="1" bandRow="1">
                    <a:tableStyleId>{073A0DAA-6AF3-43AB-8588-CEC1D06C72B9}</a:tableStyleId>
                  </a:tblPr>
                  <a:tblGrid>
                    <a:gridCol w="423818"/>
                    <a:gridCol w="944334"/>
                    <a:gridCol w="1152128"/>
                  </a:tblGrid>
                  <a:tr h="3657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1"/>
                          <a:stretch>
                            <a:fillRect l="-1449" t="-8333" r="-500000" b="-226667"/>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1"/>
                          <a:stretch>
                            <a:fillRect l="-45161" t="-8333" r="-122581" b="-226667"/>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1"/>
                          <a:stretch>
                            <a:fillRect l="-119048" t="-8333" r="-529" b="-226667"/>
                          </a:stretch>
                        </a:blipFill>
                      </a:tcPr>
                    </a:tc>
                  </a:tr>
                  <a:tr h="365760">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1"/>
                          <a:stretch>
                            <a:fillRect l="-1449" t="-108333" r="-500000" b="-126667"/>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1"/>
                          <a:stretch>
                            <a:fillRect l="-45161" t="-108333" r="-122581" b="-126667"/>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11"/>
                          <a:stretch>
                            <a:fillRect l="-119048" t="-108333" r="-529" b="-126667"/>
                          </a:stretch>
                        </a:blipFill>
                      </a:tcPr>
                    </a:tc>
                  </a:tr>
                  <a:tr h="365760">
                    <a:tc>
                      <a:txBody>
                        <a:bodyPr/>
                        <a:lstStyle/>
                        <a:p>
                          <a:pPr algn="ctr"/>
                          <a:r>
                            <a:rPr lang="en-US" dirty="0" smtClean="0"/>
                            <a:t>…</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cxnSp>
        <p:nvCxnSpPr>
          <p:cNvPr id="33" name="直接连接符 32"/>
          <p:cNvCxnSpPr>
            <a:stCxn id="11" idx="3"/>
          </p:cNvCxnSpPr>
          <p:nvPr/>
        </p:nvCxnSpPr>
        <p:spPr>
          <a:xfrm flipH="1">
            <a:off x="5796136" y="4581128"/>
            <a:ext cx="108012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11" idx="3"/>
          </p:cNvCxnSpPr>
          <p:nvPr/>
        </p:nvCxnSpPr>
        <p:spPr>
          <a:xfrm>
            <a:off x="6876256" y="4581128"/>
            <a:ext cx="1440160"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342290" y="5157192"/>
            <a:ext cx="2304256" cy="707886"/>
          </a:xfrm>
          <a:prstGeom prst="rect">
            <a:avLst/>
          </a:prstGeom>
          <a:noFill/>
          <a:ln>
            <a:solidFill>
              <a:schemeClr val="tx1"/>
            </a:solidFill>
          </a:ln>
        </p:spPr>
        <p:txBody>
          <a:bodyPr wrap="square" rtlCol="0">
            <a:spAutoFit/>
          </a:bodyPr>
          <a:lstStyle/>
          <a:p>
            <a:r>
              <a:rPr lang="en-US" altLang="zh-CN" sz="2000" dirty="0"/>
              <a:t>Step </a:t>
            </a:r>
            <a:r>
              <a:rPr lang="en-US" altLang="zh-CN" sz="2000" dirty="0" smtClean="0"/>
              <a:t>2: </a:t>
            </a:r>
            <a:r>
              <a:rPr lang="en-US" altLang="zh-CN" sz="2000" dirty="0"/>
              <a:t>Update label set of other </a:t>
            </a:r>
            <a:r>
              <a:rPr lang="en-US" altLang="zh-CN" sz="2000" dirty="0" smtClean="0"/>
              <a:t>vertices</a:t>
            </a:r>
          </a:p>
        </p:txBody>
      </p:sp>
      <p:sp>
        <p:nvSpPr>
          <p:cNvPr id="41" name="右箭头 40"/>
          <p:cNvSpPr/>
          <p:nvPr/>
        </p:nvSpPr>
        <p:spPr>
          <a:xfrm>
            <a:off x="7369527" y="3212976"/>
            <a:ext cx="586849"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3"/>
          <p:cNvSpPr txBox="1"/>
          <p:nvPr/>
        </p:nvSpPr>
        <p:spPr>
          <a:xfrm>
            <a:off x="6700708" y="3125202"/>
            <a:ext cx="648072" cy="523220"/>
          </a:xfrm>
          <a:prstGeom prst="rect">
            <a:avLst/>
          </a:prstGeom>
          <a:noFill/>
        </p:spPr>
        <p:txBody>
          <a:bodyPr wrap="square" rtlCol="0">
            <a:spAutoFit/>
          </a:bodyPr>
          <a:lstStyle/>
          <a:p>
            <a:r>
              <a:rPr lang="en-US" altLang="zh-CN" sz="2800" dirty="0" smtClean="0"/>
              <a:t>+</a:t>
            </a:r>
            <a:endParaRPr lang="zh-CN" altLang="en-US" sz="2800" dirty="0"/>
          </a:p>
        </p:txBody>
      </p:sp>
    </p:spTree>
    <p:extLst>
      <p:ext uri="{BB962C8B-B14F-4D97-AF65-F5344CB8AC3E}">
        <p14:creationId xmlns:p14="http://schemas.microsoft.com/office/powerpoint/2010/main" val="23922895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TOL insertion: update TOL indices</a:t>
            </a:r>
            <a:endParaRPr lang="zh-CN" altLang="en-US" dirty="0"/>
          </a:p>
        </p:txBody>
      </p:sp>
      <p:sp>
        <p:nvSpPr>
          <p:cNvPr id="3" name="内容占位符 2"/>
          <p:cNvSpPr>
            <a:spLocks noGrp="1"/>
          </p:cNvSpPr>
          <p:nvPr>
            <p:ph idx="1"/>
          </p:nvPr>
        </p:nvSpPr>
        <p:spPr/>
        <p:txBody>
          <a:bodyPr/>
          <a:lstStyle/>
          <a:p>
            <a:r>
              <a:rPr lang="en-US" altLang="zh-CN" dirty="0" smtClean="0"/>
              <a:t>Cases that the insertion of vertex u impact other label sets.</a:t>
            </a:r>
            <a:endParaRPr lang="zh-CN" altLang="en-US" dirty="0"/>
          </a:p>
        </p:txBody>
      </p:sp>
      <p:grpSp>
        <p:nvGrpSpPr>
          <p:cNvPr id="15" name="组合 14"/>
          <p:cNvGrpSpPr/>
          <p:nvPr/>
        </p:nvGrpSpPr>
        <p:grpSpPr>
          <a:xfrm>
            <a:off x="339373" y="2771307"/>
            <a:ext cx="8193067" cy="1836000"/>
            <a:chOff x="755575" y="3284984"/>
            <a:chExt cx="6317494" cy="1049796"/>
          </a:xfrm>
        </p:grpSpPr>
        <p:sp>
          <p:nvSpPr>
            <p:cNvPr id="4" name="流程图: 联系 3"/>
            <p:cNvSpPr/>
            <p:nvPr/>
          </p:nvSpPr>
          <p:spPr>
            <a:xfrm>
              <a:off x="4192749" y="3789040"/>
              <a:ext cx="504056" cy="50405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solidFill>
                </a:rPr>
                <a:t>v</a:t>
              </a:r>
              <a:r>
                <a:rPr lang="en-US" altLang="zh-CN" sz="2800" baseline="-25000" dirty="0" smtClean="0">
                  <a:solidFill>
                    <a:schemeClr val="bg1"/>
                  </a:solidFill>
                </a:rPr>
                <a:t>i</a:t>
              </a:r>
              <a:endParaRPr lang="zh-CN" altLang="en-US" sz="2800" baseline="-25000" dirty="0">
                <a:solidFill>
                  <a:schemeClr val="bg1"/>
                </a:solidFill>
              </a:endParaRPr>
            </a:p>
          </p:txBody>
        </p:sp>
        <mc:AlternateContent xmlns:mc="http://schemas.openxmlformats.org/markup-compatibility/2006">
          <mc:Choice xmlns:a14="http://schemas.microsoft.com/office/drawing/2010/main" Requires="a14">
            <p:sp>
              <p:nvSpPr>
                <p:cNvPr id="5" name="流程图: 联系 4"/>
                <p:cNvSpPr/>
                <p:nvPr/>
              </p:nvSpPr>
              <p:spPr>
                <a:xfrm>
                  <a:off x="5471009" y="3284984"/>
                  <a:ext cx="504056" cy="50405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2800" i="1">
                            <a:solidFill>
                              <a:srgbClr val="FF0000"/>
                            </a:solidFill>
                            <a:latin typeface="Cambria Math"/>
                          </a:rPr>
                          <m:t>𝑢</m:t>
                        </m:r>
                      </m:oMath>
                    </m:oMathPara>
                  </a14:m>
                  <a:endParaRPr lang="zh-CN" altLang="en-US" sz="2800" dirty="0">
                    <a:solidFill>
                      <a:schemeClr val="bg1"/>
                    </a:solidFill>
                  </a:endParaRPr>
                </a:p>
              </p:txBody>
            </p:sp>
          </mc:Choice>
          <mc:Fallback>
            <p:sp>
              <p:nvSpPr>
                <p:cNvPr id="5" name="流程图: 联系 4"/>
                <p:cNvSpPr>
                  <a:spLocks noRot="1" noChangeAspect="1" noMove="1" noResize="1" noEditPoints="1" noAdjustHandles="1" noChangeArrowheads="1" noChangeShapeType="1" noTextEdit="1"/>
                </p:cNvSpPr>
                <p:nvPr/>
              </p:nvSpPr>
              <p:spPr>
                <a:xfrm>
                  <a:off x="5471009" y="3284984"/>
                  <a:ext cx="504056" cy="504056"/>
                </a:xfrm>
                <a:prstGeom prst="flowChartConnector">
                  <a:avLst/>
                </a:prstGeom>
                <a:blipFill rotWithShape="1">
                  <a:blip r:embed="rId3"/>
                  <a:stretch>
                    <a:fillRect/>
                  </a:stretch>
                </a:blipFill>
              </p:spPr>
              <p:txBody>
                <a:bodyPr/>
                <a:lstStyle/>
                <a:p>
                  <a:r>
                    <a:rPr lang="zh-CN" altLang="en-US">
                      <a:noFill/>
                    </a:rPr>
                    <a:t> </a:t>
                  </a:r>
                </a:p>
              </p:txBody>
            </p:sp>
          </mc:Fallback>
        </mc:AlternateContent>
        <p:sp>
          <p:nvSpPr>
            <p:cNvPr id="6" name="流程图: 联系 5"/>
            <p:cNvSpPr/>
            <p:nvPr/>
          </p:nvSpPr>
          <p:spPr>
            <a:xfrm>
              <a:off x="6569013" y="3830724"/>
              <a:ext cx="504056" cy="50405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err="1" smtClean="0">
                  <a:solidFill>
                    <a:schemeClr val="bg1"/>
                  </a:solidFill>
                </a:rPr>
                <a:t>v</a:t>
              </a:r>
              <a:r>
                <a:rPr lang="en-US" altLang="zh-CN" sz="2800" baseline="-25000" dirty="0" err="1" smtClean="0">
                  <a:solidFill>
                    <a:schemeClr val="bg1"/>
                  </a:solidFill>
                </a:rPr>
                <a:t>k</a:t>
              </a:r>
              <a:endParaRPr lang="zh-CN" altLang="en-US" sz="2800" baseline="-25000" dirty="0">
                <a:solidFill>
                  <a:schemeClr val="bg1"/>
                </a:solidFill>
              </a:endParaRPr>
            </a:p>
          </p:txBody>
        </p:sp>
        <p:sp>
          <p:nvSpPr>
            <p:cNvPr id="7" name="流程图: 联系 6"/>
            <p:cNvSpPr/>
            <p:nvPr/>
          </p:nvSpPr>
          <p:spPr>
            <a:xfrm>
              <a:off x="755575" y="3614700"/>
              <a:ext cx="504056" cy="50405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solidFill>
                    <a:schemeClr val="bg1"/>
                  </a:solidFill>
                </a:rPr>
                <a:t>v</a:t>
              </a:r>
              <a:r>
                <a:rPr lang="en-US" altLang="zh-CN" sz="2800" baseline="-25000" dirty="0" smtClean="0">
                  <a:solidFill>
                    <a:schemeClr val="bg1"/>
                  </a:solidFill>
                </a:rPr>
                <a:t>i</a:t>
              </a:r>
              <a:endParaRPr lang="zh-CN" altLang="en-US" sz="2800" baseline="-25000" dirty="0">
                <a:solidFill>
                  <a:schemeClr val="bg1"/>
                </a:solidFill>
              </a:endParaRPr>
            </a:p>
          </p:txBody>
        </p:sp>
        <mc:AlternateContent xmlns:mc="http://schemas.openxmlformats.org/markup-compatibility/2006">
          <mc:Choice xmlns:a14="http://schemas.microsoft.com/office/drawing/2010/main" Requires="a14">
            <p:sp>
              <p:nvSpPr>
                <p:cNvPr id="8" name="流程图: 联系 7"/>
                <p:cNvSpPr/>
                <p:nvPr/>
              </p:nvSpPr>
              <p:spPr>
                <a:xfrm>
                  <a:off x="2033836" y="3614700"/>
                  <a:ext cx="504056" cy="50405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2800" i="1">
                            <a:solidFill>
                              <a:srgbClr val="FF0000"/>
                            </a:solidFill>
                            <a:latin typeface="Cambria Math"/>
                          </a:rPr>
                          <m:t>𝑢</m:t>
                        </m:r>
                      </m:oMath>
                    </m:oMathPara>
                  </a14:m>
                  <a:endParaRPr lang="zh-CN" altLang="en-US" sz="2800" dirty="0">
                    <a:solidFill>
                      <a:schemeClr val="bg1"/>
                    </a:solidFill>
                  </a:endParaRPr>
                </a:p>
              </p:txBody>
            </p:sp>
          </mc:Choice>
          <mc:Fallback>
            <p:sp>
              <p:nvSpPr>
                <p:cNvPr id="8" name="流程图: 联系 7"/>
                <p:cNvSpPr>
                  <a:spLocks noRot="1" noChangeAspect="1" noMove="1" noResize="1" noEditPoints="1" noAdjustHandles="1" noChangeArrowheads="1" noChangeShapeType="1" noTextEdit="1"/>
                </p:cNvSpPr>
                <p:nvPr/>
              </p:nvSpPr>
              <p:spPr>
                <a:xfrm>
                  <a:off x="2033836" y="3614700"/>
                  <a:ext cx="504056" cy="504056"/>
                </a:xfrm>
                <a:prstGeom prst="flowChartConnector">
                  <a:avLst/>
                </a:prstGeom>
                <a:blipFill rotWithShape="1">
                  <a:blip r:embed="rId4"/>
                  <a:stretch>
                    <a:fillRect/>
                  </a:stretch>
                </a:blipFill>
              </p:spPr>
              <p:txBody>
                <a:bodyPr/>
                <a:lstStyle/>
                <a:p>
                  <a:r>
                    <a:rPr lang="zh-CN" altLang="en-US">
                      <a:noFill/>
                    </a:rPr>
                    <a:t> </a:t>
                  </a:r>
                </a:p>
              </p:txBody>
            </p:sp>
          </mc:Fallback>
        </mc:AlternateContent>
        <p:sp>
          <p:nvSpPr>
            <p:cNvPr id="9" name="流程图: 联系 8"/>
            <p:cNvSpPr/>
            <p:nvPr/>
          </p:nvSpPr>
          <p:spPr>
            <a:xfrm>
              <a:off x="3275856" y="3614700"/>
              <a:ext cx="504056" cy="50405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err="1" smtClean="0">
                  <a:solidFill>
                    <a:schemeClr val="bg1"/>
                  </a:solidFill>
                </a:rPr>
                <a:t>v</a:t>
              </a:r>
              <a:r>
                <a:rPr lang="en-US" altLang="zh-CN" sz="2800" baseline="-25000" dirty="0" err="1" smtClean="0">
                  <a:solidFill>
                    <a:schemeClr val="bg1"/>
                  </a:solidFill>
                </a:rPr>
                <a:t>k</a:t>
              </a:r>
              <a:endParaRPr lang="zh-CN" altLang="en-US" sz="2800" baseline="-25000" dirty="0">
                <a:solidFill>
                  <a:schemeClr val="bg1"/>
                </a:solidFill>
              </a:endParaRPr>
            </a:p>
          </p:txBody>
        </p:sp>
        <p:sp>
          <p:nvSpPr>
            <p:cNvPr id="10" name="任意多边形 9"/>
            <p:cNvSpPr/>
            <p:nvPr/>
          </p:nvSpPr>
          <p:spPr>
            <a:xfrm>
              <a:off x="1276350" y="3769045"/>
              <a:ext cx="762000" cy="216821"/>
            </a:xfrm>
            <a:custGeom>
              <a:avLst/>
              <a:gdLst>
                <a:gd name="connsiteX0" fmla="*/ 0 w 762000"/>
                <a:gd name="connsiteY0" fmla="*/ 116175 h 216821"/>
                <a:gd name="connsiteX1" fmla="*/ 133350 w 762000"/>
                <a:gd name="connsiteY1" fmla="*/ 1875 h 216821"/>
                <a:gd name="connsiteX2" fmla="*/ 190500 w 762000"/>
                <a:gd name="connsiteY2" fmla="*/ 59025 h 216821"/>
                <a:gd name="connsiteX3" fmla="*/ 285750 w 762000"/>
                <a:gd name="connsiteY3" fmla="*/ 135225 h 216821"/>
                <a:gd name="connsiteX4" fmla="*/ 381000 w 762000"/>
                <a:gd name="connsiteY4" fmla="*/ 39975 h 216821"/>
                <a:gd name="connsiteX5" fmla="*/ 438150 w 762000"/>
                <a:gd name="connsiteY5" fmla="*/ 78075 h 216821"/>
                <a:gd name="connsiteX6" fmla="*/ 457200 w 762000"/>
                <a:gd name="connsiteY6" fmla="*/ 135225 h 216821"/>
                <a:gd name="connsiteX7" fmla="*/ 438150 w 762000"/>
                <a:gd name="connsiteY7" fmla="*/ 211425 h 216821"/>
                <a:gd name="connsiteX8" fmla="*/ 457200 w 762000"/>
                <a:gd name="connsiteY8" fmla="*/ 97125 h 216821"/>
                <a:gd name="connsiteX9" fmla="*/ 514350 w 762000"/>
                <a:gd name="connsiteY9" fmla="*/ 116175 h 216821"/>
                <a:gd name="connsiteX10" fmla="*/ 533400 w 762000"/>
                <a:gd name="connsiteY10" fmla="*/ 211425 h 216821"/>
                <a:gd name="connsiteX11" fmla="*/ 590550 w 762000"/>
                <a:gd name="connsiteY11" fmla="*/ 173325 h 216821"/>
                <a:gd name="connsiteX12" fmla="*/ 762000 w 762000"/>
                <a:gd name="connsiteY12" fmla="*/ 154275 h 21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2000" h="216821">
                  <a:moveTo>
                    <a:pt x="0" y="116175"/>
                  </a:moveTo>
                  <a:cubicBezTo>
                    <a:pt x="7134" y="107258"/>
                    <a:pt x="77931" y="-16598"/>
                    <a:pt x="133350" y="1875"/>
                  </a:cubicBezTo>
                  <a:cubicBezTo>
                    <a:pt x="158908" y="10394"/>
                    <a:pt x="171450" y="39975"/>
                    <a:pt x="190500" y="59025"/>
                  </a:cubicBezTo>
                  <a:cubicBezTo>
                    <a:pt x="235840" y="195045"/>
                    <a:pt x="195184" y="195602"/>
                    <a:pt x="285750" y="135225"/>
                  </a:cubicBezTo>
                  <a:cubicBezTo>
                    <a:pt x="302683" y="109825"/>
                    <a:pt x="338667" y="39975"/>
                    <a:pt x="381000" y="39975"/>
                  </a:cubicBezTo>
                  <a:cubicBezTo>
                    <a:pt x="403895" y="39975"/>
                    <a:pt x="419100" y="65375"/>
                    <a:pt x="438150" y="78075"/>
                  </a:cubicBezTo>
                  <a:cubicBezTo>
                    <a:pt x="444500" y="97125"/>
                    <a:pt x="457200" y="115145"/>
                    <a:pt x="457200" y="135225"/>
                  </a:cubicBezTo>
                  <a:cubicBezTo>
                    <a:pt x="457200" y="161407"/>
                    <a:pt x="438150" y="237607"/>
                    <a:pt x="438150" y="211425"/>
                  </a:cubicBezTo>
                  <a:cubicBezTo>
                    <a:pt x="438150" y="172799"/>
                    <a:pt x="450850" y="135225"/>
                    <a:pt x="457200" y="97125"/>
                  </a:cubicBezTo>
                  <a:cubicBezTo>
                    <a:pt x="476250" y="103475"/>
                    <a:pt x="503211" y="99467"/>
                    <a:pt x="514350" y="116175"/>
                  </a:cubicBezTo>
                  <a:cubicBezTo>
                    <a:pt x="532311" y="143116"/>
                    <a:pt x="507497" y="191998"/>
                    <a:pt x="533400" y="211425"/>
                  </a:cubicBezTo>
                  <a:cubicBezTo>
                    <a:pt x="551716" y="225162"/>
                    <a:pt x="570072" y="183564"/>
                    <a:pt x="590550" y="173325"/>
                  </a:cubicBezTo>
                  <a:cubicBezTo>
                    <a:pt x="652747" y="142227"/>
                    <a:pt x="686624" y="154275"/>
                    <a:pt x="762000" y="154275"/>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1" name="任意多边形 10"/>
            <p:cNvSpPr/>
            <p:nvPr/>
          </p:nvSpPr>
          <p:spPr>
            <a:xfrm>
              <a:off x="2513856" y="3758716"/>
              <a:ext cx="762000" cy="216821"/>
            </a:xfrm>
            <a:custGeom>
              <a:avLst/>
              <a:gdLst>
                <a:gd name="connsiteX0" fmla="*/ 0 w 762000"/>
                <a:gd name="connsiteY0" fmla="*/ 116175 h 216821"/>
                <a:gd name="connsiteX1" fmla="*/ 133350 w 762000"/>
                <a:gd name="connsiteY1" fmla="*/ 1875 h 216821"/>
                <a:gd name="connsiteX2" fmla="*/ 190500 w 762000"/>
                <a:gd name="connsiteY2" fmla="*/ 59025 h 216821"/>
                <a:gd name="connsiteX3" fmla="*/ 285750 w 762000"/>
                <a:gd name="connsiteY3" fmla="*/ 135225 h 216821"/>
                <a:gd name="connsiteX4" fmla="*/ 381000 w 762000"/>
                <a:gd name="connsiteY4" fmla="*/ 39975 h 216821"/>
                <a:gd name="connsiteX5" fmla="*/ 438150 w 762000"/>
                <a:gd name="connsiteY5" fmla="*/ 78075 h 216821"/>
                <a:gd name="connsiteX6" fmla="*/ 457200 w 762000"/>
                <a:gd name="connsiteY6" fmla="*/ 135225 h 216821"/>
                <a:gd name="connsiteX7" fmla="*/ 438150 w 762000"/>
                <a:gd name="connsiteY7" fmla="*/ 211425 h 216821"/>
                <a:gd name="connsiteX8" fmla="*/ 457200 w 762000"/>
                <a:gd name="connsiteY8" fmla="*/ 97125 h 216821"/>
                <a:gd name="connsiteX9" fmla="*/ 514350 w 762000"/>
                <a:gd name="connsiteY9" fmla="*/ 116175 h 216821"/>
                <a:gd name="connsiteX10" fmla="*/ 533400 w 762000"/>
                <a:gd name="connsiteY10" fmla="*/ 211425 h 216821"/>
                <a:gd name="connsiteX11" fmla="*/ 590550 w 762000"/>
                <a:gd name="connsiteY11" fmla="*/ 173325 h 216821"/>
                <a:gd name="connsiteX12" fmla="*/ 762000 w 762000"/>
                <a:gd name="connsiteY12" fmla="*/ 154275 h 21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2000" h="216821">
                  <a:moveTo>
                    <a:pt x="0" y="116175"/>
                  </a:moveTo>
                  <a:cubicBezTo>
                    <a:pt x="7134" y="107258"/>
                    <a:pt x="77931" y="-16598"/>
                    <a:pt x="133350" y="1875"/>
                  </a:cubicBezTo>
                  <a:cubicBezTo>
                    <a:pt x="158908" y="10394"/>
                    <a:pt x="171450" y="39975"/>
                    <a:pt x="190500" y="59025"/>
                  </a:cubicBezTo>
                  <a:cubicBezTo>
                    <a:pt x="235840" y="195045"/>
                    <a:pt x="195184" y="195602"/>
                    <a:pt x="285750" y="135225"/>
                  </a:cubicBezTo>
                  <a:cubicBezTo>
                    <a:pt x="302683" y="109825"/>
                    <a:pt x="338667" y="39975"/>
                    <a:pt x="381000" y="39975"/>
                  </a:cubicBezTo>
                  <a:cubicBezTo>
                    <a:pt x="403895" y="39975"/>
                    <a:pt x="419100" y="65375"/>
                    <a:pt x="438150" y="78075"/>
                  </a:cubicBezTo>
                  <a:cubicBezTo>
                    <a:pt x="444500" y="97125"/>
                    <a:pt x="457200" y="115145"/>
                    <a:pt x="457200" y="135225"/>
                  </a:cubicBezTo>
                  <a:cubicBezTo>
                    <a:pt x="457200" y="161407"/>
                    <a:pt x="438150" y="237607"/>
                    <a:pt x="438150" y="211425"/>
                  </a:cubicBezTo>
                  <a:cubicBezTo>
                    <a:pt x="438150" y="172799"/>
                    <a:pt x="450850" y="135225"/>
                    <a:pt x="457200" y="97125"/>
                  </a:cubicBezTo>
                  <a:cubicBezTo>
                    <a:pt x="476250" y="103475"/>
                    <a:pt x="503211" y="99467"/>
                    <a:pt x="514350" y="116175"/>
                  </a:cubicBezTo>
                  <a:cubicBezTo>
                    <a:pt x="532311" y="143116"/>
                    <a:pt x="507497" y="191998"/>
                    <a:pt x="533400" y="211425"/>
                  </a:cubicBezTo>
                  <a:cubicBezTo>
                    <a:pt x="551716" y="225162"/>
                    <a:pt x="570072" y="183564"/>
                    <a:pt x="590550" y="173325"/>
                  </a:cubicBezTo>
                  <a:cubicBezTo>
                    <a:pt x="652747" y="142227"/>
                    <a:pt x="686624" y="154275"/>
                    <a:pt x="762000" y="154275"/>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2" name="任意多边形 11"/>
            <p:cNvSpPr/>
            <p:nvPr/>
          </p:nvSpPr>
          <p:spPr>
            <a:xfrm>
              <a:off x="4677013" y="4138565"/>
              <a:ext cx="1905000" cy="146980"/>
            </a:xfrm>
            <a:custGeom>
              <a:avLst/>
              <a:gdLst>
                <a:gd name="connsiteX0" fmla="*/ 0 w 1905000"/>
                <a:gd name="connsiteY0" fmla="*/ 12053 h 146980"/>
                <a:gd name="connsiteX1" fmla="*/ 495300 w 1905000"/>
                <a:gd name="connsiteY1" fmla="*/ 69203 h 146980"/>
                <a:gd name="connsiteX2" fmla="*/ 552450 w 1905000"/>
                <a:gd name="connsiteY2" fmla="*/ 126353 h 146980"/>
                <a:gd name="connsiteX3" fmla="*/ 685800 w 1905000"/>
                <a:gd name="connsiteY3" fmla="*/ 107303 h 146980"/>
                <a:gd name="connsiteX4" fmla="*/ 742950 w 1905000"/>
                <a:gd name="connsiteY4" fmla="*/ 88253 h 146980"/>
                <a:gd name="connsiteX5" fmla="*/ 819150 w 1905000"/>
                <a:gd name="connsiteY5" fmla="*/ 107303 h 146980"/>
                <a:gd name="connsiteX6" fmla="*/ 876300 w 1905000"/>
                <a:gd name="connsiteY6" fmla="*/ 145403 h 146980"/>
                <a:gd name="connsiteX7" fmla="*/ 1009650 w 1905000"/>
                <a:gd name="connsiteY7" fmla="*/ 88253 h 146980"/>
                <a:gd name="connsiteX8" fmla="*/ 1104900 w 1905000"/>
                <a:gd name="connsiteY8" fmla="*/ 69203 h 146980"/>
                <a:gd name="connsiteX9" fmla="*/ 1162050 w 1905000"/>
                <a:gd name="connsiteY9" fmla="*/ 50153 h 146980"/>
                <a:gd name="connsiteX10" fmla="*/ 1295400 w 1905000"/>
                <a:gd name="connsiteY10" fmla="*/ 12053 h 146980"/>
                <a:gd name="connsiteX11" fmla="*/ 1371600 w 1905000"/>
                <a:gd name="connsiteY11" fmla="*/ 31103 h 146980"/>
                <a:gd name="connsiteX12" fmla="*/ 1428750 w 1905000"/>
                <a:gd name="connsiteY12" fmla="*/ 69203 h 146980"/>
                <a:gd name="connsiteX13" fmla="*/ 1581150 w 1905000"/>
                <a:gd name="connsiteY13" fmla="*/ 88253 h 146980"/>
                <a:gd name="connsiteX14" fmla="*/ 1905000 w 1905000"/>
                <a:gd name="connsiteY14" fmla="*/ 69203 h 14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5000" h="146980">
                  <a:moveTo>
                    <a:pt x="0" y="12053"/>
                  </a:moveTo>
                  <a:cubicBezTo>
                    <a:pt x="220144" y="21624"/>
                    <a:pt x="354240" y="-48347"/>
                    <a:pt x="495300" y="69203"/>
                  </a:cubicBezTo>
                  <a:cubicBezTo>
                    <a:pt x="515996" y="86450"/>
                    <a:pt x="533400" y="107303"/>
                    <a:pt x="552450" y="126353"/>
                  </a:cubicBezTo>
                  <a:cubicBezTo>
                    <a:pt x="596900" y="120003"/>
                    <a:pt x="641771" y="116109"/>
                    <a:pt x="685800" y="107303"/>
                  </a:cubicBezTo>
                  <a:cubicBezTo>
                    <a:pt x="705491" y="103365"/>
                    <a:pt x="722870" y="88253"/>
                    <a:pt x="742950" y="88253"/>
                  </a:cubicBezTo>
                  <a:cubicBezTo>
                    <a:pt x="769132" y="88253"/>
                    <a:pt x="793750" y="100953"/>
                    <a:pt x="819150" y="107303"/>
                  </a:cubicBezTo>
                  <a:cubicBezTo>
                    <a:pt x="838200" y="120003"/>
                    <a:pt x="853635" y="142165"/>
                    <a:pt x="876300" y="145403"/>
                  </a:cubicBezTo>
                  <a:cubicBezTo>
                    <a:pt x="950893" y="156059"/>
                    <a:pt x="951544" y="110043"/>
                    <a:pt x="1009650" y="88253"/>
                  </a:cubicBezTo>
                  <a:cubicBezTo>
                    <a:pt x="1039967" y="76884"/>
                    <a:pt x="1073488" y="77056"/>
                    <a:pt x="1104900" y="69203"/>
                  </a:cubicBezTo>
                  <a:cubicBezTo>
                    <a:pt x="1124381" y="64333"/>
                    <a:pt x="1142742" y="55670"/>
                    <a:pt x="1162050" y="50153"/>
                  </a:cubicBezTo>
                  <a:cubicBezTo>
                    <a:pt x="1329492" y="2313"/>
                    <a:pt x="1158374" y="57728"/>
                    <a:pt x="1295400" y="12053"/>
                  </a:cubicBezTo>
                  <a:cubicBezTo>
                    <a:pt x="1320800" y="18403"/>
                    <a:pt x="1347535" y="20790"/>
                    <a:pt x="1371600" y="31103"/>
                  </a:cubicBezTo>
                  <a:cubicBezTo>
                    <a:pt x="1392644" y="40122"/>
                    <a:pt x="1406661" y="63179"/>
                    <a:pt x="1428750" y="69203"/>
                  </a:cubicBezTo>
                  <a:cubicBezTo>
                    <a:pt x="1478141" y="82673"/>
                    <a:pt x="1530350" y="81903"/>
                    <a:pt x="1581150" y="88253"/>
                  </a:cubicBezTo>
                  <a:lnTo>
                    <a:pt x="1905000" y="69203"/>
                  </a:ln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3" name="任意多边形 12"/>
            <p:cNvSpPr/>
            <p:nvPr/>
          </p:nvSpPr>
          <p:spPr>
            <a:xfrm>
              <a:off x="4657962" y="3672644"/>
              <a:ext cx="857250" cy="268424"/>
            </a:xfrm>
            <a:custGeom>
              <a:avLst/>
              <a:gdLst>
                <a:gd name="connsiteX0" fmla="*/ 0 w 857250"/>
                <a:gd name="connsiteY0" fmla="*/ 268424 h 268424"/>
                <a:gd name="connsiteX1" fmla="*/ 114300 w 857250"/>
                <a:gd name="connsiteY1" fmla="*/ 116024 h 268424"/>
                <a:gd name="connsiteX2" fmla="*/ 171450 w 857250"/>
                <a:gd name="connsiteY2" fmla="*/ 135074 h 268424"/>
                <a:gd name="connsiteX3" fmla="*/ 285750 w 857250"/>
                <a:gd name="connsiteY3" fmla="*/ 116024 h 268424"/>
                <a:gd name="connsiteX4" fmla="*/ 400050 w 857250"/>
                <a:gd name="connsiteY4" fmla="*/ 58874 h 268424"/>
                <a:gd name="connsiteX5" fmla="*/ 609600 w 857250"/>
                <a:gd name="connsiteY5" fmla="*/ 39824 h 268424"/>
                <a:gd name="connsiteX6" fmla="*/ 857250 w 857250"/>
                <a:gd name="connsiteY6" fmla="*/ 1724 h 26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0" h="268424">
                  <a:moveTo>
                    <a:pt x="0" y="268424"/>
                  </a:moveTo>
                  <a:cubicBezTo>
                    <a:pt x="13747" y="245513"/>
                    <a:pt x="72634" y="129913"/>
                    <a:pt x="114300" y="116024"/>
                  </a:cubicBezTo>
                  <a:lnTo>
                    <a:pt x="171450" y="135074"/>
                  </a:lnTo>
                  <a:cubicBezTo>
                    <a:pt x="209550" y="128724"/>
                    <a:pt x="249107" y="128238"/>
                    <a:pt x="285750" y="116024"/>
                  </a:cubicBezTo>
                  <a:cubicBezTo>
                    <a:pt x="398933" y="78296"/>
                    <a:pt x="286689" y="75068"/>
                    <a:pt x="400050" y="58874"/>
                  </a:cubicBezTo>
                  <a:cubicBezTo>
                    <a:pt x="469483" y="48955"/>
                    <a:pt x="539750" y="46174"/>
                    <a:pt x="609600" y="39824"/>
                  </a:cubicBezTo>
                  <a:cubicBezTo>
                    <a:pt x="766069" y="-12332"/>
                    <a:pt x="683739" y="1724"/>
                    <a:pt x="857250" y="1724"/>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4" name="任意多边形 13"/>
            <p:cNvSpPr/>
            <p:nvPr/>
          </p:nvSpPr>
          <p:spPr>
            <a:xfrm>
              <a:off x="5953360" y="3617218"/>
              <a:ext cx="647700" cy="342900"/>
            </a:xfrm>
            <a:custGeom>
              <a:avLst/>
              <a:gdLst>
                <a:gd name="connsiteX0" fmla="*/ 0 w 647700"/>
                <a:gd name="connsiteY0" fmla="*/ 0 h 342900"/>
                <a:gd name="connsiteX1" fmla="*/ 152400 w 647700"/>
                <a:gd name="connsiteY1" fmla="*/ 76200 h 342900"/>
                <a:gd name="connsiteX2" fmla="*/ 171450 w 647700"/>
                <a:gd name="connsiteY2" fmla="*/ 133350 h 342900"/>
                <a:gd name="connsiteX3" fmla="*/ 228600 w 647700"/>
                <a:gd name="connsiteY3" fmla="*/ 114300 h 342900"/>
                <a:gd name="connsiteX4" fmla="*/ 342900 w 647700"/>
                <a:gd name="connsiteY4" fmla="*/ 190500 h 342900"/>
                <a:gd name="connsiteX5" fmla="*/ 438150 w 647700"/>
                <a:gd name="connsiteY5" fmla="*/ 209550 h 342900"/>
                <a:gd name="connsiteX6" fmla="*/ 476250 w 647700"/>
                <a:gd name="connsiteY6" fmla="*/ 266700 h 342900"/>
                <a:gd name="connsiteX7" fmla="*/ 533400 w 647700"/>
                <a:gd name="connsiteY7" fmla="*/ 285750 h 342900"/>
                <a:gd name="connsiteX8" fmla="*/ 590550 w 647700"/>
                <a:gd name="connsiteY8" fmla="*/ 323850 h 342900"/>
                <a:gd name="connsiteX9" fmla="*/ 647700 w 647700"/>
                <a:gd name="connsiteY9" fmla="*/ 34290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7700" h="342900">
                  <a:moveTo>
                    <a:pt x="0" y="0"/>
                  </a:moveTo>
                  <a:cubicBezTo>
                    <a:pt x="28765" y="11506"/>
                    <a:pt x="125544" y="42630"/>
                    <a:pt x="152400" y="76200"/>
                  </a:cubicBezTo>
                  <a:cubicBezTo>
                    <a:pt x="164944" y="91880"/>
                    <a:pt x="165100" y="114300"/>
                    <a:pt x="171450" y="133350"/>
                  </a:cubicBezTo>
                  <a:cubicBezTo>
                    <a:pt x="190500" y="127000"/>
                    <a:pt x="208520" y="114300"/>
                    <a:pt x="228600" y="114300"/>
                  </a:cubicBezTo>
                  <a:cubicBezTo>
                    <a:pt x="309350" y="114300"/>
                    <a:pt x="274178" y="156139"/>
                    <a:pt x="342900" y="190500"/>
                  </a:cubicBezTo>
                  <a:cubicBezTo>
                    <a:pt x="371860" y="204980"/>
                    <a:pt x="406400" y="203200"/>
                    <a:pt x="438150" y="209550"/>
                  </a:cubicBezTo>
                  <a:cubicBezTo>
                    <a:pt x="450850" y="228600"/>
                    <a:pt x="458372" y="252397"/>
                    <a:pt x="476250" y="266700"/>
                  </a:cubicBezTo>
                  <a:cubicBezTo>
                    <a:pt x="491930" y="279244"/>
                    <a:pt x="515439" y="276770"/>
                    <a:pt x="533400" y="285750"/>
                  </a:cubicBezTo>
                  <a:cubicBezTo>
                    <a:pt x="553878" y="295989"/>
                    <a:pt x="570072" y="313611"/>
                    <a:pt x="590550" y="323850"/>
                  </a:cubicBezTo>
                  <a:cubicBezTo>
                    <a:pt x="608511" y="332830"/>
                    <a:pt x="647700" y="342900"/>
                    <a:pt x="647700" y="342900"/>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grpSp>
      <p:sp>
        <p:nvSpPr>
          <p:cNvPr id="16" name="TextBox 15"/>
          <p:cNvSpPr txBox="1"/>
          <p:nvPr/>
        </p:nvSpPr>
        <p:spPr>
          <a:xfrm>
            <a:off x="2112943" y="4797152"/>
            <a:ext cx="2099017" cy="523220"/>
          </a:xfrm>
          <a:prstGeom prst="rect">
            <a:avLst/>
          </a:prstGeom>
          <a:noFill/>
        </p:spPr>
        <p:txBody>
          <a:bodyPr wrap="square" rtlCol="0">
            <a:spAutoFit/>
          </a:bodyPr>
          <a:lstStyle/>
          <a:p>
            <a:r>
              <a:rPr lang="en-US" altLang="zh-CN" sz="2800" dirty="0" smtClean="0"/>
              <a:t>(</a:t>
            </a:r>
            <a:r>
              <a:rPr lang="en-US" altLang="zh-CN" sz="2800" dirty="0" err="1" smtClean="0"/>
              <a:t>i</a:t>
            </a:r>
            <a:r>
              <a:rPr lang="en-US" altLang="zh-CN" sz="2800" dirty="0" smtClean="0"/>
              <a:t>)</a:t>
            </a:r>
            <a:endParaRPr lang="zh-CN" altLang="en-US" sz="2800" dirty="0"/>
          </a:p>
        </p:txBody>
      </p:sp>
      <p:sp>
        <p:nvSpPr>
          <p:cNvPr id="17" name="TextBox 16"/>
          <p:cNvSpPr txBox="1"/>
          <p:nvPr/>
        </p:nvSpPr>
        <p:spPr>
          <a:xfrm>
            <a:off x="6505431" y="4725144"/>
            <a:ext cx="2099017" cy="523220"/>
          </a:xfrm>
          <a:prstGeom prst="rect">
            <a:avLst/>
          </a:prstGeom>
          <a:noFill/>
        </p:spPr>
        <p:txBody>
          <a:bodyPr wrap="square" rtlCol="0">
            <a:spAutoFit/>
          </a:bodyPr>
          <a:lstStyle/>
          <a:p>
            <a:r>
              <a:rPr lang="en-US" altLang="zh-CN" sz="2800" dirty="0" smtClean="0"/>
              <a:t>(ii)</a:t>
            </a:r>
            <a:endParaRPr lang="zh-CN" altLang="en-US" sz="2800" dirty="0"/>
          </a:p>
        </p:txBody>
      </p:sp>
    </p:spTree>
    <p:extLst>
      <p:ext uri="{BB962C8B-B14F-4D97-AF65-F5344CB8AC3E}">
        <p14:creationId xmlns:p14="http://schemas.microsoft.com/office/powerpoint/2010/main" val="26671690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 Deletion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Delete vertex </a:t>
                </a:r>
                <a14:m>
                  <m:oMath xmlns:m="http://schemas.openxmlformats.org/officeDocument/2006/math">
                    <m:r>
                      <a:rPr lang="en-US" altLang="zh-CN" i="1">
                        <a:solidFill>
                          <a:srgbClr val="FF0000"/>
                        </a:solidFill>
                        <a:latin typeface="Cambria Math"/>
                      </a:rPr>
                      <m:t>𝑢</m:t>
                    </m:r>
                  </m:oMath>
                </a14:m>
                <a:endParaRPr lang="en-US" altLang="zh-CN" dirty="0" smtClean="0"/>
              </a:p>
              <a:p>
                <a:pPr marL="742950" lvl="2" indent="-342900"/>
                <a:r>
                  <a:rPr lang="en-US" altLang="zh-CN" dirty="0" smtClean="0"/>
                  <a:t>Deciding new total order.</a:t>
                </a:r>
              </a:p>
              <a:p>
                <a:pPr marL="1200150" lvl="3" indent="-342900"/>
                <a14:m>
                  <m:oMath xmlns:m="http://schemas.openxmlformats.org/officeDocument/2006/math">
                    <m:r>
                      <a:rPr lang="en-US" altLang="zh-CN" sz="2400" i="1">
                        <a:latin typeface="Cambria Math"/>
                      </a:rPr>
                      <m:t>𝑙</m:t>
                    </m:r>
                  </m:oMath>
                </a14:m>
                <a:r>
                  <a:rPr lang="en-US" altLang="zh-CN" sz="2400" dirty="0"/>
                  <a:t>(</a:t>
                </a:r>
                <a14:m>
                  <m:oMath xmlns:m="http://schemas.openxmlformats.org/officeDocument/2006/math">
                    <m:r>
                      <a:rPr lang="en-US" altLang="zh-CN" sz="2400" i="1" dirty="0">
                        <a:latin typeface="Cambria Math"/>
                      </a:rPr>
                      <m:t>𝑐</m:t>
                    </m:r>
                  </m:oMath>
                </a14:m>
                <a:r>
                  <a:rPr lang="en-US" altLang="zh-CN" sz="2400" dirty="0"/>
                  <a:t>)&lt; </a:t>
                </a:r>
                <a14:m>
                  <m:oMath xmlns:m="http://schemas.openxmlformats.org/officeDocument/2006/math">
                    <m:r>
                      <a:rPr lang="en-US" altLang="zh-CN" sz="2400" i="1">
                        <a:latin typeface="Cambria Math"/>
                      </a:rPr>
                      <m:t>𝑙</m:t>
                    </m:r>
                  </m:oMath>
                </a14:m>
                <a:r>
                  <a:rPr lang="en-US" altLang="zh-CN" sz="2400" dirty="0"/>
                  <a:t>(</a:t>
                </a:r>
                <a14:m>
                  <m:oMath xmlns:m="http://schemas.openxmlformats.org/officeDocument/2006/math">
                    <m:r>
                      <a:rPr lang="en-US" altLang="zh-CN" sz="2400" i="1" dirty="0">
                        <a:latin typeface="Cambria Math"/>
                      </a:rPr>
                      <m:t>𝑏</m:t>
                    </m:r>
                  </m:oMath>
                </a14:m>
                <a:r>
                  <a:rPr lang="en-US" altLang="zh-CN" sz="2400" dirty="0" smtClean="0"/>
                  <a:t>) </a:t>
                </a:r>
                <a:r>
                  <a:rPr lang="en-US" altLang="zh-CN" sz="2400" strike="sngStrike" dirty="0" smtClean="0"/>
                  <a:t>&lt;</a:t>
                </a:r>
                <a14:m>
                  <m:oMath xmlns:m="http://schemas.openxmlformats.org/officeDocument/2006/math">
                    <m:r>
                      <a:rPr lang="en-US" altLang="zh-CN" sz="2400" i="1" strike="sngStrike">
                        <a:latin typeface="Cambria Math"/>
                      </a:rPr>
                      <m:t>𝑙</m:t>
                    </m:r>
                  </m:oMath>
                </a14:m>
                <a:r>
                  <a:rPr lang="en-US" altLang="zh-CN" sz="2400" strike="sngStrike" dirty="0"/>
                  <a:t>(</a:t>
                </a:r>
                <a14:m>
                  <m:oMath xmlns:m="http://schemas.openxmlformats.org/officeDocument/2006/math">
                    <m:r>
                      <a:rPr lang="en-US" altLang="zh-CN" sz="2400" i="1" strike="sngStrike">
                        <a:solidFill>
                          <a:srgbClr val="FF0000"/>
                        </a:solidFill>
                        <a:latin typeface="Cambria Math"/>
                      </a:rPr>
                      <m:t>𝑢</m:t>
                    </m:r>
                  </m:oMath>
                </a14:m>
                <a:r>
                  <a:rPr lang="en-US" altLang="zh-CN" sz="2400" strike="sngStrike" dirty="0"/>
                  <a:t>)</a:t>
                </a:r>
                <a:r>
                  <a:rPr lang="en-US" altLang="zh-CN" sz="2400" dirty="0" smtClean="0"/>
                  <a:t>&lt; </a:t>
                </a:r>
                <a14:m>
                  <m:oMath xmlns:m="http://schemas.openxmlformats.org/officeDocument/2006/math">
                    <m:r>
                      <a:rPr lang="en-US" altLang="zh-CN" sz="2400" i="1">
                        <a:latin typeface="Cambria Math"/>
                      </a:rPr>
                      <m:t>𝑙</m:t>
                    </m:r>
                  </m:oMath>
                </a14:m>
                <a:r>
                  <a:rPr lang="en-US" altLang="zh-CN" sz="2400" dirty="0"/>
                  <a:t>(</a:t>
                </a:r>
                <a14:m>
                  <m:oMath xmlns:m="http://schemas.openxmlformats.org/officeDocument/2006/math">
                    <m:r>
                      <a:rPr lang="en-US" altLang="zh-CN" sz="2400" i="1" dirty="0">
                        <a:latin typeface="Cambria Math"/>
                      </a:rPr>
                      <m:t>𝑎</m:t>
                    </m:r>
                  </m:oMath>
                </a14:m>
                <a:r>
                  <a:rPr lang="en-US" altLang="zh-CN" sz="2400" dirty="0"/>
                  <a:t>) &lt;</a:t>
                </a:r>
                <a14:m>
                  <m:oMath xmlns:m="http://schemas.openxmlformats.org/officeDocument/2006/math">
                    <m:r>
                      <a:rPr lang="en-US" altLang="zh-CN" sz="2400" i="1">
                        <a:latin typeface="Cambria Math"/>
                      </a:rPr>
                      <m:t>𝑙</m:t>
                    </m:r>
                  </m:oMath>
                </a14:m>
                <a:r>
                  <a:rPr lang="en-US" altLang="zh-CN" sz="2400" dirty="0"/>
                  <a:t>(</a:t>
                </a:r>
                <a14:m>
                  <m:oMath xmlns:m="http://schemas.openxmlformats.org/officeDocument/2006/math">
                    <m:r>
                      <a:rPr lang="en-US" altLang="zh-CN" sz="2400" i="1" dirty="0">
                        <a:latin typeface="Cambria Math"/>
                      </a:rPr>
                      <m:t>𝑑</m:t>
                    </m:r>
                  </m:oMath>
                </a14:m>
                <a:r>
                  <a:rPr lang="en-US" altLang="zh-CN" sz="2400" dirty="0"/>
                  <a:t>)</a:t>
                </a:r>
              </a:p>
              <a:p>
                <a:r>
                  <a:rPr lang="en-US" altLang="zh-CN" dirty="0" smtClean="0"/>
                  <a:t>Update label sets:</a:t>
                </a:r>
                <a:endParaRPr lang="en-US" altLang="zh-CN" dirty="0" smtClean="0"/>
              </a:p>
              <a:p>
                <a:pPr lvl="1"/>
                <a:r>
                  <a:rPr lang="en-US" dirty="0" smtClean="0"/>
                  <a:t>Remove </a:t>
                </a:r>
                <a14:m>
                  <m:oMath xmlns:m="http://schemas.openxmlformats.org/officeDocument/2006/math">
                    <m:sSub>
                      <m:sSubPr>
                        <m:ctrlPr>
                          <a:rPr lang="en-US" altLang="zh-CN" i="1" dirty="0">
                            <a:latin typeface="Cambria Math"/>
                          </a:rPr>
                        </m:ctrlPr>
                      </m:sSubPr>
                      <m:e>
                        <m:r>
                          <a:rPr lang="en-US" altLang="zh-CN" dirty="0">
                            <a:latin typeface="Cambria Math"/>
                          </a:rPr>
                          <m:t>𝐿</m:t>
                        </m:r>
                      </m:e>
                      <m:sub>
                        <m:r>
                          <a:rPr lang="en-US" altLang="zh-CN" dirty="0">
                            <a:latin typeface="Cambria Math"/>
                          </a:rPr>
                          <m:t>𝑖𝑛</m:t>
                        </m:r>
                      </m:sub>
                    </m:sSub>
                  </m:oMath>
                </a14:m>
                <a:r>
                  <a:rPr lang="en-US" altLang="zh-CN" dirty="0"/>
                  <a:t>(</a:t>
                </a:r>
                <a14:m>
                  <m:oMath xmlns:m="http://schemas.openxmlformats.org/officeDocument/2006/math">
                    <m:r>
                      <a:rPr lang="en-US" altLang="zh-CN" i="1">
                        <a:solidFill>
                          <a:srgbClr val="FF0000"/>
                        </a:solidFill>
                        <a:latin typeface="Cambria Math"/>
                      </a:rPr>
                      <m:t>𝑢</m:t>
                    </m:r>
                  </m:oMath>
                </a14:m>
                <a:r>
                  <a:rPr lang="en-US" altLang="zh-CN" dirty="0"/>
                  <a:t>) and </a:t>
                </a:r>
                <a14:m>
                  <m:oMath xmlns:m="http://schemas.openxmlformats.org/officeDocument/2006/math">
                    <m:sSub>
                      <m:sSubPr>
                        <m:ctrlPr>
                          <a:rPr lang="en-US" altLang="zh-CN" i="1" dirty="0">
                            <a:latin typeface="Cambria Math"/>
                          </a:rPr>
                        </m:ctrlPr>
                      </m:sSubPr>
                      <m:e>
                        <m:r>
                          <a:rPr lang="en-US" altLang="zh-CN" dirty="0">
                            <a:latin typeface="Cambria Math"/>
                          </a:rPr>
                          <m:t>𝐿</m:t>
                        </m:r>
                      </m:e>
                      <m:sub>
                        <m:r>
                          <a:rPr lang="en-US" altLang="zh-CN" dirty="0">
                            <a:latin typeface="Cambria Math"/>
                          </a:rPr>
                          <m:t>𝑜𝑢𝑡</m:t>
                        </m:r>
                      </m:sub>
                    </m:sSub>
                  </m:oMath>
                </a14:m>
                <a:r>
                  <a:rPr lang="en-US" altLang="zh-CN" dirty="0"/>
                  <a:t>(</a:t>
                </a:r>
                <a14:m>
                  <m:oMath xmlns:m="http://schemas.openxmlformats.org/officeDocument/2006/math">
                    <m:r>
                      <a:rPr lang="en-US" altLang="zh-CN" i="1">
                        <a:solidFill>
                          <a:srgbClr val="FF0000"/>
                        </a:solidFill>
                        <a:latin typeface="Cambria Math"/>
                      </a:rPr>
                      <m:t>𝑢</m:t>
                    </m:r>
                  </m:oMath>
                </a14:m>
                <a:r>
                  <a:rPr lang="en-US" altLang="zh-CN" dirty="0" smtClean="0"/>
                  <a:t>) &amp; remove </a:t>
                </a:r>
                <a:r>
                  <a:rPr lang="en-US" dirty="0" smtClean="0"/>
                  <a:t> </a:t>
                </a:r>
                <a14:m>
                  <m:oMath xmlns:m="http://schemas.openxmlformats.org/officeDocument/2006/math">
                    <m:r>
                      <a:rPr lang="en-US" altLang="zh-CN" i="1">
                        <a:solidFill>
                          <a:srgbClr val="FF0000"/>
                        </a:solidFill>
                        <a:latin typeface="Cambria Math"/>
                      </a:rPr>
                      <m:t>𝑢</m:t>
                    </m:r>
                  </m:oMath>
                </a14:m>
                <a:r>
                  <a:rPr lang="en-US" dirty="0" smtClean="0"/>
                  <a:t> from other label sets.</a:t>
                </a:r>
                <a:endParaRPr lang="en-US" dirty="0"/>
              </a:p>
              <a:p>
                <a:pPr lvl="1"/>
                <a:r>
                  <a:rPr lang="en-US" dirty="0" smtClean="0"/>
                  <a:t>Update other label sets</a:t>
                </a:r>
              </a:p>
              <a:p>
                <a:pPr lvl="2"/>
                <a:r>
                  <a:rPr lang="en-US" dirty="0" smtClean="0"/>
                  <a:t>Complementary cases </a:t>
                </a:r>
                <a:endParaRPr lang="en-US" dirty="0" smtClean="0"/>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1887"/>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Summary: TOL updates</a:t>
            </a:r>
            <a:endParaRPr lang="zh-CN" altLang="en-US" dirty="0"/>
          </a:p>
        </p:txBody>
      </p:sp>
      <p:sp>
        <p:nvSpPr>
          <p:cNvPr id="3" name="内容占位符 2"/>
          <p:cNvSpPr>
            <a:spLocks noGrp="1"/>
          </p:cNvSpPr>
          <p:nvPr>
            <p:ph idx="1"/>
          </p:nvPr>
        </p:nvSpPr>
        <p:spPr/>
        <p:txBody>
          <a:bodyPr/>
          <a:lstStyle/>
          <a:p>
            <a:r>
              <a:rPr lang="en-US" altLang="zh-CN" dirty="0" smtClean="0"/>
              <a:t>Insertion/deletion</a:t>
            </a:r>
          </a:p>
          <a:p>
            <a:pPr lvl="1"/>
            <a:r>
              <a:rPr lang="en-US" altLang="zh-CN" dirty="0" smtClean="0"/>
              <a:t>Maintain the total order of existing vertices.	</a:t>
            </a:r>
          </a:p>
          <a:p>
            <a:pPr lvl="1"/>
            <a:r>
              <a:rPr lang="en-US" altLang="zh-CN" dirty="0" smtClean="0"/>
              <a:t>Still satisfy the three constraints after updates</a:t>
            </a:r>
            <a:endParaRPr lang="zh-CN" altLang="en-US" dirty="0"/>
          </a:p>
        </p:txBody>
      </p:sp>
    </p:spTree>
    <p:extLst>
      <p:ext uri="{BB962C8B-B14F-4D97-AF65-F5344CB8AC3E}">
        <p14:creationId xmlns:p14="http://schemas.microsoft.com/office/powerpoint/2010/main" val="41771717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344"/>
            <a:ext cx="8229600" cy="1143000"/>
          </a:xfrm>
        </p:spPr>
        <p:txBody>
          <a:bodyPr>
            <a:normAutofit/>
          </a:bodyPr>
          <a:lstStyle/>
          <a:p>
            <a:r>
              <a:rPr lang="en-US" dirty="0" smtClean="0"/>
              <a:t>An </a:t>
            </a:r>
            <a:r>
              <a:rPr lang="en-US" dirty="0" smtClean="0"/>
              <a:t>interesting Observation</a:t>
            </a:r>
            <a:endParaRPr lang="en-US" dirty="0"/>
          </a:p>
        </p:txBody>
      </p:sp>
      <p:sp>
        <p:nvSpPr>
          <p:cNvPr id="3" name="Content Placeholder 2"/>
          <p:cNvSpPr>
            <a:spLocks noGrp="1"/>
          </p:cNvSpPr>
          <p:nvPr>
            <p:ph idx="1"/>
          </p:nvPr>
        </p:nvSpPr>
        <p:spPr/>
        <p:txBody>
          <a:bodyPr/>
          <a:lstStyle/>
          <a:p>
            <a:r>
              <a:rPr lang="en-US" dirty="0" smtClean="0"/>
              <a:t>Improve existing TOL index</a:t>
            </a:r>
            <a:endParaRPr lang="en-US" dirty="0"/>
          </a:p>
        </p:txBody>
      </p:sp>
      <p:sp>
        <p:nvSpPr>
          <p:cNvPr id="27" name="Can 3"/>
          <p:cNvSpPr/>
          <p:nvPr/>
        </p:nvSpPr>
        <p:spPr>
          <a:xfrm>
            <a:off x="1547664" y="2419986"/>
            <a:ext cx="1368152" cy="115212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Times New Roman" pitchFamily="18" charset="0"/>
                <a:cs typeface="Times New Roman" pitchFamily="18" charset="0"/>
              </a:rPr>
              <a:t>TF/DL/PLL</a:t>
            </a:r>
            <a:endParaRPr lang="en-US" altLang="zh-CN" sz="2400" baseline="-25000"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28" name="TextBox 27"/>
              <p:cNvSpPr txBox="1"/>
              <p:nvPr/>
            </p:nvSpPr>
            <p:spPr>
              <a:xfrm>
                <a:off x="3773015" y="2534974"/>
                <a:ext cx="2030038"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remove a vertex </a:t>
                </a:r>
                <a14:m>
                  <m:oMath xmlns:m="http://schemas.openxmlformats.org/officeDocument/2006/math">
                    <m:r>
                      <a:rPr lang="en-US" sz="2800" b="0" i="1" smtClean="0">
                        <a:solidFill>
                          <a:schemeClr val="tx2"/>
                        </a:solidFill>
                        <a:latin typeface="Cambria Math"/>
                        <a:cs typeface="Times New Roman" pitchFamily="18" charset="0"/>
                      </a:rPr>
                      <m:t>𝑢</m:t>
                    </m:r>
                    <m:r>
                      <a:rPr lang="en-US" sz="2800" b="0" i="1" smtClean="0">
                        <a:latin typeface="Cambria Math"/>
                        <a:ea typeface="Cambria Math"/>
                        <a:cs typeface="Times New Roman" pitchFamily="18" charset="0"/>
                      </a:rPr>
                      <m:t>∈</m:t>
                    </m:r>
                    <m:r>
                      <a:rPr lang="en-US" sz="2800" b="0" i="1" smtClean="0">
                        <a:solidFill>
                          <a:schemeClr val="tx2"/>
                        </a:solidFill>
                        <a:latin typeface="Cambria Math"/>
                        <a:ea typeface="Cambria Math"/>
                        <a:cs typeface="Times New Roman" pitchFamily="18" charset="0"/>
                      </a:rPr>
                      <m:t>𝑉</m:t>
                    </m:r>
                  </m:oMath>
                </a14:m>
                <a:endParaRPr lang="en-US" sz="2800" i="1" dirty="0">
                  <a:solidFill>
                    <a:schemeClr val="tx2"/>
                  </a:solidFill>
                  <a:latin typeface="Times New Roman" pitchFamily="18" charset="0"/>
                  <a:cs typeface="Times New Roman" pitchFamily="18" charset="0"/>
                </a:endParaRPr>
              </a:p>
            </p:txBody>
          </p:sp>
        </mc:Choice>
        <mc:Fallback>
          <p:sp>
            <p:nvSpPr>
              <p:cNvPr id="28" name="TextBox 27"/>
              <p:cNvSpPr txBox="1">
                <a:spLocks noRot="1" noChangeAspect="1" noMove="1" noResize="1" noEditPoints="1" noAdjustHandles="1" noChangeArrowheads="1" noChangeShapeType="1" noTextEdit="1"/>
              </p:cNvSpPr>
              <p:nvPr/>
            </p:nvSpPr>
            <p:spPr>
              <a:xfrm>
                <a:off x="3773015" y="2534974"/>
                <a:ext cx="2030038" cy="954107"/>
              </a:xfrm>
              <a:prstGeom prst="rect">
                <a:avLst/>
              </a:prstGeom>
              <a:blipFill rotWithShape="1">
                <a:blip r:embed="rId3"/>
                <a:stretch>
                  <a:fillRect l="-6306" t="-6410" b="-17308"/>
                </a:stretch>
              </a:blipFill>
            </p:spPr>
            <p:txBody>
              <a:bodyPr/>
              <a:lstStyle/>
              <a:p>
                <a:r>
                  <a:rPr lang="zh-CN" altLang="en-US">
                    <a:noFill/>
                  </a:rPr>
                  <a:t> </a:t>
                </a:r>
              </a:p>
            </p:txBody>
          </p:sp>
        </mc:Fallback>
      </mc:AlternateContent>
      <p:sp>
        <p:nvSpPr>
          <p:cNvPr id="29" name="Can 6"/>
          <p:cNvSpPr/>
          <p:nvPr/>
        </p:nvSpPr>
        <p:spPr>
          <a:xfrm>
            <a:off x="6732240" y="2491994"/>
            <a:ext cx="1368152" cy="108072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itchFamily="18" charset="0"/>
                <a:cs typeface="Times New Roman" pitchFamily="18" charset="0"/>
              </a:rPr>
              <a:t>Temp index</a:t>
            </a:r>
            <a:endParaRPr lang="en-US" sz="2400" baseline="-25000"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30" name="TextBox 29"/>
              <p:cNvSpPr txBox="1"/>
              <p:nvPr/>
            </p:nvSpPr>
            <p:spPr>
              <a:xfrm>
                <a:off x="5801064" y="4194041"/>
                <a:ext cx="2011296" cy="523220"/>
              </a:xfrm>
              <a:prstGeom prst="rect">
                <a:avLst/>
              </a:prstGeom>
              <a:noFill/>
            </p:spPr>
            <p:txBody>
              <a:bodyPr wrap="square" rtlCol="0">
                <a:spAutoFit/>
              </a:bodyPr>
              <a:lstStyle/>
              <a:p>
                <a:r>
                  <a:rPr lang="en-US" sz="2800" dirty="0">
                    <a:latin typeface="Times New Roman" pitchFamily="18" charset="0"/>
                    <a:cs typeface="Times New Roman" pitchFamily="18" charset="0"/>
                  </a:rPr>
                  <a:t>r</a:t>
                </a:r>
                <a:r>
                  <a:rPr lang="en-US" sz="2800" dirty="0" smtClean="0">
                    <a:latin typeface="Times New Roman" pitchFamily="18" charset="0"/>
                    <a:cs typeface="Times New Roman" pitchFamily="18" charset="0"/>
                  </a:rPr>
                  <a:t>e-insert </a:t>
                </a:r>
                <a14:m>
                  <m:oMath xmlns:m="http://schemas.openxmlformats.org/officeDocument/2006/math">
                    <m:r>
                      <a:rPr lang="en-US" sz="2800" i="1" smtClean="0">
                        <a:solidFill>
                          <a:schemeClr val="tx2"/>
                        </a:solidFill>
                        <a:latin typeface="Cambria Math"/>
                        <a:cs typeface="Times New Roman" pitchFamily="18" charset="0"/>
                      </a:rPr>
                      <m:t>𝑢</m:t>
                    </m:r>
                  </m:oMath>
                </a14:m>
                <a:endParaRPr lang="en-US" sz="2800" dirty="0">
                  <a:solidFill>
                    <a:schemeClr val="tx2"/>
                  </a:solidFill>
                  <a:latin typeface="Times New Roman" pitchFamily="18" charset="0"/>
                  <a:cs typeface="Times New Roman" pitchFamily="18" charset="0"/>
                </a:endParaRPr>
              </a:p>
            </p:txBody>
          </p:sp>
        </mc:Choice>
        <mc:Fallback>
          <p:sp>
            <p:nvSpPr>
              <p:cNvPr id="30" name="TextBox 29"/>
              <p:cNvSpPr txBox="1">
                <a:spLocks noRot="1" noChangeAspect="1" noMove="1" noResize="1" noEditPoints="1" noAdjustHandles="1" noChangeArrowheads="1" noChangeShapeType="1" noTextEdit="1"/>
              </p:cNvSpPr>
              <p:nvPr/>
            </p:nvSpPr>
            <p:spPr>
              <a:xfrm>
                <a:off x="5801064" y="4194041"/>
                <a:ext cx="2011296" cy="523220"/>
              </a:xfrm>
              <a:prstGeom prst="rect">
                <a:avLst/>
              </a:prstGeom>
              <a:blipFill rotWithShape="1">
                <a:blip r:embed="rId4"/>
                <a:stretch>
                  <a:fillRect l="-6364" t="-11628" b="-31395"/>
                </a:stretch>
              </a:blipFill>
            </p:spPr>
            <p:txBody>
              <a:bodyPr/>
              <a:lstStyle/>
              <a:p>
                <a:r>
                  <a:rPr lang="zh-CN" altLang="en-US">
                    <a:noFill/>
                  </a:rPr>
                  <a:t> </a:t>
                </a:r>
              </a:p>
            </p:txBody>
          </p:sp>
        </mc:Fallback>
      </mc:AlternateContent>
      <p:sp>
        <p:nvSpPr>
          <p:cNvPr id="31" name="Can 12"/>
          <p:cNvSpPr/>
          <p:nvPr/>
        </p:nvSpPr>
        <p:spPr>
          <a:xfrm>
            <a:off x="3714821" y="4868559"/>
            <a:ext cx="1368152" cy="100871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itchFamily="18" charset="0"/>
                <a:cs typeface="Times New Roman" pitchFamily="18" charset="0"/>
              </a:rPr>
              <a:t>TOL index</a:t>
            </a:r>
            <a:endParaRPr lang="en-US" sz="2400" baseline="-25000" dirty="0">
              <a:latin typeface="Times New Roman" pitchFamily="18" charset="0"/>
              <a:cs typeface="Times New Roman" pitchFamily="18" charset="0"/>
            </a:endParaRPr>
          </a:p>
        </p:txBody>
      </p:sp>
      <p:sp>
        <p:nvSpPr>
          <p:cNvPr id="32" name="Rectangle 305"/>
          <p:cNvSpPr/>
          <p:nvPr/>
        </p:nvSpPr>
        <p:spPr>
          <a:xfrm>
            <a:off x="5813488" y="4148178"/>
            <a:ext cx="1631734" cy="5588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06"/>
          <p:cNvCxnSpPr>
            <a:stCxn id="29" idx="3"/>
          </p:cNvCxnSpPr>
          <p:nvPr/>
        </p:nvCxnSpPr>
        <p:spPr>
          <a:xfrm flipH="1">
            <a:off x="6732240" y="3572715"/>
            <a:ext cx="684076" cy="5754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07"/>
          <p:cNvCxnSpPr/>
          <p:nvPr/>
        </p:nvCxnSpPr>
        <p:spPr>
          <a:xfrm flipH="1">
            <a:off x="5169396" y="4717261"/>
            <a:ext cx="914772" cy="6556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Rectangle 308"/>
          <p:cNvSpPr/>
          <p:nvPr/>
        </p:nvSpPr>
        <p:spPr>
          <a:xfrm>
            <a:off x="3714821" y="2625178"/>
            <a:ext cx="2153323" cy="8478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09"/>
          <p:cNvCxnSpPr>
            <a:endCxn id="35" idx="1"/>
          </p:cNvCxnSpPr>
          <p:nvPr/>
        </p:nvCxnSpPr>
        <p:spPr>
          <a:xfrm>
            <a:off x="3021256" y="3049081"/>
            <a:ext cx="6935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10"/>
          <p:cNvCxnSpPr/>
          <p:nvPr/>
        </p:nvCxnSpPr>
        <p:spPr>
          <a:xfrm>
            <a:off x="5892337" y="3038484"/>
            <a:ext cx="652549" cy="105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73"/>
          <p:cNvCxnSpPr>
            <a:stCxn id="31" idx="1"/>
          </p:cNvCxnSpPr>
          <p:nvPr/>
        </p:nvCxnSpPr>
        <p:spPr>
          <a:xfrm rot="5400000" flipH="1" flipV="1">
            <a:off x="3823666" y="4048216"/>
            <a:ext cx="1395575" cy="24511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 2: Butterfly</a:t>
            </a:r>
            <a:endParaRPr lang="en-US" dirty="0"/>
          </a:p>
        </p:txBody>
      </p:sp>
      <p:sp>
        <p:nvSpPr>
          <p:cNvPr id="3" name="Content Placeholder 2"/>
          <p:cNvSpPr>
            <a:spLocks noGrp="1"/>
          </p:cNvSpPr>
          <p:nvPr>
            <p:ph idx="1"/>
          </p:nvPr>
        </p:nvSpPr>
        <p:spPr/>
        <p:txBody>
          <a:bodyPr/>
          <a:lstStyle/>
          <a:p>
            <a:r>
              <a:rPr lang="en-US" dirty="0" smtClean="0"/>
              <a:t>Butterfly:</a:t>
            </a:r>
          </a:p>
          <a:p>
            <a:pPr lvl="1"/>
            <a:r>
              <a:rPr lang="en-US" dirty="0"/>
              <a:t>C</a:t>
            </a:r>
            <a:r>
              <a:rPr lang="en-US" dirty="0" smtClean="0"/>
              <a:t>hoosing better total order with score function f</a:t>
            </a:r>
          </a:p>
          <a:p>
            <a:pPr lvl="1"/>
            <a:r>
              <a:rPr lang="en-US" dirty="0" smtClean="0"/>
              <a:t>Iterative approach</a:t>
            </a:r>
            <a:endParaRPr lang="en-US" dirty="0" smtClean="0"/>
          </a:p>
        </p:txBody>
      </p:sp>
      <p:sp>
        <p:nvSpPr>
          <p:cNvPr id="6" name="Rounded Rectangle 5"/>
          <p:cNvSpPr/>
          <p:nvPr/>
        </p:nvSpPr>
        <p:spPr>
          <a:xfrm>
            <a:off x="1187624" y="4149080"/>
            <a:ext cx="1224136"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endParaRPr lang="en-US" dirty="0"/>
          </a:p>
        </p:txBody>
      </p:sp>
      <p:sp>
        <p:nvSpPr>
          <p:cNvPr id="7" name="Right Arrow 6"/>
          <p:cNvSpPr/>
          <p:nvPr/>
        </p:nvSpPr>
        <p:spPr>
          <a:xfrm>
            <a:off x="2483768" y="4293096"/>
            <a:ext cx="39604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 name="TextBox 7"/>
              <p:cNvSpPr txBox="1"/>
              <p:nvPr/>
            </p:nvSpPr>
            <p:spPr>
              <a:xfrm>
                <a:off x="2771800" y="3645024"/>
                <a:ext cx="3816424" cy="646331"/>
              </a:xfrm>
              <a:prstGeom prst="rect">
                <a:avLst/>
              </a:prstGeom>
              <a:noFill/>
            </p:spPr>
            <p:txBody>
              <a:bodyPr wrap="square" rtlCol="0">
                <a:spAutoFit/>
              </a:bodyPr>
              <a:lstStyle/>
              <a:p>
                <a:r>
                  <a:rPr lang="en-US" dirty="0" smtClean="0">
                    <a:latin typeface="Times New Roman" pitchFamily="18" charset="0"/>
                    <a:cs typeface="Times New Roman" pitchFamily="18" charset="0"/>
                  </a:rPr>
                  <a:t>Select vertex v</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with highest </a:t>
                </a:r>
                <a14:m>
                  <m:oMath xmlns:m="http://schemas.openxmlformats.org/officeDocument/2006/math">
                    <m:r>
                      <a:rPr lang="en-US" altLang="zh-CN" i="1">
                        <a:latin typeface="Cambria Math"/>
                      </a:rPr>
                      <m:t>𝑓</m:t>
                    </m:r>
                  </m:oMath>
                </a14:m>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Set </a:t>
                </a:r>
                <a:r>
                  <a:rPr lang="en-US" i="1"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)=1, remove v</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from G</a:t>
                </a:r>
                <a:endParaRPr lang="en-US" dirty="0">
                  <a:latin typeface="Times New Roman" pitchFamily="18" charset="0"/>
                  <a:cs typeface="Times New Roman" pitchFamily="18"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2771800" y="3645024"/>
                <a:ext cx="3816424" cy="646331"/>
              </a:xfrm>
              <a:prstGeom prst="rect">
                <a:avLst/>
              </a:prstGeom>
              <a:blipFill rotWithShape="1">
                <a:blip r:embed="rId3"/>
                <a:stretch>
                  <a:fillRect l="-1438" t="-4717" b="-14151"/>
                </a:stretch>
              </a:blipFill>
            </p:spPr>
            <p:txBody>
              <a:bodyPr/>
              <a:lstStyle/>
              <a:p>
                <a:r>
                  <a:rPr lang="zh-CN" altLang="en-US">
                    <a:noFill/>
                  </a:rPr>
                  <a:t> </a:t>
                </a:r>
              </a:p>
            </p:txBody>
          </p:sp>
        </mc:Fallback>
      </mc:AlternateContent>
      <p:sp>
        <p:nvSpPr>
          <p:cNvPr id="9" name="Rounded Rectangle 8"/>
          <p:cNvSpPr/>
          <p:nvPr/>
        </p:nvSpPr>
        <p:spPr>
          <a:xfrm>
            <a:off x="6588224" y="4221088"/>
            <a:ext cx="1224136"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endParaRPr lang="en-US" dirty="0"/>
          </a:p>
        </p:txBody>
      </p:sp>
      <p:sp>
        <p:nvSpPr>
          <p:cNvPr id="10" name="Bent-Up Arrow 9"/>
          <p:cNvSpPr/>
          <p:nvPr/>
        </p:nvSpPr>
        <p:spPr>
          <a:xfrm rot="16200000" flipH="1">
            <a:off x="4830380" y="3136717"/>
            <a:ext cx="753984" cy="429508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1" name="TextBox 10"/>
              <p:cNvSpPr txBox="1"/>
              <p:nvPr/>
            </p:nvSpPr>
            <p:spPr>
              <a:xfrm>
                <a:off x="3275856" y="4671242"/>
                <a:ext cx="4248472" cy="646331"/>
              </a:xfrm>
              <a:prstGeom prst="rect">
                <a:avLst/>
              </a:prstGeom>
              <a:noFill/>
            </p:spPr>
            <p:txBody>
              <a:bodyPr wrap="square" rtlCol="0">
                <a:spAutoFit/>
              </a:bodyPr>
              <a:lstStyle/>
              <a:p>
                <a:r>
                  <a:rPr lang="en-US" dirty="0" smtClean="0">
                    <a:latin typeface="Times New Roman" pitchFamily="18" charset="0"/>
                    <a:cs typeface="Times New Roman" pitchFamily="18" charset="0"/>
                  </a:rPr>
                  <a:t>Select vertex v</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with highest </a:t>
                </a:r>
                <a14:m>
                  <m:oMath xmlns:m="http://schemas.openxmlformats.org/officeDocument/2006/math">
                    <m:r>
                      <a:rPr lang="en-US" altLang="zh-CN" i="1">
                        <a:latin typeface="Cambria Math"/>
                      </a:rPr>
                      <m:t>𝑓</m:t>
                    </m:r>
                  </m:oMath>
                </a14:m>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Set </a:t>
                </a:r>
                <a:r>
                  <a:rPr lang="en-US" i="1"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)=2, remove v</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from G</a:t>
                </a:r>
                <a:endParaRPr lang="en-US" dirty="0">
                  <a:latin typeface="Times New Roman" pitchFamily="18" charset="0"/>
                  <a:cs typeface="Times New Roman" pitchFamily="18" charset="0"/>
                </a:endParaRPr>
              </a:p>
            </p:txBody>
          </p:sp>
        </mc:Choice>
        <mc:Fallback>
          <p:sp>
            <p:nvSpPr>
              <p:cNvPr id="11" name="TextBox 10"/>
              <p:cNvSpPr txBox="1">
                <a:spLocks noRot="1" noChangeAspect="1" noMove="1" noResize="1" noEditPoints="1" noAdjustHandles="1" noChangeArrowheads="1" noChangeShapeType="1" noTextEdit="1"/>
              </p:cNvSpPr>
              <p:nvPr/>
            </p:nvSpPr>
            <p:spPr>
              <a:xfrm>
                <a:off x="3275856" y="4671242"/>
                <a:ext cx="4248472" cy="646331"/>
              </a:xfrm>
              <a:prstGeom prst="rect">
                <a:avLst/>
              </a:prstGeom>
              <a:blipFill rotWithShape="1">
                <a:blip r:embed="rId4"/>
                <a:stretch>
                  <a:fillRect l="-1148" t="-4717" b="-14151"/>
                </a:stretch>
              </a:blipFill>
            </p:spPr>
            <p:txBody>
              <a:bodyPr/>
              <a:lstStyle/>
              <a:p>
                <a:r>
                  <a:rPr lang="zh-CN" altLang="en-US">
                    <a:noFill/>
                  </a:rPr>
                  <a:t> </a:t>
                </a:r>
              </a:p>
            </p:txBody>
          </p:sp>
        </mc:Fallback>
      </mc:AlternateContent>
      <p:sp>
        <p:nvSpPr>
          <p:cNvPr id="12" name="TextBox 11"/>
          <p:cNvSpPr txBox="1"/>
          <p:nvPr/>
        </p:nvSpPr>
        <p:spPr>
          <a:xfrm>
            <a:off x="2555776" y="5229200"/>
            <a:ext cx="864096" cy="369332"/>
          </a:xfrm>
          <a:prstGeom prst="rect">
            <a:avLst/>
          </a:prstGeom>
          <a:noFill/>
        </p:spPr>
        <p:txBody>
          <a:bodyPr wrap="square" rtlCol="0">
            <a:spAutoFit/>
          </a:bodyPr>
          <a:lstStyle/>
          <a:p>
            <a:r>
              <a:rPr lang="en-US" dirty="0" smtClean="0"/>
              <a:t>……</a:t>
            </a:r>
            <a:endParaRPr lang="en-US" dirty="0"/>
          </a:p>
        </p:txBody>
      </p:sp>
      <p:sp>
        <p:nvSpPr>
          <p:cNvPr id="13" name="Rounded Rectangle 12"/>
          <p:cNvSpPr/>
          <p:nvPr/>
        </p:nvSpPr>
        <p:spPr>
          <a:xfrm>
            <a:off x="1259632" y="5085184"/>
            <a:ext cx="1224136"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r>
              <a:rPr lang="zh-CN" altLang="en-US" b="1" dirty="0" smtClean="0">
                <a:latin typeface="Times New Roman" pitchFamily="18" charset="0"/>
                <a:cs typeface="Times New Roman" pitchFamily="18" charset="0"/>
              </a:rPr>
              <a:t>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score functions </a:t>
            </a:r>
            <a:endParaRPr lang="en-US" dirty="0"/>
          </a:p>
        </p:txBody>
      </p:sp>
      <p:sp>
        <p:nvSpPr>
          <p:cNvPr id="3" name="Content Placeholder 2"/>
          <p:cNvSpPr>
            <a:spLocks noGrp="1"/>
          </p:cNvSpPr>
          <p:nvPr>
            <p:ph idx="1"/>
          </p:nvPr>
        </p:nvSpPr>
        <p:spPr/>
        <p:txBody>
          <a:bodyPr/>
          <a:lstStyle/>
          <a:p>
            <a:r>
              <a:rPr lang="en-US" altLang="zh-CN" b="0" dirty="0" smtClean="0"/>
              <a:t>Butterfly-U (BU)</a:t>
            </a:r>
          </a:p>
          <a:p>
            <a:r>
              <a:rPr lang="en-US" altLang="zh-CN" dirty="0" smtClean="0"/>
              <a:t>Butterfly-L (BL)</a:t>
            </a:r>
          </a:p>
          <a:p>
            <a:endParaRPr lang="en-US" altLang="zh-CN" b="0" dirty="0"/>
          </a:p>
          <a:p>
            <a:r>
              <a:rPr lang="en-US" altLang="zh-CN" dirty="0" smtClean="0"/>
              <a:t>Index construction on the fly:</a:t>
            </a:r>
          </a:p>
          <a:p>
            <a:pPr lvl="1"/>
            <a:r>
              <a:rPr lang="en-US" altLang="zh-CN" dirty="0" smtClean="0"/>
              <a:t>Calculate order of  a vertex;</a:t>
            </a:r>
          </a:p>
          <a:p>
            <a:pPr lvl="1"/>
            <a:r>
              <a:rPr lang="en-US" altLang="zh-CN" b="0" dirty="0" smtClean="0"/>
              <a:t>Remove the vertex;</a:t>
            </a:r>
          </a:p>
          <a:p>
            <a:pPr lvl="1"/>
            <a:r>
              <a:rPr lang="en-US" altLang="zh-CN" dirty="0" smtClean="0"/>
              <a:t>Add the removed vertex to label sets of other vertices.</a:t>
            </a:r>
            <a:endParaRPr lang="en-US" altLang="zh-CN" b="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852936"/>
            <a:ext cx="7772400" cy="1143000"/>
          </a:xfrm>
        </p:spPr>
        <p:txBody>
          <a:bodyPr>
            <a:normAutofit/>
          </a:bodyPr>
          <a:lstStyle/>
          <a:p>
            <a:r>
              <a:rPr lang="en-US" dirty="0" smtClean="0"/>
              <a:t>Experimental Evaluation</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setup</a:t>
            </a:r>
            <a:endParaRPr lang="en-US" dirty="0"/>
          </a:p>
        </p:txBody>
      </p:sp>
      <p:sp>
        <p:nvSpPr>
          <p:cNvPr id="3" name="Content Placeholder 2"/>
          <p:cNvSpPr>
            <a:spLocks noGrp="1"/>
          </p:cNvSpPr>
          <p:nvPr>
            <p:ph idx="1"/>
          </p:nvPr>
        </p:nvSpPr>
        <p:spPr/>
        <p:txBody>
          <a:bodyPr>
            <a:normAutofit lnSpcReduction="10000"/>
          </a:bodyPr>
          <a:lstStyle/>
          <a:p>
            <a:r>
              <a:rPr lang="en-US" dirty="0" smtClean="0"/>
              <a:t>Running Environment</a:t>
            </a:r>
          </a:p>
          <a:p>
            <a:pPr lvl="1"/>
            <a:r>
              <a:rPr lang="en-US" dirty="0" smtClean="0"/>
              <a:t>Intel Xeon 2.4GHz CPU 48GB RAM, </a:t>
            </a:r>
            <a:r>
              <a:rPr lang="en-US" dirty="0" err="1" smtClean="0"/>
              <a:t>Ubuntu</a:t>
            </a:r>
            <a:r>
              <a:rPr lang="en-US" dirty="0" smtClean="0"/>
              <a:t> 12.04.</a:t>
            </a:r>
          </a:p>
          <a:p>
            <a:pPr lvl="1"/>
            <a:r>
              <a:rPr lang="en-US" dirty="0" smtClean="0"/>
              <a:t>C++ implementation.</a:t>
            </a:r>
          </a:p>
          <a:p>
            <a:r>
              <a:rPr lang="en-US" dirty="0" smtClean="0"/>
              <a:t>Query generation:</a:t>
            </a:r>
          </a:p>
          <a:p>
            <a:pPr lvl="1"/>
            <a:r>
              <a:rPr lang="en-US" dirty="0" smtClean="0"/>
              <a:t>Random queries</a:t>
            </a:r>
          </a:p>
          <a:p>
            <a:r>
              <a:rPr lang="en-US" dirty="0" smtClean="0"/>
              <a:t>Updates generation:</a:t>
            </a:r>
          </a:p>
          <a:p>
            <a:pPr lvl="1"/>
            <a:r>
              <a:rPr lang="en-US" dirty="0" smtClean="0"/>
              <a:t>randomly remove 10</a:t>
            </a:r>
            <a:r>
              <a:rPr lang="en-US" baseline="30000" dirty="0" smtClean="0"/>
              <a:t>4</a:t>
            </a:r>
            <a:r>
              <a:rPr lang="en-US" dirty="0" smtClean="0"/>
              <a:t> vertices, insert back in reverse order of their removal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Existing solutions</a:t>
            </a:r>
            <a:endParaRPr lang="zh-CN" altLang="en-US" dirty="0"/>
          </a:p>
        </p:txBody>
      </p:sp>
      <p:sp>
        <p:nvSpPr>
          <p:cNvPr id="3" name="内容占位符 2"/>
          <p:cNvSpPr>
            <a:spLocks noGrp="1"/>
          </p:cNvSpPr>
          <p:nvPr>
            <p:ph idx="1"/>
          </p:nvPr>
        </p:nvSpPr>
        <p:spPr/>
        <p:txBody>
          <a:bodyPr/>
          <a:lstStyle/>
          <a:p>
            <a:r>
              <a:rPr lang="en-US" altLang="zh-CN" dirty="0" smtClean="0"/>
              <a:t>Most </a:t>
            </a:r>
            <a:r>
              <a:rPr lang="en-US" altLang="zh-CN" dirty="0" smtClean="0"/>
              <a:t>techniques </a:t>
            </a:r>
            <a:br>
              <a:rPr lang="en-US" altLang="zh-CN" dirty="0" smtClean="0"/>
            </a:br>
            <a:r>
              <a:rPr lang="en-US" altLang="zh-CN" dirty="0" smtClean="0"/>
              <a:t>focus </a:t>
            </a:r>
            <a:r>
              <a:rPr lang="en-US" altLang="zh-CN" dirty="0" smtClean="0"/>
              <a:t>on static graphs</a:t>
            </a:r>
          </a:p>
          <a:p>
            <a:pPr lvl="1"/>
            <a:r>
              <a:rPr lang="en-US" altLang="zh-CN" dirty="0" smtClean="0"/>
              <a:t>Goal: good trade-off</a:t>
            </a:r>
            <a:endParaRPr lang="en-US" altLang="zh-CN" dirty="0"/>
          </a:p>
          <a:p>
            <a:endParaRPr lang="en-US" altLang="zh-CN" dirty="0" smtClean="0"/>
          </a:p>
          <a:p>
            <a:endParaRPr lang="en-US" altLang="zh-CN" dirty="0"/>
          </a:p>
          <a:p>
            <a:endParaRPr lang="en-US" altLang="zh-CN" dirty="0" smtClean="0"/>
          </a:p>
          <a:p>
            <a:endParaRPr lang="en-US" altLang="zh-CN" dirty="0"/>
          </a:p>
          <a:p>
            <a:endParaRPr lang="zh-CN" altLang="en-US" dirty="0"/>
          </a:p>
        </p:txBody>
      </p:sp>
      <p:graphicFrame>
        <p:nvGraphicFramePr>
          <p:cNvPr id="5" name="Diagram 8"/>
          <p:cNvGraphicFramePr/>
          <p:nvPr>
            <p:extLst>
              <p:ext uri="{D42A27DB-BD31-4B8C-83A1-F6EECF244321}">
                <p14:modId xmlns:p14="http://schemas.microsoft.com/office/powerpoint/2010/main" val="3103336908"/>
              </p:ext>
            </p:extLst>
          </p:nvPr>
        </p:nvGraphicFramePr>
        <p:xfrm>
          <a:off x="2267744" y="764704"/>
          <a:ext cx="7632848"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2"/>
          <p:cNvSpPr txBox="1">
            <a:spLocks/>
          </p:cNvSpPr>
          <p:nvPr/>
        </p:nvSpPr>
        <p:spPr>
          <a:xfrm>
            <a:off x="755576" y="4077072"/>
            <a:ext cx="7772400" cy="2016224"/>
          </a:xfrm>
          <a:prstGeom prst="rect">
            <a:avLst/>
          </a:prstGeom>
          <a:ln>
            <a:solidFill>
              <a:schemeClr val="tx1"/>
            </a:solidFill>
          </a:ln>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fontAlgn="base">
              <a:spcAft>
                <a:spcPct val="0"/>
              </a:spcAft>
              <a:buFont typeface="Arial" pitchFamily="34" charset="0"/>
              <a:buNone/>
              <a:defRPr/>
            </a:pPr>
            <a:r>
              <a:rPr lang="en-US" altLang="zh-CN" sz="3600" kern="0" dirty="0" smtClean="0">
                <a:ea typeface="MS PGothic" pitchFamily="34" charset="-128"/>
              </a:rPr>
              <a:t>Existing state-of-the-art static techniques:</a:t>
            </a:r>
          </a:p>
          <a:p>
            <a:pPr lvl="1" fontAlgn="base">
              <a:spcAft>
                <a:spcPct val="0"/>
              </a:spcAft>
              <a:buFontTx/>
              <a:buChar char="–"/>
              <a:defRPr/>
            </a:pPr>
            <a:r>
              <a:rPr lang="en-US" altLang="zh-CN" kern="0" dirty="0" smtClean="0">
                <a:ea typeface="MS PGothic" pitchFamily="34" charset="-128"/>
              </a:rPr>
              <a:t>TF-Label (TF) [Cheng et al. SIGMOD 2013];</a:t>
            </a:r>
          </a:p>
          <a:p>
            <a:pPr lvl="1" fontAlgn="base">
              <a:spcAft>
                <a:spcPct val="0"/>
              </a:spcAft>
              <a:buFontTx/>
              <a:buChar char="–"/>
              <a:defRPr/>
            </a:pPr>
            <a:r>
              <a:rPr lang="en-US" altLang="zh-CN" kern="0" dirty="0" smtClean="0">
                <a:ea typeface="MS PGothic" pitchFamily="34" charset="-128"/>
              </a:rPr>
              <a:t>Distribution Labeling (DL) [Jin et al. VLDB 2013];</a:t>
            </a:r>
          </a:p>
          <a:p>
            <a:pPr lvl="1" fontAlgn="base">
              <a:spcAft>
                <a:spcPct val="0"/>
              </a:spcAft>
              <a:buFontTx/>
              <a:buChar char="–"/>
              <a:defRPr/>
            </a:pPr>
            <a:r>
              <a:rPr lang="en-US" altLang="zh-CN" kern="0" dirty="0" smtClean="0">
                <a:ea typeface="MS PGothic" pitchFamily="34" charset="-128"/>
              </a:rPr>
              <a:t>Pruned Landmark Labeling (PLL) [Yano et al. CIKM 2013].</a:t>
            </a:r>
            <a:endParaRPr lang="en-US" altLang="zh-CN" kern="0" dirty="0">
              <a:ea typeface="MS PGothic" pitchFamily="34" charset="-128"/>
            </a:endParaRPr>
          </a:p>
        </p:txBody>
      </p:sp>
    </p:spTree>
    <p:extLst>
      <p:ext uri="{BB962C8B-B14F-4D97-AF65-F5344CB8AC3E}">
        <p14:creationId xmlns:p14="http://schemas.microsoft.com/office/powerpoint/2010/main" val="276463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Datasets</a:t>
            </a:r>
            <a:endParaRPr lang="zh-CN" altLang="en-US" dirty="0"/>
          </a:p>
        </p:txBody>
      </p:sp>
      <p:sp>
        <p:nvSpPr>
          <p:cNvPr id="5" name="内容占位符 4"/>
          <p:cNvSpPr>
            <a:spLocks noGrp="1"/>
          </p:cNvSpPr>
          <p:nvPr>
            <p:ph idx="1"/>
          </p:nvPr>
        </p:nvSpPr>
        <p:spPr/>
        <p:txBody>
          <a:bodyPr/>
          <a:lstStyle/>
          <a:p>
            <a:endParaRPr lang="zh-CN" alt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1628800"/>
            <a:ext cx="869632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2253580"/>
            <a:ext cx="8648700"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13924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Dynamic Graphs: </a:t>
            </a:r>
            <a:r>
              <a:rPr lang="en-US" altLang="zh-CN" dirty="0" smtClean="0"/>
              <a:t>insertion</a:t>
            </a:r>
            <a:endParaRPr lang="en-US" dirty="0"/>
          </a:p>
        </p:txBody>
      </p:sp>
      <p:sp>
        <p:nvSpPr>
          <p:cNvPr id="3" name="Content Placeholder 2"/>
          <p:cNvSpPr>
            <a:spLocks noGrp="1"/>
          </p:cNvSpPr>
          <p:nvPr>
            <p:ph idx="1"/>
          </p:nvPr>
        </p:nvSpPr>
        <p:spPr/>
        <p:txBody>
          <a:bodyPr/>
          <a:lstStyle/>
          <a:p>
            <a:r>
              <a:rPr lang="en-US" dirty="0" smtClean="0"/>
              <a:t>Competitor</a:t>
            </a:r>
            <a:endParaRPr lang="en-US" dirty="0" smtClean="0"/>
          </a:p>
          <a:p>
            <a:pPr lvl="1"/>
            <a:r>
              <a:rPr lang="en-US" dirty="0" smtClean="0"/>
              <a:t>Dagger </a:t>
            </a:r>
            <a:r>
              <a:rPr lang="en-US" altLang="zh-CN" dirty="0" smtClean="0"/>
              <a:t>([</a:t>
            </a:r>
            <a:r>
              <a:rPr lang="en-US" altLang="zh-CN" dirty="0" err="1"/>
              <a:t>Yildirim</a:t>
            </a:r>
            <a:r>
              <a:rPr lang="en-US" altLang="zh-CN" dirty="0"/>
              <a:t>. </a:t>
            </a:r>
            <a:r>
              <a:rPr lang="en-US" altLang="zh-CN" dirty="0" err="1"/>
              <a:t>CoRR</a:t>
            </a:r>
            <a:r>
              <a:rPr lang="en-US" altLang="zh-CN" dirty="0"/>
              <a:t> 2013</a:t>
            </a:r>
            <a:r>
              <a:rPr lang="en-US" altLang="zh-CN" dirty="0" smtClean="0"/>
              <a:t>])</a:t>
            </a:r>
            <a:endParaRPr lang="en-US" altLang="zh-CN" dirty="0"/>
          </a:p>
        </p:txBody>
      </p:sp>
      <p:sp>
        <p:nvSpPr>
          <p:cNvPr id="8" name="Rectangle 7"/>
          <p:cNvSpPr/>
          <p:nvPr/>
        </p:nvSpPr>
        <p:spPr>
          <a:xfrm>
            <a:off x="2313561" y="5532040"/>
            <a:ext cx="5760640" cy="461665"/>
          </a:xfrm>
          <a:prstGeom prst="rect">
            <a:avLst/>
          </a:prstGeom>
        </p:spPr>
        <p:txBody>
          <a:bodyPr wrap="square">
            <a:spAutoFit/>
          </a:bodyPr>
          <a:lstStyle/>
          <a:p>
            <a:r>
              <a:rPr lang="en-US" sz="2400" dirty="0" smtClean="0">
                <a:latin typeface="Times New Roman" pitchFamily="18" charset="0"/>
                <a:cs typeface="Times New Roman" pitchFamily="18" charset="0"/>
              </a:rPr>
              <a:t>Insertion can be done in milliseconds</a:t>
            </a:r>
            <a:endParaRPr lang="en-US" sz="24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724" y="3459708"/>
            <a:ext cx="810260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cstate="print"/>
          <a:srcRect/>
          <a:stretch>
            <a:fillRect/>
          </a:stretch>
        </p:blipFill>
        <p:spPr bwMode="auto">
          <a:xfrm>
            <a:off x="2313561" y="3171653"/>
            <a:ext cx="5354783" cy="257347"/>
          </a:xfrm>
          <a:prstGeom prst="rect">
            <a:avLst/>
          </a:prstGeom>
          <a:noFill/>
          <a:ln w="9525">
            <a:noFill/>
            <a:miter lim="800000"/>
            <a:headEnd/>
            <a:tailEnd/>
          </a:ln>
        </p:spPr>
      </p:pic>
      <p:sp>
        <p:nvSpPr>
          <p:cNvPr id="10" name="矩形 9"/>
          <p:cNvSpPr/>
          <p:nvPr/>
        </p:nvSpPr>
        <p:spPr>
          <a:xfrm>
            <a:off x="6588224" y="2970972"/>
            <a:ext cx="1224136" cy="4580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Graphs: deletion</a:t>
            </a:r>
            <a:endParaRPr lang="en-US" dirty="0"/>
          </a:p>
        </p:txBody>
      </p:sp>
      <p:sp>
        <p:nvSpPr>
          <p:cNvPr id="3" name="Content Placeholder 2"/>
          <p:cNvSpPr>
            <a:spLocks noGrp="1"/>
          </p:cNvSpPr>
          <p:nvPr>
            <p:ph idx="1"/>
          </p:nvPr>
        </p:nvSpPr>
        <p:spPr/>
        <p:txBody>
          <a:bodyPr/>
          <a:lstStyle/>
          <a:p>
            <a:endParaRPr lang="en-US" dirty="0"/>
          </a:p>
        </p:txBody>
      </p:sp>
      <p:sp>
        <p:nvSpPr>
          <p:cNvPr id="8" name="Rectangle 7"/>
          <p:cNvSpPr/>
          <p:nvPr/>
        </p:nvSpPr>
        <p:spPr>
          <a:xfrm>
            <a:off x="2555776" y="5085184"/>
            <a:ext cx="4621778"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Comparable performance as Dagger  in deletion</a:t>
            </a:r>
            <a:endParaRPr lang="en-US"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00" y="3212976"/>
            <a:ext cx="7669213"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cstate="print"/>
          <a:srcRect/>
          <a:stretch>
            <a:fillRect/>
          </a:stretch>
        </p:blipFill>
        <p:spPr bwMode="auto">
          <a:xfrm>
            <a:off x="2313561" y="2837593"/>
            <a:ext cx="5354783" cy="257347"/>
          </a:xfrm>
          <a:prstGeom prst="rect">
            <a:avLst/>
          </a:prstGeom>
          <a:noFill/>
          <a:ln w="9525">
            <a:noFill/>
            <a:miter lim="800000"/>
            <a:headEnd/>
            <a:tailEnd/>
          </a:ln>
        </p:spPr>
      </p:pic>
      <p:sp>
        <p:nvSpPr>
          <p:cNvPr id="4" name="矩形 3"/>
          <p:cNvSpPr/>
          <p:nvPr/>
        </p:nvSpPr>
        <p:spPr>
          <a:xfrm>
            <a:off x="6588224" y="2636912"/>
            <a:ext cx="1224136" cy="4580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Dynamic Graphs: query </a:t>
            </a:r>
            <a:r>
              <a:rPr lang="en-US" dirty="0"/>
              <a:t>p</a:t>
            </a:r>
            <a:r>
              <a:rPr lang="en-US" dirty="0" smtClean="0"/>
              <a:t>erformance</a:t>
            </a:r>
            <a:endParaRPr lang="en-US" dirty="0"/>
          </a:p>
        </p:txBody>
      </p:sp>
      <p:sp>
        <p:nvSpPr>
          <p:cNvPr id="3" name="Content Placeholder 2"/>
          <p:cNvSpPr>
            <a:spLocks noGrp="1"/>
          </p:cNvSpPr>
          <p:nvPr>
            <p:ph idx="1"/>
          </p:nvPr>
        </p:nvSpPr>
        <p:spPr/>
        <p:txBody>
          <a:bodyPr/>
          <a:lstStyle/>
          <a:p>
            <a:endParaRPr lang="en-US" dirty="0"/>
          </a:p>
        </p:txBody>
      </p:sp>
      <p:sp>
        <p:nvSpPr>
          <p:cNvPr id="7" name="Rectangle 6"/>
          <p:cNvSpPr/>
          <p:nvPr/>
        </p:nvSpPr>
        <p:spPr>
          <a:xfrm>
            <a:off x="2411760" y="5157192"/>
            <a:ext cx="5760640" cy="461665"/>
          </a:xfrm>
          <a:prstGeom prst="rect">
            <a:avLst/>
          </a:prstGeom>
        </p:spPr>
        <p:txBody>
          <a:bodyPr wrap="square">
            <a:spAutoFit/>
          </a:bodyPr>
          <a:lstStyle/>
          <a:p>
            <a:r>
              <a:rPr lang="en-US" sz="2400" dirty="0" smtClean="0">
                <a:latin typeface="Times New Roman" pitchFamily="18" charset="0"/>
                <a:cs typeface="Times New Roman" pitchFamily="18" charset="0"/>
              </a:rPr>
              <a:t>More efficient query performance</a:t>
            </a:r>
            <a:endParaRPr lang="en-US" sz="2400" dirty="0">
              <a:latin typeface="Times New Roman" pitchFamily="18" charset="0"/>
              <a:cs typeface="Times New Roman" pitchFamily="18" charset="0"/>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751" y="3004367"/>
            <a:ext cx="7928514" cy="1757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cstate="print"/>
          <a:srcRect/>
          <a:stretch>
            <a:fillRect/>
          </a:stretch>
        </p:blipFill>
        <p:spPr bwMode="auto">
          <a:xfrm>
            <a:off x="1881513" y="2708920"/>
            <a:ext cx="5354783" cy="2573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Static Graphs: index size</a:t>
            </a:r>
            <a:endParaRPr lang="en-US" dirty="0"/>
          </a:p>
        </p:txBody>
      </p:sp>
      <p:sp>
        <p:nvSpPr>
          <p:cNvPr id="3" name="Content Placeholder 2"/>
          <p:cNvSpPr>
            <a:spLocks noGrp="1"/>
          </p:cNvSpPr>
          <p:nvPr>
            <p:ph idx="1"/>
          </p:nvPr>
        </p:nvSpPr>
        <p:spPr/>
        <p:txBody>
          <a:bodyPr/>
          <a:lstStyle/>
          <a:p>
            <a:endParaRPr lang="en-US" dirty="0"/>
          </a:p>
        </p:txBody>
      </p:sp>
      <p:sp>
        <p:nvSpPr>
          <p:cNvPr id="14" name="Rectangle 13"/>
          <p:cNvSpPr/>
          <p:nvPr/>
        </p:nvSpPr>
        <p:spPr>
          <a:xfrm>
            <a:off x="1331640" y="4839543"/>
            <a:ext cx="6408712" cy="461665"/>
          </a:xfrm>
          <a:prstGeom prst="rect">
            <a:avLst/>
          </a:prstGeom>
        </p:spPr>
        <p:txBody>
          <a:bodyPr wrap="square">
            <a:spAutoFit/>
          </a:bodyPr>
          <a:lstStyle/>
          <a:p>
            <a:pPr algn="ctr"/>
            <a:r>
              <a:rPr lang="en-US" sz="2400" dirty="0" smtClean="0">
                <a:latin typeface="Times New Roman" pitchFamily="18" charset="0"/>
                <a:cs typeface="Times New Roman" pitchFamily="18" charset="0"/>
              </a:rPr>
              <a:t>smaller </a:t>
            </a:r>
            <a:r>
              <a:rPr lang="en-US" sz="2400" dirty="0" smtClean="0">
                <a:latin typeface="Times New Roman" pitchFamily="18" charset="0"/>
                <a:cs typeface="Times New Roman" pitchFamily="18" charset="0"/>
              </a:rPr>
              <a:t>size than other </a:t>
            </a:r>
            <a:r>
              <a:rPr lang="en-US" sz="2400" dirty="0" smtClean="0">
                <a:latin typeface="Times New Roman" pitchFamily="18" charset="0"/>
                <a:cs typeface="Times New Roman" pitchFamily="18" charset="0"/>
              </a:rPr>
              <a:t>indices in almost all cases</a:t>
            </a:r>
            <a:endParaRPr lang="en-US" sz="2400" dirty="0">
              <a:latin typeface="Times New Roman" pitchFamily="18" charset="0"/>
              <a:cs typeface="Times New Roman" pitchFamily="18" charset="0"/>
            </a:endParaRPr>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181" y="2837657"/>
            <a:ext cx="8222283" cy="1785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cstate="print"/>
          <a:srcRect/>
          <a:stretch>
            <a:fillRect/>
          </a:stretch>
        </p:blipFill>
        <p:spPr bwMode="auto">
          <a:xfrm>
            <a:off x="912986" y="2492896"/>
            <a:ext cx="7606060" cy="2453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graph: preprocessing time </a:t>
            </a:r>
            <a:endParaRPr lang="en-US" dirty="0"/>
          </a:p>
        </p:txBody>
      </p:sp>
      <p:sp>
        <p:nvSpPr>
          <p:cNvPr id="3" name="Content Placeholder 2"/>
          <p:cNvSpPr>
            <a:spLocks noGrp="1"/>
          </p:cNvSpPr>
          <p:nvPr>
            <p:ph idx="1"/>
          </p:nvPr>
        </p:nvSpPr>
        <p:spPr/>
        <p:txBody>
          <a:bodyPr/>
          <a:lstStyle/>
          <a:p>
            <a:endParaRPr lang="en-US" dirty="0"/>
          </a:p>
        </p:txBody>
      </p:sp>
      <p:sp>
        <p:nvSpPr>
          <p:cNvPr id="7" name="Rectangle 6"/>
          <p:cNvSpPr/>
          <p:nvPr/>
        </p:nvSpPr>
        <p:spPr>
          <a:xfrm>
            <a:off x="1835696" y="4797152"/>
            <a:ext cx="5760640" cy="461665"/>
          </a:xfrm>
          <a:prstGeom prst="rect">
            <a:avLst/>
          </a:prstGeom>
        </p:spPr>
        <p:txBody>
          <a:bodyPr wrap="square">
            <a:spAutoFit/>
          </a:bodyPr>
          <a:lstStyle/>
          <a:p>
            <a:pPr algn="ctr"/>
            <a:r>
              <a:rPr lang="en-US" sz="2400" dirty="0" smtClean="0">
                <a:latin typeface="Times New Roman" pitchFamily="18" charset="0"/>
                <a:cs typeface="Times New Roman" pitchFamily="18" charset="0"/>
              </a:rPr>
              <a:t>less </a:t>
            </a:r>
            <a:r>
              <a:rPr lang="en-US" sz="2400" dirty="0" smtClean="0">
                <a:latin typeface="Times New Roman" pitchFamily="18" charset="0"/>
                <a:cs typeface="Times New Roman" pitchFamily="18" charset="0"/>
              </a:rPr>
              <a:t>preprocessing </a:t>
            </a:r>
            <a:r>
              <a:rPr lang="en-US" sz="2400" dirty="0" smtClean="0">
                <a:latin typeface="Times New Roman" pitchFamily="18" charset="0"/>
                <a:cs typeface="Times New Roman" pitchFamily="18" charset="0"/>
              </a:rPr>
              <a:t>time in almost all cases</a:t>
            </a:r>
            <a:endParaRPr lang="en-US" sz="2400" dirty="0">
              <a:latin typeface="Times New Roman" pitchFamily="18" charset="0"/>
              <a:cs typeface="Times New Roman" pitchFamily="18" charset="0"/>
            </a:endParaRP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996952"/>
            <a:ext cx="7695488" cy="167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cstate="print"/>
          <a:srcRect/>
          <a:stretch>
            <a:fillRect/>
          </a:stretch>
        </p:blipFill>
        <p:spPr bwMode="auto">
          <a:xfrm>
            <a:off x="683568" y="2679588"/>
            <a:ext cx="7606060" cy="2453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graph: query time</a:t>
            </a:r>
            <a:endParaRPr lang="en-US" dirty="0"/>
          </a:p>
        </p:txBody>
      </p:sp>
      <p:sp>
        <p:nvSpPr>
          <p:cNvPr id="3" name="Content Placeholder 2"/>
          <p:cNvSpPr>
            <a:spLocks noGrp="1"/>
          </p:cNvSpPr>
          <p:nvPr>
            <p:ph idx="1"/>
          </p:nvPr>
        </p:nvSpPr>
        <p:spPr/>
        <p:txBody>
          <a:bodyPr/>
          <a:lstStyle/>
          <a:p>
            <a:endParaRPr lang="en-US" dirty="0"/>
          </a:p>
        </p:txBody>
      </p:sp>
      <p:sp>
        <p:nvSpPr>
          <p:cNvPr id="7" name="Rectangle 6"/>
          <p:cNvSpPr/>
          <p:nvPr/>
        </p:nvSpPr>
        <p:spPr>
          <a:xfrm>
            <a:off x="1835696" y="4797152"/>
            <a:ext cx="5760640" cy="461665"/>
          </a:xfrm>
          <a:prstGeom prst="rect">
            <a:avLst/>
          </a:prstGeom>
        </p:spPr>
        <p:txBody>
          <a:bodyPr wrap="square">
            <a:spAutoFit/>
          </a:bodyPr>
          <a:lstStyle/>
          <a:p>
            <a:pPr algn="ctr"/>
            <a:r>
              <a:rPr lang="en-US" sz="2400" dirty="0" smtClean="0">
                <a:latin typeface="Times New Roman" pitchFamily="18" charset="0"/>
                <a:cs typeface="Times New Roman" pitchFamily="18" charset="0"/>
              </a:rPr>
              <a:t>less </a:t>
            </a:r>
            <a:r>
              <a:rPr lang="en-US" sz="2400" dirty="0" smtClean="0">
                <a:latin typeface="Times New Roman" pitchFamily="18" charset="0"/>
                <a:cs typeface="Times New Roman" pitchFamily="18" charset="0"/>
              </a:rPr>
              <a:t>query </a:t>
            </a:r>
            <a:r>
              <a:rPr lang="en-US" sz="2400" dirty="0" smtClean="0">
                <a:latin typeface="Times New Roman" pitchFamily="18" charset="0"/>
                <a:cs typeface="Times New Roman" pitchFamily="18" charset="0"/>
              </a:rPr>
              <a:t>time in all cases</a:t>
            </a:r>
            <a:endParaRPr lang="en-US" sz="2400" dirty="0">
              <a:latin typeface="Times New Roman" pitchFamily="18" charset="0"/>
              <a:cs typeface="Times New Roman" pitchFamily="18" charset="0"/>
            </a:endParaRPr>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250" y="3134866"/>
            <a:ext cx="7973242"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cstate="print"/>
          <a:srcRect/>
          <a:stretch>
            <a:fillRect/>
          </a:stretch>
        </p:blipFill>
        <p:spPr bwMode="auto">
          <a:xfrm>
            <a:off x="912986" y="2877244"/>
            <a:ext cx="7606060" cy="2453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Propose TOL framework and update algorithms on TOL framework.</a:t>
            </a:r>
          </a:p>
          <a:p>
            <a:endParaRPr lang="en-US" dirty="0" smtClean="0"/>
          </a:p>
          <a:p>
            <a:endParaRPr lang="en-US" dirty="0" smtClean="0"/>
          </a:p>
          <a:p>
            <a:r>
              <a:rPr lang="en-US" dirty="0" smtClean="0"/>
              <a:t>Construct a good initial TOL indices.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3788773" y="2967335"/>
            <a:ext cx="1566454" cy="923330"/>
          </a:xfrm>
          <a:prstGeom prst="rect">
            <a:avLst/>
          </a:prstGeom>
          <a:noFill/>
        </p:spPr>
        <p:txBody>
          <a:bodyPr wrap="none" lIns="91440" tIns="45720" rIns="91440" bIns="45720">
            <a:spAutoFit/>
          </a:bodyPr>
          <a:lstStyle/>
          <a:p>
            <a:pPr algn="ct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Q&amp;A</a:t>
            </a:r>
            <a:endPar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TOL insertion</a:t>
                </a:r>
              </a:p>
              <a:p>
                <a:pPr lvl="1"/>
                <a:r>
                  <a:rPr lang="en-US" dirty="0" smtClean="0"/>
                  <a:t>Worst case: O(n</a:t>
                </a:r>
                <a:r>
                  <a:rPr lang="en-US" baseline="30000" dirty="0" smtClean="0"/>
                  <a:t>3</a:t>
                </a:r>
                <a14:m>
                  <m:oMath xmlns:m="http://schemas.openxmlformats.org/officeDocument/2006/math">
                    <m:r>
                      <a:rPr lang="en-US" b="0" i="1" smtClean="0">
                        <a:latin typeface="Cambria Math"/>
                        <a:ea typeface="Cambria Math"/>
                      </a:rPr>
                      <m:t>)</m:t>
                    </m:r>
                  </m:oMath>
                </a14:m>
                <a:endParaRPr lang="en-US" dirty="0" smtClean="0"/>
              </a:p>
              <a:p>
                <a:pPr lvl="1"/>
                <a:endParaRPr lang="en-US" dirty="0"/>
              </a:p>
              <a:p>
                <a:r>
                  <a:rPr lang="en-US" dirty="0" smtClean="0"/>
                  <a:t>TOL deletion</a:t>
                </a:r>
              </a:p>
              <a:p>
                <a:pPr lvl="1"/>
                <a:r>
                  <a:rPr lang="en-US" altLang="zh-CN" dirty="0" smtClean="0"/>
                  <a:t>Worst case: O(n</a:t>
                </a:r>
                <a:r>
                  <a:rPr lang="en-US" altLang="zh-CN" baseline="30000" dirty="0" smtClean="0"/>
                  <a:t>3</a:t>
                </a:r>
                <a14:m>
                  <m:oMath xmlns:m="http://schemas.openxmlformats.org/officeDocument/2006/math">
                    <m:r>
                      <a:rPr lang="en-US" altLang="zh-CN" i="1">
                        <a:latin typeface="Cambria Math"/>
                        <a:ea typeface="Cambria Math"/>
                      </a:rPr>
                      <m:t>)</m:t>
                    </m:r>
                  </m:oMath>
                </a14:m>
                <a:endParaRPr lang="en-US" altLang="zh-CN" dirty="0" smtClean="0">
                  <a:ea typeface="Cambria Math"/>
                </a:endParaRPr>
              </a:p>
              <a:p>
                <a:pPr lvl="1"/>
                <a:endParaRPr lang="en-US" altLang="zh-CN" dirty="0" smtClean="0">
                  <a:ea typeface="Cambria Math"/>
                </a:endParaRPr>
              </a:p>
              <a:p>
                <a:r>
                  <a:rPr lang="en-US" altLang="zh-CN" dirty="0" smtClean="0"/>
                  <a:t>Efficient in practice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887"/>
                </a:stretch>
              </a:blipFill>
            </p:spPr>
            <p:txBody>
              <a:bodyPr/>
              <a:lstStyle/>
              <a:p>
                <a:r>
                  <a:rPr lang="zh-CN" altLang="en-US">
                    <a:noFill/>
                  </a:rPr>
                  <a:t> </a:t>
                </a:r>
              </a:p>
            </p:txBody>
          </p:sp>
        </mc:Fallback>
      </mc:AlternateContent>
      <p:grpSp>
        <p:nvGrpSpPr>
          <p:cNvPr id="19" name="组合 18"/>
          <p:cNvGrpSpPr/>
          <p:nvPr/>
        </p:nvGrpSpPr>
        <p:grpSpPr>
          <a:xfrm>
            <a:off x="4083372" y="1268760"/>
            <a:ext cx="4665092" cy="2178401"/>
            <a:chOff x="1187625" y="2084994"/>
            <a:chExt cx="7170659" cy="2848349"/>
          </a:xfrm>
        </p:grpSpPr>
        <mc:AlternateContent xmlns:mc="http://schemas.openxmlformats.org/markup-compatibility/2006" xmlns:a14="http://schemas.microsoft.com/office/drawing/2010/main">
          <mc:Choice Requires="a14">
            <p:sp>
              <p:nvSpPr>
                <p:cNvPr id="4" name="Oval 340"/>
                <p:cNvSpPr/>
                <p:nvPr/>
              </p:nvSpPr>
              <p:spPr>
                <a:xfrm>
                  <a:off x="4390664" y="2812567"/>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a:cs typeface="Times New Roman" panose="02020603050405020304" pitchFamily="18" charset="0"/>
                          </a:rPr>
                          <m:t>𝑢</m:t>
                        </m:r>
                      </m:oMath>
                    </m:oMathPara>
                  </a14:m>
                  <a:endParaRPr lang="en-US" sz="2400" dirty="0">
                    <a:cs typeface="Times New Roman" panose="02020603050405020304" pitchFamily="18" charset="0"/>
                  </a:endParaRPr>
                </a:p>
              </p:txBody>
            </p:sp>
          </mc:Choice>
          <mc:Fallback xmlns="">
            <p:sp>
              <p:nvSpPr>
                <p:cNvPr id="4" name="Oval 340"/>
                <p:cNvSpPr>
                  <a:spLocks noRot="1" noChangeAspect="1" noMove="1" noResize="1" noEditPoints="1" noAdjustHandles="1" noChangeArrowheads="1" noChangeShapeType="1" noTextEdit="1"/>
                </p:cNvSpPr>
                <p:nvPr/>
              </p:nvSpPr>
              <p:spPr>
                <a:xfrm>
                  <a:off x="4390664" y="2812567"/>
                  <a:ext cx="720080" cy="720080"/>
                </a:xfrm>
                <a:prstGeom prst="ellipse">
                  <a:avLst/>
                </a:prstGeom>
                <a:blipFill rotWithShape="1">
                  <a:blip r:embed="rId3"/>
                  <a:stretch>
                    <a:fillRect/>
                  </a:stretch>
                </a:blipFill>
              </p:spPr>
              <p:txBody>
                <a:bodyPr/>
                <a:lstStyle/>
                <a:p>
                  <a:r>
                    <a:rPr lang="zh-CN" altLang="en-US">
                      <a:noFill/>
                    </a:rPr>
                    <a:t> </a:t>
                  </a:r>
                </a:p>
              </p:txBody>
            </p:sp>
          </mc:Fallback>
        </mc:AlternateContent>
        <p:sp>
          <p:nvSpPr>
            <p:cNvPr id="5" name="Flowchart: Extract 341"/>
            <p:cNvSpPr/>
            <p:nvPr/>
          </p:nvSpPr>
          <p:spPr>
            <a:xfrm rot="5400000">
              <a:off x="1657447" y="1681644"/>
              <a:ext cx="2213638" cy="3153281"/>
            </a:xfrm>
            <a:prstGeom prst="flowChartExtract">
              <a:avLst/>
            </a:prstGeom>
            <a:no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lowchart: Extract 342"/>
            <p:cNvSpPr/>
            <p:nvPr/>
          </p:nvSpPr>
          <p:spPr>
            <a:xfrm rot="16200000">
              <a:off x="5674825" y="1663035"/>
              <a:ext cx="2213638" cy="3153281"/>
            </a:xfrm>
            <a:prstGeom prst="flowChartExtract">
              <a:avLst/>
            </a:prstGeom>
            <a:no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7" name="Curved Connector 343"/>
            <p:cNvCxnSpPr>
              <a:stCxn id="16" idx="6"/>
              <a:endCxn id="4" idx="2"/>
            </p:cNvCxnSpPr>
            <p:nvPr/>
          </p:nvCxnSpPr>
          <p:spPr>
            <a:xfrm flipV="1">
              <a:off x="1760761" y="3172608"/>
              <a:ext cx="2629903" cy="737386"/>
            </a:xfrm>
            <a:prstGeom prst="curvedConnector3">
              <a:avLst/>
            </a:prstGeom>
            <a:ln>
              <a:solidFill>
                <a:schemeClr val="accent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 name="Curved Connector 345"/>
            <p:cNvCxnSpPr>
              <a:stCxn id="14" idx="7"/>
              <a:endCxn id="4" idx="1"/>
            </p:cNvCxnSpPr>
            <p:nvPr/>
          </p:nvCxnSpPr>
          <p:spPr>
            <a:xfrm rot="16200000" flipH="1">
              <a:off x="2959627" y="1381531"/>
              <a:ext cx="331593" cy="2741385"/>
            </a:xfrm>
            <a:prstGeom prst="curvedConnector3">
              <a:avLst>
                <a:gd name="adj1" fmla="val 79684"/>
              </a:avLst>
            </a:prstGeom>
            <a:ln>
              <a:solidFill>
                <a:schemeClr val="accent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 name="Curved Connector 346"/>
            <p:cNvCxnSpPr>
              <a:stCxn id="4" idx="6"/>
              <a:endCxn id="15" idx="2"/>
            </p:cNvCxnSpPr>
            <p:nvPr/>
          </p:nvCxnSpPr>
          <p:spPr>
            <a:xfrm flipV="1">
              <a:off x="5110744" y="2653422"/>
              <a:ext cx="2523251" cy="519185"/>
            </a:xfrm>
            <a:prstGeom prst="curvedConnector3">
              <a:avLst/>
            </a:prstGeom>
            <a:ln>
              <a:solidFill>
                <a:schemeClr val="accent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1760761" y="4329697"/>
                  <a:ext cx="1596913" cy="6036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a:cs typeface="Times New Roman" panose="02020603050405020304" pitchFamily="18" charset="0"/>
                              </a:rPr>
                            </m:ctrlPr>
                          </m:sSubPr>
                          <m:e>
                            <m:r>
                              <a:rPr lang="en-US" sz="2400" b="0" i="1" dirty="0" smtClean="0">
                                <a:latin typeface="Cambria Math"/>
                                <a:cs typeface="Times New Roman" panose="02020603050405020304" pitchFamily="18" charset="0"/>
                              </a:rPr>
                              <m:t>𝐿</m:t>
                            </m:r>
                            <m:r>
                              <a:rPr lang="en-US" sz="2400" b="0" i="1" dirty="0" smtClean="0">
                                <a:latin typeface="Cambria Math"/>
                                <a:cs typeface="Times New Roman" panose="02020603050405020304" pitchFamily="18" charset="0"/>
                              </a:rPr>
                              <m:t>′</m:t>
                            </m:r>
                          </m:e>
                          <m:sub>
                            <m:r>
                              <a:rPr lang="en-US" sz="2400" b="0" i="1" dirty="0" smtClean="0">
                                <a:latin typeface="Cambria Math"/>
                                <a:cs typeface="Times New Roman" panose="02020603050405020304" pitchFamily="18" charset="0"/>
                              </a:rPr>
                              <m:t>𝑖𝑛</m:t>
                            </m:r>
                          </m:sub>
                        </m:sSub>
                        <m:r>
                          <a:rPr lang="en-US" sz="2400" b="0" i="1" dirty="0" smtClean="0">
                            <a:latin typeface="Cambria Math"/>
                            <a:cs typeface="Times New Roman" panose="02020603050405020304" pitchFamily="18" charset="0"/>
                          </a:rPr>
                          <m:t>(</m:t>
                        </m:r>
                        <m:r>
                          <a:rPr lang="en-US" altLang="zh-CN" sz="2400" i="1">
                            <a:solidFill>
                              <a:srgbClr val="FF0000"/>
                            </a:solidFill>
                            <a:latin typeface="Cambria Math"/>
                            <a:cs typeface="Times New Roman" panose="02020603050405020304" pitchFamily="18" charset="0"/>
                          </a:rPr>
                          <m:t>𝑢</m:t>
                        </m:r>
                        <m:r>
                          <a:rPr lang="en-US" sz="2400" b="0" i="1" dirty="0" smtClean="0">
                            <a:latin typeface="Cambria Math"/>
                            <a:cs typeface="Times New Roman" panose="02020603050405020304" pitchFamily="18" charset="0"/>
                          </a:rPr>
                          <m:t>)</m:t>
                        </m:r>
                      </m:oMath>
                    </m:oMathPara>
                  </a14:m>
                  <a:endParaRPr lang="en-US" sz="2400" dirty="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760761" y="4329697"/>
                  <a:ext cx="1596913" cy="603646"/>
                </a:xfrm>
                <a:prstGeom prst="rect">
                  <a:avLst/>
                </a:prstGeom>
                <a:blipFill rotWithShape="1">
                  <a:blip r:embed="rId4"/>
                  <a:stretch>
                    <a:fillRect l="-1176" r="-11176" b="-18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923265" y="4235543"/>
                  <a:ext cx="1596913" cy="6036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a:cs typeface="Times New Roman" panose="02020603050405020304" pitchFamily="18" charset="0"/>
                              </a:rPr>
                            </m:ctrlPr>
                          </m:sSubPr>
                          <m:e>
                            <m:r>
                              <a:rPr lang="en-US" sz="2400" b="0" i="1" dirty="0" smtClean="0">
                                <a:latin typeface="Cambria Math"/>
                                <a:cs typeface="Times New Roman" panose="02020603050405020304" pitchFamily="18" charset="0"/>
                              </a:rPr>
                              <m:t>𝐿</m:t>
                            </m:r>
                            <m:r>
                              <a:rPr lang="en-US" sz="2400" b="0" i="1" dirty="0" smtClean="0">
                                <a:latin typeface="Cambria Math"/>
                                <a:cs typeface="Times New Roman" panose="02020603050405020304" pitchFamily="18" charset="0"/>
                              </a:rPr>
                              <m:t>′</m:t>
                            </m:r>
                          </m:e>
                          <m:sub>
                            <m:r>
                              <a:rPr lang="en-US" sz="2400" b="0" i="1" dirty="0" smtClean="0">
                                <a:latin typeface="Cambria Math"/>
                                <a:cs typeface="Times New Roman" panose="02020603050405020304" pitchFamily="18" charset="0"/>
                              </a:rPr>
                              <m:t>𝑜𝑢𝑡</m:t>
                            </m:r>
                          </m:sub>
                        </m:sSub>
                        <m:r>
                          <a:rPr lang="en-US" sz="2400" b="0" i="1" dirty="0" smtClean="0">
                            <a:latin typeface="Cambria Math"/>
                            <a:cs typeface="Times New Roman" panose="02020603050405020304" pitchFamily="18" charset="0"/>
                          </a:rPr>
                          <m:t>(</m:t>
                        </m:r>
                        <m:r>
                          <a:rPr lang="en-US" altLang="zh-CN" sz="2400" i="1">
                            <a:solidFill>
                              <a:srgbClr val="FF0000"/>
                            </a:solidFill>
                            <a:latin typeface="Cambria Math"/>
                            <a:cs typeface="Times New Roman" panose="02020603050405020304" pitchFamily="18" charset="0"/>
                          </a:rPr>
                          <m:t>𝑢</m:t>
                        </m:r>
                        <m:r>
                          <a:rPr lang="en-US" sz="2400" b="0" i="1" dirty="0" smtClean="0">
                            <a:latin typeface="Cambria Math"/>
                            <a:cs typeface="Times New Roman" panose="02020603050405020304" pitchFamily="18" charset="0"/>
                          </a:rPr>
                          <m:t>)</m:t>
                        </m:r>
                      </m:oMath>
                    </m:oMathPara>
                  </a14:m>
                  <a:endParaRPr lang="en-US" sz="2400" dirty="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923265" y="4235543"/>
                  <a:ext cx="1596913" cy="603646"/>
                </a:xfrm>
                <a:prstGeom prst="rect">
                  <a:avLst/>
                </a:prstGeom>
                <a:blipFill rotWithShape="1">
                  <a:blip r:embed="rId5"/>
                  <a:stretch>
                    <a:fillRect l="-1170" r="-25731" b="-17105"/>
                  </a:stretch>
                </a:blipFill>
              </p:spPr>
              <p:txBody>
                <a:bodyPr/>
                <a:lstStyle/>
                <a:p>
                  <a:r>
                    <a:rPr lang="zh-CN" altLang="en-US">
                      <a:noFill/>
                    </a:rPr>
                    <a:t> </a:t>
                  </a:r>
                </a:p>
              </p:txBody>
            </p:sp>
          </mc:Fallback>
        </mc:AlternateContent>
        <p:sp>
          <p:nvSpPr>
            <p:cNvPr id="12" name="TextBox 11"/>
            <p:cNvSpPr txBox="1"/>
            <p:nvPr/>
          </p:nvSpPr>
          <p:spPr>
            <a:xfrm>
              <a:off x="4407625" y="4062216"/>
              <a:ext cx="851544" cy="776974"/>
            </a:xfrm>
            <a:prstGeom prst="rect">
              <a:avLst/>
            </a:prstGeom>
            <a:noFill/>
          </p:spPr>
          <p:txBody>
            <a:bodyPr vert="eaVert" wrap="square" rtlCol="0">
              <a:spAutoFit/>
            </a:bodyPr>
            <a:lstStyle/>
            <a:p>
              <a:r>
                <a:rPr lang="en-US" sz="2400" dirty="0" smtClean="0"/>
                <a:t>…</a:t>
              </a:r>
              <a:endParaRPr lang="en-US" sz="2400" dirty="0"/>
            </a:p>
          </p:txBody>
        </p:sp>
        <p:sp>
          <p:nvSpPr>
            <p:cNvPr id="13" name="TextBox 12"/>
            <p:cNvSpPr txBox="1"/>
            <p:nvPr/>
          </p:nvSpPr>
          <p:spPr>
            <a:xfrm>
              <a:off x="4452831" y="2084994"/>
              <a:ext cx="851544" cy="776974"/>
            </a:xfrm>
            <a:prstGeom prst="rect">
              <a:avLst/>
            </a:prstGeom>
            <a:noFill/>
          </p:spPr>
          <p:txBody>
            <a:bodyPr vert="eaVert" wrap="square" rtlCol="0">
              <a:spAutoFit/>
            </a:bodyPr>
            <a:lstStyle/>
            <a:p>
              <a:r>
                <a:rPr lang="en-US" sz="2400" dirty="0" smtClean="0"/>
                <a:t>…</a:t>
              </a:r>
              <a:endParaRPr lang="en-US" sz="2400" dirty="0"/>
            </a:p>
          </p:txBody>
        </p:sp>
        <mc:AlternateContent xmlns:mc="http://schemas.openxmlformats.org/markup-compatibility/2006" xmlns:a14="http://schemas.microsoft.com/office/drawing/2010/main">
          <mc:Choice Requires="a14">
            <p:sp>
              <p:nvSpPr>
                <p:cNvPr id="14" name="Oval 351"/>
                <p:cNvSpPr/>
                <p:nvPr/>
              </p:nvSpPr>
              <p:spPr>
                <a:xfrm>
                  <a:off x="1291765" y="2502064"/>
                  <a:ext cx="54240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altLang="zh-CN" sz="2400" i="1" smtClean="0">
                                <a:latin typeface="Cambria Math"/>
                                <a:cs typeface="Times New Roman" panose="02020603050405020304" pitchFamily="18" charset="0"/>
                              </a:rPr>
                            </m:ctrlPr>
                          </m:sSubPr>
                          <m:e>
                            <m:r>
                              <a:rPr lang="en-US" altLang="zh-CN" sz="2400" b="0" i="1" smtClean="0">
                                <a:latin typeface="Cambria Math"/>
                                <a:cs typeface="Times New Roman" panose="02020603050405020304" pitchFamily="18" charset="0"/>
                              </a:rPr>
                              <m:t>𝑥</m:t>
                            </m:r>
                          </m:e>
                          <m:sub>
                            <m:r>
                              <a:rPr lang="en-US" altLang="zh-CN" sz="2400" b="0" i="1" smtClean="0">
                                <a:latin typeface="Cambria Math"/>
                                <a:cs typeface="Times New Roman" panose="02020603050405020304" pitchFamily="18" charset="0"/>
                              </a:rPr>
                              <m:t>1</m:t>
                            </m:r>
                          </m:sub>
                        </m:sSub>
                      </m:oMath>
                    </m:oMathPara>
                  </a14:m>
                  <a:endParaRPr lang="en-US" sz="2400" dirty="0">
                    <a:latin typeface="+mj-lt"/>
                    <a:cs typeface="Times New Roman" panose="02020603050405020304" pitchFamily="18" charset="0"/>
                  </a:endParaRPr>
                </a:p>
              </p:txBody>
            </p:sp>
          </mc:Choice>
          <mc:Fallback xmlns="">
            <p:sp>
              <p:nvSpPr>
                <p:cNvPr id="14" name="Oval 351"/>
                <p:cNvSpPr>
                  <a:spLocks noRot="1" noChangeAspect="1" noMove="1" noResize="1" noEditPoints="1" noAdjustHandles="1" noChangeArrowheads="1" noChangeShapeType="1" noTextEdit="1"/>
                </p:cNvSpPr>
                <p:nvPr/>
              </p:nvSpPr>
              <p:spPr>
                <a:xfrm>
                  <a:off x="1291765" y="2502064"/>
                  <a:ext cx="542400" cy="576064"/>
                </a:xfrm>
                <a:prstGeom prst="ellipse">
                  <a:avLst/>
                </a:prstGeom>
                <a:blipFill rotWithShape="1">
                  <a:blip r:embed="rId6"/>
                  <a:stretch>
                    <a:fillRect l="-1774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Oval 354"/>
                <p:cNvSpPr/>
                <p:nvPr/>
              </p:nvSpPr>
              <p:spPr>
                <a:xfrm>
                  <a:off x="7633994" y="2335563"/>
                  <a:ext cx="592786" cy="6357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400" i="1" dirty="0" smtClean="0">
                                <a:latin typeface="Cambria Math"/>
                                <a:cs typeface="Times New Roman" panose="02020603050405020304" pitchFamily="18" charset="0"/>
                              </a:rPr>
                            </m:ctrlPr>
                          </m:sSubPr>
                          <m:e>
                            <m:r>
                              <a:rPr lang="en-US" altLang="zh-CN" sz="2400" b="0" i="1" dirty="0" smtClean="0">
                                <a:latin typeface="Cambria Math"/>
                                <a:cs typeface="Times New Roman" panose="02020603050405020304" pitchFamily="18" charset="0"/>
                              </a:rPr>
                              <m:t>𝑦</m:t>
                            </m:r>
                          </m:e>
                          <m:sub>
                            <m:r>
                              <a:rPr lang="en-US" altLang="zh-CN" sz="2400" b="0" i="1" dirty="0" smtClean="0">
                                <a:latin typeface="Cambria Math"/>
                                <a:cs typeface="Times New Roman" panose="02020603050405020304" pitchFamily="18" charset="0"/>
                              </a:rPr>
                              <m:t>1</m:t>
                            </m:r>
                          </m:sub>
                        </m:sSub>
                      </m:oMath>
                    </m:oMathPara>
                  </a14:m>
                  <a:endParaRPr lang="en-US" sz="2400" dirty="0">
                    <a:latin typeface="+mj-lt"/>
                    <a:cs typeface="Times New Roman" panose="02020603050405020304" pitchFamily="18" charset="0"/>
                  </a:endParaRPr>
                </a:p>
              </p:txBody>
            </p:sp>
          </mc:Choice>
          <mc:Fallback xmlns="">
            <p:sp>
              <p:nvSpPr>
                <p:cNvPr id="15" name="Oval 354"/>
                <p:cNvSpPr>
                  <a:spLocks noRot="1" noChangeAspect="1" noMove="1" noResize="1" noEditPoints="1" noAdjustHandles="1" noChangeArrowheads="1" noChangeShapeType="1" noTextEdit="1"/>
                </p:cNvSpPr>
                <p:nvPr/>
              </p:nvSpPr>
              <p:spPr>
                <a:xfrm>
                  <a:off x="7633994" y="2335563"/>
                  <a:ext cx="592786" cy="635718"/>
                </a:xfrm>
                <a:prstGeom prst="ellipse">
                  <a:avLst/>
                </a:prstGeom>
                <a:blipFill rotWithShape="1">
                  <a:blip r:embed="rId7"/>
                  <a:stretch>
                    <a:fillRect l="-20896" b="-481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Oval 356"/>
                <p:cNvSpPr/>
                <p:nvPr/>
              </p:nvSpPr>
              <p:spPr>
                <a:xfrm>
                  <a:off x="1258491" y="3642462"/>
                  <a:ext cx="502270" cy="535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400" i="1" dirty="0" smtClean="0">
                                <a:latin typeface="Cambria Math"/>
                                <a:cs typeface="Times New Roman" panose="02020603050405020304" pitchFamily="18" charset="0"/>
                              </a:rPr>
                            </m:ctrlPr>
                          </m:sSubPr>
                          <m:e>
                            <m:r>
                              <a:rPr lang="en-US" altLang="zh-CN" sz="2400" b="0" i="1" dirty="0" smtClean="0">
                                <a:latin typeface="Cambria Math"/>
                                <a:cs typeface="Times New Roman" panose="02020603050405020304" pitchFamily="18" charset="0"/>
                              </a:rPr>
                              <m:t>𝑥</m:t>
                            </m:r>
                          </m:e>
                          <m:sub>
                            <m:r>
                              <a:rPr lang="en-US" altLang="zh-CN" sz="2400" b="0" i="1" dirty="0" smtClean="0">
                                <a:latin typeface="Cambria Math"/>
                                <a:cs typeface="Times New Roman" panose="02020603050405020304" pitchFamily="18" charset="0"/>
                              </a:rPr>
                              <m:t>𝑘</m:t>
                            </m:r>
                          </m:sub>
                        </m:sSub>
                      </m:oMath>
                    </m:oMathPara>
                  </a14:m>
                  <a:endParaRPr lang="en-US" sz="2400" dirty="0">
                    <a:latin typeface="+mj-lt"/>
                    <a:cs typeface="Times New Roman" panose="02020603050405020304" pitchFamily="18" charset="0"/>
                  </a:endParaRPr>
                </a:p>
              </p:txBody>
            </p:sp>
          </mc:Choice>
          <mc:Fallback xmlns="">
            <p:sp>
              <p:nvSpPr>
                <p:cNvPr id="16" name="Oval 356"/>
                <p:cNvSpPr>
                  <a:spLocks noRot="1" noChangeAspect="1" noMove="1" noResize="1" noEditPoints="1" noAdjustHandles="1" noChangeArrowheads="1" noChangeShapeType="1" noTextEdit="1"/>
                </p:cNvSpPr>
                <p:nvPr/>
              </p:nvSpPr>
              <p:spPr>
                <a:xfrm>
                  <a:off x="1258491" y="3642462"/>
                  <a:ext cx="502270" cy="535064"/>
                </a:xfrm>
                <a:prstGeom prst="ellipse">
                  <a:avLst/>
                </a:prstGeom>
                <a:blipFill rotWithShape="1">
                  <a:blip r:embed="rId8"/>
                  <a:stretch>
                    <a:fillRect l="-25862" r="-3448" b="-5634"/>
                  </a:stretch>
                </a:blipFill>
              </p:spPr>
              <p:txBody>
                <a:bodyPr/>
                <a:lstStyle/>
                <a:p>
                  <a:r>
                    <a:rPr lang="zh-CN" altLang="en-US">
                      <a:noFill/>
                    </a:rPr>
                    <a:t> </a:t>
                  </a:r>
                </a:p>
              </p:txBody>
            </p:sp>
          </mc:Fallback>
        </mc:AlternateContent>
        <p:sp>
          <p:nvSpPr>
            <p:cNvPr id="17" name="Oval 357"/>
            <p:cNvSpPr/>
            <p:nvPr/>
          </p:nvSpPr>
          <p:spPr>
            <a:xfrm>
              <a:off x="1187625" y="3078129"/>
              <a:ext cx="511555" cy="547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cs typeface="Times New Roman" panose="02020603050405020304" pitchFamily="18" charset="0"/>
                </a:rPr>
                <a:t>…</a:t>
              </a:r>
              <a:endParaRPr lang="en-US" sz="2400" dirty="0">
                <a:latin typeface="+mj-lt"/>
                <a:cs typeface="Times New Roman" panose="02020603050405020304" pitchFamily="18" charset="0"/>
              </a:endParaRPr>
            </a:p>
          </p:txBody>
        </p:sp>
        <p:cxnSp>
          <p:nvCxnSpPr>
            <p:cNvPr id="18" name="Curved Connector 360"/>
            <p:cNvCxnSpPr>
              <a:stCxn id="17" idx="7"/>
              <a:endCxn id="4" idx="1"/>
            </p:cNvCxnSpPr>
            <p:nvPr/>
          </p:nvCxnSpPr>
          <p:spPr>
            <a:xfrm rot="5400000" flipH="1" flipV="1">
              <a:off x="2940067" y="1602218"/>
              <a:ext cx="240247" cy="2871853"/>
            </a:xfrm>
            <a:prstGeom prst="curvedConnector3">
              <a:avLst>
                <a:gd name="adj1" fmla="val 45219"/>
              </a:avLst>
            </a:prstGeom>
            <a:ln>
              <a:solidFill>
                <a:schemeClr val="accent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grpSp>
      <p:sp>
        <p:nvSpPr>
          <p:cNvPr id="26" name="Oval 354"/>
          <p:cNvSpPr/>
          <p:nvPr/>
        </p:nvSpPr>
        <p:spPr>
          <a:xfrm>
            <a:off x="8316416" y="1934993"/>
            <a:ext cx="385655" cy="4861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cs typeface="Times New Roman" panose="02020603050405020304" pitchFamily="18" charset="0"/>
              </a:rPr>
              <a:t>…</a:t>
            </a:r>
            <a:endParaRPr lang="en-US" sz="2400" dirty="0">
              <a:latin typeface="+mj-lt"/>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Oval 354"/>
              <p:cNvSpPr/>
              <p:nvPr/>
            </p:nvSpPr>
            <p:spPr>
              <a:xfrm>
                <a:off x="8316416" y="2384903"/>
                <a:ext cx="385655" cy="4861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2400" i="1" dirty="0" smtClean="0">
                              <a:latin typeface="Cambria Math"/>
                              <a:cs typeface="Times New Roman" panose="02020603050405020304" pitchFamily="18" charset="0"/>
                            </a:rPr>
                          </m:ctrlPr>
                        </m:sSubPr>
                        <m:e>
                          <m:r>
                            <a:rPr lang="en-US" altLang="zh-CN" sz="2400" b="0" i="1" dirty="0" smtClean="0">
                              <a:latin typeface="Cambria Math"/>
                              <a:cs typeface="Times New Roman" panose="02020603050405020304" pitchFamily="18" charset="0"/>
                            </a:rPr>
                            <m:t>𝑦</m:t>
                          </m:r>
                        </m:e>
                        <m:sub>
                          <m:r>
                            <a:rPr lang="en-US" altLang="zh-CN" sz="2400" b="0" i="1" dirty="0" smtClean="0">
                              <a:latin typeface="Cambria Math"/>
                              <a:cs typeface="Times New Roman" panose="02020603050405020304" pitchFamily="18" charset="0"/>
                            </a:rPr>
                            <m:t>𝑤</m:t>
                          </m:r>
                        </m:sub>
                      </m:sSub>
                    </m:oMath>
                  </m:oMathPara>
                </a14:m>
                <a:endParaRPr lang="en-US" sz="2400" dirty="0">
                  <a:latin typeface="+mj-lt"/>
                  <a:cs typeface="Times New Roman" panose="02020603050405020304" pitchFamily="18" charset="0"/>
                </a:endParaRPr>
              </a:p>
            </p:txBody>
          </p:sp>
        </mc:Choice>
        <mc:Fallback xmlns="">
          <p:sp>
            <p:nvSpPr>
              <p:cNvPr id="27" name="Oval 354"/>
              <p:cNvSpPr>
                <a:spLocks noRot="1" noChangeAspect="1" noMove="1" noResize="1" noEditPoints="1" noAdjustHandles="1" noChangeArrowheads="1" noChangeShapeType="1" noTextEdit="1"/>
              </p:cNvSpPr>
              <p:nvPr/>
            </p:nvSpPr>
            <p:spPr>
              <a:xfrm>
                <a:off x="8316416" y="2384903"/>
                <a:ext cx="385655" cy="486194"/>
              </a:xfrm>
              <a:prstGeom prst="ellipse">
                <a:avLst/>
              </a:prstGeom>
              <a:blipFill rotWithShape="1">
                <a:blip r:embed="rId9"/>
                <a:stretch>
                  <a:fillRect l="-25000" b="-4762"/>
                </a:stretch>
              </a:blipFill>
            </p:spPr>
            <p:txBody>
              <a:bodyPr/>
              <a:lstStyle/>
              <a:p>
                <a:r>
                  <a:rPr lang="zh-CN" altLang="en-US">
                    <a:noFill/>
                  </a:rPr>
                  <a:t> </a:t>
                </a:r>
              </a:p>
            </p:txBody>
          </p:sp>
        </mc:Fallback>
      </mc:AlternateContent>
      <p:cxnSp>
        <p:nvCxnSpPr>
          <p:cNvPr id="28" name="Curved Connector 346"/>
          <p:cNvCxnSpPr>
            <a:endCxn id="26" idx="2"/>
          </p:cNvCxnSpPr>
          <p:nvPr/>
        </p:nvCxnSpPr>
        <p:spPr>
          <a:xfrm flipV="1">
            <a:off x="6691280" y="2178090"/>
            <a:ext cx="1625136" cy="58588"/>
          </a:xfrm>
          <a:prstGeom prst="curvedConnector3">
            <a:avLst>
              <a:gd name="adj1" fmla="val 50000"/>
            </a:avLst>
          </a:prstGeom>
          <a:ln>
            <a:solidFill>
              <a:schemeClr val="accent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8" name="Curved Connector 346"/>
          <p:cNvCxnSpPr>
            <a:stCxn id="4" idx="5"/>
            <a:endCxn id="27" idx="2"/>
          </p:cNvCxnSpPr>
          <p:nvPr/>
        </p:nvCxnSpPr>
        <p:spPr>
          <a:xfrm rot="16200000" flipH="1">
            <a:off x="7275377" y="1586960"/>
            <a:ext cx="332733" cy="1749345"/>
          </a:xfrm>
          <a:prstGeom prst="curvedConnector2">
            <a:avLst/>
          </a:prstGeom>
          <a:ln>
            <a:solidFill>
              <a:schemeClr val="accent1">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p:cNvSpPr txBox="1"/>
              <p:nvPr/>
            </p:nvSpPr>
            <p:spPr>
              <a:xfrm>
                <a:off x="5384212" y="3430741"/>
                <a:ext cx="2140116" cy="6686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a:cs typeface="Times New Roman" panose="02020603050405020304" pitchFamily="18" charset="0"/>
                            </a:rPr>
                          </m:ctrlPr>
                        </m:sSubPr>
                        <m:e>
                          <m:r>
                            <a:rPr lang="en-US" altLang="zh-CN" i="1" dirty="0">
                              <a:latin typeface="Cambria Math"/>
                              <a:cs typeface="Times New Roman" panose="02020603050405020304" pitchFamily="18" charset="0"/>
                            </a:rPr>
                            <m:t>𝐿</m:t>
                          </m:r>
                        </m:e>
                        <m:sub>
                          <m:r>
                            <a:rPr lang="en-US" altLang="zh-CN" b="0" i="1" dirty="0" smtClean="0">
                              <a:latin typeface="Cambria Math"/>
                              <a:cs typeface="Times New Roman" panose="02020603050405020304" pitchFamily="18" charset="0"/>
                            </a:rPr>
                            <m:t>𝑜𝑢𝑡</m:t>
                          </m:r>
                        </m:sub>
                      </m:sSub>
                      <m:r>
                        <a:rPr lang="en-US" altLang="zh-CN" i="1" dirty="0">
                          <a:latin typeface="Cambria Math"/>
                          <a:cs typeface="Times New Roman" panose="02020603050405020304" pitchFamily="18" charset="0"/>
                        </a:rPr>
                        <m:t>(</m:t>
                      </m:r>
                      <m:sSub>
                        <m:sSubPr>
                          <m:ctrlPr>
                            <a:rPr lang="en-US" altLang="zh-CN" i="1" dirty="0" smtClean="0">
                              <a:latin typeface="Cambria Math"/>
                              <a:cs typeface="Times New Roman" panose="02020603050405020304" pitchFamily="18" charset="0"/>
                            </a:rPr>
                          </m:ctrlPr>
                        </m:sSubPr>
                        <m:e>
                          <m:r>
                            <a:rPr lang="en-US" altLang="zh-CN" b="0" i="1" dirty="0" smtClean="0">
                              <a:latin typeface="Cambria Math"/>
                              <a:cs typeface="Times New Roman" panose="02020603050405020304" pitchFamily="18" charset="0"/>
                            </a:rPr>
                            <m:t>𝑥</m:t>
                          </m:r>
                        </m:e>
                        <m:sub>
                          <m:r>
                            <a:rPr lang="en-US" altLang="zh-CN" b="0" i="1" dirty="0" smtClean="0">
                              <a:latin typeface="Cambria Math"/>
                              <a:cs typeface="Times New Roman" panose="02020603050405020304" pitchFamily="18" charset="0"/>
                            </a:rPr>
                            <m:t>𝑖</m:t>
                          </m:r>
                        </m:sub>
                      </m:sSub>
                      <m:r>
                        <a:rPr lang="en-US" altLang="zh-CN" i="1" dirty="0">
                          <a:latin typeface="Cambria Math"/>
                          <a:cs typeface="Times New Roman" panose="02020603050405020304" pitchFamily="18" charset="0"/>
                        </a:rPr>
                        <m:t>)</m:t>
                      </m:r>
                      <m:r>
                        <a:rPr lang="en-US" altLang="zh-CN" i="1" dirty="0" smtClean="0">
                          <a:latin typeface="Cambria Math"/>
                          <a:ea typeface="Cambria Math"/>
                          <a:cs typeface="Times New Roman" panose="02020603050405020304" pitchFamily="18" charset="0"/>
                        </a:rPr>
                        <m:t>∩</m:t>
                      </m:r>
                      <m:sSub>
                        <m:sSubPr>
                          <m:ctrlPr>
                            <a:rPr lang="en-US" altLang="zh-CN" i="1" dirty="0">
                              <a:latin typeface="Cambria Math"/>
                              <a:cs typeface="Times New Roman" panose="02020603050405020304" pitchFamily="18" charset="0"/>
                            </a:rPr>
                          </m:ctrlPr>
                        </m:sSubPr>
                        <m:e>
                          <m:r>
                            <a:rPr lang="en-US" altLang="zh-CN" i="1" dirty="0">
                              <a:latin typeface="Cambria Math"/>
                              <a:cs typeface="Times New Roman" panose="02020603050405020304" pitchFamily="18" charset="0"/>
                            </a:rPr>
                            <m:t>𝐿</m:t>
                          </m:r>
                        </m:e>
                        <m:sub>
                          <m:r>
                            <a:rPr lang="en-US" altLang="zh-CN" b="0" i="1" dirty="0" smtClean="0">
                              <a:latin typeface="Cambria Math"/>
                              <a:cs typeface="Times New Roman" panose="02020603050405020304" pitchFamily="18" charset="0"/>
                            </a:rPr>
                            <m:t>𝑖𝑛</m:t>
                          </m:r>
                        </m:sub>
                      </m:sSub>
                      <m:r>
                        <a:rPr lang="en-US" altLang="zh-CN" i="1" dirty="0">
                          <a:latin typeface="Cambria Math"/>
                          <a:cs typeface="Times New Roman" panose="02020603050405020304" pitchFamily="18" charset="0"/>
                        </a:rPr>
                        <m:t>(</m:t>
                      </m:r>
                      <m:sSub>
                        <m:sSubPr>
                          <m:ctrlPr>
                            <a:rPr lang="en-US" altLang="zh-CN" i="1" dirty="0" smtClean="0">
                              <a:latin typeface="Cambria Math"/>
                              <a:cs typeface="Times New Roman" panose="02020603050405020304" pitchFamily="18" charset="0"/>
                            </a:rPr>
                          </m:ctrlPr>
                        </m:sSubPr>
                        <m:e>
                          <m:r>
                            <a:rPr lang="en-US" altLang="zh-CN" b="0" i="1" dirty="0" smtClean="0">
                              <a:latin typeface="Cambria Math"/>
                              <a:cs typeface="Times New Roman" panose="02020603050405020304" pitchFamily="18" charset="0"/>
                            </a:rPr>
                            <m:t>𝑦</m:t>
                          </m:r>
                        </m:e>
                        <m:sub>
                          <m:r>
                            <a:rPr lang="en-US" altLang="zh-CN" b="0" i="1" dirty="0" smtClean="0">
                              <a:latin typeface="Cambria Math"/>
                              <a:cs typeface="Times New Roman" panose="02020603050405020304" pitchFamily="18" charset="0"/>
                            </a:rPr>
                            <m:t>𝑗</m:t>
                          </m:r>
                        </m:sub>
                      </m:sSub>
                      <m:r>
                        <a:rPr lang="en-US" altLang="zh-CN" i="1" dirty="0">
                          <a:latin typeface="Cambria Math"/>
                          <a:cs typeface="Times New Roman" panose="02020603050405020304" pitchFamily="18" charset="0"/>
                        </a:rPr>
                        <m:t>)</m:t>
                      </m:r>
                    </m:oMath>
                  </m:oMathPara>
                </a14:m>
                <a:endParaRPr lang="en-US" altLang="zh-CN" dirty="0">
                  <a:cs typeface="Times New Roman" panose="02020603050405020304" pitchFamily="18" charset="0"/>
                </a:endParaRPr>
              </a:p>
              <a:p>
                <a:endParaRPr lang="en-US" altLang="zh-CN" dirty="0">
                  <a:cs typeface="Times New Roman" panose="02020603050405020304" pitchFamily="18"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5384212" y="3430741"/>
                <a:ext cx="2140116" cy="668645"/>
              </a:xfrm>
              <a:prstGeom prst="rect">
                <a:avLst/>
              </a:prstGeom>
              <a:blipFill rotWithShape="1">
                <a:blip r:embed="rId10"/>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77552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Dynamic graphs</a:t>
            </a:r>
            <a:endParaRPr lang="zh-CN" altLang="en-US" dirty="0"/>
          </a:p>
        </p:txBody>
      </p:sp>
      <p:sp>
        <p:nvSpPr>
          <p:cNvPr id="3" name="内容占位符 2"/>
          <p:cNvSpPr>
            <a:spLocks noGrp="1"/>
          </p:cNvSpPr>
          <p:nvPr>
            <p:ph idx="1"/>
          </p:nvPr>
        </p:nvSpPr>
        <p:spPr/>
        <p:txBody>
          <a:bodyPr/>
          <a:lstStyle/>
          <a:p>
            <a:endParaRPr lang="en-US" altLang="zh-CN" dirty="0" smtClean="0"/>
          </a:p>
          <a:p>
            <a:endParaRPr lang="en-US" altLang="zh-CN" dirty="0"/>
          </a:p>
          <a:p>
            <a:endParaRPr lang="en-US" altLang="zh-CN" dirty="0" smtClean="0"/>
          </a:p>
          <a:p>
            <a:endParaRPr lang="en-US" altLang="zh-CN" dirty="0"/>
          </a:p>
          <a:p>
            <a:endParaRPr lang="en-US" altLang="zh-CN" dirty="0" smtClean="0"/>
          </a:p>
          <a:p>
            <a:r>
              <a:rPr lang="en-US" altLang="zh-CN" dirty="0" smtClean="0"/>
              <a:t>Handling updates with static techniques</a:t>
            </a:r>
          </a:p>
          <a:p>
            <a:pPr lvl="1"/>
            <a:r>
              <a:rPr lang="en-US" altLang="zh-CN" dirty="0" smtClean="0"/>
              <a:t>Rebuild index from scratch</a:t>
            </a:r>
            <a:endParaRPr lang="zh-CN" altLang="en-US" dirty="0"/>
          </a:p>
        </p:txBody>
      </p:sp>
      <p:sp>
        <p:nvSpPr>
          <p:cNvPr id="4" name="Rounded Rectangle 11"/>
          <p:cNvSpPr/>
          <p:nvPr/>
        </p:nvSpPr>
        <p:spPr bwMode="auto">
          <a:xfrm>
            <a:off x="755576" y="1691516"/>
            <a:ext cx="3456384" cy="792088"/>
          </a:xfrm>
          <a:prstGeom prst="roundRect">
            <a:avLst/>
          </a:prstGeom>
          <a:solidFill>
            <a:srgbClr val="659BD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1"/>
            <a:r>
              <a:rPr lang="en-US" sz="2400" dirty="0" smtClean="0">
                <a:latin typeface="Times New Roman" pitchFamily="18" charset="0"/>
                <a:cs typeface="Times New Roman" pitchFamily="18" charset="0"/>
              </a:rPr>
              <a:t>Social networks</a:t>
            </a:r>
            <a:endParaRPr lang="en-US" sz="2400" dirty="0">
              <a:latin typeface="Times New Roman" pitchFamily="18" charset="0"/>
              <a:cs typeface="Times New Roman" pitchFamily="18" charset="0"/>
            </a:endParaRPr>
          </a:p>
        </p:txBody>
      </p:sp>
      <p:sp>
        <p:nvSpPr>
          <p:cNvPr id="5" name="Rounded Rectangle 12"/>
          <p:cNvSpPr/>
          <p:nvPr/>
        </p:nvSpPr>
        <p:spPr bwMode="auto">
          <a:xfrm>
            <a:off x="755576" y="2699628"/>
            <a:ext cx="3456384" cy="792088"/>
          </a:xfrm>
          <a:prstGeom prst="roundRect">
            <a:avLst/>
          </a:prstGeom>
          <a:solidFill>
            <a:srgbClr val="E569D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1"/>
            <a:r>
              <a:rPr lang="en-US" sz="2400" dirty="0" smtClean="0">
                <a:latin typeface="Times New Roman" pitchFamily="18" charset="0"/>
                <a:cs typeface="Times New Roman" pitchFamily="18" charset="0"/>
              </a:rPr>
              <a:t>Semantic Web</a:t>
            </a:r>
            <a:endParaRPr lang="en-US" sz="2400" dirty="0">
              <a:latin typeface="Times New Roman" pitchFamily="18" charset="0"/>
              <a:cs typeface="Times New Roman" pitchFamily="18" charset="0"/>
            </a:endParaRPr>
          </a:p>
        </p:txBody>
      </p:sp>
      <p:sp>
        <p:nvSpPr>
          <p:cNvPr id="6" name="Rounded Rectangle 14"/>
          <p:cNvSpPr/>
          <p:nvPr/>
        </p:nvSpPr>
        <p:spPr bwMode="auto">
          <a:xfrm>
            <a:off x="5076056" y="1628800"/>
            <a:ext cx="3456384" cy="792088"/>
          </a:xfrm>
          <a:prstGeom prst="round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1"/>
            <a:r>
              <a:rPr lang="en-US" sz="2400" dirty="0" smtClean="0">
                <a:solidFill>
                  <a:schemeClr val="bg1"/>
                </a:solidFill>
                <a:latin typeface="Times New Roman" pitchFamily="18" charset="0"/>
                <a:cs typeface="Times New Roman" pitchFamily="18" charset="0"/>
              </a:rPr>
              <a:t>XML documents</a:t>
            </a:r>
          </a:p>
        </p:txBody>
      </p:sp>
      <p:sp>
        <p:nvSpPr>
          <p:cNvPr id="7" name="Rounded Rectangle 15"/>
          <p:cNvSpPr/>
          <p:nvPr/>
        </p:nvSpPr>
        <p:spPr bwMode="auto">
          <a:xfrm>
            <a:off x="5076056" y="2708920"/>
            <a:ext cx="3456384" cy="792088"/>
          </a:xfrm>
          <a:prstGeom prst="roundRect">
            <a:avLst/>
          </a:prstGeom>
          <a:solidFill>
            <a:srgbClr val="99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1"/>
            <a:r>
              <a:rPr lang="en-US" sz="2400" dirty="0" smtClean="0">
                <a:latin typeface="Times New Roman" pitchFamily="18" charset="0"/>
                <a:cs typeface="Times New Roman" pitchFamily="18" charset="0"/>
              </a:rPr>
              <a:t>Road networks</a:t>
            </a:r>
          </a:p>
        </p:txBody>
      </p:sp>
      <p:sp>
        <p:nvSpPr>
          <p:cNvPr id="8" name="TextBox 7"/>
          <p:cNvSpPr txBox="1"/>
          <p:nvPr/>
        </p:nvSpPr>
        <p:spPr>
          <a:xfrm>
            <a:off x="4499992" y="3501008"/>
            <a:ext cx="648072" cy="523220"/>
          </a:xfrm>
          <a:prstGeom prst="rect">
            <a:avLst/>
          </a:prstGeom>
          <a:noFill/>
        </p:spPr>
        <p:txBody>
          <a:bodyPr wrap="square" rtlCol="0">
            <a:spAutoFit/>
          </a:bodyPr>
          <a:lstStyle/>
          <a:p>
            <a:r>
              <a:rPr lang="en-US" sz="2800" dirty="0" smtClean="0"/>
              <a:t>…</a:t>
            </a:r>
            <a:endParaRPr lang="en-US" sz="2800" dirty="0"/>
          </a:p>
        </p:txBody>
      </p:sp>
    </p:spTree>
    <p:extLst>
      <p:ext uri="{BB962C8B-B14F-4D97-AF65-F5344CB8AC3E}">
        <p14:creationId xmlns:p14="http://schemas.microsoft.com/office/powerpoint/2010/main" val="251142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Improvement on existing TOL indices</a:t>
            </a:r>
            <a:endParaRPr lang="zh-CN" altLang="en-US" dirty="0"/>
          </a:p>
        </p:txBody>
      </p:sp>
      <p:sp>
        <p:nvSpPr>
          <p:cNvPr id="3" name="内容占位符 2"/>
          <p:cNvSpPr>
            <a:spLocks noGrp="1"/>
          </p:cNvSpPr>
          <p:nvPr>
            <p:ph idx="1"/>
          </p:nvPr>
        </p:nvSpPr>
        <p:spPr/>
        <p:txBody>
          <a:bodyPr/>
          <a:lstStyle/>
          <a:p>
            <a:endParaRPr lang="zh-CN" alt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463" y="2241798"/>
            <a:ext cx="707707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894434"/>
            <a:ext cx="708660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21087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TOL updates </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DAG g </a:t>
                </a:r>
                <a14:m>
                  <m:oMath xmlns:m="http://schemas.openxmlformats.org/officeDocument/2006/math">
                    <m:r>
                      <a:rPr lang="en-US" altLang="zh-CN" i="1" smtClean="0">
                        <a:latin typeface="Cambria Math"/>
                        <a:ea typeface="Cambria Math"/>
                      </a:rPr>
                      <m:t>→</m:t>
                    </m:r>
                  </m:oMath>
                </a14:m>
                <a:r>
                  <a:rPr lang="zh-CN" altLang="en-US" dirty="0" smtClean="0"/>
                  <a:t> </a:t>
                </a:r>
                <a:r>
                  <a:rPr lang="en-US" altLang="zh-CN" dirty="0" smtClean="0"/>
                  <a:t>Graph g’</a:t>
                </a:r>
              </a:p>
              <a:p>
                <a:pPr lvl="1"/>
                <a:r>
                  <a:rPr lang="en-US" altLang="zh-CN" dirty="0" smtClean="0"/>
                  <a:t>g’ might not be DAG</a:t>
                </a:r>
              </a:p>
              <a:p>
                <a:pPr lvl="1"/>
                <a:r>
                  <a:rPr lang="en-US" altLang="zh-CN" dirty="0" smtClean="0"/>
                  <a:t>Adopting the solution in [</a:t>
                </a:r>
                <a:r>
                  <a:rPr lang="en-US" altLang="zh-CN" dirty="0" err="1"/>
                  <a:t>Yildirim</a:t>
                </a:r>
                <a:r>
                  <a:rPr lang="en-US" altLang="zh-CN" dirty="0"/>
                  <a:t>. </a:t>
                </a:r>
                <a:r>
                  <a:rPr lang="en-US" altLang="zh-CN" dirty="0" err="1"/>
                  <a:t>CoRR</a:t>
                </a:r>
                <a:r>
                  <a:rPr lang="en-US" altLang="zh-CN" dirty="0"/>
                  <a:t> 2013</a:t>
                </a:r>
                <a:r>
                  <a:rPr lang="en-US" altLang="zh-CN" dirty="0" smtClean="0"/>
                  <a:t>]</a:t>
                </a:r>
              </a:p>
              <a:p>
                <a:pPr lvl="2"/>
                <a:r>
                  <a:rPr lang="en-US" altLang="zh-CN" dirty="0" smtClean="0"/>
                  <a:t>Incrementally maintaining strongly connected components (SCC).</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t="-18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63505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Difference of BU and BL</a:t>
            </a:r>
            <a:endParaRPr lang="zh-CN" altLang="en-US" dirty="0"/>
          </a:p>
        </p:txBody>
      </p:sp>
      <p:sp>
        <p:nvSpPr>
          <p:cNvPr id="3" name="内容占位符 2"/>
          <p:cNvSpPr>
            <a:spLocks noGrp="1"/>
          </p:cNvSpPr>
          <p:nvPr>
            <p:ph idx="1"/>
          </p:nvPr>
        </p:nvSpPr>
        <p:spPr/>
        <p:txBody>
          <a:bodyPr/>
          <a:lstStyle/>
          <a:p>
            <a:r>
              <a:rPr lang="en-US" altLang="zh-CN" dirty="0" smtClean="0"/>
              <a:t>Differs in the way that they quantify the importance of each vertex.</a:t>
            </a:r>
          </a:p>
          <a:p>
            <a:endParaRPr lang="en-US" altLang="zh-CN" dirty="0"/>
          </a:p>
          <a:p>
            <a:r>
              <a:rPr lang="en-US" altLang="zh-CN" dirty="0" smtClean="0"/>
              <a:t>Both of them use some heuristics to derive the total order that tries to capture the relative importance as accurate as possible</a:t>
            </a:r>
          </a:p>
          <a:p>
            <a:pPr lvl="1"/>
            <a:r>
              <a:rPr lang="en-US" altLang="zh-CN" dirty="0" smtClean="0"/>
              <a:t>Using different heuristics.</a:t>
            </a:r>
          </a:p>
        </p:txBody>
      </p:sp>
    </p:spTree>
    <p:extLst>
      <p:ext uri="{BB962C8B-B14F-4D97-AF65-F5344CB8AC3E}">
        <p14:creationId xmlns:p14="http://schemas.microsoft.com/office/powerpoint/2010/main" val="13762818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43" name="Elbow Connector 42"/>
          <p:cNvCxnSpPr/>
          <p:nvPr/>
        </p:nvCxnSpPr>
        <p:spPr>
          <a:xfrm>
            <a:off x="5082108" y="1904256"/>
            <a:ext cx="1008112" cy="936104"/>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US" dirty="0" smtClean="0">
                <a:solidFill>
                  <a:schemeClr val="tx1"/>
                </a:solidFill>
              </a:rPr>
              <a:t>TOL Insertion 1: deciding vertex level</a:t>
            </a:r>
            <a:endParaRPr lang="en-US" dirty="0"/>
          </a:p>
        </p:txBody>
      </p:sp>
      <p:graphicFrame>
        <p:nvGraphicFramePr>
          <p:cNvPr id="4" name="Content Placeholder 3"/>
          <p:cNvGraphicFramePr>
            <a:graphicFrameLocks noGrp="1"/>
          </p:cNvGraphicFramePr>
          <p:nvPr>
            <p:ph idx="1"/>
          </p:nvPr>
        </p:nvGraphicFramePr>
        <p:xfrm>
          <a:off x="738560" y="1400200"/>
          <a:ext cx="2026568" cy="2225040"/>
        </p:xfrm>
        <a:graphic>
          <a:graphicData uri="http://schemas.openxmlformats.org/drawingml/2006/table">
            <a:tbl>
              <a:tblPr firstRow="1" bandRow="1">
                <a:tableStyleId>{073A0DAA-6AF3-43AB-8588-CEC1D06C72B9}</a:tableStyleId>
              </a:tblPr>
              <a:tblGrid>
                <a:gridCol w="1013284"/>
                <a:gridCol w="1013284"/>
              </a:tblGrid>
              <a:tr h="370840">
                <a:tc>
                  <a:txBody>
                    <a:bodyPr/>
                    <a:lstStyle/>
                    <a:p>
                      <a:pPr algn="ctr"/>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i</a:t>
                      </a:r>
                      <a:endParaRPr lang="en-US" baseline="-25000" dirty="0">
                        <a:latin typeface="Times New Roman" pitchFamily="18" charset="0"/>
                        <a:cs typeface="Times New Roman" pitchFamily="18" charset="0"/>
                      </a:endParaRPr>
                    </a:p>
                  </a:txBody>
                  <a:tcPr/>
                </a:tc>
                <a:tc>
                  <a:txBody>
                    <a:bodyPr/>
                    <a:lstStyle/>
                    <a:p>
                      <a:r>
                        <a:rPr lang="en-US" i="1"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r>
              <a:tr h="370840">
                <a:tc>
                  <a:txBody>
                    <a:bodyPr/>
                    <a:lstStyle/>
                    <a:p>
                      <a:pPr algn="ctr"/>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1</a:t>
                      </a:r>
                      <a:endParaRPr lang="en-US" baseline="-25000"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a:tc>
              </a:tr>
              <a:tr h="370840">
                <a:tc>
                  <a:txBody>
                    <a:bodyPr/>
                    <a:lstStyle/>
                    <a:p>
                      <a:pPr algn="ctr"/>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2</a:t>
                      </a:r>
                      <a:endParaRPr lang="en-US" baseline="-25000"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a:txBody>
                  <a:tcPr/>
                </a:tc>
              </a:tr>
              <a:tr h="370840">
                <a:tc>
                  <a:txBody>
                    <a:bodyPr/>
                    <a:lstStyle/>
                    <a:p>
                      <a:pPr algn="ct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r>
              <a:tr h="370840">
                <a:tc>
                  <a:txBody>
                    <a:bodyPr/>
                    <a:lstStyle/>
                    <a:p>
                      <a:pPr algn="ctr"/>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n-1</a:t>
                      </a:r>
                      <a:endParaRPr lang="en-US" baseline="-25000"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n-1</a:t>
                      </a:r>
                      <a:endParaRPr lang="en-US" dirty="0">
                        <a:latin typeface="Times New Roman" pitchFamily="18" charset="0"/>
                        <a:cs typeface="Times New Roman" pitchFamily="18" charset="0"/>
                      </a:endParaRPr>
                    </a:p>
                  </a:txBody>
                  <a:tcPr/>
                </a:tc>
              </a:tr>
              <a:tr h="370840">
                <a:tc>
                  <a:txBody>
                    <a:bodyPr/>
                    <a:lstStyle/>
                    <a:p>
                      <a:pPr algn="ctr"/>
                      <a:r>
                        <a:rPr lang="en-US" dirty="0" err="1" smtClean="0">
                          <a:latin typeface="Times New Roman" pitchFamily="18" charset="0"/>
                          <a:cs typeface="Times New Roman" pitchFamily="18" charset="0"/>
                        </a:rPr>
                        <a:t>v</a:t>
                      </a:r>
                      <a:r>
                        <a:rPr lang="en-US" baseline="-25000" dirty="0" err="1" smtClean="0">
                          <a:latin typeface="Times New Roman" pitchFamily="18" charset="0"/>
                          <a:cs typeface="Times New Roman" pitchFamily="18" charset="0"/>
                        </a:rPr>
                        <a:t>n</a:t>
                      </a:r>
                      <a:endParaRPr lang="en-US" baseline="-25000"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n</a:t>
                      </a:r>
                      <a:endParaRPr lang="en-US" dirty="0">
                        <a:latin typeface="Times New Roman" pitchFamily="18" charset="0"/>
                        <a:cs typeface="Times New Roman" pitchFamily="18" charset="0"/>
                      </a:endParaRPr>
                    </a:p>
                  </a:txBody>
                  <a:tcPr/>
                </a:tc>
              </a:tr>
            </a:tbl>
          </a:graphicData>
        </a:graphic>
      </p:graphicFrame>
      <p:sp>
        <p:nvSpPr>
          <p:cNvPr id="6" name="Down Arrow 5"/>
          <p:cNvSpPr/>
          <p:nvPr/>
        </p:nvSpPr>
        <p:spPr>
          <a:xfrm>
            <a:off x="1623864" y="3814564"/>
            <a:ext cx="21602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894608" y="2624336"/>
            <a:ext cx="246948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355876" y="2251596"/>
            <a:ext cx="1224136"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Insert v</a:t>
            </a:r>
            <a:endParaRPr lang="en-US" sz="2400" dirty="0">
              <a:latin typeface="Times New Roman" pitchFamily="18" charset="0"/>
              <a:cs typeface="Times New Roman" pitchFamily="18" charset="0"/>
            </a:endParaRPr>
          </a:p>
        </p:txBody>
      </p:sp>
      <p:graphicFrame>
        <p:nvGraphicFramePr>
          <p:cNvPr id="10" name="Content Placeholder 3"/>
          <p:cNvGraphicFramePr>
            <a:graphicFrameLocks/>
          </p:cNvGraphicFramePr>
          <p:nvPr/>
        </p:nvGraphicFramePr>
        <p:xfrm>
          <a:off x="6018212" y="1472208"/>
          <a:ext cx="2026568" cy="2225040"/>
        </p:xfrm>
        <a:graphic>
          <a:graphicData uri="http://schemas.openxmlformats.org/drawingml/2006/table">
            <a:tbl>
              <a:tblPr firstRow="1" bandRow="1">
                <a:tableStyleId>{073A0DAA-6AF3-43AB-8588-CEC1D06C72B9}</a:tableStyleId>
              </a:tblPr>
              <a:tblGrid>
                <a:gridCol w="1013284"/>
                <a:gridCol w="1013284"/>
              </a:tblGrid>
              <a:tr h="370840">
                <a:tc>
                  <a:txBody>
                    <a:bodyPr/>
                    <a:lstStyle/>
                    <a:p>
                      <a:pPr algn="ctr"/>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i</a:t>
                      </a:r>
                      <a:endParaRPr lang="en-US" baseline="-25000" dirty="0">
                        <a:latin typeface="Times New Roman" pitchFamily="18" charset="0"/>
                        <a:cs typeface="Times New Roman" pitchFamily="18" charset="0"/>
                      </a:endParaRPr>
                    </a:p>
                  </a:txBody>
                  <a:tcPr/>
                </a:tc>
                <a:tc>
                  <a:txBody>
                    <a:bodyPr/>
                    <a:lstStyle/>
                    <a:p>
                      <a:r>
                        <a:rPr lang="en-US" i="1"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r>
              <a:tr h="370840">
                <a:tc>
                  <a:txBody>
                    <a:bodyPr/>
                    <a:lstStyle/>
                    <a:p>
                      <a:pPr algn="ctr"/>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1</a:t>
                      </a:r>
                      <a:endParaRPr lang="en-US" baseline="-25000"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a:tc>
              </a:tr>
              <a:tr h="370840">
                <a:tc>
                  <a:txBody>
                    <a:bodyPr/>
                    <a:lstStyle/>
                    <a:p>
                      <a:pPr algn="ctr"/>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2</a:t>
                      </a:r>
                      <a:endParaRPr lang="en-US" baseline="-25000"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a:txBody>
                  <a:tcPr/>
                </a:tc>
              </a:tr>
              <a:tr h="370840">
                <a:tc>
                  <a:txBody>
                    <a:bodyPr/>
                    <a:lstStyle/>
                    <a:p>
                      <a:pPr algn="ct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r>
              <a:tr h="370840">
                <a:tc>
                  <a:txBody>
                    <a:bodyPr/>
                    <a:lstStyle/>
                    <a:p>
                      <a:pPr algn="ctr"/>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n-1</a:t>
                      </a:r>
                      <a:endParaRPr lang="en-US" baseline="-25000"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n-1</a:t>
                      </a:r>
                      <a:endParaRPr lang="en-US" dirty="0">
                        <a:latin typeface="Times New Roman" pitchFamily="18" charset="0"/>
                        <a:cs typeface="Times New Roman" pitchFamily="18" charset="0"/>
                      </a:endParaRPr>
                    </a:p>
                  </a:txBody>
                  <a:tcPr/>
                </a:tc>
              </a:tr>
              <a:tr h="370840">
                <a:tc>
                  <a:txBody>
                    <a:bodyPr/>
                    <a:lstStyle/>
                    <a:p>
                      <a:pPr algn="ctr"/>
                      <a:r>
                        <a:rPr lang="en-US" dirty="0" err="1" smtClean="0">
                          <a:latin typeface="Times New Roman" pitchFamily="18" charset="0"/>
                          <a:cs typeface="Times New Roman" pitchFamily="18" charset="0"/>
                        </a:rPr>
                        <a:t>v</a:t>
                      </a:r>
                      <a:r>
                        <a:rPr lang="en-US" baseline="-25000" dirty="0" err="1" smtClean="0">
                          <a:latin typeface="Times New Roman" pitchFamily="18" charset="0"/>
                          <a:cs typeface="Times New Roman" pitchFamily="18" charset="0"/>
                        </a:rPr>
                        <a:t>n</a:t>
                      </a:r>
                      <a:endParaRPr lang="en-US" baseline="-25000"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n</a:t>
                      </a:r>
                      <a:endParaRPr lang="en-US" dirty="0">
                        <a:latin typeface="Times New Roman" pitchFamily="18" charset="0"/>
                        <a:cs typeface="Times New Roman" pitchFamily="18" charset="0"/>
                      </a:endParaRPr>
                    </a:p>
                  </a:txBody>
                  <a:tcPr/>
                </a:tc>
              </a:tr>
            </a:tbl>
          </a:graphicData>
        </a:graphic>
      </p:graphicFrame>
      <p:sp>
        <p:nvSpPr>
          <p:cNvPr id="11" name="Rounded Rectangle 10"/>
          <p:cNvSpPr/>
          <p:nvPr/>
        </p:nvSpPr>
        <p:spPr>
          <a:xfrm>
            <a:off x="2987824" y="1664948"/>
            <a:ext cx="2520280" cy="43204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bg1"/>
                </a:solidFill>
                <a:latin typeface="Times New Roman" pitchFamily="18" charset="0"/>
                <a:cs typeface="Times New Roman" pitchFamily="18" charset="0"/>
              </a:rPr>
              <a:t>l</a:t>
            </a:r>
            <a:r>
              <a:rPr lang="en-US" dirty="0" smtClean="0">
                <a:solidFill>
                  <a:schemeClr val="bg1"/>
                </a:solidFill>
                <a:latin typeface="Times New Roman" pitchFamily="18" charset="0"/>
                <a:cs typeface="Times New Roman" pitchFamily="18" charset="0"/>
              </a:rPr>
              <a:t>(v)=1 or 2 or… or n+1?</a:t>
            </a:r>
            <a:endParaRPr lang="en-US" dirty="0">
              <a:solidFill>
                <a:schemeClr val="bg1"/>
              </a:solidFill>
              <a:latin typeface="Times New Roman" pitchFamily="18" charset="0"/>
              <a:cs typeface="Times New Roman" pitchFamily="18" charset="0"/>
            </a:endParaRPr>
          </a:p>
        </p:txBody>
      </p:sp>
      <p:graphicFrame>
        <p:nvGraphicFramePr>
          <p:cNvPr id="47" name="Content Placeholder 3"/>
          <p:cNvGraphicFramePr>
            <a:graphicFrameLocks/>
          </p:cNvGraphicFramePr>
          <p:nvPr/>
        </p:nvGraphicFramePr>
        <p:xfrm>
          <a:off x="2970808" y="3662680"/>
          <a:ext cx="2026568" cy="2966720"/>
        </p:xfrm>
        <a:graphic>
          <a:graphicData uri="http://schemas.openxmlformats.org/drawingml/2006/table">
            <a:tbl>
              <a:tblPr firstRow="1" bandRow="1">
                <a:tableStyleId>{073A0DAA-6AF3-43AB-8588-CEC1D06C72B9}</a:tableStyleId>
              </a:tblPr>
              <a:tblGrid>
                <a:gridCol w="1013284"/>
                <a:gridCol w="1013284"/>
              </a:tblGrid>
              <a:tr h="370840">
                <a:tc>
                  <a:txBody>
                    <a:bodyPr/>
                    <a:lstStyle/>
                    <a:p>
                      <a:pPr algn="ctr"/>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i</a:t>
                      </a:r>
                      <a:endParaRPr lang="en-US" baseline="-25000" dirty="0">
                        <a:latin typeface="Times New Roman" pitchFamily="18" charset="0"/>
                        <a:cs typeface="Times New Roman" pitchFamily="18" charset="0"/>
                      </a:endParaRPr>
                    </a:p>
                  </a:txBody>
                  <a:tcPr/>
                </a:tc>
                <a:tc>
                  <a:txBody>
                    <a:bodyPr/>
                    <a:lstStyle/>
                    <a:p>
                      <a:r>
                        <a:rPr lang="en-US" i="1"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r>
              <a:tr h="370840">
                <a:tc>
                  <a:txBody>
                    <a:bodyPr/>
                    <a:lstStyle/>
                    <a:p>
                      <a:pPr algn="ctr"/>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1</a:t>
                      </a:r>
                      <a:endParaRPr lang="en-US" baseline="-25000"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a:tc>
              </a:tr>
              <a:tr h="370840">
                <a:tc>
                  <a:txBody>
                    <a:bodyPr/>
                    <a:lstStyle/>
                    <a:p>
                      <a:pPr algn="ctr"/>
                      <a:r>
                        <a:rPr lang="en-US" dirty="0" smtClean="0">
                          <a:latin typeface="Times New Roman" pitchFamily="18" charset="0"/>
                          <a:cs typeface="Times New Roman" pitchFamily="18" charset="0"/>
                        </a:rPr>
                        <a:t>…</a:t>
                      </a:r>
                      <a:endParaRPr lang="en-US" baseline="-25000"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r>
              <a:tr h="370840">
                <a:tc>
                  <a:txBody>
                    <a:bodyPr/>
                    <a:lstStyle/>
                    <a:p>
                      <a:pPr algn="ctr"/>
                      <a:r>
                        <a:rPr lang="en-US" dirty="0" smtClean="0">
                          <a:latin typeface="Times New Roman" pitchFamily="18" charset="0"/>
                          <a:cs typeface="Times New Roman" pitchFamily="18" charset="0"/>
                        </a:rPr>
                        <a:t>v</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k</a:t>
                      </a:r>
                      <a:endParaRPr lang="en-US" dirty="0">
                        <a:latin typeface="Times New Roman" pitchFamily="18" charset="0"/>
                        <a:cs typeface="Times New Roman" pitchFamily="18" charset="0"/>
                      </a:endParaRPr>
                    </a:p>
                  </a:txBody>
                  <a:tcPr/>
                </a:tc>
              </a:tr>
              <a:tr h="370840">
                <a:tc>
                  <a:txBody>
                    <a:bodyPr/>
                    <a:lstStyle/>
                    <a:p>
                      <a:pPr algn="ctr"/>
                      <a:r>
                        <a:rPr lang="en-US" dirty="0" err="1" smtClean="0">
                          <a:latin typeface="Times New Roman" pitchFamily="18" charset="0"/>
                          <a:cs typeface="Times New Roman" pitchFamily="18" charset="0"/>
                        </a:rPr>
                        <a:t>v</a:t>
                      </a:r>
                      <a:r>
                        <a:rPr lang="en-US" baseline="-25000" dirty="0" err="1" smtClean="0">
                          <a:latin typeface="Times New Roman" pitchFamily="18" charset="0"/>
                          <a:cs typeface="Times New Roman" pitchFamily="18" charset="0"/>
                        </a:rPr>
                        <a:t>k</a:t>
                      </a:r>
                      <a:endParaRPr lang="en-US" baseline="-25000"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k+1</a:t>
                      </a:r>
                      <a:endParaRPr lang="en-US" dirty="0">
                        <a:latin typeface="Times New Roman" pitchFamily="18" charset="0"/>
                        <a:cs typeface="Times New Roman" pitchFamily="18" charset="0"/>
                      </a:endParaRPr>
                    </a:p>
                  </a:txBody>
                  <a:tcPr/>
                </a:tc>
              </a:tr>
              <a:tr h="370840">
                <a:tc>
                  <a:txBody>
                    <a:bodyPr/>
                    <a:lstStyle/>
                    <a:p>
                      <a:pPr algn="ct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r>
              <a:tr h="370840">
                <a:tc>
                  <a:txBody>
                    <a:bodyPr/>
                    <a:lstStyle/>
                    <a:p>
                      <a:pPr algn="ctr"/>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n-1</a:t>
                      </a:r>
                      <a:endParaRPr lang="en-US" baseline="-25000"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n</a:t>
                      </a:r>
                      <a:endParaRPr lang="en-US" dirty="0">
                        <a:latin typeface="Times New Roman" pitchFamily="18" charset="0"/>
                        <a:cs typeface="Times New Roman" pitchFamily="18" charset="0"/>
                      </a:endParaRPr>
                    </a:p>
                  </a:txBody>
                  <a:tcPr/>
                </a:tc>
              </a:tr>
              <a:tr h="370840">
                <a:tc>
                  <a:txBody>
                    <a:bodyPr/>
                    <a:lstStyle/>
                    <a:p>
                      <a:pPr algn="ctr"/>
                      <a:r>
                        <a:rPr lang="en-US" dirty="0" err="1" smtClean="0">
                          <a:latin typeface="Times New Roman" pitchFamily="18" charset="0"/>
                          <a:cs typeface="Times New Roman" pitchFamily="18" charset="0"/>
                        </a:rPr>
                        <a:t>v</a:t>
                      </a:r>
                      <a:r>
                        <a:rPr lang="en-US" baseline="-25000" dirty="0" err="1" smtClean="0">
                          <a:latin typeface="Times New Roman" pitchFamily="18" charset="0"/>
                          <a:cs typeface="Times New Roman" pitchFamily="18" charset="0"/>
                        </a:rPr>
                        <a:t>n</a:t>
                      </a:r>
                      <a:endParaRPr lang="en-US" baseline="-25000"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n+1</a:t>
                      </a:r>
                      <a:endParaRPr lang="en-US" dirty="0">
                        <a:latin typeface="Times New Roman" pitchFamily="18" charset="0"/>
                        <a:cs typeface="Times New Roman" pitchFamily="18" charset="0"/>
                      </a:endParaRPr>
                    </a:p>
                  </a:txBody>
                  <a:tcPr/>
                </a:tc>
              </a:tr>
            </a:tbl>
          </a:graphicData>
        </a:graphic>
      </p:graphicFrame>
      <p:sp>
        <p:nvSpPr>
          <p:cNvPr id="50" name="Down Arrow 49"/>
          <p:cNvSpPr/>
          <p:nvPr/>
        </p:nvSpPr>
        <p:spPr>
          <a:xfrm rot="2537722">
            <a:off x="5905153" y="3651488"/>
            <a:ext cx="360040" cy="20009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12"/>
          <p:cNvSpPr/>
          <p:nvPr/>
        </p:nvSpPr>
        <p:spPr>
          <a:xfrm>
            <a:off x="1043608" y="4509120"/>
            <a:ext cx="1368152" cy="86409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TOL  index</a:t>
            </a:r>
            <a:endParaRPr lang="en-US" baseline="-25000" dirty="0">
              <a:latin typeface="Times New Roman" pitchFamily="18" charset="0"/>
              <a:cs typeface="Times New Roman" pitchFamily="18" charset="0"/>
            </a:endParaRPr>
          </a:p>
        </p:txBody>
      </p:sp>
      <p:sp>
        <p:nvSpPr>
          <p:cNvPr id="15" name="TextBox 14"/>
          <p:cNvSpPr txBox="1"/>
          <p:nvPr/>
        </p:nvSpPr>
        <p:spPr>
          <a:xfrm>
            <a:off x="539552" y="3645024"/>
            <a:ext cx="1008112" cy="646331"/>
          </a:xfrm>
          <a:prstGeom prst="rect">
            <a:avLst/>
          </a:prstGeom>
          <a:noFill/>
        </p:spPr>
        <p:txBody>
          <a:bodyPr wrap="square" rtlCol="0">
            <a:spAutoFit/>
          </a:bodyPr>
          <a:lstStyle/>
          <a:p>
            <a:r>
              <a:rPr lang="en-US" dirty="0" smtClean="0"/>
              <a:t>G=(V,E),</a:t>
            </a:r>
          </a:p>
          <a:p>
            <a:r>
              <a:rPr lang="en-US" dirty="0" smtClean="0"/>
              <a:t>|V|=n.</a:t>
            </a:r>
            <a:endParaRPr lang="en-US" dirty="0"/>
          </a:p>
        </p:txBody>
      </p:sp>
    </p:spTree>
    <p:extLst>
      <p:ext uri="{BB962C8B-B14F-4D97-AF65-F5344CB8AC3E}">
        <p14:creationId xmlns:p14="http://schemas.microsoft.com/office/powerpoint/2010/main" val="3966336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TOL Insertion 1: deciding vertex level</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Content Placeholder 3"/>
          <p:cNvGraphicFramePr>
            <a:graphicFrameLocks/>
          </p:cNvGraphicFramePr>
          <p:nvPr/>
        </p:nvGraphicFramePr>
        <p:xfrm>
          <a:off x="1331640" y="1412776"/>
          <a:ext cx="2026568" cy="2966720"/>
        </p:xfrm>
        <a:graphic>
          <a:graphicData uri="http://schemas.openxmlformats.org/drawingml/2006/table">
            <a:tbl>
              <a:tblPr firstRow="1" bandRow="1">
                <a:tableStyleId>{073A0DAA-6AF3-43AB-8588-CEC1D06C72B9}</a:tableStyleId>
              </a:tblPr>
              <a:tblGrid>
                <a:gridCol w="1013284"/>
                <a:gridCol w="1013284"/>
              </a:tblGrid>
              <a:tr h="370840">
                <a:tc>
                  <a:txBody>
                    <a:bodyPr/>
                    <a:lstStyle/>
                    <a:p>
                      <a:pPr algn="ctr"/>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i</a:t>
                      </a:r>
                      <a:endParaRPr lang="en-US" baseline="-25000" dirty="0">
                        <a:latin typeface="Times New Roman" pitchFamily="18" charset="0"/>
                        <a:cs typeface="Times New Roman" pitchFamily="18" charset="0"/>
                      </a:endParaRPr>
                    </a:p>
                  </a:txBody>
                  <a:tcPr/>
                </a:tc>
                <a:tc>
                  <a:txBody>
                    <a:bodyPr/>
                    <a:lstStyle/>
                    <a:p>
                      <a:r>
                        <a:rPr lang="en-US" i="1"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r>
              <a:tr h="370840">
                <a:tc>
                  <a:txBody>
                    <a:bodyPr/>
                    <a:lstStyle/>
                    <a:p>
                      <a:pPr algn="ctr"/>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1</a:t>
                      </a:r>
                      <a:endParaRPr lang="en-US" baseline="-25000"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a:tc>
              </a:tr>
              <a:tr h="370840">
                <a:tc>
                  <a:txBody>
                    <a:bodyPr/>
                    <a:lstStyle/>
                    <a:p>
                      <a:pPr algn="ctr"/>
                      <a:r>
                        <a:rPr lang="en-US" dirty="0" smtClean="0">
                          <a:latin typeface="Times New Roman" pitchFamily="18" charset="0"/>
                          <a:cs typeface="Times New Roman" pitchFamily="18" charset="0"/>
                        </a:rPr>
                        <a:t>…</a:t>
                      </a:r>
                      <a:endParaRPr lang="en-US" baseline="-25000"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latin typeface="Times New Roman" pitchFamily="18" charset="0"/>
                          <a:cs typeface="Times New Roman" pitchFamily="18" charset="0"/>
                        </a:rPr>
                        <a:t>v</a:t>
                      </a:r>
                      <a:r>
                        <a:rPr lang="en-US" baseline="-25000" dirty="0" err="1" smtClean="0">
                          <a:latin typeface="Times New Roman" pitchFamily="18" charset="0"/>
                          <a:cs typeface="Times New Roman" pitchFamily="18" charset="0"/>
                        </a:rPr>
                        <a:t>k</a:t>
                      </a:r>
                      <a:endParaRPr lang="en-US" baseline="-25000" dirty="0" smtClean="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k</a:t>
                      </a:r>
                      <a:endParaRPr lang="en-US" dirty="0">
                        <a:latin typeface="Times New Roman" pitchFamily="18" charset="0"/>
                        <a:cs typeface="Times New Roman" pitchFamily="18" charset="0"/>
                      </a:endParaRPr>
                    </a:p>
                  </a:txBody>
                  <a:tcPr/>
                </a:tc>
              </a:tr>
              <a:tr h="370840">
                <a:tc>
                  <a:txBody>
                    <a:bodyPr/>
                    <a:lstStyle/>
                    <a:p>
                      <a:pPr algn="ctr"/>
                      <a:r>
                        <a:rPr lang="en-US" dirty="0" smtClean="0">
                          <a:latin typeface="Times New Roman" pitchFamily="18" charset="0"/>
                          <a:cs typeface="Times New Roman" pitchFamily="18" charset="0"/>
                        </a:rPr>
                        <a:t>v</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k+1</a:t>
                      </a:r>
                      <a:endParaRPr lang="en-US" dirty="0">
                        <a:latin typeface="Times New Roman" pitchFamily="18" charset="0"/>
                        <a:cs typeface="Times New Roman" pitchFamily="18" charset="0"/>
                      </a:endParaRPr>
                    </a:p>
                  </a:txBody>
                  <a:tcPr/>
                </a:tc>
              </a:tr>
              <a:tr h="370840">
                <a:tc>
                  <a:txBody>
                    <a:bodyPr/>
                    <a:lstStyle/>
                    <a:p>
                      <a:pPr algn="ct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r>
              <a:tr h="370840">
                <a:tc>
                  <a:txBody>
                    <a:bodyPr/>
                    <a:lstStyle/>
                    <a:p>
                      <a:pPr algn="ctr"/>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n-1</a:t>
                      </a:r>
                      <a:endParaRPr lang="en-US" baseline="-25000"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n</a:t>
                      </a:r>
                      <a:endParaRPr lang="en-US" dirty="0">
                        <a:latin typeface="Times New Roman" pitchFamily="18" charset="0"/>
                        <a:cs typeface="Times New Roman" pitchFamily="18" charset="0"/>
                      </a:endParaRPr>
                    </a:p>
                  </a:txBody>
                  <a:tcPr/>
                </a:tc>
              </a:tr>
              <a:tr h="370840">
                <a:tc>
                  <a:txBody>
                    <a:bodyPr/>
                    <a:lstStyle/>
                    <a:p>
                      <a:pPr algn="ctr"/>
                      <a:r>
                        <a:rPr lang="en-US" dirty="0" err="1" smtClean="0">
                          <a:latin typeface="Times New Roman" pitchFamily="18" charset="0"/>
                          <a:cs typeface="Times New Roman" pitchFamily="18" charset="0"/>
                        </a:rPr>
                        <a:t>v</a:t>
                      </a:r>
                      <a:r>
                        <a:rPr lang="en-US" baseline="-25000" dirty="0" err="1" smtClean="0">
                          <a:latin typeface="Times New Roman" pitchFamily="18" charset="0"/>
                          <a:cs typeface="Times New Roman" pitchFamily="18" charset="0"/>
                        </a:rPr>
                        <a:t>n</a:t>
                      </a:r>
                      <a:endParaRPr lang="en-US" baseline="-25000"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n+1</a:t>
                      </a:r>
                      <a:endParaRPr lang="en-US" dirty="0">
                        <a:latin typeface="Times New Roman" pitchFamily="18" charset="0"/>
                        <a:cs typeface="Times New Roman" pitchFamily="18" charset="0"/>
                      </a:endParaRPr>
                    </a:p>
                  </a:txBody>
                  <a:tcPr/>
                </a:tc>
              </a:tr>
            </a:tbl>
          </a:graphicData>
        </a:graphic>
      </p:graphicFrame>
      <p:graphicFrame>
        <p:nvGraphicFramePr>
          <p:cNvPr id="5" name="Content Placeholder 3"/>
          <p:cNvGraphicFramePr>
            <a:graphicFrameLocks/>
          </p:cNvGraphicFramePr>
          <p:nvPr/>
        </p:nvGraphicFramePr>
        <p:xfrm>
          <a:off x="5569768" y="1412776"/>
          <a:ext cx="2026568" cy="2966720"/>
        </p:xfrm>
        <a:graphic>
          <a:graphicData uri="http://schemas.openxmlformats.org/drawingml/2006/table">
            <a:tbl>
              <a:tblPr firstRow="1" bandRow="1">
                <a:tableStyleId>{073A0DAA-6AF3-43AB-8588-CEC1D06C72B9}</a:tableStyleId>
              </a:tblPr>
              <a:tblGrid>
                <a:gridCol w="1013284"/>
                <a:gridCol w="1013284"/>
              </a:tblGrid>
              <a:tr h="370840">
                <a:tc>
                  <a:txBody>
                    <a:bodyPr/>
                    <a:lstStyle/>
                    <a:p>
                      <a:pPr algn="ctr"/>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i</a:t>
                      </a:r>
                      <a:endParaRPr lang="en-US" baseline="-25000" dirty="0">
                        <a:latin typeface="Times New Roman" pitchFamily="18" charset="0"/>
                        <a:cs typeface="Times New Roman" pitchFamily="18" charset="0"/>
                      </a:endParaRPr>
                    </a:p>
                  </a:txBody>
                  <a:tcPr/>
                </a:tc>
                <a:tc>
                  <a:txBody>
                    <a:bodyPr/>
                    <a:lstStyle/>
                    <a:p>
                      <a:r>
                        <a:rPr lang="en-US" i="1"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r>
              <a:tr h="370840">
                <a:tc>
                  <a:txBody>
                    <a:bodyPr/>
                    <a:lstStyle/>
                    <a:p>
                      <a:pPr algn="ctr"/>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1</a:t>
                      </a:r>
                      <a:endParaRPr lang="en-US" baseline="-25000"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a:tc>
              </a:tr>
              <a:tr h="370840">
                <a:tc>
                  <a:txBody>
                    <a:bodyPr/>
                    <a:lstStyle/>
                    <a:p>
                      <a:pPr algn="ctr"/>
                      <a:r>
                        <a:rPr lang="en-US" dirty="0" smtClean="0">
                          <a:latin typeface="Times New Roman" pitchFamily="18" charset="0"/>
                          <a:cs typeface="Times New Roman" pitchFamily="18" charset="0"/>
                        </a:rPr>
                        <a:t>…</a:t>
                      </a:r>
                      <a:endParaRPr lang="en-US" baseline="-25000"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v</a:t>
                      </a:r>
                    </a:p>
                  </a:txBody>
                  <a:tcPr/>
                </a:tc>
                <a:tc>
                  <a:txBody>
                    <a:bodyPr/>
                    <a:lstStyle/>
                    <a:p>
                      <a:pPr algn="ctr"/>
                      <a:r>
                        <a:rPr lang="en-US" dirty="0" smtClean="0">
                          <a:latin typeface="Times New Roman" pitchFamily="18" charset="0"/>
                          <a:cs typeface="Times New Roman" pitchFamily="18" charset="0"/>
                        </a:rPr>
                        <a:t>k</a:t>
                      </a:r>
                      <a:endParaRPr lang="en-US" dirty="0">
                        <a:latin typeface="Times New Roman" pitchFamily="18" charset="0"/>
                        <a:cs typeface="Times New Roman" pitchFamily="18"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latin typeface="Times New Roman" pitchFamily="18" charset="0"/>
                          <a:cs typeface="Times New Roman" pitchFamily="18" charset="0"/>
                        </a:rPr>
                        <a:t>v</a:t>
                      </a:r>
                      <a:r>
                        <a:rPr lang="en-US" baseline="-25000" dirty="0" err="1" smtClean="0">
                          <a:latin typeface="Times New Roman" pitchFamily="18" charset="0"/>
                          <a:cs typeface="Times New Roman" pitchFamily="18" charset="0"/>
                        </a:rPr>
                        <a:t>k</a:t>
                      </a:r>
                      <a:endParaRPr lang="en-US" baseline="-25000" dirty="0" smtClean="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k+1</a:t>
                      </a:r>
                      <a:endParaRPr lang="en-US" dirty="0">
                        <a:latin typeface="Times New Roman" pitchFamily="18" charset="0"/>
                        <a:cs typeface="Times New Roman" pitchFamily="18" charset="0"/>
                      </a:endParaRPr>
                    </a:p>
                  </a:txBody>
                  <a:tcPr/>
                </a:tc>
              </a:tr>
              <a:tr h="370840">
                <a:tc>
                  <a:txBody>
                    <a:bodyPr/>
                    <a:lstStyle/>
                    <a:p>
                      <a:pPr algn="ct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r>
              <a:tr h="370840">
                <a:tc>
                  <a:txBody>
                    <a:bodyPr/>
                    <a:lstStyle/>
                    <a:p>
                      <a:pPr algn="ctr"/>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n-1</a:t>
                      </a:r>
                      <a:endParaRPr lang="en-US" baseline="-25000"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n</a:t>
                      </a:r>
                      <a:endParaRPr lang="en-US" dirty="0">
                        <a:latin typeface="Times New Roman" pitchFamily="18" charset="0"/>
                        <a:cs typeface="Times New Roman" pitchFamily="18" charset="0"/>
                      </a:endParaRPr>
                    </a:p>
                  </a:txBody>
                  <a:tcPr/>
                </a:tc>
              </a:tr>
              <a:tr h="370840">
                <a:tc>
                  <a:txBody>
                    <a:bodyPr/>
                    <a:lstStyle/>
                    <a:p>
                      <a:pPr algn="ctr"/>
                      <a:r>
                        <a:rPr lang="en-US" dirty="0" err="1" smtClean="0">
                          <a:latin typeface="Times New Roman" pitchFamily="18" charset="0"/>
                          <a:cs typeface="Times New Roman" pitchFamily="18" charset="0"/>
                        </a:rPr>
                        <a:t>v</a:t>
                      </a:r>
                      <a:r>
                        <a:rPr lang="en-US" baseline="-25000" dirty="0" err="1" smtClean="0">
                          <a:latin typeface="Times New Roman" pitchFamily="18" charset="0"/>
                          <a:cs typeface="Times New Roman" pitchFamily="18" charset="0"/>
                        </a:rPr>
                        <a:t>n</a:t>
                      </a:r>
                      <a:endParaRPr lang="en-US" baseline="-25000"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n+1</a:t>
                      </a:r>
                      <a:endParaRPr lang="en-US" dirty="0">
                        <a:latin typeface="Times New Roman" pitchFamily="18" charset="0"/>
                        <a:cs typeface="Times New Roman" pitchFamily="18" charset="0"/>
                      </a:endParaRPr>
                    </a:p>
                  </a:txBody>
                  <a:tcPr/>
                </a:tc>
              </a:tr>
            </a:tbl>
          </a:graphicData>
        </a:graphic>
      </p:graphicFrame>
      <p:sp>
        <p:nvSpPr>
          <p:cNvPr id="6" name="Right Arrow 5"/>
          <p:cNvSpPr/>
          <p:nvPr/>
        </p:nvSpPr>
        <p:spPr>
          <a:xfrm>
            <a:off x="3635896" y="2636912"/>
            <a:ext cx="172819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7864" y="2339588"/>
            <a:ext cx="2376264" cy="369332"/>
          </a:xfrm>
          <a:prstGeom prst="rect">
            <a:avLst/>
          </a:prstGeom>
          <a:noFill/>
        </p:spPr>
        <p:txBody>
          <a:bodyPr wrap="square" rtlCol="0">
            <a:spAutoFit/>
          </a:bodyPr>
          <a:lstStyle/>
          <a:p>
            <a:r>
              <a:rPr lang="en-US" dirty="0" smtClean="0">
                <a:latin typeface="Times New Roman" pitchFamily="18" charset="0"/>
                <a:cs typeface="Times New Roman" pitchFamily="18" charset="0"/>
              </a:rPr>
              <a:t>Swap level of v and </a:t>
            </a:r>
            <a:r>
              <a:rPr lang="en-US" dirty="0" err="1" smtClean="0">
                <a:latin typeface="Times New Roman" pitchFamily="18" charset="0"/>
                <a:cs typeface="Times New Roman" pitchFamily="18" charset="0"/>
              </a:rPr>
              <a:t>v</a:t>
            </a:r>
            <a:r>
              <a:rPr lang="en-US" baseline="-25000" dirty="0" err="1" smtClean="0">
                <a:latin typeface="Times New Roman" pitchFamily="18" charset="0"/>
                <a:cs typeface="Times New Roman" pitchFamily="18" charset="0"/>
              </a:rPr>
              <a:t>k</a:t>
            </a:r>
            <a:endParaRPr lang="en-US" baseline="-25000" dirty="0">
              <a:latin typeface="Times New Roman" pitchFamily="18" charset="0"/>
              <a:cs typeface="Times New Roman" pitchFamily="18" charset="0"/>
            </a:endParaRPr>
          </a:p>
        </p:txBody>
      </p:sp>
      <p:sp>
        <p:nvSpPr>
          <p:cNvPr id="9" name="Down Arrow 8"/>
          <p:cNvSpPr/>
          <p:nvPr/>
        </p:nvSpPr>
        <p:spPr>
          <a:xfrm>
            <a:off x="2242344" y="4437112"/>
            <a:ext cx="21602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n 9"/>
          <p:cNvSpPr/>
          <p:nvPr/>
        </p:nvSpPr>
        <p:spPr>
          <a:xfrm>
            <a:off x="1691680" y="5013176"/>
            <a:ext cx="1368152" cy="86409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TOL  index L</a:t>
            </a:r>
            <a:r>
              <a:rPr lang="en-US" baseline="-25000" dirty="0" smtClean="0">
                <a:latin typeface="Times New Roman" pitchFamily="18" charset="0"/>
                <a:cs typeface="Times New Roman" pitchFamily="18" charset="0"/>
              </a:rPr>
              <a:t>k+1</a:t>
            </a:r>
            <a:endParaRPr lang="en-US" baseline="-25000" dirty="0">
              <a:latin typeface="Times New Roman" pitchFamily="18" charset="0"/>
              <a:cs typeface="Times New Roman" pitchFamily="18" charset="0"/>
            </a:endParaRPr>
          </a:p>
        </p:txBody>
      </p:sp>
      <p:sp>
        <p:nvSpPr>
          <p:cNvPr id="11" name="Can 10"/>
          <p:cNvSpPr/>
          <p:nvPr/>
        </p:nvSpPr>
        <p:spPr>
          <a:xfrm>
            <a:off x="6001816" y="5085184"/>
            <a:ext cx="1368152" cy="86409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TOL  index </a:t>
            </a:r>
            <a:r>
              <a:rPr lang="en-US" dirty="0" err="1" smtClean="0">
                <a:latin typeface="Times New Roman" pitchFamily="18" charset="0"/>
                <a:cs typeface="Times New Roman" pitchFamily="18" charset="0"/>
              </a:rPr>
              <a:t>L</a:t>
            </a:r>
            <a:r>
              <a:rPr lang="en-US" baseline="-25000" dirty="0" err="1" smtClean="0">
                <a:latin typeface="Times New Roman" pitchFamily="18" charset="0"/>
                <a:cs typeface="Times New Roman" pitchFamily="18" charset="0"/>
              </a:rPr>
              <a:t>k</a:t>
            </a:r>
            <a:endParaRPr lang="en-US" baseline="-25000" dirty="0">
              <a:latin typeface="Times New Roman" pitchFamily="18" charset="0"/>
              <a:cs typeface="Times New Roman" pitchFamily="18" charset="0"/>
            </a:endParaRPr>
          </a:p>
        </p:txBody>
      </p:sp>
      <p:sp>
        <p:nvSpPr>
          <p:cNvPr id="12" name="Down Arrow 11"/>
          <p:cNvSpPr/>
          <p:nvPr/>
        </p:nvSpPr>
        <p:spPr>
          <a:xfrm>
            <a:off x="6505872" y="4509120"/>
            <a:ext cx="21602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12"/>
          <p:cNvSpPr/>
          <p:nvPr/>
        </p:nvSpPr>
        <p:spPr>
          <a:xfrm>
            <a:off x="3707904" y="5301208"/>
            <a:ext cx="1368152" cy="64807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Times New Roman" pitchFamily="18" charset="0"/>
              <a:cs typeface="Times New Roman" pitchFamily="18" charset="0"/>
            </a:endParaRPr>
          </a:p>
        </p:txBody>
      </p:sp>
      <p:sp>
        <p:nvSpPr>
          <p:cNvPr id="15" name="Can 14"/>
          <p:cNvSpPr/>
          <p:nvPr/>
        </p:nvSpPr>
        <p:spPr>
          <a:xfrm>
            <a:off x="3707904" y="5085184"/>
            <a:ext cx="1368152" cy="360040"/>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err="1" smtClean="0"/>
              <a:t>Δ</a:t>
            </a:r>
            <a:r>
              <a:rPr lang="en-GB" sz="1600" baseline="-25000" dirty="0" err="1" smtClean="0"/>
              <a:t>u</a:t>
            </a:r>
            <a:r>
              <a:rPr lang="en-US" altLang="zh-CN" sz="1600" dirty="0" smtClean="0"/>
              <a:t>=|L</a:t>
            </a:r>
            <a:r>
              <a:rPr lang="en-US" altLang="zh-CN" sz="1600" baseline="-25000" dirty="0" smtClean="0"/>
              <a:t>k+1</a:t>
            </a:r>
            <a:r>
              <a:rPr lang="en-US" altLang="zh-CN" sz="1600" dirty="0" smtClean="0"/>
              <a:t>|-|</a:t>
            </a:r>
            <a:r>
              <a:rPr lang="en-US" altLang="zh-CN" sz="1600" dirty="0" err="1" smtClean="0"/>
              <a:t>L</a:t>
            </a:r>
            <a:r>
              <a:rPr lang="en-US" altLang="zh-CN" sz="1600" baseline="-25000" dirty="0" err="1" smtClean="0"/>
              <a:t>k</a:t>
            </a:r>
            <a:r>
              <a:rPr lang="en-US" altLang="zh-CN" sz="1600" dirty="0" smtClean="0"/>
              <a:t>|</a:t>
            </a:r>
            <a:endParaRPr lang="en-US" sz="1600" baseline="-25000" dirty="0" smtClean="0">
              <a:latin typeface="Times New Roman" pitchFamily="18" charset="0"/>
              <a:cs typeface="Times New Roman" pitchFamily="18" charset="0"/>
            </a:endParaRPr>
          </a:p>
        </p:txBody>
      </p:sp>
      <p:sp>
        <p:nvSpPr>
          <p:cNvPr id="16" name="Right Arrow 15"/>
          <p:cNvSpPr/>
          <p:nvPr/>
        </p:nvSpPr>
        <p:spPr>
          <a:xfrm>
            <a:off x="3203848" y="5301208"/>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5292080" y="5373216"/>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0367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TOL Insertion 1: deciding vertex level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914400" lvl="2" indent="0">
                  <a:buNone/>
                </a:pPr>
                <a:r>
                  <a:rPr lang="en-US" altLang="zh-CN" dirty="0" smtClean="0"/>
                  <a:t>Let </a:t>
                </a:r>
                <a14:m>
                  <m:oMath xmlns:m="http://schemas.openxmlformats.org/officeDocument/2006/math">
                    <m:sSub>
                      <m:sSubPr>
                        <m:ctrlPr>
                          <a:rPr lang="en-US" altLang="zh-CN" i="1">
                            <a:solidFill>
                              <a:srgbClr val="C00000"/>
                            </a:solidFill>
                            <a:latin typeface="Cambria Math"/>
                            <a:ea typeface="Cambria Math"/>
                          </a:rPr>
                        </m:ctrlPr>
                      </m:sSubPr>
                      <m:e>
                        <m:sSub>
                          <m:sSubPr>
                            <m:ctrlPr>
                              <a:rPr lang="en-US" altLang="zh-CN" i="1">
                                <a:solidFill>
                                  <a:schemeClr val="tx2"/>
                                </a:solidFill>
                                <a:latin typeface="Cambria Math"/>
                                <a:ea typeface="Cambria Math"/>
                              </a:rPr>
                            </m:ctrlPr>
                          </m:sSubPr>
                          <m:e>
                            <m:r>
                              <a:rPr lang="en-US" altLang="zh-CN" i="1">
                                <a:solidFill>
                                  <a:schemeClr val="tx2"/>
                                </a:solidFill>
                                <a:latin typeface="Cambria Math"/>
                                <a:ea typeface="Cambria Math"/>
                              </a:rPr>
                              <m:t>𝜃</m:t>
                            </m:r>
                          </m:e>
                          <m:sub>
                            <m:r>
                              <a:rPr lang="en-US" altLang="zh-CN" i="1">
                                <a:solidFill>
                                  <a:schemeClr val="tx2"/>
                                </a:solidFill>
                                <a:latin typeface="Cambria Math"/>
                                <a:ea typeface="Cambria Math"/>
                              </a:rPr>
                              <m:t>𝑘</m:t>
                            </m:r>
                          </m:sub>
                        </m:sSub>
                        <m:r>
                          <a:rPr lang="en-US" altLang="zh-CN" i="1">
                            <a:latin typeface="Cambria Math"/>
                            <a:ea typeface="Cambria Math"/>
                          </a:rPr>
                          <m:t>=</m:t>
                        </m:r>
                        <m:r>
                          <a:rPr lang="en-US" altLang="zh-CN" i="1">
                            <a:solidFill>
                              <a:schemeClr val="tx2"/>
                            </a:solidFill>
                            <a:latin typeface="Cambria Math"/>
                            <a:ea typeface="Cambria Math"/>
                          </a:rPr>
                          <m:t>∆</m:t>
                        </m:r>
                      </m:e>
                      <m:sub>
                        <m:r>
                          <a:rPr lang="en-US" altLang="zh-CN" b="0" i="1" smtClean="0">
                            <a:solidFill>
                              <a:schemeClr val="tx2"/>
                            </a:solidFill>
                            <a:latin typeface="Cambria Math"/>
                            <a:ea typeface="Cambria Math"/>
                          </a:rPr>
                          <m:t>𝑛</m:t>
                        </m:r>
                      </m:sub>
                    </m:sSub>
                    <m:r>
                      <a:rPr lang="en-US" altLang="zh-CN" i="1">
                        <a:latin typeface="Cambria Math"/>
                        <a:ea typeface="Cambria Math"/>
                      </a:rPr>
                      <m:t>+</m:t>
                    </m:r>
                    <m:sSub>
                      <m:sSubPr>
                        <m:ctrlPr>
                          <a:rPr lang="en-US" altLang="zh-CN" i="1">
                            <a:solidFill>
                              <a:srgbClr val="C00000"/>
                            </a:solidFill>
                            <a:latin typeface="Cambria Math"/>
                            <a:ea typeface="Cambria Math"/>
                          </a:rPr>
                        </m:ctrlPr>
                      </m:sSubPr>
                      <m:e>
                        <m:r>
                          <a:rPr lang="en-US" altLang="zh-CN" i="1">
                            <a:solidFill>
                              <a:schemeClr val="tx2"/>
                            </a:solidFill>
                            <a:latin typeface="Cambria Math"/>
                            <a:ea typeface="Cambria Math"/>
                          </a:rPr>
                          <m:t>∆</m:t>
                        </m:r>
                      </m:e>
                      <m:sub>
                        <m:r>
                          <a:rPr lang="en-US" altLang="zh-CN" i="1">
                            <a:solidFill>
                              <a:schemeClr val="tx2"/>
                            </a:solidFill>
                            <a:latin typeface="Cambria Math"/>
                            <a:ea typeface="Cambria Math"/>
                          </a:rPr>
                          <m:t>𝑛</m:t>
                        </m:r>
                        <m:r>
                          <a:rPr lang="en-US" altLang="zh-CN" b="0" i="1" smtClean="0">
                            <a:solidFill>
                              <a:schemeClr val="tx2"/>
                            </a:solidFill>
                            <a:latin typeface="Cambria Math"/>
                            <a:ea typeface="Cambria Math"/>
                          </a:rPr>
                          <m:t>−1</m:t>
                        </m:r>
                      </m:sub>
                    </m:sSub>
                    <m:r>
                      <a:rPr lang="en-US" altLang="zh-CN" i="1">
                        <a:latin typeface="Cambria Math"/>
                        <a:ea typeface="Cambria Math"/>
                      </a:rPr>
                      <m:t>+…+</m:t>
                    </m:r>
                    <m:sSub>
                      <m:sSubPr>
                        <m:ctrlPr>
                          <a:rPr lang="en-US" altLang="zh-CN" i="1">
                            <a:solidFill>
                              <a:schemeClr val="tx2"/>
                            </a:solidFill>
                            <a:latin typeface="Cambria Math"/>
                            <a:ea typeface="Cambria Math"/>
                          </a:rPr>
                        </m:ctrlPr>
                      </m:sSubPr>
                      <m:e>
                        <m:r>
                          <a:rPr lang="en-US" altLang="zh-CN" i="1">
                            <a:solidFill>
                              <a:schemeClr val="tx2"/>
                            </a:solidFill>
                            <a:latin typeface="Cambria Math"/>
                            <a:ea typeface="Cambria Math"/>
                          </a:rPr>
                          <m:t>∆</m:t>
                        </m:r>
                      </m:e>
                      <m:sub>
                        <m:r>
                          <a:rPr lang="en-US" altLang="zh-CN" i="1">
                            <a:solidFill>
                              <a:schemeClr val="tx2"/>
                            </a:solidFill>
                            <a:latin typeface="Cambria Math"/>
                            <a:ea typeface="Cambria Math"/>
                          </a:rPr>
                          <m:t>𝑘</m:t>
                        </m:r>
                      </m:sub>
                    </m:sSub>
                  </m:oMath>
                </a14:m>
                <a:r>
                  <a:rPr lang="en-US" altLang="zh-CN" dirty="0"/>
                  <a:t>, set </a:t>
                </a:r>
                <a14:m>
                  <m:oMath xmlns:m="http://schemas.openxmlformats.org/officeDocument/2006/math">
                    <m:r>
                      <a:rPr lang="en-US" altLang="zh-CN" i="1">
                        <a:solidFill>
                          <a:schemeClr val="tx2"/>
                        </a:solidFill>
                        <a:latin typeface="Cambria Math"/>
                        <a:ea typeface="Cambria Math"/>
                      </a:rPr>
                      <m:t>𝑙</m:t>
                    </m:r>
                    <m:d>
                      <m:dPr>
                        <m:ctrlPr>
                          <a:rPr lang="en-US" altLang="zh-CN" i="1">
                            <a:latin typeface="Cambria Math"/>
                            <a:ea typeface="Cambria Math"/>
                          </a:rPr>
                        </m:ctrlPr>
                      </m:dPr>
                      <m:e>
                        <m:r>
                          <a:rPr lang="en-US" altLang="zh-CN" i="1">
                            <a:solidFill>
                              <a:schemeClr val="tx2"/>
                            </a:solidFill>
                            <a:latin typeface="Cambria Math"/>
                            <a:ea typeface="Cambria Math"/>
                          </a:rPr>
                          <m:t>𝑣</m:t>
                        </m:r>
                      </m:e>
                    </m:d>
                    <m:r>
                      <a:rPr lang="en-US" altLang="zh-CN" i="1">
                        <a:latin typeface="Cambria Math"/>
                        <a:ea typeface="Cambria Math"/>
                      </a:rPr>
                      <m:t>=</m:t>
                    </m:r>
                    <m:func>
                      <m:funcPr>
                        <m:ctrlPr>
                          <a:rPr lang="en-US" altLang="zh-CN" i="1">
                            <a:latin typeface="Cambria Math"/>
                            <a:ea typeface="Cambria Math"/>
                          </a:rPr>
                        </m:ctrlPr>
                      </m:funcPr>
                      <m:fName>
                        <m:r>
                          <m:rPr>
                            <m:sty m:val="p"/>
                          </m:rPr>
                          <a:rPr lang="en-US" altLang="zh-CN">
                            <a:latin typeface="Cambria Math"/>
                            <a:ea typeface="Cambria Math"/>
                          </a:rPr>
                          <m:t>arg</m:t>
                        </m:r>
                      </m:fName>
                      <m:e>
                        <m:sSub>
                          <m:sSubPr>
                            <m:ctrlPr>
                              <a:rPr lang="en-US" altLang="zh-CN" i="1">
                                <a:latin typeface="Cambria Math"/>
                                <a:ea typeface="Cambria Math"/>
                              </a:rPr>
                            </m:ctrlPr>
                          </m:sSubPr>
                          <m:e>
                            <m:r>
                              <m:rPr>
                                <m:sty m:val="p"/>
                              </m:rPr>
                              <a:rPr lang="en-US" altLang="zh-CN">
                                <a:latin typeface="Cambria Math"/>
                                <a:ea typeface="Cambria Math"/>
                              </a:rPr>
                              <m:t>min</m:t>
                            </m:r>
                          </m:e>
                          <m:sub>
                            <m:r>
                              <a:rPr lang="en-US" altLang="zh-CN" i="1">
                                <a:solidFill>
                                  <a:schemeClr val="tx2"/>
                                </a:solidFill>
                                <a:latin typeface="Cambria Math"/>
                                <a:ea typeface="Cambria Math"/>
                              </a:rPr>
                              <m:t>𝑘</m:t>
                            </m:r>
                          </m:sub>
                        </m:sSub>
                        <m:r>
                          <a:rPr lang="en-US" altLang="zh-CN" i="1">
                            <a:latin typeface="Cambria Math"/>
                            <a:ea typeface="Cambria Math"/>
                          </a:rPr>
                          <m:t>{</m:t>
                        </m:r>
                        <m:sSub>
                          <m:sSubPr>
                            <m:ctrlPr>
                              <a:rPr lang="en-US" altLang="zh-CN" i="1">
                                <a:solidFill>
                                  <a:schemeClr val="tx2"/>
                                </a:solidFill>
                                <a:latin typeface="Cambria Math"/>
                                <a:ea typeface="Cambria Math"/>
                              </a:rPr>
                            </m:ctrlPr>
                          </m:sSubPr>
                          <m:e>
                            <m:r>
                              <a:rPr lang="en-US" altLang="zh-CN" i="1">
                                <a:solidFill>
                                  <a:schemeClr val="tx2"/>
                                </a:solidFill>
                                <a:latin typeface="Cambria Math"/>
                                <a:ea typeface="Cambria Math"/>
                              </a:rPr>
                              <m:t>𝜃</m:t>
                            </m:r>
                          </m:e>
                          <m:sub>
                            <m:r>
                              <a:rPr lang="en-US" altLang="zh-CN" i="1">
                                <a:solidFill>
                                  <a:schemeClr val="tx2"/>
                                </a:solidFill>
                                <a:latin typeface="Cambria Math"/>
                                <a:ea typeface="Cambria Math"/>
                              </a:rPr>
                              <m:t>𝑘</m:t>
                            </m:r>
                          </m:sub>
                        </m:sSub>
                        <m:r>
                          <a:rPr lang="en-US" altLang="zh-CN" i="1">
                            <a:latin typeface="Cambria Math"/>
                            <a:ea typeface="Cambria Math"/>
                          </a:rPr>
                          <m:t>}</m:t>
                        </m:r>
                      </m:e>
                    </m:func>
                  </m:oMath>
                </a14:m>
                <a:r>
                  <a:rPr lang="en-US" altLang="zh-CN" dirty="0"/>
                  <a:t>.</a:t>
                </a:r>
              </a:p>
              <a:p>
                <a:pPr marL="914400" lvl="2" indent="0">
                  <a:buClrTx/>
                  <a:buNone/>
                </a:pPr>
                <a:endParaRPr lang="en-US" altLang="zh-CN" sz="3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t="-1078" r="-667"/>
                </a:stretch>
              </a:blipFill>
            </p:spPr>
            <p:txBody>
              <a:bodyPr/>
              <a:lstStyle/>
              <a:p>
                <a:r>
                  <a:rPr lang="zh-CN" altLang="en-US">
                    <a:noFill/>
                  </a:rPr>
                  <a:t> </a:t>
                </a:r>
              </a:p>
            </p:txBody>
          </p:sp>
        </mc:Fallback>
      </mc:AlternateContent>
      <p:sp>
        <p:nvSpPr>
          <p:cNvPr id="4" name="Can 3"/>
          <p:cNvSpPr/>
          <p:nvPr/>
        </p:nvSpPr>
        <p:spPr>
          <a:xfrm>
            <a:off x="1043608" y="2708920"/>
            <a:ext cx="1368152" cy="86409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TOL  index L</a:t>
            </a:r>
            <a:r>
              <a:rPr lang="en-US" baseline="-25000" dirty="0" smtClean="0">
                <a:latin typeface="Times New Roman" pitchFamily="18" charset="0"/>
                <a:cs typeface="Times New Roman" pitchFamily="18" charset="0"/>
              </a:rPr>
              <a:t>n+1</a:t>
            </a:r>
            <a:endParaRPr lang="en-US" baseline="-25000" dirty="0">
              <a:latin typeface="Times New Roman" pitchFamily="18" charset="0"/>
              <a:cs typeface="Times New Roman" pitchFamily="18" charset="0"/>
            </a:endParaRPr>
          </a:p>
        </p:txBody>
      </p:sp>
      <p:sp>
        <p:nvSpPr>
          <p:cNvPr id="5" name="Can 4"/>
          <p:cNvSpPr/>
          <p:nvPr/>
        </p:nvSpPr>
        <p:spPr>
          <a:xfrm>
            <a:off x="5220072" y="2780928"/>
            <a:ext cx="1368152" cy="86409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TOL  index L</a:t>
            </a:r>
            <a:r>
              <a:rPr lang="en-US" baseline="-25000" dirty="0" smtClean="0">
                <a:latin typeface="Times New Roman" pitchFamily="18" charset="0"/>
                <a:cs typeface="Times New Roman" pitchFamily="18" charset="0"/>
              </a:rPr>
              <a:t>n-1</a:t>
            </a:r>
            <a:endParaRPr lang="en-US" baseline="-25000" dirty="0">
              <a:latin typeface="Times New Roman" pitchFamily="18" charset="0"/>
              <a:cs typeface="Times New Roman" pitchFamily="18" charset="0"/>
            </a:endParaRPr>
          </a:p>
        </p:txBody>
      </p:sp>
      <p:sp>
        <p:nvSpPr>
          <p:cNvPr id="6" name="Can 5"/>
          <p:cNvSpPr/>
          <p:nvPr/>
        </p:nvSpPr>
        <p:spPr>
          <a:xfrm>
            <a:off x="3059832" y="2996952"/>
            <a:ext cx="1368152" cy="64807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Times New Roman" pitchFamily="18" charset="0"/>
              <a:cs typeface="Times New Roman" pitchFamily="18" charset="0"/>
            </a:endParaRPr>
          </a:p>
        </p:txBody>
      </p:sp>
      <p:sp>
        <p:nvSpPr>
          <p:cNvPr id="7" name="Can 6"/>
          <p:cNvSpPr/>
          <p:nvPr/>
        </p:nvSpPr>
        <p:spPr>
          <a:xfrm>
            <a:off x="3059832" y="2780928"/>
            <a:ext cx="1368152" cy="360040"/>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err="1" smtClean="0"/>
              <a:t>Δ</a:t>
            </a:r>
            <a:r>
              <a:rPr lang="en-GB" baseline="-25000" dirty="0" err="1" smtClean="0"/>
              <a:t>n</a:t>
            </a:r>
            <a:endParaRPr lang="en-US" baseline="-25000" dirty="0">
              <a:latin typeface="Times New Roman" pitchFamily="18" charset="0"/>
              <a:cs typeface="Times New Roman" pitchFamily="18" charset="0"/>
            </a:endParaRPr>
          </a:p>
        </p:txBody>
      </p:sp>
      <p:sp>
        <p:nvSpPr>
          <p:cNvPr id="8" name="Right Arrow 7"/>
          <p:cNvSpPr/>
          <p:nvPr/>
        </p:nvSpPr>
        <p:spPr>
          <a:xfrm>
            <a:off x="2555776" y="2996952"/>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644008" y="3068960"/>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n 9"/>
          <p:cNvSpPr/>
          <p:nvPr/>
        </p:nvSpPr>
        <p:spPr>
          <a:xfrm>
            <a:off x="7236296" y="2996952"/>
            <a:ext cx="1368152" cy="64807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Times New Roman" pitchFamily="18" charset="0"/>
              <a:cs typeface="Times New Roman" pitchFamily="18" charset="0"/>
            </a:endParaRPr>
          </a:p>
        </p:txBody>
      </p:sp>
      <p:sp>
        <p:nvSpPr>
          <p:cNvPr id="11" name="Can 10"/>
          <p:cNvSpPr/>
          <p:nvPr/>
        </p:nvSpPr>
        <p:spPr>
          <a:xfrm>
            <a:off x="7236296" y="2780928"/>
            <a:ext cx="1368152" cy="360040"/>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Δ</a:t>
            </a:r>
            <a:r>
              <a:rPr lang="en-GB" baseline="-25000" dirty="0" smtClean="0"/>
              <a:t>n-1</a:t>
            </a:r>
            <a:endParaRPr lang="en-US" baseline="-25000" dirty="0">
              <a:latin typeface="Times New Roman" pitchFamily="18" charset="0"/>
              <a:cs typeface="Times New Roman" pitchFamily="18" charset="0"/>
            </a:endParaRPr>
          </a:p>
        </p:txBody>
      </p:sp>
      <p:sp>
        <p:nvSpPr>
          <p:cNvPr id="12" name="Right Arrow 11"/>
          <p:cNvSpPr/>
          <p:nvPr/>
        </p:nvSpPr>
        <p:spPr>
          <a:xfrm>
            <a:off x="6732240" y="3140968"/>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12"/>
          <p:cNvSpPr/>
          <p:nvPr/>
        </p:nvSpPr>
        <p:spPr>
          <a:xfrm>
            <a:off x="7308304" y="4509120"/>
            <a:ext cx="1368152" cy="86409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TOL  index L</a:t>
            </a:r>
            <a:r>
              <a:rPr lang="en-US" baseline="-25000" dirty="0" smtClean="0">
                <a:latin typeface="Times New Roman" pitchFamily="18" charset="0"/>
                <a:cs typeface="Times New Roman" pitchFamily="18" charset="0"/>
              </a:rPr>
              <a:t>n-2</a:t>
            </a:r>
            <a:endParaRPr lang="en-US" baseline="-25000" dirty="0">
              <a:latin typeface="Times New Roman" pitchFamily="18" charset="0"/>
              <a:cs typeface="Times New Roman" pitchFamily="18" charset="0"/>
            </a:endParaRPr>
          </a:p>
        </p:txBody>
      </p:sp>
      <p:sp>
        <p:nvSpPr>
          <p:cNvPr id="15" name="Down Arrow 14"/>
          <p:cNvSpPr/>
          <p:nvPr/>
        </p:nvSpPr>
        <p:spPr>
          <a:xfrm>
            <a:off x="7812360" y="3861048"/>
            <a:ext cx="2880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16"/>
          <p:cNvSpPr/>
          <p:nvPr/>
        </p:nvSpPr>
        <p:spPr>
          <a:xfrm>
            <a:off x="5292080" y="4725144"/>
            <a:ext cx="1368152" cy="64807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Times New Roman" pitchFamily="18" charset="0"/>
              <a:cs typeface="Times New Roman" pitchFamily="18" charset="0"/>
            </a:endParaRPr>
          </a:p>
        </p:txBody>
      </p:sp>
      <p:sp>
        <p:nvSpPr>
          <p:cNvPr id="18" name="Can 17"/>
          <p:cNvSpPr/>
          <p:nvPr/>
        </p:nvSpPr>
        <p:spPr>
          <a:xfrm>
            <a:off x="5292080" y="4509120"/>
            <a:ext cx="1368152" cy="360040"/>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Δ</a:t>
            </a:r>
            <a:r>
              <a:rPr lang="en-GB" baseline="-25000" dirty="0" smtClean="0"/>
              <a:t>n-2</a:t>
            </a:r>
            <a:endParaRPr lang="en-US" baseline="-25000" dirty="0">
              <a:latin typeface="Times New Roman" pitchFamily="18" charset="0"/>
              <a:cs typeface="Times New Roman" pitchFamily="18" charset="0"/>
            </a:endParaRPr>
          </a:p>
        </p:txBody>
      </p:sp>
      <p:sp>
        <p:nvSpPr>
          <p:cNvPr id="19" name="Right Arrow 18"/>
          <p:cNvSpPr/>
          <p:nvPr/>
        </p:nvSpPr>
        <p:spPr>
          <a:xfrm rot="10800000">
            <a:off x="6804248" y="4797152"/>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0800000">
            <a:off x="4644008" y="4797152"/>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716016" y="4437112"/>
            <a:ext cx="432048" cy="369332"/>
          </a:xfrm>
          <a:prstGeom prst="rect">
            <a:avLst/>
          </a:prstGeom>
          <a:noFill/>
        </p:spPr>
        <p:txBody>
          <a:bodyPr wrap="square" rtlCol="0">
            <a:spAutoFit/>
          </a:bodyPr>
          <a:lstStyle/>
          <a:p>
            <a:r>
              <a:rPr lang="en-US" dirty="0" smtClean="0"/>
              <a:t>…</a:t>
            </a:r>
            <a:endParaRPr lang="en-US" dirty="0"/>
          </a:p>
        </p:txBody>
      </p:sp>
      <p:sp>
        <p:nvSpPr>
          <p:cNvPr id="22" name="Can 21"/>
          <p:cNvSpPr/>
          <p:nvPr/>
        </p:nvSpPr>
        <p:spPr>
          <a:xfrm>
            <a:off x="2987824" y="4653136"/>
            <a:ext cx="1368152" cy="64807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Times New Roman" pitchFamily="18" charset="0"/>
              <a:cs typeface="Times New Roman" pitchFamily="18" charset="0"/>
            </a:endParaRPr>
          </a:p>
        </p:txBody>
      </p:sp>
      <p:sp>
        <p:nvSpPr>
          <p:cNvPr id="23" name="Can 22"/>
          <p:cNvSpPr/>
          <p:nvPr/>
        </p:nvSpPr>
        <p:spPr>
          <a:xfrm>
            <a:off x="2987824" y="4437112"/>
            <a:ext cx="1368152" cy="360040"/>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Δ</a:t>
            </a:r>
            <a:r>
              <a:rPr lang="en-GB" baseline="-25000" dirty="0" smtClean="0"/>
              <a:t>1</a:t>
            </a:r>
            <a:endParaRPr lang="en-US" baseline="-25000" dirty="0">
              <a:latin typeface="Times New Roman" pitchFamily="18" charset="0"/>
              <a:cs typeface="Times New Roman" pitchFamily="18" charset="0"/>
            </a:endParaRPr>
          </a:p>
        </p:txBody>
      </p:sp>
      <p:sp>
        <p:nvSpPr>
          <p:cNvPr id="24" name="Right Arrow 23"/>
          <p:cNvSpPr/>
          <p:nvPr/>
        </p:nvSpPr>
        <p:spPr>
          <a:xfrm rot="10800000">
            <a:off x="2483768" y="4725144"/>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n 24"/>
          <p:cNvSpPr/>
          <p:nvPr/>
        </p:nvSpPr>
        <p:spPr>
          <a:xfrm>
            <a:off x="971600" y="4365104"/>
            <a:ext cx="1368152" cy="86409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TOL  index L</a:t>
            </a:r>
            <a:r>
              <a:rPr lang="en-US" baseline="-25000" dirty="0" smtClean="0">
                <a:latin typeface="Times New Roman" pitchFamily="18" charset="0"/>
                <a:cs typeface="Times New Roman" pitchFamily="18" charset="0"/>
              </a:rPr>
              <a:t>1</a:t>
            </a:r>
            <a:endParaRPr lang="en-US" baseline="-25000" dirty="0">
              <a:latin typeface="Times New Roman" pitchFamily="18" charset="0"/>
              <a:cs typeface="Times New Roman" pitchFamily="18" charset="0"/>
            </a:endParaRPr>
          </a:p>
        </p:txBody>
      </p:sp>
    </p:spTree>
    <p:extLst>
      <p:ext uri="{BB962C8B-B14F-4D97-AF65-F5344CB8AC3E}">
        <p14:creationId xmlns:p14="http://schemas.microsoft.com/office/powerpoint/2010/main" val="2950530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TOL deletion</a:t>
            </a:r>
            <a:endParaRPr lang="zh-CN" altLang="en-US" dirty="0"/>
          </a:p>
        </p:txBody>
      </p:sp>
      <p:sp>
        <p:nvSpPr>
          <p:cNvPr id="3" name="内容占位符 2"/>
          <p:cNvSpPr>
            <a:spLocks noGrp="1"/>
          </p:cNvSpPr>
          <p:nvPr>
            <p:ph idx="1"/>
          </p:nvPr>
        </p:nvSpPr>
        <p:spPr/>
        <p:txBody>
          <a:bodyPr>
            <a:normAutofit fontScale="85000" lnSpcReduction="20000"/>
          </a:bodyPr>
          <a:lstStyle/>
          <a:p>
            <a:r>
              <a:rPr lang="en-US" altLang="zh-CN" dirty="0" smtClean="0"/>
              <a:t>Level relation unchanged for remaining vertices.</a:t>
            </a:r>
          </a:p>
          <a:p>
            <a:r>
              <a:rPr lang="en-US" altLang="zh-CN" dirty="0" smtClean="0"/>
              <a:t>Step 1:</a:t>
            </a:r>
          </a:p>
          <a:p>
            <a:pPr lvl="1"/>
            <a:r>
              <a:rPr lang="en-US" altLang="zh-CN" dirty="0" smtClean="0"/>
              <a:t>Remove v (the vertex to be deleted) from all label set</a:t>
            </a:r>
          </a:p>
          <a:p>
            <a:r>
              <a:rPr lang="en-US" altLang="zh-CN" dirty="0" smtClean="0"/>
              <a:t>Step 2:</a:t>
            </a:r>
          </a:p>
          <a:p>
            <a:pPr lvl="1"/>
            <a:r>
              <a:rPr lang="en-US" altLang="zh-CN" dirty="0" smtClean="0"/>
              <a:t>Retrieve all vertices v can reach: B</a:t>
            </a:r>
            <a:r>
              <a:rPr lang="en-US" altLang="zh-CN" baseline="30000" dirty="0" smtClean="0"/>
              <a:t>+</a:t>
            </a:r>
            <a:r>
              <a:rPr lang="en-US" altLang="zh-CN" dirty="0" smtClean="0"/>
              <a:t>(v)</a:t>
            </a:r>
          </a:p>
          <a:p>
            <a:pPr lvl="2"/>
            <a:r>
              <a:rPr lang="en-US" altLang="zh-CN" smtClean="0"/>
              <a:t>L</a:t>
            </a:r>
            <a:r>
              <a:rPr lang="en-US" altLang="zh-CN" baseline="-25000" smtClean="0"/>
              <a:t>out</a:t>
            </a:r>
            <a:r>
              <a:rPr lang="en-US" altLang="zh-CN" smtClean="0"/>
              <a:t>(v</a:t>
            </a:r>
            <a:r>
              <a:rPr lang="en-US" altLang="zh-CN" dirty="0" smtClean="0"/>
              <a:t>) unchanged</a:t>
            </a:r>
          </a:p>
          <a:p>
            <a:pPr lvl="2"/>
            <a:r>
              <a:rPr lang="en-US" altLang="zh-CN" dirty="0" smtClean="0"/>
              <a:t>Construct candidate sets of L</a:t>
            </a:r>
            <a:r>
              <a:rPr lang="en-US" altLang="zh-CN" baseline="-25000" dirty="0" smtClean="0"/>
              <a:t>in</a:t>
            </a:r>
            <a:r>
              <a:rPr lang="en-US" altLang="zh-CN" dirty="0" smtClean="0"/>
              <a:t>(v):</a:t>
            </a:r>
          </a:p>
          <a:p>
            <a:pPr lvl="3"/>
            <a:r>
              <a:rPr lang="en-US" altLang="zh-CN" dirty="0" smtClean="0"/>
              <a:t>In-neighbor and in-label set of in-neighbor</a:t>
            </a:r>
          </a:p>
          <a:p>
            <a:pPr lvl="2"/>
            <a:r>
              <a:rPr lang="en-US" altLang="zh-CN" dirty="0" smtClean="0"/>
              <a:t>Prune pairs violating constraints</a:t>
            </a:r>
            <a:endParaRPr lang="en-US" altLang="zh-CN" dirty="0"/>
          </a:p>
          <a:p>
            <a:r>
              <a:rPr lang="en-US" altLang="zh-CN" dirty="0" smtClean="0"/>
              <a:t>Step 3:</a:t>
            </a:r>
          </a:p>
          <a:p>
            <a:pPr lvl="1"/>
            <a:r>
              <a:rPr lang="en-US" altLang="zh-CN" dirty="0" smtClean="0"/>
              <a:t>retrieve all vertices can reach v: B</a:t>
            </a:r>
            <a:r>
              <a:rPr lang="en-US" altLang="zh-CN" baseline="30000" dirty="0" smtClean="0"/>
              <a:t>-</a:t>
            </a:r>
            <a:r>
              <a:rPr lang="en-US" altLang="zh-CN" dirty="0" smtClean="0"/>
              <a:t>(v)</a:t>
            </a:r>
          </a:p>
          <a:p>
            <a:pPr lvl="1"/>
            <a:r>
              <a:rPr lang="en-US" altLang="zh-CN" dirty="0" smtClean="0"/>
              <a:t>…</a:t>
            </a:r>
          </a:p>
          <a:p>
            <a:endParaRPr lang="zh-CN" altLang="en-US" dirty="0"/>
          </a:p>
        </p:txBody>
      </p:sp>
    </p:spTree>
    <p:extLst>
      <p:ext uri="{BB962C8B-B14F-4D97-AF65-F5344CB8AC3E}">
        <p14:creationId xmlns:p14="http://schemas.microsoft.com/office/powerpoint/2010/main" val="551960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Total Order Labeling: Query Algorithm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lvl="1"/>
                <a14:m>
                  <m:oMath xmlns:m="http://schemas.openxmlformats.org/officeDocument/2006/math">
                    <m:r>
                      <a:rPr lang="en-US" altLang="zh-CN" b="0" i="1" dirty="0" smtClean="0">
                        <a:solidFill>
                          <a:schemeClr val="tx1"/>
                        </a:solidFill>
                        <a:latin typeface="Cambria Math"/>
                      </a:rPr>
                      <m:t>𝑊</m:t>
                    </m:r>
                  </m:oMath>
                </a14:m>
                <a:r>
                  <a:rPr lang="en-US" b="1" dirty="0" smtClean="0"/>
                  <a:t>(</a:t>
                </a:r>
                <a14:m>
                  <m:oMath xmlns:m="http://schemas.openxmlformats.org/officeDocument/2006/math">
                    <m:r>
                      <a:rPr lang="en-US" altLang="zh-CN" i="1" dirty="0">
                        <a:solidFill>
                          <a:schemeClr val="tx2"/>
                        </a:solidFill>
                        <a:latin typeface="Cambria Math"/>
                      </a:rPr>
                      <m:t>𝑠</m:t>
                    </m:r>
                  </m:oMath>
                </a14:m>
                <a:r>
                  <a:rPr lang="en-US" b="1" dirty="0" smtClean="0"/>
                  <a:t>,</a:t>
                </a:r>
                <a14:m>
                  <m:oMath xmlns:m="http://schemas.openxmlformats.org/officeDocument/2006/math">
                    <m:r>
                      <a:rPr lang="en-US" altLang="zh-CN" i="1" dirty="0">
                        <a:solidFill>
                          <a:schemeClr val="tx2"/>
                        </a:solidFill>
                        <a:latin typeface="Cambria Math"/>
                      </a:rPr>
                      <m:t>𝑡</m:t>
                    </m:r>
                  </m:oMath>
                </a14:m>
                <a:r>
                  <a:rPr lang="en-US" b="1" dirty="0" smtClean="0"/>
                  <a:t>) = </a:t>
                </a:r>
                <a14:m>
                  <m:oMath xmlns:m="http://schemas.openxmlformats.org/officeDocument/2006/math">
                    <m:r>
                      <a:rPr lang="en-US" altLang="zh-CN" dirty="0">
                        <a:latin typeface="Cambria Math"/>
                      </a:rPr>
                      <m:t>(</m:t>
                    </m:r>
                    <m:sSub>
                      <m:sSubPr>
                        <m:ctrlPr>
                          <a:rPr lang="en-US" altLang="zh-CN" i="1" dirty="0">
                            <a:latin typeface="Cambria Math"/>
                          </a:rPr>
                        </m:ctrlPr>
                      </m:sSubPr>
                      <m:e>
                        <m:r>
                          <a:rPr lang="en-US" altLang="zh-CN" i="1" dirty="0">
                            <a:latin typeface="Cambria Math"/>
                          </a:rPr>
                          <m:t>𝐿</m:t>
                        </m:r>
                      </m:e>
                      <m:sub>
                        <m:r>
                          <a:rPr lang="en-US" altLang="zh-CN" i="1" dirty="0">
                            <a:latin typeface="Cambria Math"/>
                          </a:rPr>
                          <m:t>𝑜𝑢𝑡</m:t>
                        </m:r>
                      </m:sub>
                    </m:sSub>
                    <m:r>
                      <a:rPr lang="en-US" altLang="zh-CN" i="1" dirty="0">
                        <a:latin typeface="Cambria Math"/>
                      </a:rPr>
                      <m:t>(</m:t>
                    </m:r>
                    <m:r>
                      <a:rPr lang="en-US" altLang="zh-CN" i="1" dirty="0" smtClean="0">
                        <a:solidFill>
                          <a:schemeClr val="tx2"/>
                        </a:solidFill>
                        <a:latin typeface="Cambria Math"/>
                      </a:rPr>
                      <m:t>𝑠</m:t>
                    </m:r>
                    <m:r>
                      <a:rPr lang="en-US" altLang="zh-CN" i="1" dirty="0">
                        <a:latin typeface="Cambria Math"/>
                      </a:rPr>
                      <m:t>)</m:t>
                    </m:r>
                    <m:nary>
                      <m:naryPr>
                        <m:chr m:val="⋃"/>
                        <m:subHide m:val="on"/>
                        <m:supHide m:val="on"/>
                        <m:ctrlPr>
                          <a:rPr lang="en-US" altLang="zh-CN" i="1" dirty="0">
                            <a:latin typeface="Cambria Math"/>
                          </a:rPr>
                        </m:ctrlPr>
                      </m:naryPr>
                      <m:sub/>
                      <m:sup/>
                      <m:e>
                        <m:r>
                          <a:rPr lang="en-US" altLang="zh-CN" i="1" dirty="0">
                            <a:latin typeface="Cambria Math"/>
                          </a:rPr>
                          <m:t> {</m:t>
                        </m:r>
                        <m:r>
                          <a:rPr lang="en-US" altLang="zh-CN" i="1" dirty="0">
                            <a:solidFill>
                              <a:schemeClr val="tx2"/>
                            </a:solidFill>
                            <a:latin typeface="Cambria Math"/>
                          </a:rPr>
                          <m:t>𝑠</m:t>
                        </m:r>
                        <m:r>
                          <a:rPr lang="en-US" altLang="zh-CN" i="1" dirty="0">
                            <a:latin typeface="Cambria Math"/>
                          </a:rPr>
                          <m:t>}) </m:t>
                        </m:r>
                        <m:nary>
                          <m:naryPr>
                            <m:chr m:val="⋂"/>
                            <m:subHide m:val="on"/>
                            <m:supHide m:val="on"/>
                            <m:ctrlPr>
                              <a:rPr lang="en-US" altLang="zh-CN" i="1" dirty="0">
                                <a:latin typeface="Cambria Math"/>
                              </a:rPr>
                            </m:ctrlPr>
                          </m:naryPr>
                          <m:sub/>
                          <m:sup/>
                          <m:e>
                            <m:r>
                              <a:rPr lang="en-US" altLang="zh-CN" i="1" dirty="0">
                                <a:latin typeface="Cambria Math"/>
                              </a:rPr>
                              <m:t> (</m:t>
                            </m:r>
                            <m:sSub>
                              <m:sSubPr>
                                <m:ctrlPr>
                                  <a:rPr lang="en-US" altLang="zh-CN" sz="3200" i="1" dirty="0">
                                    <a:latin typeface="Cambria Math"/>
                                  </a:rPr>
                                </m:ctrlPr>
                              </m:sSubPr>
                              <m:e>
                                <m:r>
                                  <a:rPr lang="en-US" altLang="zh-CN" sz="3200" i="1" dirty="0">
                                    <a:latin typeface="Cambria Math"/>
                                  </a:rPr>
                                  <m:t>𝐿</m:t>
                                </m:r>
                              </m:e>
                              <m:sub>
                                <m:r>
                                  <a:rPr lang="en-US" altLang="zh-CN" sz="3200" i="1" dirty="0">
                                    <a:latin typeface="Cambria Math"/>
                                  </a:rPr>
                                  <m:t>𝑖𝑛</m:t>
                                </m:r>
                              </m:sub>
                            </m:sSub>
                            <m:d>
                              <m:dPr>
                                <m:ctrlPr>
                                  <a:rPr lang="en-US" altLang="zh-CN" sz="3200" i="1" dirty="0">
                                    <a:latin typeface="Cambria Math"/>
                                  </a:rPr>
                                </m:ctrlPr>
                              </m:dPr>
                              <m:e>
                                <m:r>
                                  <a:rPr lang="en-US" altLang="zh-CN" sz="3200" i="1" dirty="0">
                                    <a:solidFill>
                                      <a:schemeClr val="tx2"/>
                                    </a:solidFill>
                                    <a:latin typeface="Cambria Math"/>
                                  </a:rPr>
                                  <m:t>𝑡</m:t>
                                </m:r>
                              </m:e>
                            </m:d>
                            <m:nary>
                              <m:naryPr>
                                <m:chr m:val="⋃"/>
                                <m:subHide m:val="on"/>
                                <m:supHide m:val="on"/>
                                <m:ctrlPr>
                                  <a:rPr lang="en-US" altLang="zh-CN" sz="3200" i="1" dirty="0">
                                    <a:latin typeface="Cambria Math"/>
                                  </a:rPr>
                                </m:ctrlPr>
                              </m:naryPr>
                              <m:sub/>
                              <m:sup/>
                              <m:e>
                                <m:r>
                                  <a:rPr lang="en-US" altLang="zh-CN" sz="3200" i="1" dirty="0">
                                    <a:latin typeface="Cambria Math"/>
                                  </a:rPr>
                                  <m:t> </m:t>
                                </m:r>
                                <m:d>
                                  <m:dPr>
                                    <m:begChr m:val="{"/>
                                    <m:endChr m:val="}"/>
                                    <m:ctrlPr>
                                      <a:rPr lang="en-US" altLang="zh-CN" sz="3200" i="1" dirty="0">
                                        <a:latin typeface="Cambria Math"/>
                                      </a:rPr>
                                    </m:ctrlPr>
                                  </m:dPr>
                                  <m:e>
                                    <m:r>
                                      <a:rPr lang="en-US" altLang="zh-CN" sz="3200" i="1" dirty="0">
                                        <a:solidFill>
                                          <a:schemeClr val="tx2"/>
                                        </a:solidFill>
                                        <a:latin typeface="Cambria Math"/>
                                      </a:rPr>
                                      <m:t>𝑡</m:t>
                                    </m:r>
                                  </m:e>
                                </m:d>
                              </m:e>
                            </m:nary>
                            <m:r>
                              <a:rPr lang="en-US" altLang="zh-CN" i="1" dirty="0">
                                <a:latin typeface="Cambria Math"/>
                              </a:rPr>
                              <m:t>)</m:t>
                            </m:r>
                          </m:e>
                        </m:nary>
                      </m:e>
                    </m:nary>
                  </m:oMath>
                </a14:m>
                <a:r>
                  <a:rPr lang="en-US" b="1" dirty="0" smtClean="0"/>
                  <a:t>.</a:t>
                </a:r>
              </a:p>
              <a:p>
                <a:pPr lvl="1"/>
                <a:r>
                  <a:rPr lang="en-US" b="1" dirty="0" smtClean="0"/>
                  <a:t>s</a:t>
                </a:r>
                <a14:m>
                  <m:oMath xmlns:m="http://schemas.openxmlformats.org/officeDocument/2006/math">
                    <m:r>
                      <a:rPr lang="en-US" altLang="zh-CN" i="1">
                        <a:latin typeface="Cambria Math"/>
                        <a:ea typeface="Cambria Math"/>
                      </a:rPr>
                      <m:t>⇝</m:t>
                    </m:r>
                  </m:oMath>
                </a14:m>
                <a:r>
                  <a:rPr lang="en-US" b="1" i="1" dirty="0" smtClean="0"/>
                  <a:t>t  </a:t>
                </a:r>
                <a14:m>
                  <m:oMath xmlns:m="http://schemas.openxmlformats.org/officeDocument/2006/math">
                    <m:r>
                      <a:rPr lang="en-US" b="1" i="1" smtClean="0">
                        <a:latin typeface="Cambria Math"/>
                        <a:ea typeface="Cambria Math"/>
                      </a:rPr>
                      <m:t>⇔</m:t>
                    </m:r>
                  </m:oMath>
                </a14:m>
                <a:r>
                  <a:rPr lang="en-US" dirty="0" smtClean="0"/>
                  <a:t> </a:t>
                </a:r>
                <a14:m>
                  <m:oMath xmlns:m="http://schemas.openxmlformats.org/officeDocument/2006/math">
                    <m:r>
                      <a:rPr lang="en-US" altLang="zh-CN" i="1" dirty="0">
                        <a:latin typeface="Cambria Math"/>
                      </a:rPr>
                      <m:t>𝑊</m:t>
                    </m:r>
                  </m:oMath>
                </a14:m>
                <a:r>
                  <a:rPr lang="en-US" dirty="0" smtClean="0"/>
                  <a:t>(</a:t>
                </a:r>
                <a14:m>
                  <m:oMath xmlns:m="http://schemas.openxmlformats.org/officeDocument/2006/math">
                    <m:r>
                      <a:rPr lang="en-US" altLang="zh-CN" i="1" dirty="0">
                        <a:solidFill>
                          <a:schemeClr val="tx2"/>
                        </a:solidFill>
                        <a:latin typeface="Cambria Math"/>
                      </a:rPr>
                      <m:t>𝑠</m:t>
                    </m:r>
                  </m:oMath>
                </a14:m>
                <a:r>
                  <a:rPr lang="en-US" altLang="zh-CN" b="1" dirty="0"/>
                  <a:t>,</a:t>
                </a:r>
                <a14:m>
                  <m:oMath xmlns:m="http://schemas.openxmlformats.org/officeDocument/2006/math">
                    <m:r>
                      <a:rPr lang="en-US" altLang="zh-CN" i="1" dirty="0">
                        <a:solidFill>
                          <a:schemeClr val="tx2"/>
                        </a:solidFill>
                        <a:latin typeface="Cambria Math"/>
                      </a:rPr>
                      <m:t>𝑡</m:t>
                    </m:r>
                  </m:oMath>
                </a14:m>
                <a:r>
                  <a:rPr lang="en-US" dirty="0" smtClean="0"/>
                  <a:t>)</a:t>
                </a:r>
                <a:r>
                  <a:rPr lang="en-US" b="1" dirty="0" smtClean="0"/>
                  <a:t> ≠ </a:t>
                </a:r>
                <a14:m>
                  <m:oMath xmlns:m="http://schemas.openxmlformats.org/officeDocument/2006/math">
                    <m:r>
                      <a:rPr lang="en-US" b="1" i="1" smtClean="0">
                        <a:latin typeface="Cambria Math"/>
                        <a:ea typeface="Cambria Math"/>
                      </a:rPr>
                      <m:t>∅</m:t>
                    </m:r>
                  </m:oMath>
                </a14:m>
                <a:r>
                  <a:rPr lang="en-US" altLang="zh-CN" b="1" dirty="0" smtClean="0"/>
                  <a:t>.  </a:t>
                </a:r>
                <a:endParaRPr lang="en-US" dirty="0" smtClean="0"/>
              </a:p>
              <a:p>
                <a:pPr lvl="1"/>
                <a:r>
                  <a:rPr lang="en-US" dirty="0" smtClean="0"/>
                  <a:t>Minimal size: query correctness.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Content Placeholder 2"/>
              <p:cNvSpPr txBox="1">
                <a:spLocks/>
              </p:cNvSpPr>
              <p:nvPr/>
            </p:nvSpPr>
            <p:spPr bwMode="auto">
              <a:xfrm>
                <a:off x="539552" y="3284984"/>
                <a:ext cx="7772400" cy="3096344"/>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Times New Roman" pitchFamily="18" charset="0"/>
                    <a:ea typeface="MS PGothic" pitchFamily="34" charset="-128"/>
                    <a:cs typeface="Times New Roman" pitchFamily="18" charset="0"/>
                  </a:rPr>
                  <a:t>Example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Times New Roman" pitchFamily="18" charset="0"/>
                  <a:ea typeface="MS PGothic" pitchFamily="34" charset="-128"/>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400" kern="0" dirty="0" smtClean="0">
                  <a:latin typeface="Times New Roman" pitchFamily="18" charset="0"/>
                  <a:ea typeface="MS PGothic" pitchFamily="34" charset="-128"/>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en-US" sz="2400" kern="0" dirty="0" smtClean="0">
                  <a:latin typeface="Times New Roman" pitchFamily="18" charset="0"/>
                  <a:ea typeface="MS PGothic" pitchFamily="34" charset="-128"/>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en-US" sz="2400" kern="0" dirty="0" smtClean="0">
                  <a:latin typeface="Times New Roman" pitchFamily="18" charset="0"/>
                  <a:ea typeface="MS PGothic" pitchFamily="34" charset="-128"/>
                  <a:cs typeface="Times New Roman" pitchFamily="18" charset="0"/>
                </a:endParaRPr>
              </a:p>
              <a:p>
                <a:pPr marL="342900" lvl="0" indent="-342900" fontAlgn="base">
                  <a:spcBef>
                    <a:spcPct val="20000"/>
                  </a:spcBef>
                  <a:spcAft>
                    <a:spcPct val="0"/>
                  </a:spcAft>
                  <a:buFontTx/>
                  <a:buChar char="•"/>
                </a:pPr>
                <a14:m>
                  <m:oMath xmlns:m="http://schemas.openxmlformats.org/officeDocument/2006/math">
                    <m:r>
                      <a:rPr lang="en-US" altLang="zh-CN" sz="2400" i="1" dirty="0">
                        <a:latin typeface="Cambria Math"/>
                      </a:rPr>
                      <m:t>𝑊</m:t>
                    </m:r>
                  </m:oMath>
                </a14:m>
                <a:r>
                  <a:rPr kumimoji="0" lang="en-US" sz="2400" b="0" i="0" u="none" strike="noStrike" kern="0" cap="none" spc="0" normalizeH="0" baseline="0" noProof="0" dirty="0" smtClean="0">
                    <a:ln>
                      <a:noFill/>
                    </a:ln>
                    <a:solidFill>
                      <a:schemeClr val="tx1"/>
                    </a:solidFill>
                    <a:effectLst/>
                    <a:uLnTx/>
                    <a:uFillTx/>
                    <a:latin typeface="Times New Roman" pitchFamily="18" charset="0"/>
                    <a:ea typeface="MS PGothic" pitchFamily="34" charset="-128"/>
                    <a:cs typeface="Times New Roman" pitchFamily="18" charset="0"/>
                  </a:rPr>
                  <a:t>(</a:t>
                </a:r>
                <a:r>
                  <a:rPr lang="en-US" sz="2400" kern="0" dirty="0" smtClean="0">
                    <a:latin typeface="Times New Roman" pitchFamily="18" charset="0"/>
                    <a:ea typeface="MS PGothic" pitchFamily="34" charset="-128"/>
                    <a:cs typeface="Times New Roman" pitchFamily="18" charset="0"/>
                  </a:rPr>
                  <a:t>c</a:t>
                </a:r>
                <a:r>
                  <a:rPr kumimoji="0" lang="en-US" sz="2400" b="0" i="0" u="none" strike="noStrike" kern="0" cap="none" spc="0" normalizeH="0" baseline="0" noProof="0" dirty="0" smtClean="0">
                    <a:ln>
                      <a:noFill/>
                    </a:ln>
                    <a:solidFill>
                      <a:schemeClr val="tx1"/>
                    </a:solidFill>
                    <a:effectLst/>
                    <a:uLnTx/>
                    <a:uFillTx/>
                    <a:latin typeface="Times New Roman" pitchFamily="18" charset="0"/>
                    <a:ea typeface="MS PGothic" pitchFamily="34" charset="-128"/>
                    <a:cs typeface="Times New Roman" pitchFamily="18" charset="0"/>
                  </a:rPr>
                  <a:t>,a)={c}</a:t>
                </a:r>
                <a:r>
                  <a:rPr lang="en-US" sz="2400" dirty="0" smtClean="0"/>
                  <a:t> ∩{a}=</a:t>
                </a:r>
                <a:r>
                  <a:rPr lang="en-US" altLang="zh-CN" sz="2400" b="1" dirty="0">
                    <a:ea typeface="Cambria Math"/>
                  </a:rPr>
                  <a:t> </a:t>
                </a:r>
                <a14:m>
                  <m:oMath xmlns:m="http://schemas.openxmlformats.org/officeDocument/2006/math">
                    <m:r>
                      <a:rPr lang="en-US" altLang="zh-CN" sz="2400" b="1" i="1">
                        <a:latin typeface="Cambria Math"/>
                        <a:ea typeface="Cambria Math"/>
                      </a:rPr>
                      <m:t>∅ </m:t>
                    </m:r>
                  </m:oMath>
                </a14:m>
                <a:endParaRPr lang="en-US" altLang="zh-CN" sz="2400" b="1" i="1" dirty="0" smtClean="0">
                  <a:latin typeface="Cambria Math"/>
                  <a:ea typeface="Cambria Math"/>
                </a:endParaRPr>
              </a:p>
              <a:p>
                <a:pPr marL="342900" lvl="0" indent="-342900" fontAlgn="base">
                  <a:spcBef>
                    <a:spcPct val="20000"/>
                  </a:spcBef>
                  <a:spcAft>
                    <a:spcPct val="0"/>
                  </a:spcAft>
                  <a:buFontTx/>
                  <a:buChar char="•"/>
                </a:pPr>
                <a14:m>
                  <m:oMath xmlns:m="http://schemas.openxmlformats.org/officeDocument/2006/math">
                    <m:r>
                      <a:rPr lang="en-US" altLang="zh-CN" sz="2400" i="1" dirty="0">
                        <a:latin typeface="Cambria Math"/>
                      </a:rPr>
                      <m:t>𝑊</m:t>
                    </m:r>
                  </m:oMath>
                </a14:m>
                <a:r>
                  <a:rPr kumimoji="0" lang="en-US" sz="2400" b="0" i="0" u="none" strike="noStrike" kern="0" cap="none" spc="0" normalizeH="0" baseline="0" noProof="0" dirty="0" smtClean="0">
                    <a:ln>
                      <a:noFill/>
                    </a:ln>
                    <a:solidFill>
                      <a:schemeClr val="tx1"/>
                    </a:solidFill>
                    <a:effectLst/>
                    <a:uLnTx/>
                    <a:uFillTx/>
                    <a:latin typeface="Times New Roman" pitchFamily="18" charset="0"/>
                    <a:ea typeface="MS PGothic" pitchFamily="34" charset="-128"/>
                    <a:cs typeface="Times New Roman" pitchFamily="18" charset="0"/>
                  </a:rPr>
                  <a:t>(</a:t>
                </a:r>
                <a:r>
                  <a:rPr kumimoji="0" lang="en-US" sz="2400" b="0" i="0" u="none" strike="noStrike" kern="0" cap="none" spc="0" normalizeH="0" baseline="0" noProof="0" dirty="0" err="1" smtClean="0">
                    <a:ln>
                      <a:noFill/>
                    </a:ln>
                    <a:solidFill>
                      <a:schemeClr val="tx1"/>
                    </a:solidFill>
                    <a:effectLst/>
                    <a:uLnTx/>
                    <a:uFillTx/>
                    <a:latin typeface="Times New Roman" pitchFamily="18" charset="0"/>
                    <a:ea typeface="MS PGothic" pitchFamily="34" charset="-128"/>
                    <a:cs typeface="Times New Roman" pitchFamily="18" charset="0"/>
                  </a:rPr>
                  <a:t>a,c</a:t>
                </a:r>
                <a:r>
                  <a:rPr lang="en-US" sz="2400" kern="0" dirty="0" smtClean="0">
                    <a:latin typeface="Times New Roman" pitchFamily="18" charset="0"/>
                    <a:ea typeface="MS PGothic" pitchFamily="34" charset="-128"/>
                    <a:cs typeface="Times New Roman" pitchFamily="18" charset="0"/>
                  </a:rPr>
                  <a:t>)={a}</a:t>
                </a:r>
                <a:r>
                  <a:rPr lang="en-US" sz="2400" dirty="0" smtClean="0"/>
                  <a:t> ∩{</a:t>
                </a:r>
                <a:r>
                  <a:rPr lang="en-US" sz="2400" dirty="0" err="1" smtClean="0"/>
                  <a:t>a,c</a:t>
                </a:r>
                <a:r>
                  <a:rPr lang="en-US" sz="2400" dirty="0" smtClean="0"/>
                  <a:t>}</a:t>
                </a:r>
                <a14:m>
                  <m:oMath xmlns:m="http://schemas.openxmlformats.org/officeDocument/2006/math">
                    <m:r>
                      <a:rPr lang="en-US" sz="2400" i="1" smtClean="0">
                        <a:latin typeface="Cambria Math"/>
                        <a:ea typeface="Cambria Math"/>
                      </a:rPr>
                      <m:t>≠</m:t>
                    </m:r>
                  </m:oMath>
                </a14:m>
                <a:r>
                  <a:rPr lang="en-US" sz="2400" dirty="0" smtClean="0"/>
                  <a:t> </a:t>
                </a:r>
                <a14:m>
                  <m:oMath xmlns:m="http://schemas.openxmlformats.org/officeDocument/2006/math">
                    <m:r>
                      <a:rPr lang="en-US" altLang="zh-CN" sz="2400" b="1" i="1">
                        <a:latin typeface="Cambria Math"/>
                        <a:ea typeface="Cambria Math"/>
                      </a:rPr>
                      <m:t>∅</m:t>
                    </m:r>
                  </m:oMath>
                </a14:m>
                <a:endParaRPr kumimoji="0" lang="en-US" sz="2400" b="0" i="0" u="none" strike="noStrike" kern="0" cap="none" spc="0" normalizeH="0" baseline="0" noProof="0" dirty="0" smtClean="0">
                  <a:ln>
                    <a:noFill/>
                  </a:ln>
                  <a:solidFill>
                    <a:schemeClr val="tx1"/>
                  </a:solidFill>
                  <a:effectLst/>
                  <a:uLnTx/>
                  <a:uFillTx/>
                  <a:latin typeface="Times New Roman" pitchFamily="18" charset="0"/>
                  <a:ea typeface="MS PGothic" pitchFamily="34" charset="-128"/>
                  <a:cs typeface="Times New Roman" pitchFamily="18" charset="0"/>
                </a:endParaRPr>
              </a:p>
            </p:txBody>
          </p:sp>
        </mc:Choice>
        <mc:Fallback xmlns="">
          <p:sp>
            <p:nvSpPr>
              <p:cNvPr id="7" name="Content Placeholder 2"/>
              <p:cNvSpPr txBox="1">
                <a:spLocks noRot="1" noChangeAspect="1" noMove="1" noResize="1" noEditPoints="1" noAdjustHandles="1" noChangeArrowheads="1" noChangeShapeType="1" noTextEdit="1"/>
              </p:cNvSpPr>
              <p:nvPr/>
            </p:nvSpPr>
            <p:spPr bwMode="auto">
              <a:xfrm>
                <a:off x="539552" y="3284984"/>
                <a:ext cx="7772400" cy="3096344"/>
              </a:xfrm>
              <a:prstGeom prst="rect">
                <a:avLst/>
              </a:prstGeom>
              <a:blipFill rotWithShape="1">
                <a:blip r:embed="rId3" cstate="print"/>
                <a:stretch>
                  <a:fillRect l="-1096" t="-1373" b="-4118"/>
                </a:stretch>
              </a:blipFill>
              <a:ln w="9525">
                <a:solidFill>
                  <a:schemeClr val="tx1"/>
                </a:solidFill>
                <a:miter lim="800000"/>
                <a:headEnd/>
                <a:tailEn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8" name="Table 7"/>
              <p:cNvGraphicFramePr>
                <a:graphicFrameLocks noGrp="1"/>
              </p:cNvGraphicFramePr>
              <p:nvPr/>
            </p:nvGraphicFramePr>
            <p:xfrm>
              <a:off x="1259632" y="3717032"/>
              <a:ext cx="4176465" cy="1463040"/>
            </p:xfrm>
            <a:graphic>
              <a:graphicData uri="http://schemas.openxmlformats.org/drawingml/2006/table">
                <a:tbl>
                  <a:tblPr firstRow="1" bandRow="1">
                    <a:tableStyleId>{21E4AEA4-8DFA-4A89-87EB-49C32662AFE0}</a:tableStyleId>
                  </a:tblPr>
                  <a:tblGrid>
                    <a:gridCol w="1392155"/>
                    <a:gridCol w="1392155"/>
                    <a:gridCol w="1392155"/>
                  </a:tblGrid>
                  <a:tr h="288032">
                    <a:tc>
                      <a:txBody>
                        <a:bodyPr/>
                        <a:lstStyle/>
                        <a:p>
                          <a:pPr algn="ctr"/>
                          <a14:m>
                            <m:oMathPara xmlns:m="http://schemas.openxmlformats.org/officeDocument/2006/math">
                              <m:oMathParaPr>
                                <m:jc m:val="centerGroup"/>
                              </m:oMathParaPr>
                              <m:oMath xmlns:m="http://schemas.openxmlformats.org/officeDocument/2006/math">
                                <m:r>
                                  <a:rPr lang="en-US" altLang="zh-CN" sz="1800" b="0" i="1" smtClean="0">
                                    <a:solidFill>
                                      <a:schemeClr val="bg1"/>
                                    </a:solidFill>
                                    <a:latin typeface="Cambria Math"/>
                                    <a:ea typeface="Cambria Math"/>
                                  </a:rPr>
                                  <m:t>𝑣</m:t>
                                </m:r>
                              </m:oMath>
                            </m:oMathPara>
                          </a14:m>
                          <a:endParaRPr lang="en-US" dirty="0">
                            <a:solidFill>
                              <a:schemeClr val="bg1"/>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800" i="1" dirty="0" smtClean="0">
                                      <a:latin typeface="Cambria Math"/>
                                      <a:cs typeface="Times New Roman" panose="02020603050405020304" pitchFamily="18" charset="0"/>
                                    </a:rPr>
                                  </m:ctrlPr>
                                </m:sSubPr>
                                <m:e>
                                  <m:r>
                                    <a:rPr lang="en-US" altLang="zh-CN" sz="1800" b="0" i="1" dirty="0" smtClean="0">
                                      <a:latin typeface="Cambria Math"/>
                                      <a:cs typeface="Times New Roman" panose="02020603050405020304" pitchFamily="18" charset="0"/>
                                    </a:rPr>
                                    <m:t>𝐿</m:t>
                                  </m:r>
                                </m:e>
                                <m:sub>
                                  <m:r>
                                    <a:rPr lang="en-US" altLang="zh-CN" sz="1800" b="0" i="1" dirty="0" smtClean="0">
                                      <a:latin typeface="Cambria Math"/>
                                      <a:cs typeface="Times New Roman" panose="02020603050405020304" pitchFamily="18" charset="0"/>
                                    </a:rPr>
                                    <m:t>𝑖𝑛</m:t>
                                  </m:r>
                                </m:sub>
                              </m:sSub>
                            </m:oMath>
                          </a14:m>
                          <a:r>
                            <a:rPr lang="en-US" dirty="0" smtClean="0">
                              <a:latin typeface="Times New Roman" pitchFamily="18" charset="0"/>
                              <a:cs typeface="Times New Roman" pitchFamily="18" charset="0"/>
                            </a:rPr>
                            <a:t>(</a:t>
                          </a:r>
                          <a14:m>
                            <m:oMath xmlns:m="http://schemas.openxmlformats.org/officeDocument/2006/math">
                              <m:r>
                                <a:rPr lang="en-US" altLang="zh-CN" sz="1800" b="0" i="1" smtClean="0">
                                  <a:solidFill>
                                    <a:schemeClr val="bg1"/>
                                  </a:solidFill>
                                  <a:latin typeface="Cambria Math"/>
                                  <a:ea typeface="Cambria Math"/>
                                </a:rPr>
                                <m:t>𝑣</m:t>
                              </m:r>
                            </m:oMath>
                          </a14:m>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800" i="1" dirty="0" smtClean="0">
                                      <a:latin typeface="Cambria Math"/>
                                      <a:cs typeface="Times New Roman" panose="02020603050405020304" pitchFamily="18" charset="0"/>
                                    </a:rPr>
                                  </m:ctrlPr>
                                </m:sSubPr>
                                <m:e>
                                  <m:r>
                                    <a:rPr lang="en-US" altLang="zh-CN" sz="1800" b="0" i="1" dirty="0" smtClean="0">
                                      <a:latin typeface="Cambria Math"/>
                                      <a:cs typeface="Times New Roman" panose="02020603050405020304" pitchFamily="18" charset="0"/>
                                    </a:rPr>
                                    <m:t>𝐿</m:t>
                                  </m:r>
                                </m:e>
                                <m:sub>
                                  <m:r>
                                    <a:rPr lang="en-US" altLang="zh-CN" sz="1800" b="0" i="1" dirty="0" smtClean="0">
                                      <a:latin typeface="Cambria Math"/>
                                      <a:cs typeface="Times New Roman" panose="02020603050405020304" pitchFamily="18" charset="0"/>
                                    </a:rPr>
                                    <m:t>𝑜𝑢𝑡</m:t>
                                  </m:r>
                                </m:sub>
                              </m:sSub>
                            </m:oMath>
                          </a14:m>
                          <a:r>
                            <a:rPr lang="en-US" dirty="0" smtClean="0">
                              <a:latin typeface="Times New Roman" pitchFamily="18" charset="0"/>
                              <a:cs typeface="Times New Roman" pitchFamily="18" charset="0"/>
                            </a:rPr>
                            <a:t>(</a:t>
                          </a:r>
                          <a14:m>
                            <m:oMath xmlns:m="http://schemas.openxmlformats.org/officeDocument/2006/math">
                              <m:r>
                                <a:rPr lang="en-US" altLang="zh-CN" sz="1800" b="0" i="1" smtClean="0">
                                  <a:solidFill>
                                    <a:schemeClr val="bg1"/>
                                  </a:solidFill>
                                  <a:latin typeface="Cambria Math"/>
                                  <a:ea typeface="Cambria Math"/>
                                </a:rPr>
                                <m:t>𝑣</m:t>
                              </m:r>
                            </m:oMath>
                          </a14:m>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r>
                  <a:tr h="288032">
                    <a:tc>
                      <a:txBody>
                        <a:bodyPr/>
                        <a:lstStyle/>
                        <a:p>
                          <a:pPr algn="ct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tc>
                    <a:tc>
                      <a:txBody>
                        <a:bodyPr/>
                        <a:lstStyle/>
                        <a:p>
                          <a:pPr algn="ctr"/>
                          <a:r>
                            <a:rPr lang="zh-CN" alt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txBody>
                      <a:tcPr/>
                    </a:tc>
                  </a:tr>
                  <a:tr h="288032">
                    <a:tc>
                      <a:txBody>
                        <a:bodyPr/>
                        <a:lstStyle/>
                        <a:p>
                          <a:pPr algn="ctr"/>
                          <a:r>
                            <a:rPr lang="en-US" dirty="0" smtClean="0">
                              <a:latin typeface="Times New Roman" pitchFamily="18" charset="0"/>
                              <a:cs typeface="Times New Roman" pitchFamily="18" charset="0"/>
                            </a:rPr>
                            <a:t>b</a:t>
                          </a:r>
                          <a:endParaRPr lang="en-US" dirty="0">
                            <a:latin typeface="Times New Roman" pitchFamily="18" charset="0"/>
                            <a:cs typeface="Times New Roman" pitchFamily="18" charset="0"/>
                          </a:endParaRPr>
                        </a:p>
                      </a:txBody>
                      <a:tcPr/>
                    </a:tc>
                    <a:tc>
                      <a:txBody>
                        <a:bodyPr/>
                        <a:lstStyle/>
                        <a:p>
                          <a:pPr algn="ctr"/>
                          <a:r>
                            <a:rPr lang="zh-CN" alt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tc>
                  </a:tr>
                  <a:tr h="288032">
                    <a:tc>
                      <a:txBody>
                        <a:bodyPr/>
                        <a:lstStyle/>
                        <a:p>
                          <a:pPr algn="ctr"/>
                          <a:r>
                            <a:rPr lang="en-US" dirty="0" smtClean="0">
                              <a:latin typeface="Times New Roman" pitchFamily="18" charset="0"/>
                              <a:cs typeface="Times New Roman" pitchFamily="18" charset="0"/>
                            </a:rPr>
                            <a:t>c</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tc>
                    <a:tc>
                      <a:txBody>
                        <a:bodyPr/>
                        <a:lstStyle/>
                        <a:p>
                          <a:pPr algn="ctr"/>
                          <a:r>
                            <a:rPr lang="zh-CN" alt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r>
                </a:tbl>
              </a:graphicData>
            </a:graphic>
          </p:graphicFrame>
        </mc:Choice>
        <mc:Fallback xmlns="">
          <p:graphicFrame>
            <p:nvGraphicFramePr>
              <p:cNvPr id="8" name="Table 7"/>
              <p:cNvGraphicFramePr>
                <a:graphicFrameLocks noGrp="1"/>
              </p:cNvGraphicFramePr>
              <p:nvPr/>
            </p:nvGraphicFramePr>
            <p:xfrm>
              <a:off x="1259632" y="3717032"/>
              <a:ext cx="4176465" cy="1463040"/>
            </p:xfrm>
            <a:graphic>
              <a:graphicData uri="http://schemas.openxmlformats.org/drawingml/2006/table">
                <a:tbl>
                  <a:tblPr firstRow="1" bandRow="1">
                    <a:tableStyleId>{21E4AEA4-8DFA-4A89-87EB-49C32662AFE0}</a:tableStyleId>
                  </a:tblPr>
                  <a:tblGrid>
                    <a:gridCol w="1392155"/>
                    <a:gridCol w="1392155"/>
                    <a:gridCol w="1392155"/>
                  </a:tblGrid>
                  <a:tr h="365760">
                    <a:tc>
                      <a:txBody>
                        <a:bodyPr/>
                        <a:lstStyle/>
                        <a:p>
                          <a:endParaRPr lang="zh-CN"/>
                        </a:p>
                      </a:txBody>
                      <a:tcPr>
                        <a:blipFill rotWithShape="1">
                          <a:blip r:embed="rId4"/>
                          <a:stretch>
                            <a:fillRect l="-439" t="-8333" r="-200439" b="-326667"/>
                          </a:stretch>
                        </a:blipFill>
                      </a:tcPr>
                    </a:tc>
                    <a:tc>
                      <a:txBody>
                        <a:bodyPr/>
                        <a:lstStyle/>
                        <a:p>
                          <a:endParaRPr lang="zh-CN"/>
                        </a:p>
                      </a:txBody>
                      <a:tcPr>
                        <a:blipFill rotWithShape="1">
                          <a:blip r:embed="rId4"/>
                          <a:stretch>
                            <a:fillRect l="-100000" t="-8333" r="-99563" b="-326667"/>
                          </a:stretch>
                        </a:blipFill>
                      </a:tcPr>
                    </a:tc>
                    <a:tc>
                      <a:txBody>
                        <a:bodyPr/>
                        <a:lstStyle/>
                        <a:p>
                          <a:endParaRPr lang="zh-CN"/>
                        </a:p>
                      </a:txBody>
                      <a:tcPr>
                        <a:blipFill rotWithShape="1">
                          <a:blip r:embed="rId4"/>
                          <a:stretch>
                            <a:fillRect l="-200877" t="-8333" b="-326667"/>
                          </a:stretch>
                        </a:blipFill>
                      </a:tcPr>
                    </a:tc>
                  </a:tr>
                  <a:tr h="365760">
                    <a:tc>
                      <a:txBody>
                        <a:bodyPr/>
                        <a:lstStyle/>
                        <a:p>
                          <a:pPr algn="ct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tc>
                    <a:tc>
                      <a:txBody>
                        <a:bodyPr/>
                        <a:lstStyle/>
                        <a:p>
                          <a:pPr algn="ctr"/>
                          <a:r>
                            <a:rPr lang="zh-CN" alt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txBody>
                      <a:tcPr/>
                    </a:tc>
                  </a:tr>
                  <a:tr h="365760">
                    <a:tc>
                      <a:txBody>
                        <a:bodyPr/>
                        <a:lstStyle/>
                        <a:p>
                          <a:pPr algn="ctr"/>
                          <a:r>
                            <a:rPr lang="en-US" dirty="0" smtClean="0">
                              <a:latin typeface="Times New Roman" pitchFamily="18" charset="0"/>
                              <a:cs typeface="Times New Roman" pitchFamily="18" charset="0"/>
                            </a:rPr>
                            <a:t>b</a:t>
                          </a:r>
                          <a:endParaRPr lang="en-US" dirty="0">
                            <a:latin typeface="Times New Roman" pitchFamily="18" charset="0"/>
                            <a:cs typeface="Times New Roman" pitchFamily="18" charset="0"/>
                          </a:endParaRPr>
                        </a:p>
                      </a:txBody>
                      <a:tcPr/>
                    </a:tc>
                    <a:tc>
                      <a:txBody>
                        <a:bodyPr/>
                        <a:lstStyle/>
                        <a:p>
                          <a:pPr algn="ctr"/>
                          <a:r>
                            <a:rPr lang="zh-CN" alt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tc>
                  </a:tr>
                  <a:tr h="365760">
                    <a:tc>
                      <a:txBody>
                        <a:bodyPr/>
                        <a:lstStyle/>
                        <a:p>
                          <a:pPr algn="ctr"/>
                          <a:r>
                            <a:rPr lang="en-US" dirty="0" smtClean="0">
                              <a:latin typeface="Times New Roman" pitchFamily="18" charset="0"/>
                              <a:cs typeface="Times New Roman" pitchFamily="18" charset="0"/>
                            </a:rPr>
                            <a:t>c</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tc>
                    <a:tc>
                      <a:txBody>
                        <a:bodyPr/>
                        <a:lstStyle/>
                        <a:p>
                          <a:pPr algn="ctr"/>
                          <a:r>
                            <a:rPr lang="zh-CN" alt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r>
                </a:tbl>
              </a:graphicData>
            </a:graphic>
          </p:graphicFrame>
        </mc:Fallback>
      </mc:AlternateContent>
      <p:pic>
        <p:nvPicPr>
          <p:cNvPr id="3074" name="Picture 2"/>
          <p:cNvPicPr>
            <a:picLocks noChangeAspect="1" noChangeArrowheads="1"/>
          </p:cNvPicPr>
          <p:nvPr/>
        </p:nvPicPr>
        <p:blipFill>
          <a:blip r:embed="rId5" cstate="print"/>
          <a:srcRect/>
          <a:stretch>
            <a:fillRect/>
          </a:stretch>
        </p:blipFill>
        <p:spPr bwMode="auto">
          <a:xfrm>
            <a:off x="5796136" y="3861048"/>
            <a:ext cx="2048129" cy="1335410"/>
          </a:xfrm>
          <a:prstGeom prst="rect">
            <a:avLst/>
          </a:prstGeom>
          <a:noFill/>
          <a:ln w="9525">
            <a:noFill/>
            <a:miter lim="800000"/>
            <a:headEnd/>
            <a:tailEnd/>
          </a:ln>
        </p:spPr>
      </p:pic>
    </p:spTree>
    <p:extLst>
      <p:ext uri="{BB962C8B-B14F-4D97-AF65-F5344CB8AC3E}">
        <p14:creationId xmlns:p14="http://schemas.microsoft.com/office/powerpoint/2010/main" val="2046440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Total Order Labeling: Ordering Impact</a:t>
            </a:r>
            <a:endParaRPr lang="en-US" dirty="0"/>
          </a:p>
        </p:txBody>
      </p:sp>
      <p:sp>
        <p:nvSpPr>
          <p:cNvPr id="5" name="Content Placeholder 2"/>
          <p:cNvSpPr txBox="1">
            <a:spLocks/>
          </p:cNvSpPr>
          <p:nvPr/>
        </p:nvSpPr>
        <p:spPr bwMode="auto">
          <a:xfrm>
            <a:off x="611560" y="1340768"/>
            <a:ext cx="7772400" cy="2232248"/>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2400" b="0" i="0" u="none" strike="noStrike" kern="0" cap="none" spc="0" normalizeH="0" baseline="0" noProof="0" dirty="0" smtClean="0">
              <a:ln>
                <a:noFill/>
              </a:ln>
              <a:solidFill>
                <a:schemeClr val="tx1"/>
              </a:solidFill>
              <a:effectLst/>
              <a:uLnTx/>
              <a:uFillTx/>
              <a:latin typeface="Times New Roman" pitchFamily="18" charset="0"/>
              <a:ea typeface="MS PGothic" pitchFamily="34" charset="-128"/>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400" kern="0" dirty="0" smtClean="0">
              <a:latin typeface="Times New Roman" pitchFamily="18" charset="0"/>
              <a:ea typeface="MS PGothic" pitchFamily="34" charset="-128"/>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en-US" sz="2400" kern="0" dirty="0" smtClean="0">
              <a:latin typeface="Times New Roman" pitchFamily="18" charset="0"/>
              <a:ea typeface="MS PGothic" pitchFamily="34" charset="-128"/>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en-US" sz="2400" kern="0" dirty="0" smtClean="0">
              <a:latin typeface="Times New Roman" pitchFamily="18" charset="0"/>
              <a:ea typeface="MS PGothic" pitchFamily="34" charset="-128"/>
              <a:cs typeface="Times New Roman" pitchFamily="18" charset="0"/>
            </a:endParaRP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nvGraphicFramePr>
            <p:xfrm>
              <a:off x="1331640" y="1700808"/>
              <a:ext cx="3528392" cy="1535048"/>
            </p:xfrm>
            <a:graphic>
              <a:graphicData uri="http://schemas.openxmlformats.org/drawingml/2006/table">
                <a:tbl>
                  <a:tblPr firstRow="1" bandRow="1">
                    <a:tableStyleId>{21E4AEA4-8DFA-4A89-87EB-49C32662AFE0}</a:tableStyleId>
                  </a:tblPr>
                  <a:tblGrid>
                    <a:gridCol w="1080120"/>
                    <a:gridCol w="1224136"/>
                    <a:gridCol w="1224136"/>
                  </a:tblGrid>
                  <a:tr h="383762">
                    <a:tc>
                      <a:txBody>
                        <a:bodyPr/>
                        <a:lstStyle/>
                        <a:p>
                          <a:pPr algn="ctr"/>
                          <a14:m>
                            <m:oMathPara xmlns:m="http://schemas.openxmlformats.org/officeDocument/2006/math">
                              <m:oMathParaPr>
                                <m:jc m:val="centerGroup"/>
                              </m:oMathParaPr>
                              <m:oMath xmlns:m="http://schemas.openxmlformats.org/officeDocument/2006/math">
                                <m:r>
                                  <a:rPr lang="en-US" altLang="zh-CN" sz="1800" b="0" i="1" smtClean="0">
                                    <a:solidFill>
                                      <a:schemeClr val="bg1"/>
                                    </a:solidFill>
                                    <a:latin typeface="Cambria Math"/>
                                    <a:ea typeface="Cambria Math"/>
                                  </a:rPr>
                                  <m:t>𝑣</m:t>
                                </m:r>
                              </m:oMath>
                            </m:oMathPara>
                          </a14:m>
                          <a:endParaRPr lang="en-US" dirty="0">
                            <a:solidFill>
                              <a:schemeClr val="bg1"/>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800" i="1" dirty="0" smtClean="0">
                                      <a:latin typeface="Cambria Math"/>
                                      <a:cs typeface="Times New Roman" panose="02020603050405020304" pitchFamily="18" charset="0"/>
                                    </a:rPr>
                                  </m:ctrlPr>
                                </m:sSubPr>
                                <m:e>
                                  <m:r>
                                    <a:rPr lang="en-US" altLang="zh-CN" sz="1800" b="0" i="1" dirty="0" smtClean="0">
                                      <a:latin typeface="Cambria Math"/>
                                      <a:cs typeface="Times New Roman" panose="02020603050405020304" pitchFamily="18" charset="0"/>
                                    </a:rPr>
                                    <m:t>𝐿</m:t>
                                  </m:r>
                                </m:e>
                                <m:sub>
                                  <m:r>
                                    <a:rPr lang="en-US" altLang="zh-CN" sz="1800" b="0" i="1" dirty="0" smtClean="0">
                                      <a:latin typeface="Cambria Math"/>
                                      <a:cs typeface="Times New Roman" panose="02020603050405020304" pitchFamily="18" charset="0"/>
                                    </a:rPr>
                                    <m:t>𝑖𝑛</m:t>
                                  </m:r>
                                </m:sub>
                              </m:sSub>
                            </m:oMath>
                          </a14:m>
                          <a:r>
                            <a:rPr lang="en-US" dirty="0" smtClean="0">
                              <a:latin typeface="Times New Roman" pitchFamily="18" charset="0"/>
                              <a:cs typeface="Times New Roman" pitchFamily="18" charset="0"/>
                            </a:rPr>
                            <a:t>(</a:t>
                          </a:r>
                          <a14:m>
                            <m:oMath xmlns:m="http://schemas.openxmlformats.org/officeDocument/2006/math">
                              <m:r>
                                <a:rPr lang="en-US" altLang="zh-CN" sz="1800" b="0" i="1" smtClean="0">
                                  <a:solidFill>
                                    <a:schemeClr val="bg1"/>
                                  </a:solidFill>
                                  <a:latin typeface="Cambria Math"/>
                                  <a:ea typeface="Cambria Math"/>
                                </a:rPr>
                                <m:t>𝑣</m:t>
                              </m:r>
                            </m:oMath>
                          </a14:m>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800" i="1" dirty="0" smtClean="0">
                                      <a:latin typeface="Cambria Math"/>
                                      <a:cs typeface="Times New Roman" panose="02020603050405020304" pitchFamily="18" charset="0"/>
                                    </a:rPr>
                                  </m:ctrlPr>
                                </m:sSubPr>
                                <m:e>
                                  <m:r>
                                    <a:rPr lang="en-US" altLang="zh-CN" sz="1800" b="0" i="1" dirty="0" smtClean="0">
                                      <a:latin typeface="Cambria Math"/>
                                      <a:cs typeface="Times New Roman" panose="02020603050405020304" pitchFamily="18" charset="0"/>
                                    </a:rPr>
                                    <m:t>𝐿</m:t>
                                  </m:r>
                                </m:e>
                                <m:sub>
                                  <m:r>
                                    <a:rPr lang="en-US" altLang="zh-CN" sz="1800" b="0" i="1" dirty="0" smtClean="0">
                                      <a:latin typeface="Cambria Math"/>
                                      <a:cs typeface="Times New Roman" panose="02020603050405020304" pitchFamily="18" charset="0"/>
                                    </a:rPr>
                                    <m:t>𝑜𝑢𝑡</m:t>
                                  </m:r>
                                </m:sub>
                              </m:sSub>
                            </m:oMath>
                          </a14:m>
                          <a:r>
                            <a:rPr lang="en-US" dirty="0" smtClean="0">
                              <a:latin typeface="Times New Roman" pitchFamily="18" charset="0"/>
                              <a:cs typeface="Times New Roman" pitchFamily="18" charset="0"/>
                            </a:rPr>
                            <a:t>(</a:t>
                          </a:r>
                          <a14:m>
                            <m:oMath xmlns:m="http://schemas.openxmlformats.org/officeDocument/2006/math">
                              <m:r>
                                <a:rPr lang="en-US" altLang="zh-CN" sz="1800" b="0" i="1" smtClean="0">
                                  <a:solidFill>
                                    <a:schemeClr val="bg1"/>
                                  </a:solidFill>
                                  <a:latin typeface="Cambria Math"/>
                                  <a:ea typeface="Cambria Math"/>
                                </a:rPr>
                                <m:t>𝑣</m:t>
                              </m:r>
                            </m:oMath>
                          </a14:m>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r>
                  <a:tr h="383762">
                    <a:tc>
                      <a:txBody>
                        <a:bodyPr/>
                        <a:lstStyle/>
                        <a:p>
                          <a:pPr algn="ct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tc>
                    <a:tc>
                      <a:txBody>
                        <a:bodyPr/>
                        <a:lstStyle/>
                        <a:p>
                          <a:pPr algn="ctr"/>
                          <a:r>
                            <a:rPr lang="zh-CN" alt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txBody>
                      <a:tcPr/>
                    </a:tc>
                  </a:tr>
                  <a:tr h="383762">
                    <a:tc>
                      <a:txBody>
                        <a:bodyPr/>
                        <a:lstStyle/>
                        <a:p>
                          <a:pPr algn="ctr"/>
                          <a:r>
                            <a:rPr lang="en-US" dirty="0" smtClean="0">
                              <a:latin typeface="Times New Roman" pitchFamily="18" charset="0"/>
                              <a:cs typeface="Times New Roman" pitchFamily="18" charset="0"/>
                            </a:rPr>
                            <a:t>b</a:t>
                          </a:r>
                          <a:endParaRPr lang="en-US" dirty="0">
                            <a:latin typeface="Times New Roman" pitchFamily="18" charset="0"/>
                            <a:cs typeface="Times New Roman" pitchFamily="18" charset="0"/>
                          </a:endParaRPr>
                        </a:p>
                      </a:txBody>
                      <a:tcPr/>
                    </a:tc>
                    <a:tc>
                      <a:txBody>
                        <a:bodyPr/>
                        <a:lstStyle/>
                        <a:p>
                          <a:pPr algn="ctr"/>
                          <a:r>
                            <a:rPr lang="zh-CN" alt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tc>
                  </a:tr>
                  <a:tr h="383762">
                    <a:tc>
                      <a:txBody>
                        <a:bodyPr/>
                        <a:lstStyle/>
                        <a:p>
                          <a:pPr algn="ctr"/>
                          <a:r>
                            <a:rPr lang="en-US" dirty="0" smtClean="0">
                              <a:latin typeface="Times New Roman" pitchFamily="18" charset="0"/>
                              <a:cs typeface="Times New Roman" pitchFamily="18" charset="0"/>
                            </a:rPr>
                            <a:t>c</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tc>
                    <a:tc>
                      <a:txBody>
                        <a:bodyPr/>
                        <a:lstStyle/>
                        <a:p>
                          <a:pPr algn="ctr"/>
                          <a:r>
                            <a:rPr lang="zh-CN" alt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r>
                </a:tbl>
              </a:graphicData>
            </a:graphic>
          </p:graphicFrame>
        </mc:Choice>
        <mc:Fallback xmlns="">
          <p:graphicFrame>
            <p:nvGraphicFramePr>
              <p:cNvPr id="6" name="Table 5"/>
              <p:cNvGraphicFramePr>
                <a:graphicFrameLocks noGrp="1"/>
              </p:cNvGraphicFramePr>
              <p:nvPr/>
            </p:nvGraphicFramePr>
            <p:xfrm>
              <a:off x="1331640" y="1700808"/>
              <a:ext cx="3528392" cy="1535048"/>
            </p:xfrm>
            <a:graphic>
              <a:graphicData uri="http://schemas.openxmlformats.org/drawingml/2006/table">
                <a:tbl>
                  <a:tblPr firstRow="1" bandRow="1">
                    <a:tableStyleId>{21E4AEA4-8DFA-4A89-87EB-49C32662AFE0}</a:tableStyleId>
                  </a:tblPr>
                  <a:tblGrid>
                    <a:gridCol w="1080120"/>
                    <a:gridCol w="1224136"/>
                    <a:gridCol w="1224136"/>
                  </a:tblGrid>
                  <a:tr h="383762">
                    <a:tc>
                      <a:txBody>
                        <a:bodyPr/>
                        <a:lstStyle/>
                        <a:p>
                          <a:endParaRPr lang="zh-CN"/>
                        </a:p>
                      </a:txBody>
                      <a:tcPr>
                        <a:blipFill rotWithShape="1">
                          <a:blip r:embed="rId2"/>
                          <a:stretch>
                            <a:fillRect t="-7937" r="-227684" b="-320635"/>
                          </a:stretch>
                        </a:blipFill>
                      </a:tcPr>
                    </a:tc>
                    <a:tc>
                      <a:txBody>
                        <a:bodyPr/>
                        <a:lstStyle/>
                        <a:p>
                          <a:endParaRPr lang="zh-CN"/>
                        </a:p>
                      </a:txBody>
                      <a:tcPr>
                        <a:blipFill rotWithShape="1">
                          <a:blip r:embed="rId2"/>
                          <a:stretch>
                            <a:fillRect l="-88060" t="-7937" r="-100498" b="-320635"/>
                          </a:stretch>
                        </a:blipFill>
                      </a:tcPr>
                    </a:tc>
                    <a:tc>
                      <a:txBody>
                        <a:bodyPr/>
                        <a:lstStyle/>
                        <a:p>
                          <a:endParaRPr lang="zh-CN"/>
                        </a:p>
                      </a:txBody>
                      <a:tcPr>
                        <a:blipFill rotWithShape="1">
                          <a:blip r:embed="rId2"/>
                          <a:stretch>
                            <a:fillRect l="-188060" t="-7937" r="-498" b="-320635"/>
                          </a:stretch>
                        </a:blipFill>
                      </a:tcPr>
                    </a:tc>
                  </a:tr>
                  <a:tr h="383762">
                    <a:tc>
                      <a:txBody>
                        <a:bodyPr/>
                        <a:lstStyle/>
                        <a:p>
                          <a:pPr algn="ct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tc>
                    <a:tc>
                      <a:txBody>
                        <a:bodyPr/>
                        <a:lstStyle/>
                        <a:p>
                          <a:pPr algn="ctr"/>
                          <a:r>
                            <a:rPr lang="zh-CN" alt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txBody>
                      <a:tcPr/>
                    </a:tc>
                  </a:tr>
                  <a:tr h="383762">
                    <a:tc>
                      <a:txBody>
                        <a:bodyPr/>
                        <a:lstStyle/>
                        <a:p>
                          <a:pPr algn="ctr"/>
                          <a:r>
                            <a:rPr lang="en-US" dirty="0" smtClean="0">
                              <a:latin typeface="Times New Roman" pitchFamily="18" charset="0"/>
                              <a:cs typeface="Times New Roman" pitchFamily="18" charset="0"/>
                            </a:rPr>
                            <a:t>b</a:t>
                          </a:r>
                          <a:endParaRPr lang="en-US" dirty="0">
                            <a:latin typeface="Times New Roman" pitchFamily="18" charset="0"/>
                            <a:cs typeface="Times New Roman" pitchFamily="18" charset="0"/>
                          </a:endParaRPr>
                        </a:p>
                      </a:txBody>
                      <a:tcPr/>
                    </a:tc>
                    <a:tc>
                      <a:txBody>
                        <a:bodyPr/>
                        <a:lstStyle/>
                        <a:p>
                          <a:pPr algn="ctr"/>
                          <a:r>
                            <a:rPr lang="zh-CN" alt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tc>
                  </a:tr>
                  <a:tr h="383762">
                    <a:tc>
                      <a:txBody>
                        <a:bodyPr/>
                        <a:lstStyle/>
                        <a:p>
                          <a:pPr algn="ctr"/>
                          <a:r>
                            <a:rPr lang="en-US" dirty="0" smtClean="0">
                              <a:latin typeface="Times New Roman" pitchFamily="18" charset="0"/>
                              <a:cs typeface="Times New Roman" pitchFamily="18" charset="0"/>
                            </a:rPr>
                            <a:t>c</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tc>
                    <a:tc>
                      <a:txBody>
                        <a:bodyPr/>
                        <a:lstStyle/>
                        <a:p>
                          <a:pPr algn="ctr"/>
                          <a:r>
                            <a:rPr lang="zh-CN" alt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r>
                </a:tbl>
              </a:graphicData>
            </a:graphic>
          </p:graphicFrame>
        </mc:Fallback>
      </mc:AlternateContent>
      <p:sp>
        <p:nvSpPr>
          <p:cNvPr id="9" name="Content Placeholder 2"/>
          <p:cNvSpPr txBox="1">
            <a:spLocks/>
          </p:cNvSpPr>
          <p:nvPr/>
        </p:nvSpPr>
        <p:spPr bwMode="auto">
          <a:xfrm>
            <a:off x="539552" y="3861048"/>
            <a:ext cx="7772400" cy="2232248"/>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2400" b="0" i="0" u="none" strike="noStrike" kern="0" cap="none" spc="0" normalizeH="0" baseline="0" noProof="0" dirty="0" smtClean="0">
              <a:ln>
                <a:noFill/>
              </a:ln>
              <a:solidFill>
                <a:schemeClr val="tx1"/>
              </a:solidFill>
              <a:effectLst/>
              <a:uLnTx/>
              <a:uFillTx/>
              <a:latin typeface="Times New Roman" pitchFamily="18" charset="0"/>
              <a:ea typeface="MS PGothic" pitchFamily="34" charset="-128"/>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400" kern="0" dirty="0" smtClean="0">
              <a:latin typeface="Times New Roman" pitchFamily="18" charset="0"/>
              <a:ea typeface="MS PGothic" pitchFamily="34" charset="-128"/>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en-US" sz="2400" kern="0" dirty="0" smtClean="0">
              <a:latin typeface="Times New Roman" pitchFamily="18" charset="0"/>
              <a:ea typeface="MS PGothic" pitchFamily="34" charset="-128"/>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en-US" sz="2400" kern="0" dirty="0" smtClean="0">
              <a:latin typeface="Times New Roman" pitchFamily="18" charset="0"/>
              <a:ea typeface="MS PGothic" pitchFamily="34" charset="-128"/>
              <a:cs typeface="Times New Roman" pitchFamily="18" charset="0"/>
            </a:endParaRPr>
          </a:p>
        </p:txBody>
      </p:sp>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nvGraphicFramePr>
            <p:xfrm>
              <a:off x="1323133" y="4246488"/>
              <a:ext cx="3672408" cy="1463040"/>
            </p:xfrm>
            <a:graphic>
              <a:graphicData uri="http://schemas.openxmlformats.org/drawingml/2006/table">
                <a:tbl>
                  <a:tblPr firstRow="1" bandRow="1">
                    <a:tableStyleId>{21E4AEA4-8DFA-4A89-87EB-49C32662AFE0}</a:tableStyleId>
                  </a:tblPr>
                  <a:tblGrid>
                    <a:gridCol w="1224136"/>
                    <a:gridCol w="1224136"/>
                    <a:gridCol w="1224136"/>
                  </a:tblGrid>
                  <a:tr h="329756">
                    <a:tc>
                      <a:txBody>
                        <a:bodyPr/>
                        <a:lstStyle/>
                        <a:p>
                          <a:pPr algn="ctr"/>
                          <a14:m>
                            <m:oMathPara xmlns:m="http://schemas.openxmlformats.org/officeDocument/2006/math">
                              <m:oMathParaPr>
                                <m:jc m:val="centerGroup"/>
                              </m:oMathParaPr>
                              <m:oMath xmlns:m="http://schemas.openxmlformats.org/officeDocument/2006/math">
                                <m:r>
                                  <a:rPr lang="en-US" altLang="zh-CN" sz="1800" b="0" i="1" smtClean="0">
                                    <a:solidFill>
                                      <a:schemeClr val="bg1"/>
                                    </a:solidFill>
                                    <a:latin typeface="Cambria Math"/>
                                    <a:ea typeface="Cambria Math"/>
                                  </a:rPr>
                                  <m:t>𝑣</m:t>
                                </m:r>
                              </m:oMath>
                            </m:oMathPara>
                          </a14:m>
                          <a:endParaRPr lang="en-US" dirty="0">
                            <a:solidFill>
                              <a:schemeClr val="bg1"/>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800" i="1" dirty="0" smtClean="0">
                                      <a:latin typeface="Cambria Math"/>
                                      <a:cs typeface="Times New Roman" panose="02020603050405020304" pitchFamily="18" charset="0"/>
                                    </a:rPr>
                                  </m:ctrlPr>
                                </m:sSubPr>
                                <m:e>
                                  <m:r>
                                    <a:rPr lang="en-US" altLang="zh-CN" sz="1800" b="0" i="1" dirty="0" smtClean="0">
                                      <a:latin typeface="Cambria Math"/>
                                      <a:cs typeface="Times New Roman" panose="02020603050405020304" pitchFamily="18" charset="0"/>
                                    </a:rPr>
                                    <m:t>𝐿</m:t>
                                  </m:r>
                                </m:e>
                                <m:sub>
                                  <m:r>
                                    <a:rPr lang="en-US" altLang="zh-CN" sz="1800" b="0" i="1" dirty="0" smtClean="0">
                                      <a:latin typeface="Cambria Math"/>
                                      <a:cs typeface="Times New Roman" panose="02020603050405020304" pitchFamily="18" charset="0"/>
                                    </a:rPr>
                                    <m:t>𝑖𝑛</m:t>
                                  </m:r>
                                </m:sub>
                              </m:sSub>
                            </m:oMath>
                          </a14:m>
                          <a:r>
                            <a:rPr lang="en-US" dirty="0" smtClean="0">
                              <a:latin typeface="Times New Roman" pitchFamily="18" charset="0"/>
                              <a:cs typeface="Times New Roman" pitchFamily="18" charset="0"/>
                            </a:rPr>
                            <a:t>(</a:t>
                          </a:r>
                          <a14:m>
                            <m:oMath xmlns:m="http://schemas.openxmlformats.org/officeDocument/2006/math">
                              <m:r>
                                <a:rPr lang="en-US" altLang="zh-CN" sz="1800" b="0" i="1" smtClean="0">
                                  <a:solidFill>
                                    <a:schemeClr val="bg1"/>
                                  </a:solidFill>
                                  <a:latin typeface="Cambria Math"/>
                                  <a:ea typeface="Cambria Math"/>
                                </a:rPr>
                                <m:t>𝑣</m:t>
                              </m:r>
                            </m:oMath>
                          </a14:m>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800" i="1" dirty="0" smtClean="0">
                                      <a:latin typeface="Cambria Math"/>
                                      <a:cs typeface="Times New Roman" panose="02020603050405020304" pitchFamily="18" charset="0"/>
                                    </a:rPr>
                                  </m:ctrlPr>
                                </m:sSubPr>
                                <m:e>
                                  <m:r>
                                    <a:rPr lang="en-US" altLang="zh-CN" sz="1800" b="0" i="1" dirty="0" smtClean="0">
                                      <a:latin typeface="Cambria Math"/>
                                      <a:cs typeface="Times New Roman" panose="02020603050405020304" pitchFamily="18" charset="0"/>
                                    </a:rPr>
                                    <m:t>𝐿</m:t>
                                  </m:r>
                                </m:e>
                                <m:sub>
                                  <m:r>
                                    <a:rPr lang="en-US" altLang="zh-CN" sz="1800" b="0" i="1" dirty="0" smtClean="0">
                                      <a:latin typeface="Cambria Math"/>
                                      <a:cs typeface="Times New Roman" panose="02020603050405020304" pitchFamily="18" charset="0"/>
                                    </a:rPr>
                                    <m:t>𝑜𝑢𝑡</m:t>
                                  </m:r>
                                </m:sub>
                              </m:sSub>
                            </m:oMath>
                          </a14:m>
                          <a:r>
                            <a:rPr lang="en-US" dirty="0" smtClean="0">
                              <a:latin typeface="Times New Roman" pitchFamily="18" charset="0"/>
                              <a:cs typeface="Times New Roman" pitchFamily="18" charset="0"/>
                            </a:rPr>
                            <a:t>(</a:t>
                          </a:r>
                          <a14:m>
                            <m:oMath xmlns:m="http://schemas.openxmlformats.org/officeDocument/2006/math">
                              <m:r>
                                <a:rPr lang="en-US" altLang="zh-CN" sz="1800" b="0" i="1" smtClean="0">
                                  <a:solidFill>
                                    <a:schemeClr val="bg1"/>
                                  </a:solidFill>
                                  <a:latin typeface="Cambria Math"/>
                                  <a:ea typeface="Cambria Math"/>
                                </a:rPr>
                                <m:t>𝑣</m:t>
                              </m:r>
                            </m:oMath>
                          </a14:m>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r>
                  <a:tr h="329756">
                    <a:tc>
                      <a:txBody>
                        <a:bodyPr/>
                        <a:lstStyle/>
                        <a:p>
                          <a:pPr algn="ct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{b}</a:t>
                          </a:r>
                          <a:endParaRPr lang="en-US"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txBody>
                      <a:tcPr/>
                    </a:tc>
                  </a:tr>
                  <a:tr h="329756">
                    <a:tc>
                      <a:txBody>
                        <a:bodyPr/>
                        <a:lstStyle/>
                        <a:p>
                          <a:pPr algn="ctr"/>
                          <a:r>
                            <a:rPr lang="en-US" dirty="0" smtClean="0">
                              <a:latin typeface="Times New Roman" pitchFamily="18" charset="0"/>
                              <a:cs typeface="Times New Roman" pitchFamily="18" charset="0"/>
                            </a:rPr>
                            <a:t>b</a:t>
                          </a:r>
                          <a:endParaRPr lang="en-US" dirty="0">
                            <a:latin typeface="Times New Roman" pitchFamily="18" charset="0"/>
                            <a:cs typeface="Times New Roman" pitchFamily="18" charset="0"/>
                          </a:endParaRPr>
                        </a:p>
                      </a:txBody>
                      <a:tcPr/>
                    </a:tc>
                    <a:tc>
                      <a:txBody>
                        <a:bodyPr/>
                        <a:lstStyle/>
                        <a:p>
                          <a:pPr algn="ctr"/>
                          <a:r>
                            <a:rPr lang="zh-CN" alt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r>
                  <a:tr h="329756">
                    <a:tc>
                      <a:txBody>
                        <a:bodyPr/>
                        <a:lstStyle/>
                        <a:p>
                          <a:pPr algn="ctr"/>
                          <a:r>
                            <a:rPr lang="en-US" dirty="0" smtClean="0">
                              <a:latin typeface="Times New Roman" pitchFamily="18" charset="0"/>
                              <a:cs typeface="Times New Roman" pitchFamily="18" charset="0"/>
                            </a:rPr>
                            <a:t>c</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{a, b}</a:t>
                          </a:r>
                          <a:endParaRPr lang="en-US" dirty="0">
                            <a:latin typeface="Times New Roman" pitchFamily="18" charset="0"/>
                            <a:cs typeface="Times New Roman" pitchFamily="18" charset="0"/>
                          </a:endParaRPr>
                        </a:p>
                      </a:txBody>
                      <a:tcPr/>
                    </a:tc>
                    <a:tc>
                      <a:txBody>
                        <a:bodyPr/>
                        <a:lstStyle/>
                        <a:p>
                          <a:pPr algn="ctr"/>
                          <a:r>
                            <a:rPr lang="zh-CN" alt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r>
                </a:tbl>
              </a:graphicData>
            </a:graphic>
          </p:graphicFrame>
        </mc:Choice>
        <mc:Fallback xmlns="">
          <p:graphicFrame>
            <p:nvGraphicFramePr>
              <p:cNvPr id="10" name="Table 9"/>
              <p:cNvGraphicFramePr>
                <a:graphicFrameLocks noGrp="1"/>
              </p:cNvGraphicFramePr>
              <p:nvPr/>
            </p:nvGraphicFramePr>
            <p:xfrm>
              <a:off x="1323133" y="4246488"/>
              <a:ext cx="3672408" cy="1463040"/>
            </p:xfrm>
            <a:graphic>
              <a:graphicData uri="http://schemas.openxmlformats.org/drawingml/2006/table">
                <a:tbl>
                  <a:tblPr firstRow="1" bandRow="1">
                    <a:tableStyleId>{21E4AEA4-8DFA-4A89-87EB-49C32662AFE0}</a:tableStyleId>
                  </a:tblPr>
                  <a:tblGrid>
                    <a:gridCol w="1224136"/>
                    <a:gridCol w="1224136"/>
                    <a:gridCol w="1224136"/>
                  </a:tblGrid>
                  <a:tr h="365760">
                    <a:tc>
                      <a:txBody>
                        <a:bodyPr/>
                        <a:lstStyle/>
                        <a:p>
                          <a:endParaRPr lang="zh-CN"/>
                        </a:p>
                      </a:txBody>
                      <a:tcPr>
                        <a:blipFill rotWithShape="1">
                          <a:blip r:embed="rId3"/>
                          <a:stretch>
                            <a:fillRect t="-8333" r="-200000" b="-326667"/>
                          </a:stretch>
                        </a:blipFill>
                      </a:tcPr>
                    </a:tc>
                    <a:tc>
                      <a:txBody>
                        <a:bodyPr/>
                        <a:lstStyle/>
                        <a:p>
                          <a:endParaRPr lang="zh-CN"/>
                        </a:p>
                      </a:txBody>
                      <a:tcPr>
                        <a:blipFill rotWithShape="1">
                          <a:blip r:embed="rId3"/>
                          <a:stretch>
                            <a:fillRect l="-100500" t="-8333" r="-101000" b="-326667"/>
                          </a:stretch>
                        </a:blipFill>
                      </a:tcPr>
                    </a:tc>
                    <a:tc>
                      <a:txBody>
                        <a:bodyPr/>
                        <a:lstStyle/>
                        <a:p>
                          <a:endParaRPr lang="zh-CN"/>
                        </a:p>
                      </a:txBody>
                      <a:tcPr>
                        <a:blipFill rotWithShape="1">
                          <a:blip r:embed="rId3"/>
                          <a:stretch>
                            <a:fillRect l="-199502" t="-8333" r="-498" b="-326667"/>
                          </a:stretch>
                        </a:blipFill>
                      </a:tcPr>
                    </a:tc>
                  </a:tr>
                  <a:tr h="365760">
                    <a:tc>
                      <a:txBody>
                        <a:bodyPr/>
                        <a:lstStyle/>
                        <a:p>
                          <a:pPr algn="ctr"/>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{b}</a:t>
                          </a:r>
                          <a:endParaRPr lang="en-US"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txBody>
                      <a:tcPr/>
                    </a:tc>
                  </a:tr>
                  <a:tr h="365760">
                    <a:tc>
                      <a:txBody>
                        <a:bodyPr/>
                        <a:lstStyle/>
                        <a:p>
                          <a:pPr algn="ctr"/>
                          <a:r>
                            <a:rPr lang="en-US" dirty="0" smtClean="0">
                              <a:latin typeface="Times New Roman" pitchFamily="18" charset="0"/>
                              <a:cs typeface="Times New Roman" pitchFamily="18" charset="0"/>
                            </a:rPr>
                            <a:t>b</a:t>
                          </a:r>
                          <a:endParaRPr lang="en-US" dirty="0">
                            <a:latin typeface="Times New Roman" pitchFamily="18" charset="0"/>
                            <a:cs typeface="Times New Roman" pitchFamily="18" charset="0"/>
                          </a:endParaRPr>
                        </a:p>
                      </a:txBody>
                      <a:tcPr/>
                    </a:tc>
                    <a:tc>
                      <a:txBody>
                        <a:bodyPr/>
                        <a:lstStyle/>
                        <a:p>
                          <a:pPr algn="ctr"/>
                          <a:r>
                            <a:rPr lang="zh-CN" alt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r>
                  <a:tr h="365760">
                    <a:tc>
                      <a:txBody>
                        <a:bodyPr/>
                        <a:lstStyle/>
                        <a:p>
                          <a:pPr algn="ctr"/>
                          <a:r>
                            <a:rPr lang="en-US" dirty="0" smtClean="0">
                              <a:latin typeface="Times New Roman" pitchFamily="18" charset="0"/>
                              <a:cs typeface="Times New Roman" pitchFamily="18" charset="0"/>
                            </a:rPr>
                            <a:t>c</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{a, b}</a:t>
                          </a:r>
                          <a:endParaRPr lang="en-US" dirty="0">
                            <a:latin typeface="Times New Roman" pitchFamily="18" charset="0"/>
                            <a:cs typeface="Times New Roman" pitchFamily="18" charset="0"/>
                          </a:endParaRPr>
                        </a:p>
                      </a:txBody>
                      <a:tcPr/>
                    </a:tc>
                    <a:tc>
                      <a:txBody>
                        <a:bodyPr/>
                        <a:lstStyle/>
                        <a:p>
                          <a:pPr algn="ctr"/>
                          <a:r>
                            <a:rPr lang="zh-CN" alt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txBody>
                      <a:tcPr/>
                    </a:tc>
                  </a:tr>
                </a:tbl>
              </a:graphicData>
            </a:graphic>
          </p:graphicFrame>
        </mc:Fallback>
      </mc:AlternateContent>
      <p:pic>
        <p:nvPicPr>
          <p:cNvPr id="2050" name="Picture 2"/>
          <p:cNvPicPr>
            <a:picLocks noChangeAspect="1" noChangeArrowheads="1"/>
          </p:cNvPicPr>
          <p:nvPr/>
        </p:nvPicPr>
        <p:blipFill>
          <a:blip r:embed="rId4" cstate="print"/>
          <a:srcRect/>
          <a:stretch>
            <a:fillRect/>
          </a:stretch>
        </p:blipFill>
        <p:spPr bwMode="auto">
          <a:xfrm>
            <a:off x="5796136" y="4221088"/>
            <a:ext cx="2304256" cy="1475387"/>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5796136" y="1700808"/>
            <a:ext cx="2304256" cy="1502408"/>
          </a:xfrm>
          <a:prstGeom prst="rect">
            <a:avLst/>
          </a:prstGeom>
          <a:noFill/>
          <a:ln w="9525">
            <a:noFill/>
            <a:miter lim="800000"/>
            <a:headEnd/>
            <a:tailEnd/>
          </a:ln>
        </p:spPr>
      </p:pic>
    </p:spTree>
    <p:extLst>
      <p:ext uri="{BB962C8B-B14F-4D97-AF65-F5344CB8AC3E}">
        <p14:creationId xmlns:p14="http://schemas.microsoft.com/office/powerpoint/2010/main" val="667097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TOL Insertion: updating TOL indices</a:t>
            </a:r>
            <a:endParaRPr lang="en-US" dirty="0"/>
          </a:p>
        </p:txBody>
      </p:sp>
      <p:sp>
        <p:nvSpPr>
          <p:cNvPr id="3" name="Content Placeholder 2"/>
          <p:cNvSpPr>
            <a:spLocks noGrp="1"/>
          </p:cNvSpPr>
          <p:nvPr>
            <p:ph idx="1"/>
          </p:nvPr>
        </p:nvSpPr>
        <p:spPr/>
        <p:txBody>
          <a:bodyPr/>
          <a:lstStyle/>
          <a:p>
            <a:r>
              <a:rPr lang="en-US" dirty="0" smtClean="0"/>
              <a:t>Step 2.1: Construct label set L</a:t>
            </a:r>
            <a:r>
              <a:rPr lang="en-US" baseline="-25000" dirty="0" smtClean="0"/>
              <a:t>in</a:t>
            </a:r>
            <a:r>
              <a:rPr lang="en-US" dirty="0" smtClean="0"/>
              <a:t>(v) and L</a:t>
            </a:r>
            <a:r>
              <a:rPr lang="en-US" baseline="-25000" dirty="0" smtClean="0"/>
              <a:t>out</a:t>
            </a:r>
            <a:r>
              <a:rPr lang="en-US" dirty="0" smtClean="0"/>
              <a:t>(v) for newly inserted vertex v.  </a:t>
            </a:r>
          </a:p>
          <a:p>
            <a:endParaRPr lang="en-US" dirty="0"/>
          </a:p>
          <a:p>
            <a:r>
              <a:rPr lang="en-US" dirty="0" smtClean="0"/>
              <a:t>Step 2.2: Update label set of other vertices.</a:t>
            </a:r>
          </a:p>
          <a:p>
            <a:pPr lvl="1"/>
            <a:r>
              <a:rPr lang="en-US" dirty="0" smtClean="0"/>
              <a:t>New paths</a:t>
            </a:r>
          </a:p>
          <a:p>
            <a:pPr lvl="2"/>
            <a:r>
              <a:rPr lang="en-US" dirty="0" smtClean="0"/>
              <a:t>Add v to label sets of vertices u where </a:t>
            </a:r>
            <a:r>
              <a:rPr lang="en-US" i="1" dirty="0" smtClean="0"/>
              <a:t>l</a:t>
            </a:r>
            <a:r>
              <a:rPr lang="en-US" dirty="0" smtClean="0"/>
              <a:t>(u)&lt;</a:t>
            </a:r>
            <a:r>
              <a:rPr lang="en-US" i="1" dirty="0" smtClean="0"/>
              <a:t>l</a:t>
            </a:r>
            <a:r>
              <a:rPr lang="en-US" dirty="0" smtClean="0"/>
              <a:t>(v)</a:t>
            </a:r>
          </a:p>
          <a:p>
            <a:pPr lvl="1"/>
            <a:r>
              <a:rPr lang="en-US" dirty="0" smtClean="0"/>
              <a:t>Possible violation of constraints:</a:t>
            </a:r>
          </a:p>
          <a:p>
            <a:pPr lvl="2"/>
            <a:r>
              <a:rPr lang="en-US" dirty="0" smtClean="0"/>
              <a:t>Path Constraint</a:t>
            </a:r>
          </a:p>
        </p:txBody>
      </p:sp>
    </p:spTree>
    <p:extLst>
      <p:ext uri="{BB962C8B-B14F-4D97-AF65-F5344CB8AC3E}">
        <p14:creationId xmlns:p14="http://schemas.microsoft.com/office/powerpoint/2010/main" val="89779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kern="0" dirty="0">
                <a:ea typeface="MS PGothic" pitchFamily="34" charset="-128"/>
              </a:rPr>
              <a:t>Existing dynamic graph solutions</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smtClean="0"/>
              <a:t>Scalability</a:t>
            </a:r>
          </a:p>
          <a:p>
            <a:pPr lvl="1"/>
            <a:r>
              <a:rPr lang="en-US" altLang="zh-CN" dirty="0" smtClean="0"/>
              <a:t>Transitive closure solutions &lt; 10</a:t>
            </a:r>
            <a:r>
              <a:rPr lang="en-US" altLang="zh-CN" baseline="30000" dirty="0" smtClean="0"/>
              <a:t>4</a:t>
            </a:r>
            <a:r>
              <a:rPr lang="en-US" altLang="zh-CN" dirty="0" smtClean="0"/>
              <a:t> nodes</a:t>
            </a:r>
          </a:p>
          <a:p>
            <a:pPr lvl="1"/>
            <a:r>
              <a:rPr lang="pt-BR" altLang="zh-CN" dirty="0" smtClean="0"/>
              <a:t>[</a:t>
            </a:r>
            <a:r>
              <a:rPr lang="pt-BR" altLang="zh-CN" dirty="0"/>
              <a:t>Bramandia TKDE </a:t>
            </a:r>
            <a:r>
              <a:rPr lang="pt-BR" altLang="zh-CN" dirty="0" smtClean="0"/>
              <a:t>2010] </a:t>
            </a:r>
            <a:r>
              <a:rPr lang="pt-BR" altLang="zh-CN" dirty="0"/>
              <a:t>&lt; 10</a:t>
            </a:r>
            <a:r>
              <a:rPr lang="pt-BR" altLang="zh-CN" baseline="30000" dirty="0"/>
              <a:t>6</a:t>
            </a:r>
            <a:r>
              <a:rPr lang="pt-BR" altLang="zh-CN" dirty="0"/>
              <a:t> </a:t>
            </a:r>
            <a:r>
              <a:rPr lang="pt-BR" altLang="zh-CN" dirty="0" smtClean="0"/>
              <a:t>nodes</a:t>
            </a:r>
            <a:endParaRPr lang="en-US" altLang="zh-CN" dirty="0" smtClean="0"/>
          </a:p>
          <a:p>
            <a:r>
              <a:rPr lang="en-US" altLang="zh-CN" dirty="0" smtClean="0"/>
              <a:t>Generality </a:t>
            </a:r>
          </a:p>
          <a:p>
            <a:pPr lvl="1"/>
            <a:r>
              <a:rPr lang="en-US" altLang="zh-CN" dirty="0"/>
              <a:t>[</a:t>
            </a:r>
            <a:r>
              <a:rPr lang="en-US" altLang="zh-CN" dirty="0" err="1"/>
              <a:t>Schenkel</a:t>
            </a:r>
            <a:r>
              <a:rPr lang="en-US" altLang="zh-CN" dirty="0"/>
              <a:t> ICDE 2005]: only for XML graphs</a:t>
            </a:r>
            <a:r>
              <a:rPr lang="en-US" altLang="zh-CN" dirty="0" smtClean="0"/>
              <a:t>;</a:t>
            </a:r>
          </a:p>
          <a:p>
            <a:r>
              <a:rPr lang="en-US" altLang="zh-CN" dirty="0" smtClean="0"/>
              <a:t>Preprocessing time</a:t>
            </a:r>
          </a:p>
          <a:p>
            <a:pPr lvl="1"/>
            <a:r>
              <a:rPr lang="en-US" altLang="zh-CN" dirty="0" smtClean="0"/>
              <a:t>Path-tree ([</a:t>
            </a:r>
            <a:r>
              <a:rPr lang="en-US" altLang="zh-CN" dirty="0"/>
              <a:t>Jin. TODS 2011</a:t>
            </a:r>
            <a:r>
              <a:rPr lang="en-US" altLang="zh-CN" dirty="0" smtClean="0"/>
              <a:t>])</a:t>
            </a:r>
          </a:p>
          <a:p>
            <a:r>
              <a:rPr lang="en-US" altLang="zh-CN" dirty="0" smtClean="0"/>
              <a:t>Query time</a:t>
            </a:r>
          </a:p>
          <a:p>
            <a:pPr lvl="1"/>
            <a:r>
              <a:rPr lang="en-US" altLang="zh-CN" dirty="0" smtClean="0"/>
              <a:t>Dagger ([</a:t>
            </a:r>
            <a:r>
              <a:rPr lang="en-US" altLang="zh-CN" dirty="0" err="1" smtClean="0"/>
              <a:t>Yildirim</a:t>
            </a:r>
            <a:r>
              <a:rPr lang="en-US" altLang="zh-CN" dirty="0" smtClean="0"/>
              <a:t>. </a:t>
            </a:r>
            <a:r>
              <a:rPr lang="en-US" altLang="zh-CN" dirty="0" err="1" smtClean="0"/>
              <a:t>CoRR</a:t>
            </a:r>
            <a:r>
              <a:rPr lang="en-US" altLang="zh-CN" dirty="0" smtClean="0"/>
              <a:t> 2013])</a:t>
            </a:r>
          </a:p>
        </p:txBody>
      </p:sp>
    </p:spTree>
    <p:extLst>
      <p:ext uri="{BB962C8B-B14F-4D97-AF65-F5344CB8AC3E}">
        <p14:creationId xmlns:p14="http://schemas.microsoft.com/office/powerpoint/2010/main" val="12655489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 3: Butterfly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Butterfly:</a:t>
                </a:r>
              </a:p>
              <a:p>
                <a:pPr marL="971550" lvl="1" indent="-514350">
                  <a:buFont typeface="+mj-lt"/>
                  <a:buAutoNum type="arabicPeriod"/>
                </a:pPr>
                <a:r>
                  <a:rPr lang="en-US" dirty="0" smtClean="0"/>
                  <a:t> Choosing good vertex level order</a:t>
                </a:r>
              </a:p>
              <a:p>
                <a:pPr marL="1371600" lvl="2" indent="-514350"/>
                <a:r>
                  <a:rPr lang="en-US" dirty="0" smtClean="0"/>
                  <a:t>Score function </a:t>
                </a:r>
                <a14:m>
                  <m:oMath xmlns:m="http://schemas.openxmlformats.org/officeDocument/2006/math">
                    <m:r>
                      <a:rPr lang="en-US" altLang="zh-CN" i="1">
                        <a:latin typeface="Cambria Math"/>
                      </a:rPr>
                      <m:t>𝑓</m:t>
                    </m:r>
                  </m:oMath>
                </a14:m>
                <a:endParaRPr lang="en-US" dirty="0" smtClean="0"/>
              </a:p>
              <a:p>
                <a:pPr marL="971550" lvl="1" indent="-514350">
                  <a:buFont typeface="+mj-lt"/>
                  <a:buAutoNum type="arabicPeriod"/>
                </a:pPr>
                <a:r>
                  <a:rPr lang="en-US" altLang="zh-CN" dirty="0" smtClean="0"/>
                  <a:t> Construct </a:t>
                </a:r>
                <a:r>
                  <a:rPr lang="en-US" altLang="zh-CN" dirty="0"/>
                  <a:t>TOL indices based on the level order</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887"/>
                </a:stretch>
              </a:blipFill>
            </p:spPr>
            <p:txBody>
              <a:bodyPr/>
              <a:lstStyle/>
              <a:p>
                <a:r>
                  <a:rPr lang="zh-CN" altLang="en-US">
                    <a:noFill/>
                  </a:rPr>
                  <a:t> </a:t>
                </a:r>
              </a:p>
            </p:txBody>
          </p:sp>
        </mc:Fallback>
      </mc:AlternateContent>
      <p:sp>
        <p:nvSpPr>
          <p:cNvPr id="6" name="Rounded Rectangle 5"/>
          <p:cNvSpPr/>
          <p:nvPr/>
        </p:nvSpPr>
        <p:spPr>
          <a:xfrm>
            <a:off x="1259632" y="4150821"/>
            <a:ext cx="1224136"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endParaRPr lang="en-US" dirty="0"/>
          </a:p>
        </p:txBody>
      </p:sp>
      <p:sp>
        <p:nvSpPr>
          <p:cNvPr id="7" name="Right Arrow 6"/>
          <p:cNvSpPr/>
          <p:nvPr/>
        </p:nvSpPr>
        <p:spPr>
          <a:xfrm>
            <a:off x="2555776" y="4294837"/>
            <a:ext cx="39604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2843808" y="3646765"/>
                <a:ext cx="3816424" cy="646331"/>
              </a:xfrm>
              <a:prstGeom prst="rect">
                <a:avLst/>
              </a:prstGeom>
              <a:noFill/>
            </p:spPr>
            <p:txBody>
              <a:bodyPr wrap="square" rtlCol="0">
                <a:spAutoFit/>
              </a:bodyPr>
              <a:lstStyle/>
              <a:p>
                <a:r>
                  <a:rPr lang="en-US" dirty="0" smtClean="0">
                    <a:latin typeface="Times New Roman" pitchFamily="18" charset="0"/>
                    <a:cs typeface="Times New Roman" pitchFamily="18" charset="0"/>
                  </a:rPr>
                  <a:t>Select vertex v</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with highest </a:t>
                </a:r>
                <a14:m>
                  <m:oMath xmlns:m="http://schemas.openxmlformats.org/officeDocument/2006/math">
                    <m:r>
                      <a:rPr lang="en-US" altLang="zh-CN" i="1">
                        <a:latin typeface="Cambria Math"/>
                      </a:rPr>
                      <m:t>𝑓</m:t>
                    </m:r>
                  </m:oMath>
                </a14:m>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Set </a:t>
                </a:r>
                <a:r>
                  <a:rPr lang="en-US" i="1"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)=1, remove v</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from G</a:t>
                </a:r>
                <a:endParaRPr lang="en-US" dirty="0">
                  <a:latin typeface="Times New Roman" pitchFamily="18" charset="0"/>
                  <a:cs typeface="Times New Roman"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843808" y="3646765"/>
                <a:ext cx="3816424" cy="646331"/>
              </a:xfrm>
              <a:prstGeom prst="rect">
                <a:avLst/>
              </a:prstGeom>
              <a:blipFill rotWithShape="1">
                <a:blip r:embed="rId3" cstate="print"/>
                <a:stretch>
                  <a:fillRect l="-1438" t="-4717" b="-14151"/>
                </a:stretch>
              </a:blipFill>
            </p:spPr>
            <p:txBody>
              <a:bodyPr/>
              <a:lstStyle/>
              <a:p>
                <a:r>
                  <a:rPr lang="zh-CN" altLang="en-US">
                    <a:noFill/>
                  </a:rPr>
                  <a:t> </a:t>
                </a:r>
              </a:p>
            </p:txBody>
          </p:sp>
        </mc:Fallback>
      </mc:AlternateContent>
      <p:sp>
        <p:nvSpPr>
          <p:cNvPr id="9" name="Rounded Rectangle 8"/>
          <p:cNvSpPr/>
          <p:nvPr/>
        </p:nvSpPr>
        <p:spPr>
          <a:xfrm>
            <a:off x="6660232" y="4222829"/>
            <a:ext cx="1224136"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endParaRPr lang="en-US" dirty="0"/>
          </a:p>
        </p:txBody>
      </p:sp>
      <p:sp>
        <p:nvSpPr>
          <p:cNvPr id="10" name="Bent-Up Arrow 9"/>
          <p:cNvSpPr/>
          <p:nvPr/>
        </p:nvSpPr>
        <p:spPr>
          <a:xfrm rot="16200000" flipH="1">
            <a:off x="4614357" y="2850427"/>
            <a:ext cx="753984" cy="487114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3275856" y="5734997"/>
                <a:ext cx="4248472" cy="646331"/>
              </a:xfrm>
              <a:prstGeom prst="rect">
                <a:avLst/>
              </a:prstGeom>
              <a:noFill/>
            </p:spPr>
            <p:txBody>
              <a:bodyPr wrap="square" rtlCol="0">
                <a:spAutoFit/>
              </a:bodyPr>
              <a:lstStyle/>
              <a:p>
                <a:r>
                  <a:rPr lang="en-US" dirty="0" smtClean="0">
                    <a:latin typeface="Times New Roman" pitchFamily="18" charset="0"/>
                    <a:cs typeface="Times New Roman" pitchFamily="18" charset="0"/>
                  </a:rPr>
                  <a:t>Select vertex v</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with highest </a:t>
                </a:r>
                <a14:m>
                  <m:oMath xmlns:m="http://schemas.openxmlformats.org/officeDocument/2006/math">
                    <m:r>
                      <a:rPr lang="en-US" altLang="zh-CN" i="1">
                        <a:latin typeface="Cambria Math"/>
                      </a:rPr>
                      <m:t>𝑓</m:t>
                    </m:r>
                  </m:oMath>
                </a14:m>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Set </a:t>
                </a:r>
                <a:r>
                  <a:rPr lang="en-US" i="1" dirty="0" smtClean="0">
                    <a:latin typeface="Times New Roman" pitchFamily="18" charset="0"/>
                    <a:cs typeface="Times New Roman" pitchFamily="18" charset="0"/>
                  </a:rPr>
                  <a:t>l</a:t>
                </a:r>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)=2, remove v</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from G</a:t>
                </a:r>
                <a:endParaRPr lang="en-US" dirty="0">
                  <a:latin typeface="Times New Roman" pitchFamily="18" charset="0"/>
                  <a:cs typeface="Times New Roman"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275856" y="5734997"/>
                <a:ext cx="4248472" cy="646331"/>
              </a:xfrm>
              <a:prstGeom prst="rect">
                <a:avLst/>
              </a:prstGeom>
              <a:blipFill rotWithShape="1">
                <a:blip r:embed="rId4" cstate="print"/>
                <a:stretch>
                  <a:fillRect l="-1148" t="-4717" b="-14151"/>
                </a:stretch>
              </a:blipFill>
            </p:spPr>
            <p:txBody>
              <a:bodyPr/>
              <a:lstStyle/>
              <a:p>
                <a:r>
                  <a:rPr lang="zh-CN" altLang="en-US">
                    <a:noFill/>
                  </a:rPr>
                  <a:t> </a:t>
                </a:r>
              </a:p>
            </p:txBody>
          </p:sp>
        </mc:Fallback>
      </mc:AlternateContent>
      <p:sp>
        <p:nvSpPr>
          <p:cNvPr id="12" name="TextBox 11"/>
          <p:cNvSpPr txBox="1"/>
          <p:nvPr/>
        </p:nvSpPr>
        <p:spPr>
          <a:xfrm>
            <a:off x="2123728" y="5230941"/>
            <a:ext cx="864096" cy="369332"/>
          </a:xfrm>
          <a:prstGeom prst="rect">
            <a:avLst/>
          </a:prstGeom>
          <a:noFill/>
        </p:spPr>
        <p:txBody>
          <a:bodyPr wrap="square" rtlCol="0">
            <a:spAutoFit/>
          </a:bodyPr>
          <a:lstStyle/>
          <a:p>
            <a:r>
              <a:rPr lang="en-US" dirty="0" smtClean="0"/>
              <a:t>……</a:t>
            </a:r>
            <a:endParaRPr lang="en-US" dirty="0"/>
          </a:p>
        </p:txBody>
      </p:sp>
      <p:sp>
        <p:nvSpPr>
          <p:cNvPr id="13" name="Rounded Rectangle 12"/>
          <p:cNvSpPr/>
          <p:nvPr/>
        </p:nvSpPr>
        <p:spPr>
          <a:xfrm>
            <a:off x="971600" y="5086925"/>
            <a:ext cx="1224136"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r>
              <a:rPr lang="zh-CN" altLang="en-US" b="1" dirty="0" smtClean="0">
                <a:latin typeface="Times New Roman" pitchFamily="18" charset="0"/>
                <a:cs typeface="Times New Roman" pitchFamily="18" charset="0"/>
              </a:rPr>
              <a:t> ∅</a:t>
            </a:r>
            <a:endParaRPr lang="en-US" dirty="0"/>
          </a:p>
        </p:txBody>
      </p:sp>
    </p:spTree>
    <p:extLst>
      <p:ext uri="{BB962C8B-B14F-4D97-AF65-F5344CB8AC3E}">
        <p14:creationId xmlns:p14="http://schemas.microsoft.com/office/powerpoint/2010/main" val="1678411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Score function</a:t>
            </a:r>
            <a:endParaRPr lang="en-US" dirty="0"/>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684792768"/>
                  </p:ext>
                </p:extLst>
              </p:nvPr>
            </p:nvGraphicFramePr>
            <p:xfrm>
              <a:off x="3563888" y="3717032"/>
              <a:ext cx="4978896" cy="2194560"/>
            </p:xfrm>
            <a:graphic>
              <a:graphicData uri="http://schemas.openxmlformats.org/drawingml/2006/table">
                <a:tbl>
                  <a:tblPr firstRow="1" bandRow="1">
                    <a:tableStyleId>{5C22544A-7EE6-4342-B048-85BDC9FD1C3A}</a:tableStyleId>
                  </a:tblPr>
                  <a:tblGrid>
                    <a:gridCol w="1244724"/>
                    <a:gridCol w="1244724"/>
                    <a:gridCol w="1244724"/>
                    <a:gridCol w="1244724"/>
                  </a:tblGrid>
                  <a:tr h="318068">
                    <a:tc>
                      <a:txBody>
                        <a:bodyPr/>
                        <a:lstStyle/>
                        <a:p>
                          <a:pPr/>
                          <a14:m>
                            <m:oMathPara xmlns:m="http://schemas.openxmlformats.org/officeDocument/2006/math">
                              <m:oMathParaPr>
                                <m:jc m:val="centerGroup"/>
                              </m:oMathParaPr>
                              <m:oMath xmlns:m="http://schemas.openxmlformats.org/officeDocument/2006/math">
                                <m:r>
                                  <a:rPr lang="en-US" altLang="zh-CN" sz="1800" i="1" smtClean="0">
                                    <a:solidFill>
                                      <a:schemeClr val="bg1"/>
                                    </a:solidFill>
                                    <a:latin typeface="Cambria Math"/>
                                  </a:rPr>
                                  <m:t>𝑣</m:t>
                                </m:r>
                              </m:oMath>
                            </m:oMathPara>
                          </a14:m>
                          <a:endParaRPr lang="en-US" dirty="0">
                            <a:latin typeface="Times New Roman" pitchFamily="18" charset="0"/>
                            <a:cs typeface="Times New Roman" pitchFamily="18" charset="0"/>
                          </a:endParaRPr>
                        </a:p>
                      </a:txBody>
                      <a:tcPr/>
                    </a:tc>
                    <a:tc>
                      <a:txBody>
                        <a:bodyPr/>
                        <a:lstStyle/>
                        <a:p>
                          <a:pPr/>
                          <a14:m>
                            <m:oMathPara xmlns:m="http://schemas.openxmlformats.org/officeDocument/2006/math">
                              <m:oMathParaPr>
                                <m:jc m:val="centerGroup"/>
                              </m:oMathParaPr>
                              <m:oMath xmlns:m="http://schemas.openxmlformats.org/officeDocument/2006/math">
                                <m:func>
                                  <m:funcPr>
                                    <m:ctrlPr>
                                      <a:rPr lang="en-US" altLang="zh-CN" sz="1800" i="1" smtClean="0">
                                        <a:solidFill>
                                          <a:schemeClr val="bg1"/>
                                        </a:solidFill>
                                        <a:latin typeface="Cambria Math"/>
                                      </a:rPr>
                                    </m:ctrlPr>
                                  </m:funcPr>
                                  <m:fName>
                                    <m:r>
                                      <m:rPr>
                                        <m:sty m:val="p"/>
                                      </m:rPr>
                                      <a:rPr lang="en-US" altLang="zh-CN" sz="1800">
                                        <a:solidFill>
                                          <a:schemeClr val="bg1"/>
                                        </a:solidFill>
                                        <a:latin typeface="Cambria Math"/>
                                      </a:rPr>
                                      <m:t>S</m:t>
                                    </m:r>
                                    <m:r>
                                      <m:rPr>
                                        <m:sty m:val="p"/>
                                      </m:rPr>
                                      <a:rPr lang="en-US" altLang="zh-CN" sz="1800" baseline="-25000">
                                        <a:solidFill>
                                          <a:schemeClr val="bg1"/>
                                        </a:solidFill>
                                        <a:latin typeface="Cambria Math"/>
                                      </a:rPr>
                                      <m:t>in</m:t>
                                    </m:r>
                                  </m:fName>
                                  <m:e>
                                    <m:d>
                                      <m:dPr>
                                        <m:ctrlPr>
                                          <a:rPr lang="en-US" altLang="zh-CN" sz="1800" i="1">
                                            <a:solidFill>
                                              <a:schemeClr val="bg1"/>
                                            </a:solidFill>
                                            <a:latin typeface="Cambria Math"/>
                                          </a:rPr>
                                        </m:ctrlPr>
                                      </m:dPr>
                                      <m:e>
                                        <m:r>
                                          <a:rPr lang="en-US" altLang="zh-CN" sz="1800" i="1">
                                            <a:solidFill>
                                              <a:schemeClr val="bg1"/>
                                            </a:solidFill>
                                            <a:latin typeface="Cambria Math"/>
                                          </a:rPr>
                                          <m:t>𝑣</m:t>
                                        </m:r>
                                      </m:e>
                                    </m:d>
                                  </m:e>
                                </m:func>
                              </m:oMath>
                            </m:oMathPara>
                          </a14:m>
                          <a:endParaRPr lang="en-US" dirty="0">
                            <a:latin typeface="Times New Roman" pitchFamily="18" charset="0"/>
                            <a:cs typeface="Times New Roman" pitchFamily="18"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altLang="zh-CN" sz="1800" i="1" smtClean="0">
                                    <a:solidFill>
                                      <a:schemeClr val="bg1"/>
                                    </a:solidFill>
                                    <a:latin typeface="Cambria Math"/>
                                  </a:rPr>
                                  <m:t>𝑆</m:t>
                                </m:r>
                                <m:r>
                                  <a:rPr lang="en-US" altLang="zh-CN" sz="1800" i="1" baseline="-25000">
                                    <a:solidFill>
                                      <a:schemeClr val="bg1"/>
                                    </a:solidFill>
                                    <a:latin typeface="Cambria Math"/>
                                  </a:rPr>
                                  <m:t>𝑜𝑢𝑡</m:t>
                                </m:r>
                                <m:r>
                                  <a:rPr lang="en-US" altLang="zh-CN" sz="1800" i="1">
                                    <a:solidFill>
                                      <a:schemeClr val="bg1"/>
                                    </a:solidFill>
                                    <a:latin typeface="Cambria Math"/>
                                  </a:rPr>
                                  <m:t>(</m:t>
                                </m:r>
                                <m:r>
                                  <a:rPr lang="en-US" altLang="zh-CN" sz="1800" i="1">
                                    <a:solidFill>
                                      <a:schemeClr val="bg1"/>
                                    </a:solidFill>
                                    <a:latin typeface="Cambria Math"/>
                                  </a:rPr>
                                  <m:t>𝑣</m:t>
                                </m:r>
                                <m:r>
                                  <a:rPr lang="en-US" altLang="zh-CN" sz="1800" i="1">
                                    <a:solidFill>
                                      <a:schemeClr val="bg1"/>
                                    </a:solidFill>
                                    <a:latin typeface="Cambria Math"/>
                                  </a:rPr>
                                  <m:t>)</m:t>
                                </m:r>
                              </m:oMath>
                            </m:oMathPara>
                          </a14:m>
                          <a:endParaRPr lang="en-US" dirty="0">
                            <a:solidFill>
                              <a:schemeClr val="bg1"/>
                            </a:solidFill>
                            <a:latin typeface="Times New Roman" pitchFamily="18" charset="0"/>
                            <a:cs typeface="Times New Roman" pitchFamily="18" charset="0"/>
                          </a:endParaRPr>
                        </a:p>
                      </a:txBody>
                      <a:tcPr/>
                    </a:tc>
                    <a:tc>
                      <a:txBody>
                        <a:bodyPr/>
                        <a:lstStyle/>
                        <a:p>
                          <a14:m>
                            <m:oMath xmlns:m="http://schemas.openxmlformats.org/officeDocument/2006/math">
                              <m:r>
                                <a:rPr lang="en-US" altLang="zh-CN" i="1" smtClean="0">
                                  <a:solidFill>
                                    <a:schemeClr val="bg1"/>
                                  </a:solidFill>
                                  <a:latin typeface="Cambria Math"/>
                                </a:rPr>
                                <m:t>𝑓</m:t>
                              </m:r>
                            </m:oMath>
                          </a14:m>
                          <a:r>
                            <a:rPr lang="en-US" dirty="0" smtClean="0">
                              <a:solidFill>
                                <a:schemeClr val="bg1"/>
                              </a:solidFill>
                              <a:latin typeface="Times New Roman" pitchFamily="18" charset="0"/>
                              <a:cs typeface="Times New Roman" pitchFamily="18" charset="0"/>
                            </a:rPr>
                            <a:t>(</a:t>
                          </a:r>
                          <a14:m>
                            <m:oMath xmlns:m="http://schemas.openxmlformats.org/officeDocument/2006/math">
                              <m:r>
                                <a:rPr lang="en-US" altLang="zh-CN" sz="1800" i="1" smtClean="0">
                                  <a:solidFill>
                                    <a:schemeClr val="bg1"/>
                                  </a:solidFill>
                                  <a:latin typeface="Cambria Math"/>
                                </a:rPr>
                                <m:t>𝑣</m:t>
                              </m:r>
                            </m:oMath>
                          </a14:m>
                          <a:r>
                            <a:rPr lang="en-US" dirty="0" smtClean="0">
                              <a:solidFill>
                                <a:schemeClr val="bg1"/>
                              </a:solidFill>
                              <a:latin typeface="Times New Roman" pitchFamily="18" charset="0"/>
                              <a:cs typeface="Times New Roman" pitchFamily="18" charset="0"/>
                            </a:rPr>
                            <a:t>)</a:t>
                          </a:r>
                          <a:endParaRPr lang="en-US" dirty="0">
                            <a:solidFill>
                              <a:schemeClr val="bg1"/>
                            </a:solidFill>
                            <a:latin typeface="Times New Roman" pitchFamily="18" charset="0"/>
                            <a:cs typeface="Times New Roman" pitchFamily="18" charset="0"/>
                          </a:endParaRPr>
                        </a:p>
                      </a:txBody>
                      <a:tcPr/>
                    </a:tc>
                  </a:tr>
                  <a:tr h="318068">
                    <a:tc>
                      <a:txBody>
                        <a:bodyPr/>
                        <a:lstStyle/>
                        <a:p>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a:tc>
                  </a:tr>
                  <a:tr h="318068">
                    <a:tc>
                      <a:txBody>
                        <a:bodyPr/>
                        <a:lstStyle/>
                        <a:p>
                          <a:r>
                            <a:rPr lang="en-US" dirty="0" smtClean="0">
                              <a:latin typeface="Times New Roman" pitchFamily="18" charset="0"/>
                              <a:cs typeface="Times New Roman" pitchFamily="18" charset="0"/>
                            </a:rPr>
                            <a:t>b</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a:txBody>
                      <a:tcPr/>
                    </a:tc>
                  </a:tr>
                  <a:tr h="318068">
                    <a:tc>
                      <a:txBody>
                        <a:bodyPr/>
                        <a:lstStyle/>
                        <a:p>
                          <a:r>
                            <a:rPr lang="en-US" dirty="0" smtClean="0">
                              <a:latin typeface="Times New Roman" pitchFamily="18" charset="0"/>
                              <a:cs typeface="Times New Roman" pitchFamily="18" charset="0"/>
                            </a:rPr>
                            <a:t>c</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1.75</a:t>
                          </a:r>
                          <a:endParaRPr lang="en-US" dirty="0">
                            <a:latin typeface="Times New Roman" pitchFamily="18" charset="0"/>
                            <a:cs typeface="Times New Roman" pitchFamily="18" charset="0"/>
                          </a:endParaRPr>
                        </a:p>
                      </a:txBody>
                      <a:tcPr/>
                    </a:tc>
                  </a:tr>
                  <a:tr h="318068">
                    <a:tc>
                      <a:txBody>
                        <a:bodyPr/>
                        <a:lstStyle/>
                        <a:p>
                          <a:r>
                            <a:rPr lang="en-US" dirty="0" smtClean="0">
                              <a:latin typeface="Times New Roman" pitchFamily="18" charset="0"/>
                              <a:cs typeface="Times New Roman" pitchFamily="18" charset="0"/>
                            </a:rPr>
                            <a:t>d</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a:tc>
                  </a:tr>
                  <a:tr h="318068">
                    <a:tc>
                      <a:txBody>
                        <a:bodyPr/>
                        <a:lstStyle/>
                        <a:p>
                          <a:r>
                            <a:rPr lang="en-US" dirty="0" smtClean="0">
                              <a:latin typeface="Times New Roman" pitchFamily="18" charset="0"/>
                              <a:cs typeface="Times New Roman" pitchFamily="18" charset="0"/>
                            </a:rPr>
                            <a:t>e</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1.75</a:t>
                          </a:r>
                          <a:endParaRPr lang="en-US" dirty="0">
                            <a:latin typeface="Times New Roman" pitchFamily="18" charset="0"/>
                            <a:cs typeface="Times New Roman" pitchFamily="18" charset="0"/>
                          </a:endParaRPr>
                        </a:p>
                      </a:txBody>
                      <a:tcPr/>
                    </a:tc>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xmlns="" val="452410739"/>
                  </p:ext>
                </p:extLst>
              </p:nvPr>
            </p:nvGraphicFramePr>
            <p:xfrm>
              <a:off x="3563888" y="3717032"/>
              <a:ext cx="4978896" cy="2194560"/>
            </p:xfrm>
            <a:graphic>
              <a:graphicData uri="http://schemas.openxmlformats.org/drawingml/2006/table">
                <a:tbl>
                  <a:tblPr firstRow="1" bandRow="1">
                    <a:tableStyleId>{5C22544A-7EE6-4342-B048-85BDC9FD1C3A}</a:tableStyleId>
                  </a:tblPr>
                  <a:tblGrid>
                    <a:gridCol w="1244724"/>
                    <a:gridCol w="1244724"/>
                    <a:gridCol w="1244724"/>
                    <a:gridCol w="1244724"/>
                  </a:tblGrid>
                  <a:tr h="365760">
                    <a:tc>
                      <a:txBody>
                        <a:bodyPr/>
                        <a:lstStyle/>
                        <a:p>
                          <a:endParaRPr lang="zh-CN"/>
                        </a:p>
                      </a:txBody>
                      <a:tcPr>
                        <a:blipFill rotWithShape="1">
                          <a:blip r:embed="rId2"/>
                          <a:stretch>
                            <a:fillRect l="-490" t="-8333" r="-300490" b="-526667"/>
                          </a:stretch>
                        </a:blipFill>
                      </a:tcPr>
                    </a:tc>
                    <a:tc>
                      <a:txBody>
                        <a:bodyPr/>
                        <a:lstStyle/>
                        <a:p>
                          <a:endParaRPr lang="zh-CN"/>
                        </a:p>
                      </a:txBody>
                      <a:tcPr>
                        <a:blipFill rotWithShape="1">
                          <a:blip r:embed="rId2"/>
                          <a:stretch>
                            <a:fillRect l="-100490" t="-8333" r="-200490" b="-526667"/>
                          </a:stretch>
                        </a:blipFill>
                      </a:tcPr>
                    </a:tc>
                    <a:tc>
                      <a:txBody>
                        <a:bodyPr/>
                        <a:lstStyle/>
                        <a:p>
                          <a:endParaRPr lang="zh-CN"/>
                        </a:p>
                      </a:txBody>
                      <a:tcPr>
                        <a:blipFill rotWithShape="1">
                          <a:blip r:embed="rId2"/>
                          <a:stretch>
                            <a:fillRect l="-200490" t="-8333" r="-100490" b="-526667"/>
                          </a:stretch>
                        </a:blipFill>
                      </a:tcPr>
                    </a:tc>
                    <a:tc>
                      <a:txBody>
                        <a:bodyPr/>
                        <a:lstStyle/>
                        <a:p>
                          <a:endParaRPr lang="zh-CN"/>
                        </a:p>
                      </a:txBody>
                      <a:tcPr>
                        <a:blipFill rotWithShape="1">
                          <a:blip r:embed="rId2"/>
                          <a:stretch>
                            <a:fillRect l="-300490" t="-8333" r="-490" b="-526667"/>
                          </a:stretch>
                        </a:blipFill>
                      </a:tcPr>
                    </a:tc>
                  </a:tr>
                  <a:tr h="365760">
                    <a:tc>
                      <a:txBody>
                        <a:bodyPr/>
                        <a:lstStyle/>
                        <a:p>
                          <a:r>
                            <a:rPr lang="en-US" dirty="0" smtClean="0">
                              <a:latin typeface="Times New Roman" pitchFamily="18" charset="0"/>
                              <a:cs typeface="Times New Roman" pitchFamily="18" charset="0"/>
                            </a:rPr>
                            <a:t>a</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a:tc>
                  </a:tr>
                  <a:tr h="365760">
                    <a:tc>
                      <a:txBody>
                        <a:bodyPr/>
                        <a:lstStyle/>
                        <a:p>
                          <a:r>
                            <a:rPr lang="en-US" dirty="0" smtClean="0">
                              <a:latin typeface="Times New Roman" pitchFamily="18" charset="0"/>
                              <a:cs typeface="Times New Roman" pitchFamily="18" charset="0"/>
                            </a:rPr>
                            <a:t>b</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a:txBody>
                      <a:tcPr/>
                    </a:tc>
                  </a:tr>
                  <a:tr h="365760">
                    <a:tc>
                      <a:txBody>
                        <a:bodyPr/>
                        <a:lstStyle/>
                        <a:p>
                          <a:r>
                            <a:rPr lang="en-US" dirty="0" smtClean="0">
                              <a:latin typeface="Times New Roman" pitchFamily="18" charset="0"/>
                              <a:cs typeface="Times New Roman" pitchFamily="18" charset="0"/>
                            </a:rPr>
                            <a:t>c</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1.75</a:t>
                          </a:r>
                          <a:endParaRPr lang="en-US" dirty="0">
                            <a:latin typeface="Times New Roman" pitchFamily="18" charset="0"/>
                            <a:cs typeface="Times New Roman" pitchFamily="18" charset="0"/>
                          </a:endParaRPr>
                        </a:p>
                      </a:txBody>
                      <a:tcPr/>
                    </a:tc>
                  </a:tr>
                  <a:tr h="365760">
                    <a:tc>
                      <a:txBody>
                        <a:bodyPr/>
                        <a:lstStyle/>
                        <a:p>
                          <a:r>
                            <a:rPr lang="en-US" dirty="0" smtClean="0">
                              <a:latin typeface="Times New Roman" pitchFamily="18" charset="0"/>
                              <a:cs typeface="Times New Roman" pitchFamily="18" charset="0"/>
                            </a:rPr>
                            <a:t>d</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4</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a:tc>
                  </a:tr>
                  <a:tr h="365760">
                    <a:tc>
                      <a:txBody>
                        <a:bodyPr/>
                        <a:lstStyle/>
                        <a:p>
                          <a:r>
                            <a:rPr lang="en-US" dirty="0" smtClean="0">
                              <a:latin typeface="Times New Roman" pitchFamily="18" charset="0"/>
                              <a:cs typeface="Times New Roman" pitchFamily="18" charset="0"/>
                            </a:rPr>
                            <a:t>e</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1.75</a:t>
                          </a:r>
                          <a:endParaRPr lang="en-US" dirty="0">
                            <a:latin typeface="Times New Roman" pitchFamily="18" charset="0"/>
                            <a:cs typeface="Times New Roman" pitchFamily="18" charset="0"/>
                          </a:endParaRPr>
                        </a:p>
                      </a:txBody>
                      <a:tcPr/>
                    </a:tc>
                  </a:tr>
                </a:tbl>
              </a:graphicData>
            </a:graphic>
          </p:graphicFrame>
        </mc:Fallback>
      </mc:AlternateContent>
      <p:pic>
        <p:nvPicPr>
          <p:cNvPr id="2050" name="Picture 2"/>
          <p:cNvPicPr>
            <a:picLocks noChangeAspect="1" noChangeArrowheads="1"/>
          </p:cNvPicPr>
          <p:nvPr/>
        </p:nvPicPr>
        <p:blipFill>
          <a:blip r:embed="rId3" cstate="print"/>
          <a:srcRect/>
          <a:stretch>
            <a:fillRect/>
          </a:stretch>
        </p:blipFill>
        <p:spPr bwMode="auto">
          <a:xfrm>
            <a:off x="611560" y="3429000"/>
            <a:ext cx="2762250" cy="261937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8" name="Content Placeholder 2"/>
              <p:cNvSpPr txBox="1">
                <a:spLocks/>
              </p:cNvSpPr>
              <p:nvPr/>
            </p:nvSpPr>
            <p:spPr>
              <a:xfrm>
                <a:off x="395536" y="1484784"/>
                <a:ext cx="8229600" cy="4525963"/>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defRPr/>
                </a:pPr>
                <a14:m>
                  <m:oMath xmlns:m="http://schemas.openxmlformats.org/officeDocument/2006/math">
                    <m:func>
                      <m:funcPr>
                        <m:ctrlPr>
                          <a:rPr lang="en-US" altLang="zh-CN" sz="2800" i="1" smtClean="0">
                            <a:latin typeface="Cambria Math"/>
                          </a:rPr>
                        </m:ctrlPr>
                      </m:funcPr>
                      <m:fName>
                        <m:r>
                          <a:rPr lang="en-US" altLang="zh-CN" sz="2800" i="1">
                            <a:latin typeface="Cambria Math"/>
                          </a:rPr>
                          <m:t>𝑆</m:t>
                        </m:r>
                        <m:r>
                          <m:rPr>
                            <m:sty m:val="p"/>
                          </m:rPr>
                          <a:rPr lang="en-US" altLang="zh-CN" sz="2800" baseline="-25000">
                            <a:latin typeface="Cambria Math"/>
                          </a:rPr>
                          <m:t>in</m:t>
                        </m:r>
                      </m:fName>
                      <m:e>
                        <m:d>
                          <m:dPr>
                            <m:ctrlPr>
                              <a:rPr lang="en-US" altLang="zh-CN" sz="2800" i="1">
                                <a:latin typeface="Cambria Math"/>
                              </a:rPr>
                            </m:ctrlPr>
                          </m:dPr>
                          <m:e>
                            <m:r>
                              <a:rPr lang="en-US" altLang="zh-CN" sz="2800" i="1">
                                <a:solidFill>
                                  <a:schemeClr val="tx2"/>
                                </a:solidFill>
                                <a:latin typeface="Cambria Math"/>
                              </a:rPr>
                              <m:t>𝑣</m:t>
                            </m:r>
                          </m:e>
                        </m:d>
                      </m:e>
                    </m:func>
                  </m:oMath>
                </a14:m>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set</a:t>
                </a:r>
                <a:r>
                  <a:rPr kumimoji="0" lang="en-US" sz="28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of vertex can reach </a:t>
                </a:r>
                <a14:m>
                  <m:oMath xmlns:m="http://schemas.openxmlformats.org/officeDocument/2006/math">
                    <m:r>
                      <a:rPr lang="en-US" altLang="zh-CN" sz="2800" i="1">
                        <a:solidFill>
                          <a:schemeClr val="tx2"/>
                        </a:solidFill>
                        <a:latin typeface="Cambria Math"/>
                      </a:rPr>
                      <m:t>𝑣</m:t>
                    </m:r>
                  </m:oMath>
                </a14:m>
                <a:endParaRPr kumimoji="0" lang="en-US" sz="2800" b="0" i="0" u="none" strike="noStrike" kern="1200" cap="none" spc="0" normalizeH="0" noProof="0" dirty="0" smtClean="0">
                  <a:ln>
                    <a:noFill/>
                  </a:ln>
                  <a:solidFill>
                    <a:schemeClr val="tx1"/>
                  </a:solidFill>
                  <a:effectLst/>
                  <a:uLnTx/>
                  <a:uFillTx/>
                  <a:latin typeface="Times New Roman" pitchFamily="18" charset="0"/>
                  <a:cs typeface="Times New Roman" pitchFamily="18" charset="0"/>
                </a:endParaRPr>
              </a:p>
              <a:p>
                <a:pPr marL="342900" indent="-342900">
                  <a:spcBef>
                    <a:spcPct val="20000"/>
                  </a:spcBef>
                  <a:buFont typeface="Arial" pitchFamily="34" charset="0"/>
                  <a:buChar char="•"/>
                </a:pPr>
                <a14:m>
                  <m:oMath xmlns:m="http://schemas.openxmlformats.org/officeDocument/2006/math">
                    <m:r>
                      <a:rPr lang="en-US" altLang="zh-CN" sz="2800" i="1" smtClean="0">
                        <a:latin typeface="Cambria Math"/>
                      </a:rPr>
                      <m:t>𝑆</m:t>
                    </m:r>
                    <m:r>
                      <a:rPr lang="en-US" altLang="zh-CN" sz="2800" i="1" baseline="-25000">
                        <a:latin typeface="Cambria Math"/>
                      </a:rPr>
                      <m:t>𝑜𝑢𝑡</m:t>
                    </m:r>
                    <m:r>
                      <a:rPr lang="en-US" altLang="zh-CN" sz="2800" i="1">
                        <a:latin typeface="Cambria Math"/>
                      </a:rPr>
                      <m:t>(</m:t>
                    </m:r>
                    <m:r>
                      <a:rPr lang="en-US" altLang="zh-CN" sz="2800" i="1">
                        <a:solidFill>
                          <a:schemeClr val="tx2"/>
                        </a:solidFill>
                        <a:latin typeface="Cambria Math"/>
                      </a:rPr>
                      <m:t>𝑣</m:t>
                    </m:r>
                    <m:r>
                      <a:rPr lang="en-US" altLang="zh-CN" sz="2800" i="1">
                        <a:latin typeface="Cambria Math"/>
                      </a:rPr>
                      <m:t>)</m:t>
                    </m:r>
                  </m:oMath>
                </a14:m>
                <a:r>
                  <a:rPr lang="en-US" sz="2800" dirty="0" smtClean="0">
                    <a:latin typeface="Times New Roman" pitchFamily="18" charset="0"/>
                    <a:cs typeface="Times New Roman" pitchFamily="18" charset="0"/>
                  </a:rPr>
                  <a:t>: set of vertex </a:t>
                </a:r>
                <a14:m>
                  <m:oMath xmlns:m="http://schemas.openxmlformats.org/officeDocument/2006/math">
                    <m:r>
                      <a:rPr lang="en-US" altLang="zh-CN" sz="2800" i="1">
                        <a:solidFill>
                          <a:schemeClr val="tx2"/>
                        </a:solidFill>
                        <a:latin typeface="Cambria Math"/>
                      </a:rPr>
                      <m:t>𝑣</m:t>
                    </m:r>
                  </m:oMath>
                </a14:m>
                <a:r>
                  <a:rPr lang="en-US" sz="2800" dirty="0" smtClean="0">
                    <a:latin typeface="Times New Roman" pitchFamily="18" charset="0"/>
                    <a:cs typeface="Times New Roman" pitchFamily="18" charset="0"/>
                  </a:rPr>
                  <a:t> can reach</a:t>
                </a:r>
              </a:p>
              <a:p>
                <a:pPr marL="342900" lvl="0" indent="-342900">
                  <a:spcBef>
                    <a:spcPct val="20000"/>
                  </a:spcBef>
                  <a:buFont typeface="Arial" pitchFamily="34" charset="0"/>
                  <a:buChar char="•"/>
                  <a:defRPr/>
                </a:pPr>
                <a14:m>
                  <m:oMath xmlns:m="http://schemas.openxmlformats.org/officeDocument/2006/math">
                    <m:r>
                      <a:rPr lang="en-US" altLang="zh-CN" sz="2800" i="1">
                        <a:latin typeface="Cambria Math"/>
                      </a:rPr>
                      <m:t>𝑓</m:t>
                    </m:r>
                    <m:d>
                      <m:dPr>
                        <m:ctrlPr>
                          <a:rPr lang="en-US" altLang="zh-CN" sz="2800" i="1">
                            <a:latin typeface="Cambria Math"/>
                          </a:rPr>
                        </m:ctrlPr>
                      </m:dPr>
                      <m:e>
                        <m:r>
                          <a:rPr lang="en-US" altLang="zh-CN" sz="2800" i="1">
                            <a:solidFill>
                              <a:schemeClr val="tx2"/>
                            </a:solidFill>
                            <a:latin typeface="Cambria Math"/>
                          </a:rPr>
                          <m:t>𝑣</m:t>
                        </m:r>
                      </m:e>
                    </m:d>
                    <m:r>
                      <a:rPr lang="en-US" altLang="zh-CN" sz="2800" i="1">
                        <a:latin typeface="Cambria Math"/>
                      </a:rPr>
                      <m:t>=</m:t>
                    </m:r>
                    <m:f>
                      <m:fPr>
                        <m:ctrlPr>
                          <a:rPr lang="en-US" altLang="zh-CN" sz="2800" i="1">
                            <a:latin typeface="Cambria Math"/>
                          </a:rPr>
                        </m:ctrlPr>
                      </m:fPr>
                      <m:num>
                        <m:r>
                          <a:rPr lang="en-US" altLang="zh-CN" sz="2800" b="0" i="1" smtClean="0">
                            <a:latin typeface="Cambria Math"/>
                          </a:rPr>
                          <m:t>|</m:t>
                        </m:r>
                        <m:r>
                          <a:rPr lang="en-US" altLang="zh-CN" sz="2800" i="1">
                            <a:latin typeface="Cambria Math"/>
                          </a:rPr>
                          <m:t>𝑆</m:t>
                        </m:r>
                        <m:r>
                          <a:rPr lang="en-US" altLang="zh-CN" sz="2800" i="1" baseline="-25000">
                            <a:latin typeface="Cambria Math"/>
                          </a:rPr>
                          <m:t>𝑖𝑛</m:t>
                        </m:r>
                        <m:d>
                          <m:dPr>
                            <m:ctrlPr>
                              <a:rPr lang="en-US" altLang="zh-CN" sz="2800" i="1">
                                <a:latin typeface="Cambria Math"/>
                              </a:rPr>
                            </m:ctrlPr>
                          </m:dPr>
                          <m:e>
                            <m:r>
                              <a:rPr lang="en-US" altLang="zh-CN" sz="2800" i="1">
                                <a:solidFill>
                                  <a:schemeClr val="tx2"/>
                                </a:solidFill>
                                <a:latin typeface="Cambria Math"/>
                              </a:rPr>
                              <m:t>𝑣</m:t>
                            </m:r>
                          </m:e>
                        </m:d>
                        <m:r>
                          <a:rPr lang="en-US" altLang="zh-CN" sz="2800" b="0" i="1" smtClean="0">
                            <a:solidFill>
                              <a:schemeClr val="tx2"/>
                            </a:solidFill>
                            <a:latin typeface="Cambria Math"/>
                          </a:rPr>
                          <m:t>|</m:t>
                        </m:r>
                        <m:r>
                          <a:rPr lang="en-US" altLang="zh-CN" sz="2800" i="1">
                            <a:latin typeface="Cambria Math"/>
                          </a:rPr>
                          <m:t>∗</m:t>
                        </m:r>
                        <m:r>
                          <a:rPr lang="en-US" altLang="zh-CN" sz="2800" b="0" i="1" smtClean="0">
                            <a:latin typeface="Cambria Math"/>
                          </a:rPr>
                          <m:t>|</m:t>
                        </m:r>
                        <m:r>
                          <a:rPr lang="en-US" altLang="zh-CN" sz="2800" i="1">
                            <a:latin typeface="Cambria Math"/>
                          </a:rPr>
                          <m:t>𝑆</m:t>
                        </m:r>
                        <m:r>
                          <a:rPr lang="en-US" altLang="zh-CN" sz="2800" i="1" baseline="-25000">
                            <a:latin typeface="Cambria Math"/>
                          </a:rPr>
                          <m:t>𝑜𝑢𝑡</m:t>
                        </m:r>
                        <m:d>
                          <m:dPr>
                            <m:ctrlPr>
                              <a:rPr lang="en-US" altLang="zh-CN" sz="2800" i="1">
                                <a:latin typeface="Cambria Math"/>
                              </a:rPr>
                            </m:ctrlPr>
                          </m:dPr>
                          <m:e>
                            <m:r>
                              <a:rPr lang="en-US" altLang="zh-CN" sz="2800" i="1">
                                <a:solidFill>
                                  <a:schemeClr val="tx2"/>
                                </a:solidFill>
                                <a:latin typeface="Cambria Math"/>
                              </a:rPr>
                              <m:t>𝑣</m:t>
                            </m:r>
                          </m:e>
                        </m:d>
                        <m:r>
                          <a:rPr lang="en-US" altLang="zh-CN" sz="2800" b="0" i="1" smtClean="0">
                            <a:solidFill>
                              <a:schemeClr val="tx2"/>
                            </a:solidFill>
                            <a:latin typeface="Cambria Math"/>
                          </a:rPr>
                          <m:t>|</m:t>
                        </m:r>
                        <m:r>
                          <a:rPr lang="en-US" altLang="zh-CN" sz="2800" i="1">
                            <a:latin typeface="Cambria Math"/>
                          </a:rPr>
                          <m:t>+</m:t>
                        </m:r>
                        <m:func>
                          <m:funcPr>
                            <m:ctrlPr>
                              <a:rPr lang="en-US" altLang="zh-CN" sz="2800" i="1">
                                <a:latin typeface="Cambria Math"/>
                              </a:rPr>
                            </m:ctrlPr>
                          </m:funcPr>
                          <m:fName>
                            <m:r>
                              <a:rPr lang="en-US" altLang="zh-CN" sz="2800" b="0" i="0" smtClean="0">
                                <a:latin typeface="Cambria Math"/>
                              </a:rPr>
                              <m:t>|</m:t>
                            </m:r>
                            <m:r>
                              <m:rPr>
                                <m:sty m:val="p"/>
                              </m:rPr>
                              <a:rPr lang="en-US" altLang="zh-CN" sz="2800">
                                <a:latin typeface="Cambria Math"/>
                              </a:rPr>
                              <m:t>S</m:t>
                            </m:r>
                            <m:r>
                              <m:rPr>
                                <m:sty m:val="p"/>
                              </m:rPr>
                              <a:rPr lang="en-US" altLang="zh-CN" sz="2800" baseline="-25000">
                                <a:latin typeface="Cambria Math"/>
                              </a:rPr>
                              <m:t>in</m:t>
                            </m:r>
                          </m:fName>
                          <m:e>
                            <m:d>
                              <m:dPr>
                                <m:ctrlPr>
                                  <a:rPr lang="en-US" altLang="zh-CN" sz="2800" i="1">
                                    <a:latin typeface="Cambria Math"/>
                                  </a:rPr>
                                </m:ctrlPr>
                              </m:dPr>
                              <m:e>
                                <m:r>
                                  <a:rPr lang="en-US" altLang="zh-CN" sz="2800" i="1">
                                    <a:solidFill>
                                      <a:schemeClr val="tx2"/>
                                    </a:solidFill>
                                    <a:latin typeface="Cambria Math"/>
                                  </a:rPr>
                                  <m:t>𝑣</m:t>
                                </m:r>
                              </m:e>
                            </m:d>
                            <m:r>
                              <a:rPr lang="en-US" altLang="zh-CN" sz="2800" b="0" i="1" smtClean="0">
                                <a:solidFill>
                                  <a:schemeClr val="tx2"/>
                                </a:solidFill>
                                <a:latin typeface="Cambria Math"/>
                              </a:rPr>
                              <m:t>|</m:t>
                            </m:r>
                          </m:e>
                        </m:func>
                        <m:r>
                          <a:rPr lang="en-US" altLang="zh-CN" sz="2800" i="1">
                            <a:latin typeface="Cambria Math"/>
                          </a:rPr>
                          <m:t>+</m:t>
                        </m:r>
                        <m:r>
                          <a:rPr lang="en-US" altLang="zh-CN" sz="2800" b="0" i="1" smtClean="0">
                            <a:latin typeface="Cambria Math"/>
                          </a:rPr>
                          <m:t>|</m:t>
                        </m:r>
                        <m:r>
                          <a:rPr lang="en-US" altLang="zh-CN" sz="2800" i="1">
                            <a:latin typeface="Cambria Math"/>
                          </a:rPr>
                          <m:t>𝑆</m:t>
                        </m:r>
                        <m:r>
                          <a:rPr lang="en-US" altLang="zh-CN" sz="2800" i="1" baseline="-25000">
                            <a:latin typeface="Cambria Math"/>
                          </a:rPr>
                          <m:t>𝑜𝑢𝑡</m:t>
                        </m:r>
                        <m:r>
                          <a:rPr lang="en-US" altLang="zh-CN" sz="2800" i="1">
                            <a:latin typeface="Cambria Math"/>
                          </a:rPr>
                          <m:t>(</m:t>
                        </m:r>
                        <m:r>
                          <a:rPr lang="en-US" altLang="zh-CN" sz="2800" i="1">
                            <a:solidFill>
                              <a:schemeClr val="tx2"/>
                            </a:solidFill>
                            <a:latin typeface="Cambria Math"/>
                          </a:rPr>
                          <m:t>𝑣</m:t>
                        </m:r>
                        <m:r>
                          <a:rPr lang="en-US" altLang="zh-CN" sz="2800" i="1">
                            <a:latin typeface="Cambria Math"/>
                          </a:rPr>
                          <m:t>)</m:t>
                        </m:r>
                        <m:r>
                          <a:rPr lang="en-US" altLang="zh-CN" sz="2800" b="0" i="1" smtClean="0">
                            <a:latin typeface="Cambria Math"/>
                          </a:rPr>
                          <m:t>|</m:t>
                        </m:r>
                      </m:num>
                      <m:den>
                        <m:func>
                          <m:funcPr>
                            <m:ctrlPr>
                              <a:rPr lang="en-US" altLang="zh-CN" sz="2800" i="1">
                                <a:latin typeface="Cambria Math"/>
                              </a:rPr>
                            </m:ctrlPr>
                          </m:funcPr>
                          <m:fName>
                            <m:r>
                              <a:rPr lang="en-US" altLang="zh-CN" sz="2800" b="0" i="0" smtClean="0">
                                <a:latin typeface="Cambria Math"/>
                              </a:rPr>
                              <m:t>|</m:t>
                            </m:r>
                            <m:r>
                              <m:rPr>
                                <m:sty m:val="p"/>
                              </m:rPr>
                              <a:rPr lang="en-US" altLang="zh-CN" sz="2800">
                                <a:latin typeface="Cambria Math"/>
                              </a:rPr>
                              <m:t>S</m:t>
                            </m:r>
                            <m:r>
                              <m:rPr>
                                <m:sty m:val="p"/>
                              </m:rPr>
                              <a:rPr lang="en-US" altLang="zh-CN" sz="2800" baseline="-25000">
                                <a:latin typeface="Cambria Math"/>
                              </a:rPr>
                              <m:t>in</m:t>
                            </m:r>
                          </m:fName>
                          <m:e>
                            <m:d>
                              <m:dPr>
                                <m:ctrlPr>
                                  <a:rPr lang="en-US" altLang="zh-CN" sz="2800" i="1">
                                    <a:latin typeface="Cambria Math"/>
                                  </a:rPr>
                                </m:ctrlPr>
                              </m:dPr>
                              <m:e>
                                <m:r>
                                  <a:rPr lang="en-US" altLang="zh-CN" sz="2800" i="1">
                                    <a:solidFill>
                                      <a:schemeClr val="tx2"/>
                                    </a:solidFill>
                                    <a:latin typeface="Cambria Math"/>
                                  </a:rPr>
                                  <m:t>𝑣</m:t>
                                </m:r>
                              </m:e>
                            </m:d>
                            <m:r>
                              <a:rPr lang="en-US" altLang="zh-CN" sz="2800" b="0" i="1" smtClean="0">
                                <a:solidFill>
                                  <a:schemeClr val="tx2"/>
                                </a:solidFill>
                                <a:latin typeface="Cambria Math"/>
                              </a:rPr>
                              <m:t>|</m:t>
                            </m:r>
                          </m:e>
                        </m:func>
                        <m:r>
                          <a:rPr lang="en-US" altLang="zh-CN" sz="2800" i="1">
                            <a:latin typeface="Cambria Math"/>
                          </a:rPr>
                          <m:t>+</m:t>
                        </m:r>
                        <m:r>
                          <a:rPr lang="en-US" altLang="zh-CN" sz="2800" b="0" i="1" smtClean="0">
                            <a:latin typeface="Cambria Math"/>
                          </a:rPr>
                          <m:t>|</m:t>
                        </m:r>
                        <m:r>
                          <a:rPr lang="en-US" altLang="zh-CN" sz="2800" i="1">
                            <a:latin typeface="Cambria Math"/>
                          </a:rPr>
                          <m:t>𝑆</m:t>
                        </m:r>
                        <m:r>
                          <a:rPr lang="en-US" altLang="zh-CN" sz="2800" b="0" i="1" baseline="-25000" smtClean="0">
                            <a:latin typeface="Cambria Math"/>
                          </a:rPr>
                          <m:t>𝑜𝑢𝑡</m:t>
                        </m:r>
                        <m:r>
                          <a:rPr lang="en-US" altLang="zh-CN" sz="2800" b="0" i="1" smtClean="0">
                            <a:latin typeface="Cambria Math"/>
                          </a:rPr>
                          <m:t>(</m:t>
                        </m:r>
                        <m:r>
                          <a:rPr lang="en-US" altLang="zh-CN" sz="2800" b="0" i="1" smtClean="0">
                            <a:solidFill>
                              <a:schemeClr val="tx2"/>
                            </a:solidFill>
                            <a:latin typeface="Cambria Math"/>
                          </a:rPr>
                          <m:t>𝑣</m:t>
                        </m:r>
                        <m:r>
                          <a:rPr lang="en-US" altLang="zh-CN" sz="2800" b="0" i="1" smtClean="0">
                            <a:latin typeface="Cambria Math"/>
                          </a:rPr>
                          <m:t>)|</m:t>
                        </m:r>
                      </m:den>
                    </m:f>
                  </m:oMath>
                </a14:m>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395536" y="1484784"/>
                <a:ext cx="8229600" cy="4525963"/>
              </a:xfrm>
              <a:prstGeom prst="rect">
                <a:avLst/>
              </a:prstGeom>
              <a:blipFill rotWithShape="1">
                <a:blip r:embed="rId4"/>
                <a:stretch>
                  <a:fillRect t="-134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64166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TOL updates: deciding vertex order</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20000"/>
              </a:bodyPr>
              <a:lstStyle/>
              <a:p>
                <a:r>
                  <a:rPr lang="en-US" altLang="zh-CN" dirty="0" smtClean="0"/>
                  <a:t>Maintaining old vertex order relation:</a:t>
                </a:r>
              </a:p>
              <a:p>
                <a:pPr lvl="1"/>
                <a14:m>
                  <m:oMath xmlns:m="http://schemas.openxmlformats.org/officeDocument/2006/math">
                    <m:r>
                      <a:rPr lang="en-US" altLang="zh-CN" i="1">
                        <a:latin typeface="Cambria Math"/>
                      </a:rPr>
                      <m:t>𝑙</m:t>
                    </m:r>
                  </m:oMath>
                </a14:m>
                <a:r>
                  <a:rPr lang="en-US" altLang="zh-CN" dirty="0"/>
                  <a:t>(</a:t>
                </a:r>
                <a14:m>
                  <m:oMath xmlns:m="http://schemas.openxmlformats.org/officeDocument/2006/math">
                    <m:r>
                      <a:rPr lang="en-US" altLang="zh-CN" i="1" dirty="0">
                        <a:latin typeface="Cambria Math"/>
                      </a:rPr>
                      <m:t>𝑣</m:t>
                    </m:r>
                    <m:r>
                      <a:rPr lang="en-US" altLang="zh-CN" i="1" baseline="-25000" dirty="0">
                        <a:latin typeface="Cambria Math"/>
                      </a:rPr>
                      <m:t>𝑖</m:t>
                    </m:r>
                  </m:oMath>
                </a14:m>
                <a:r>
                  <a:rPr lang="en-US" altLang="zh-CN" dirty="0"/>
                  <a:t>)&lt; </a:t>
                </a:r>
                <a14:m>
                  <m:oMath xmlns:m="http://schemas.openxmlformats.org/officeDocument/2006/math">
                    <m:r>
                      <a:rPr lang="en-US" altLang="zh-CN" i="1">
                        <a:latin typeface="Cambria Math"/>
                      </a:rPr>
                      <m:t>𝑙</m:t>
                    </m:r>
                  </m:oMath>
                </a14:m>
                <a:r>
                  <a:rPr lang="en-US" altLang="zh-CN" dirty="0"/>
                  <a:t>(</a:t>
                </a:r>
                <a14:m>
                  <m:oMath xmlns:m="http://schemas.openxmlformats.org/officeDocument/2006/math">
                    <m:r>
                      <a:rPr lang="en-US" altLang="zh-CN" i="1" dirty="0">
                        <a:latin typeface="Cambria Math"/>
                      </a:rPr>
                      <m:t>𝑣</m:t>
                    </m:r>
                    <m:r>
                      <a:rPr lang="en-US" altLang="zh-CN" i="1" baseline="-25000" dirty="0">
                        <a:latin typeface="Cambria Math"/>
                      </a:rPr>
                      <m:t>𝑗</m:t>
                    </m:r>
                  </m:oMath>
                </a14:m>
                <a:r>
                  <a:rPr lang="en-US" altLang="zh-CN" dirty="0"/>
                  <a:t>) after update, </a:t>
                </a:r>
                <a14:m>
                  <m:oMath xmlns:m="http://schemas.openxmlformats.org/officeDocument/2006/math">
                    <m:r>
                      <a:rPr lang="en-US" altLang="zh-CN" i="1">
                        <a:latin typeface="Cambria Math"/>
                      </a:rPr>
                      <m:t>𝑙</m:t>
                    </m:r>
                  </m:oMath>
                </a14:m>
                <a:r>
                  <a:rPr lang="en-US" altLang="zh-CN" dirty="0"/>
                  <a:t>’(</a:t>
                </a:r>
                <a14:m>
                  <m:oMath xmlns:m="http://schemas.openxmlformats.org/officeDocument/2006/math">
                    <m:r>
                      <a:rPr lang="en-US" altLang="zh-CN" i="1" dirty="0">
                        <a:latin typeface="Cambria Math"/>
                      </a:rPr>
                      <m:t>𝑣</m:t>
                    </m:r>
                    <m:r>
                      <a:rPr lang="en-US" altLang="zh-CN" i="1" baseline="-25000" dirty="0">
                        <a:latin typeface="Cambria Math"/>
                      </a:rPr>
                      <m:t>𝑖</m:t>
                    </m:r>
                  </m:oMath>
                </a14:m>
                <a:r>
                  <a:rPr lang="en-US" altLang="zh-CN" dirty="0"/>
                  <a:t>)&lt; </a:t>
                </a:r>
                <a14:m>
                  <m:oMath xmlns:m="http://schemas.openxmlformats.org/officeDocument/2006/math">
                    <m:r>
                      <a:rPr lang="en-US" altLang="zh-CN" i="1">
                        <a:latin typeface="Cambria Math"/>
                      </a:rPr>
                      <m:t>𝑙</m:t>
                    </m:r>
                  </m:oMath>
                </a14:m>
                <a:r>
                  <a:rPr lang="en-US" altLang="zh-CN" dirty="0"/>
                  <a:t>’(</a:t>
                </a:r>
                <a14:m>
                  <m:oMath xmlns:m="http://schemas.openxmlformats.org/officeDocument/2006/math">
                    <m:r>
                      <a:rPr lang="en-US" altLang="zh-CN" i="1" dirty="0">
                        <a:latin typeface="Cambria Math"/>
                      </a:rPr>
                      <m:t>𝑣</m:t>
                    </m:r>
                    <m:r>
                      <a:rPr lang="en-US" altLang="zh-CN" i="1" baseline="-25000" dirty="0">
                        <a:latin typeface="Cambria Math"/>
                      </a:rPr>
                      <m:t>𝑗</m:t>
                    </m:r>
                  </m:oMath>
                </a14:m>
                <a:r>
                  <a:rPr lang="en-US" altLang="zh-CN" dirty="0"/>
                  <a:t>).</a:t>
                </a:r>
              </a:p>
              <a:p>
                <a:r>
                  <a:rPr lang="en-US" altLang="zh-CN" dirty="0"/>
                  <a:t>Insert </a:t>
                </a:r>
                <a14:m>
                  <m:oMath xmlns:m="http://schemas.openxmlformats.org/officeDocument/2006/math">
                    <m:r>
                      <a:rPr lang="en-US" altLang="zh-CN" i="1" dirty="0">
                        <a:solidFill>
                          <a:srgbClr val="FF0000"/>
                        </a:solidFill>
                        <a:latin typeface="Cambria Math"/>
                        <a:ea typeface="Cambria Math"/>
                      </a:rPr>
                      <m:t>𝑢</m:t>
                    </m:r>
                    <m:r>
                      <a:rPr lang="en-US" altLang="zh-CN" i="1" dirty="0">
                        <a:solidFill>
                          <a:srgbClr val="FF0000"/>
                        </a:solidFill>
                        <a:latin typeface="Cambria Math"/>
                        <a:ea typeface="Cambria Math"/>
                      </a:rPr>
                      <m:t> </m:t>
                    </m:r>
                  </m:oMath>
                </a14:m>
                <a:r>
                  <a:rPr lang="en-US" altLang="zh-CN" dirty="0"/>
                  <a:t>: </a:t>
                </a:r>
              </a:p>
              <a:p>
                <a:pPr marL="457200" lvl="1" indent="0">
                  <a:buNone/>
                </a:pPr>
                <a14:m>
                  <m:oMathPara xmlns:m="http://schemas.openxmlformats.org/officeDocument/2006/math">
                    <m:oMathParaPr>
                      <m:jc m:val="centerGroup"/>
                    </m:oMathParaPr>
                    <m:oMath xmlns:m="http://schemas.openxmlformats.org/officeDocument/2006/math">
                      <m:r>
                        <a:rPr lang="en-US" altLang="zh-CN" i="1">
                          <a:latin typeface="Cambria Math"/>
                          <a:ea typeface="Cambria Math"/>
                        </a:rPr>
                        <m:t>𝑙</m:t>
                      </m:r>
                      <m:r>
                        <a:rPr lang="en-US" altLang="zh-CN" i="1">
                          <a:latin typeface="Cambria Math"/>
                          <a:ea typeface="Cambria Math"/>
                        </a:rPr>
                        <m:t>′(</m:t>
                      </m:r>
                      <m:r>
                        <a:rPr lang="en-US" altLang="zh-CN" i="1">
                          <a:solidFill>
                            <a:schemeClr val="tx2"/>
                          </a:solidFill>
                          <a:latin typeface="Cambria Math"/>
                          <a:ea typeface="Cambria Math"/>
                        </a:rPr>
                        <m:t>𝑣</m:t>
                      </m:r>
                      <m:r>
                        <a:rPr lang="en-US" altLang="zh-CN" i="1">
                          <a:latin typeface="Cambria Math"/>
                          <a:ea typeface="Cambria Math"/>
                        </a:rPr>
                        <m:t>)</m:t>
                      </m:r>
                      <m:r>
                        <a:rPr lang="en-US" altLang="zh-CN" i="1">
                          <a:latin typeface="Cambria Math"/>
                        </a:rPr>
                        <m:t>=</m:t>
                      </m:r>
                      <m:d>
                        <m:dPr>
                          <m:begChr m:val="{"/>
                          <m:endChr m:val=""/>
                          <m:ctrlPr>
                            <a:rPr lang="en-US" altLang="zh-CN" i="1">
                              <a:latin typeface="Cambria Math"/>
                            </a:rPr>
                          </m:ctrlPr>
                        </m:dPr>
                        <m:e>
                          <m:eqArr>
                            <m:eqArrPr>
                              <m:ctrlPr>
                                <a:rPr lang="en-US" altLang="zh-CN" i="1">
                                  <a:latin typeface="Cambria Math"/>
                                </a:rPr>
                              </m:ctrlPr>
                            </m:eqArrPr>
                            <m:e>
                              <m:r>
                                <a:rPr lang="en-US" altLang="zh-CN" i="1">
                                  <a:latin typeface="Cambria Math"/>
                                </a:rPr>
                                <m:t>𝑙</m:t>
                              </m:r>
                              <m:d>
                                <m:dPr>
                                  <m:ctrlPr>
                                    <a:rPr lang="en-US" altLang="zh-CN" i="1">
                                      <a:latin typeface="Cambria Math"/>
                                    </a:rPr>
                                  </m:ctrlPr>
                                </m:dPr>
                                <m:e>
                                  <m:r>
                                    <a:rPr lang="en-US" altLang="zh-CN" i="1">
                                      <a:solidFill>
                                        <a:schemeClr val="tx2"/>
                                      </a:solidFill>
                                      <a:latin typeface="Cambria Math"/>
                                    </a:rPr>
                                    <m:t>𝑣</m:t>
                                  </m:r>
                                </m:e>
                              </m:d>
                              <m:r>
                                <a:rPr lang="en-US" altLang="zh-CN" i="1">
                                  <a:latin typeface="Cambria Math"/>
                                </a:rPr>
                                <m:t>,  </m:t>
                              </m:r>
                              <m:r>
                                <a:rPr lang="en-US" altLang="zh-CN" i="1">
                                  <a:latin typeface="Cambria Math"/>
                                </a:rPr>
                                <m:t>𝑙</m:t>
                              </m:r>
                              <m:d>
                                <m:dPr>
                                  <m:ctrlPr>
                                    <a:rPr lang="en-US" altLang="zh-CN" i="1">
                                      <a:latin typeface="Cambria Math"/>
                                    </a:rPr>
                                  </m:ctrlPr>
                                </m:dPr>
                                <m:e>
                                  <m:r>
                                    <a:rPr lang="en-US" altLang="zh-CN" i="1">
                                      <a:solidFill>
                                        <a:schemeClr val="tx2"/>
                                      </a:solidFill>
                                      <a:latin typeface="Cambria Math"/>
                                    </a:rPr>
                                    <m:t>𝑣</m:t>
                                  </m:r>
                                </m:e>
                              </m:d>
                              <m:r>
                                <a:rPr lang="en-US" altLang="zh-CN" i="1">
                                  <a:latin typeface="Cambria Math"/>
                                </a:rPr>
                                <m:t>&lt;</m:t>
                              </m:r>
                              <m:sSup>
                                <m:sSupPr>
                                  <m:ctrlPr>
                                    <a:rPr lang="en-US" altLang="zh-CN" i="1">
                                      <a:latin typeface="Cambria Math"/>
                                    </a:rPr>
                                  </m:ctrlPr>
                                </m:sSupPr>
                                <m:e>
                                  <m:r>
                                    <a:rPr lang="en-US" altLang="zh-CN" i="1">
                                      <a:latin typeface="Cambria Math"/>
                                    </a:rPr>
                                    <m:t>𝑙</m:t>
                                  </m:r>
                                </m:e>
                                <m:sup>
                                  <m:r>
                                    <a:rPr lang="en-US" altLang="zh-CN" i="1">
                                      <a:latin typeface="Cambria Math"/>
                                    </a:rPr>
                                    <m:t>′</m:t>
                                  </m:r>
                                </m:sup>
                              </m:sSup>
                              <m:d>
                                <m:dPr>
                                  <m:ctrlPr>
                                    <a:rPr lang="en-US" altLang="zh-CN" i="1">
                                      <a:latin typeface="Cambria Math"/>
                                    </a:rPr>
                                  </m:ctrlPr>
                                </m:dPr>
                                <m:e>
                                  <m:r>
                                    <a:rPr lang="en-US" altLang="zh-CN" i="1">
                                      <a:solidFill>
                                        <a:srgbClr val="FF0000"/>
                                      </a:solidFill>
                                      <a:latin typeface="Cambria Math"/>
                                    </a:rPr>
                                    <m:t>𝑢</m:t>
                                  </m:r>
                                </m:e>
                              </m:d>
                            </m:e>
                            <m:e>
                              <m:r>
                                <a:rPr lang="en-US" altLang="zh-CN" i="1">
                                  <a:latin typeface="Cambria Math"/>
                                </a:rPr>
                                <m:t>&amp;</m:t>
                              </m:r>
                              <m:r>
                                <a:rPr lang="en-US" altLang="zh-CN" i="1">
                                  <a:latin typeface="Cambria Math"/>
                                </a:rPr>
                                <m:t>𝑙</m:t>
                              </m:r>
                              <m:r>
                                <a:rPr lang="en-US" altLang="zh-CN" i="1">
                                  <a:latin typeface="Cambria Math"/>
                                </a:rPr>
                                <m:t>(</m:t>
                              </m:r>
                              <m:r>
                                <a:rPr lang="en-US" altLang="zh-CN" i="1">
                                  <a:solidFill>
                                    <a:schemeClr val="tx2"/>
                                  </a:solidFill>
                                  <a:latin typeface="Cambria Math"/>
                                </a:rPr>
                                <m:t>𝑣</m:t>
                              </m:r>
                              <m:r>
                                <a:rPr lang="en-US" altLang="zh-CN" i="1">
                                  <a:latin typeface="Cambria Math"/>
                                </a:rPr>
                                <m:t>)+1,  </m:t>
                              </m:r>
                              <m:r>
                                <a:rPr lang="en-US" altLang="zh-CN" i="1">
                                  <a:latin typeface="Cambria Math"/>
                                </a:rPr>
                                <m:t>𝑜𝑡h𝑒𝑟𝑤𝑖𝑠𝑒</m:t>
                              </m:r>
                            </m:e>
                          </m:eqArr>
                        </m:e>
                      </m:d>
                    </m:oMath>
                  </m:oMathPara>
                </a14:m>
                <a:endParaRPr lang="en-US" altLang="zh-CN" dirty="0"/>
              </a:p>
              <a:p>
                <a:pPr lvl="1"/>
                <a:endParaRPr lang="en-US" altLang="zh-CN" i="1" dirty="0" smtClean="0">
                  <a:solidFill>
                    <a:schemeClr val="tx1"/>
                  </a:solidFill>
                  <a:latin typeface="Cambria Math"/>
                  <a:ea typeface="Cambria Math"/>
                </a:endParaRPr>
              </a:p>
              <a:p>
                <a:pPr lvl="1"/>
                <a14:m>
                  <m:oMath xmlns:m="http://schemas.openxmlformats.org/officeDocument/2006/math">
                    <m:r>
                      <a:rPr lang="en-US" altLang="zh-CN" i="1" smtClean="0">
                        <a:solidFill>
                          <a:schemeClr val="tx1"/>
                        </a:solidFill>
                        <a:latin typeface="Cambria Math"/>
                        <a:ea typeface="Cambria Math"/>
                      </a:rPr>
                      <m:t>𝑙</m:t>
                    </m:r>
                  </m:oMath>
                </a14:m>
                <a:r>
                  <a:rPr lang="en-US" altLang="zh-CN" dirty="0">
                    <a:solidFill>
                      <a:schemeClr val="tx1"/>
                    </a:solidFill>
                    <a:latin typeface="Cambria Math" panose="02040503050406030204" pitchFamily="18" charset="0"/>
                    <a:ea typeface="Cambria Math" panose="02040503050406030204" pitchFamily="18" charset="0"/>
                  </a:rPr>
                  <a:t>(e</a:t>
                </a:r>
                <a:r>
                  <a:rPr lang="en-US" altLang="zh-CN" dirty="0">
                    <a:solidFill>
                      <a:schemeClr val="tx1"/>
                    </a:solidFill>
                  </a:rPr>
                  <a:t>)&lt;</a:t>
                </a:r>
                <a:r>
                  <a:rPr lang="en-US" altLang="zh-CN" dirty="0">
                    <a:solidFill>
                      <a:schemeClr val="tx1"/>
                    </a:solidFill>
                    <a:ea typeface="Cambria Math"/>
                  </a:rPr>
                  <a:t> </a:t>
                </a:r>
                <a14:m>
                  <m:oMath xmlns:m="http://schemas.openxmlformats.org/officeDocument/2006/math">
                    <m:r>
                      <a:rPr lang="en-US" altLang="zh-CN" i="1">
                        <a:solidFill>
                          <a:schemeClr val="tx1"/>
                        </a:solidFill>
                        <a:latin typeface="Cambria Math"/>
                        <a:ea typeface="Cambria Math"/>
                      </a:rPr>
                      <m:t>𝑙</m:t>
                    </m:r>
                  </m:oMath>
                </a14:m>
                <a:r>
                  <a:rPr lang="en-US" altLang="zh-CN" dirty="0">
                    <a:solidFill>
                      <a:schemeClr val="tx1"/>
                    </a:solidFill>
                  </a:rPr>
                  <a:t>(c)&lt;</a:t>
                </a:r>
                <a:r>
                  <a:rPr lang="en-US" altLang="zh-CN" dirty="0">
                    <a:solidFill>
                      <a:schemeClr val="tx1"/>
                    </a:solidFill>
                    <a:ea typeface="Cambria Math"/>
                  </a:rPr>
                  <a:t> </a:t>
                </a:r>
                <a14:m>
                  <m:oMath xmlns:m="http://schemas.openxmlformats.org/officeDocument/2006/math">
                    <m:r>
                      <a:rPr lang="en-US" altLang="zh-CN" i="1">
                        <a:solidFill>
                          <a:schemeClr val="tx1"/>
                        </a:solidFill>
                        <a:latin typeface="Cambria Math"/>
                        <a:ea typeface="Cambria Math"/>
                      </a:rPr>
                      <m:t>𝑙</m:t>
                    </m:r>
                  </m:oMath>
                </a14:m>
                <a:r>
                  <a:rPr lang="en-US" altLang="zh-CN" dirty="0">
                    <a:solidFill>
                      <a:schemeClr val="tx1"/>
                    </a:solidFill>
                  </a:rPr>
                  <a:t>(b)&lt;</a:t>
                </a:r>
                <a:r>
                  <a:rPr lang="en-US" altLang="zh-CN" dirty="0">
                    <a:solidFill>
                      <a:schemeClr val="tx1"/>
                    </a:solidFill>
                    <a:ea typeface="Cambria Math"/>
                  </a:rPr>
                  <a:t> </a:t>
                </a:r>
                <a14:m>
                  <m:oMath xmlns:m="http://schemas.openxmlformats.org/officeDocument/2006/math">
                    <m:r>
                      <a:rPr lang="en-US" altLang="zh-CN" i="1">
                        <a:solidFill>
                          <a:schemeClr val="tx1"/>
                        </a:solidFill>
                        <a:latin typeface="Cambria Math"/>
                        <a:ea typeface="Cambria Math"/>
                      </a:rPr>
                      <m:t>𝑙</m:t>
                    </m:r>
                  </m:oMath>
                </a14:m>
                <a:r>
                  <a:rPr lang="en-US" altLang="zh-CN" dirty="0">
                    <a:solidFill>
                      <a:schemeClr val="tx1"/>
                    </a:solidFill>
                  </a:rPr>
                  <a:t>(d)&lt;</a:t>
                </a:r>
                <a:r>
                  <a:rPr lang="en-US" altLang="zh-CN" dirty="0">
                    <a:solidFill>
                      <a:schemeClr val="tx1"/>
                    </a:solidFill>
                    <a:ea typeface="Cambria Math"/>
                  </a:rPr>
                  <a:t> </a:t>
                </a:r>
                <a14:m>
                  <m:oMath xmlns:m="http://schemas.openxmlformats.org/officeDocument/2006/math">
                    <m:r>
                      <a:rPr lang="en-US" altLang="zh-CN" i="1">
                        <a:solidFill>
                          <a:schemeClr val="tx1"/>
                        </a:solidFill>
                        <a:latin typeface="Cambria Math"/>
                        <a:ea typeface="Cambria Math"/>
                      </a:rPr>
                      <m:t>𝑙</m:t>
                    </m:r>
                  </m:oMath>
                </a14:m>
                <a:r>
                  <a:rPr lang="en-US" altLang="zh-CN" dirty="0">
                    <a:solidFill>
                      <a:schemeClr val="tx1"/>
                    </a:solidFill>
                  </a:rPr>
                  <a:t>(a)</a:t>
                </a:r>
              </a:p>
              <a:p>
                <a:pPr lvl="1"/>
                <a:endParaRPr lang="en-US" altLang="zh-CN" dirty="0" smtClean="0"/>
              </a:p>
              <a:p>
                <a:pPr lvl="1"/>
                <a:r>
                  <a:rPr lang="en-US" altLang="zh-CN" dirty="0" smtClean="0"/>
                  <a:t>How </a:t>
                </a:r>
                <a:r>
                  <a:rPr lang="en-US" altLang="zh-CN" dirty="0"/>
                  <a:t>to choose </a:t>
                </a:r>
                <a14:m>
                  <m:oMath xmlns:m="http://schemas.openxmlformats.org/officeDocument/2006/math">
                    <m:sSup>
                      <m:sSupPr>
                        <m:ctrlPr>
                          <a:rPr lang="en-US" altLang="zh-CN" i="1" dirty="0">
                            <a:latin typeface="Cambria Math"/>
                            <a:ea typeface="Cambria Math"/>
                          </a:rPr>
                        </m:ctrlPr>
                      </m:sSupPr>
                      <m:e>
                        <m:r>
                          <a:rPr lang="en-US" altLang="zh-CN" i="1" dirty="0">
                            <a:latin typeface="Cambria Math"/>
                            <a:ea typeface="Cambria Math"/>
                          </a:rPr>
                          <m:t>𝑙</m:t>
                        </m:r>
                      </m:e>
                      <m:sup>
                        <m:r>
                          <a:rPr lang="en-US" altLang="zh-CN" i="1" dirty="0">
                            <a:latin typeface="Cambria Math"/>
                            <a:ea typeface="Cambria Math"/>
                          </a:rPr>
                          <m:t>′</m:t>
                        </m:r>
                      </m:sup>
                    </m:sSup>
                    <m:d>
                      <m:dPr>
                        <m:ctrlPr>
                          <a:rPr lang="en-US" altLang="zh-CN" i="1" dirty="0">
                            <a:latin typeface="Cambria Math"/>
                            <a:ea typeface="Cambria Math"/>
                          </a:rPr>
                        </m:ctrlPr>
                      </m:dPr>
                      <m:e>
                        <m:r>
                          <a:rPr lang="en-US" altLang="zh-CN" i="1" dirty="0">
                            <a:solidFill>
                              <a:srgbClr val="FF0000"/>
                            </a:solidFill>
                            <a:latin typeface="Cambria Math"/>
                            <a:ea typeface="Cambria Math"/>
                          </a:rPr>
                          <m:t>𝑢</m:t>
                        </m:r>
                      </m:e>
                    </m:d>
                    <m:r>
                      <a:rPr lang="en-US" altLang="zh-CN" i="1" dirty="0">
                        <a:latin typeface="Cambria Math"/>
                        <a:ea typeface="Cambria Math"/>
                      </a:rPr>
                      <m:t>?</m:t>
                    </m:r>
                    <m:r>
                      <a:rPr lang="en-US" altLang="zh-CN" b="0" i="1" dirty="0" smtClean="0">
                        <a:latin typeface="Cambria Math"/>
                        <a:ea typeface="Cambria Math"/>
                      </a:rPr>
                      <m:t> </m:t>
                    </m:r>
                    <m:r>
                      <a:rPr lang="en-US" altLang="zh-CN" b="0" i="0" dirty="0" smtClean="0">
                        <a:latin typeface="Cambria Math"/>
                        <a:ea typeface="Cambria Math"/>
                      </a:rPr>
                      <m:t> </m:t>
                    </m:r>
                    <m:r>
                      <m:rPr>
                        <m:sty m:val="p"/>
                      </m:rPr>
                      <a:rPr lang="en-US" altLang="zh-CN" b="0" i="0" dirty="0" smtClean="0">
                        <a:latin typeface="Cambria Math"/>
                        <a:ea typeface="Cambria Math"/>
                      </a:rPr>
                      <m:t>n</m:t>
                    </m:r>
                    <m:r>
                      <a:rPr lang="en-US" altLang="zh-CN" dirty="0">
                        <a:latin typeface="Cambria Math"/>
                        <a:ea typeface="Cambria Math"/>
                      </a:rPr>
                      <m:t>+1</m:t>
                    </m:r>
                  </m:oMath>
                </a14:m>
                <a:r>
                  <a:rPr lang="en-US" altLang="zh-CN" dirty="0"/>
                  <a:t> choices</a:t>
                </a:r>
              </a:p>
              <a:p>
                <a:r>
                  <a:rPr lang="en-US" altLang="zh-CN" dirty="0"/>
                  <a:t>Delete </a:t>
                </a:r>
                <a14:m>
                  <m:oMath xmlns:m="http://schemas.openxmlformats.org/officeDocument/2006/math">
                    <m:r>
                      <a:rPr lang="en-US" altLang="zh-CN" i="1" dirty="0">
                        <a:solidFill>
                          <a:srgbClr val="FF0000"/>
                        </a:solidFill>
                        <a:latin typeface="Cambria Math"/>
                        <a:ea typeface="Cambria Math"/>
                      </a:rPr>
                      <m:t>𝑢</m:t>
                    </m:r>
                  </m:oMath>
                </a14:m>
                <a:endParaRPr lang="en-US" altLang="zh-CN" dirty="0"/>
              </a:p>
              <a:p>
                <a:pPr marL="457200" lvl="1" indent="0">
                  <a:buNone/>
                </a:pPr>
                <a14:m>
                  <m:oMathPara xmlns:m="http://schemas.openxmlformats.org/officeDocument/2006/math">
                    <m:oMathParaPr>
                      <m:jc m:val="centerGroup"/>
                    </m:oMathParaPr>
                    <m:oMath xmlns:m="http://schemas.openxmlformats.org/officeDocument/2006/math">
                      <m:r>
                        <a:rPr lang="en-US" altLang="zh-CN" i="1">
                          <a:latin typeface="Cambria Math"/>
                        </a:rPr>
                        <m:t>𝑙</m:t>
                      </m:r>
                      <m:r>
                        <a:rPr lang="en-US" altLang="zh-CN" i="1">
                          <a:latin typeface="Cambria Math"/>
                        </a:rPr>
                        <m:t>′</m:t>
                      </m:r>
                      <m:d>
                        <m:dPr>
                          <m:ctrlPr>
                            <a:rPr lang="en-US" altLang="zh-CN" i="1">
                              <a:latin typeface="Cambria Math"/>
                            </a:rPr>
                          </m:ctrlPr>
                        </m:dPr>
                        <m:e>
                          <m:r>
                            <a:rPr lang="en-US" altLang="zh-CN" i="1">
                              <a:solidFill>
                                <a:schemeClr val="tx2"/>
                              </a:solidFill>
                              <a:latin typeface="Cambria Math"/>
                            </a:rPr>
                            <m:t>𝑣</m:t>
                          </m:r>
                        </m:e>
                      </m:d>
                      <m:r>
                        <a:rPr lang="en-US" altLang="zh-CN" i="1">
                          <a:latin typeface="Cambria Math"/>
                        </a:rPr>
                        <m:t>=</m:t>
                      </m:r>
                      <m:d>
                        <m:dPr>
                          <m:begChr m:val="{"/>
                          <m:endChr m:val=""/>
                          <m:ctrlPr>
                            <a:rPr lang="en-US" altLang="zh-CN" i="1">
                              <a:latin typeface="Cambria Math"/>
                            </a:rPr>
                          </m:ctrlPr>
                        </m:dPr>
                        <m:e>
                          <m:eqArr>
                            <m:eqArrPr>
                              <m:ctrlPr>
                                <a:rPr lang="en-US" altLang="zh-CN" i="1">
                                  <a:latin typeface="Cambria Math"/>
                                </a:rPr>
                              </m:ctrlPr>
                            </m:eqArrPr>
                            <m:e>
                              <m:r>
                                <a:rPr lang="en-US" altLang="zh-CN" i="1">
                                  <a:latin typeface="Cambria Math"/>
                                </a:rPr>
                                <m:t>𝑙</m:t>
                              </m:r>
                              <m:r>
                                <a:rPr lang="en-US" altLang="zh-CN" i="1">
                                  <a:latin typeface="Cambria Math"/>
                                </a:rPr>
                                <m:t>(</m:t>
                              </m:r>
                              <m:r>
                                <a:rPr lang="en-US" altLang="zh-CN" i="1">
                                  <a:solidFill>
                                    <a:schemeClr val="tx2"/>
                                  </a:solidFill>
                                  <a:latin typeface="Cambria Math"/>
                                </a:rPr>
                                <m:t>𝑣</m:t>
                              </m:r>
                              <m:r>
                                <a:rPr lang="en-US" altLang="zh-CN" i="1">
                                  <a:latin typeface="Cambria Math"/>
                                </a:rPr>
                                <m:t>),  </m:t>
                              </m:r>
                              <m:r>
                                <a:rPr lang="en-US" altLang="zh-CN" i="1">
                                  <a:latin typeface="Cambria Math"/>
                                </a:rPr>
                                <m:t>𝑙</m:t>
                              </m:r>
                              <m:r>
                                <a:rPr lang="en-US" altLang="zh-CN" i="1">
                                  <a:latin typeface="Cambria Math"/>
                                </a:rPr>
                                <m:t>(</m:t>
                              </m:r>
                              <m:r>
                                <a:rPr lang="en-US" altLang="zh-CN" i="1">
                                  <a:solidFill>
                                    <a:schemeClr val="tx2"/>
                                  </a:solidFill>
                                  <a:latin typeface="Cambria Math"/>
                                </a:rPr>
                                <m:t>𝑣</m:t>
                              </m:r>
                              <m:r>
                                <a:rPr lang="en-US" altLang="zh-CN" i="1">
                                  <a:latin typeface="Cambria Math"/>
                                </a:rPr>
                                <m:t>)&lt;</m:t>
                              </m:r>
                              <m:r>
                                <a:rPr lang="en-US" altLang="zh-CN" i="1">
                                  <a:latin typeface="Cambria Math"/>
                                </a:rPr>
                                <m:t>𝑙</m:t>
                              </m:r>
                              <m:r>
                                <a:rPr lang="en-US" altLang="zh-CN" i="1">
                                  <a:latin typeface="Cambria Math"/>
                                </a:rPr>
                                <m:t>′(</m:t>
                              </m:r>
                              <m:r>
                                <a:rPr lang="en-US" altLang="zh-CN" i="1" dirty="0">
                                  <a:solidFill>
                                    <a:srgbClr val="FF0000"/>
                                  </a:solidFill>
                                  <a:latin typeface="Cambria Math"/>
                                  <a:ea typeface="Cambria Math"/>
                                </a:rPr>
                                <m:t>𝑢</m:t>
                              </m:r>
                              <m:r>
                                <a:rPr lang="en-US" altLang="zh-CN" i="1">
                                  <a:latin typeface="Cambria Math"/>
                                </a:rPr>
                                <m:t>)</m:t>
                              </m:r>
                            </m:e>
                            <m:e>
                              <m:r>
                                <a:rPr lang="en-US" altLang="zh-CN" i="1">
                                  <a:latin typeface="Cambria Math"/>
                                </a:rPr>
                                <m:t>&amp;</m:t>
                              </m:r>
                              <m:r>
                                <a:rPr lang="en-US" altLang="zh-CN" i="1">
                                  <a:latin typeface="Cambria Math"/>
                                </a:rPr>
                                <m:t>𝑙</m:t>
                              </m:r>
                              <m:r>
                                <a:rPr lang="en-US" altLang="zh-CN" i="1">
                                  <a:latin typeface="Cambria Math"/>
                                </a:rPr>
                                <m:t>(</m:t>
                              </m:r>
                              <m:r>
                                <a:rPr lang="en-US" altLang="zh-CN" i="1">
                                  <a:solidFill>
                                    <a:schemeClr val="tx2"/>
                                  </a:solidFill>
                                  <a:latin typeface="Cambria Math"/>
                                </a:rPr>
                                <m:t>𝑣</m:t>
                              </m:r>
                              <m:r>
                                <a:rPr lang="en-US" altLang="zh-CN" i="1">
                                  <a:latin typeface="Cambria Math"/>
                                </a:rPr>
                                <m:t>)−1,  </m:t>
                              </m:r>
                              <m:r>
                                <a:rPr lang="en-US" altLang="zh-CN" i="1">
                                  <a:latin typeface="Cambria Math"/>
                                </a:rPr>
                                <m:t>𝑜𝑡h𝑒𝑟𝑤𝑖𝑠𝑒</m:t>
                              </m:r>
                            </m:e>
                          </m:eqArr>
                        </m:e>
                      </m:d>
                    </m:oMath>
                  </m:oMathPara>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l="-1185" t="-296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868144" y="4016677"/>
                <a:ext cx="720080"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600" b="0" i="1" smtClean="0">
                          <a:solidFill>
                            <a:schemeClr val="tx1"/>
                          </a:solidFill>
                          <a:latin typeface="Cambria Math"/>
                        </a:rPr>
                        <m:t>𝑙</m:t>
                      </m:r>
                      <m:r>
                        <a:rPr lang="en-US" altLang="zh-CN" sz="2600" b="0" i="1" smtClean="0">
                          <a:solidFill>
                            <a:schemeClr val="tx1"/>
                          </a:solidFill>
                          <a:latin typeface="Cambria Math"/>
                        </a:rPr>
                        <m:t>′(</m:t>
                      </m:r>
                      <m:r>
                        <a:rPr lang="en-US" altLang="zh-CN" sz="2600" i="1">
                          <a:solidFill>
                            <a:srgbClr val="FF0000"/>
                          </a:solidFill>
                          <a:latin typeface="Cambria Math"/>
                        </a:rPr>
                        <m:t>𝑢</m:t>
                      </m:r>
                      <m:r>
                        <a:rPr lang="en-US" altLang="zh-CN" sz="2600" b="0" i="1" smtClean="0">
                          <a:latin typeface="Cambria Math"/>
                        </a:rPr>
                        <m:t>)</m:t>
                      </m:r>
                    </m:oMath>
                  </m:oMathPara>
                </a14:m>
                <a:endParaRPr lang="zh-CN" altLang="en-US" sz="2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868144" y="4016677"/>
                <a:ext cx="720080" cy="492443"/>
              </a:xfrm>
              <a:prstGeom prst="rect">
                <a:avLst/>
              </a:prstGeom>
              <a:blipFill rotWithShape="1">
                <a:blip r:embed="rId4"/>
                <a:stretch>
                  <a:fillRect r="-847"/>
                </a:stretch>
              </a:blipFill>
            </p:spPr>
            <p:txBody>
              <a:bodyPr/>
              <a:lstStyle/>
              <a:p>
                <a:r>
                  <a:rPr lang="zh-CN" altLang="en-US">
                    <a:noFill/>
                  </a:rPr>
                  <a:t> </a:t>
                </a:r>
              </a:p>
            </p:txBody>
          </p:sp>
        </mc:Fallback>
      </mc:AlternateContent>
      <p:sp>
        <p:nvSpPr>
          <p:cNvPr id="30" name="任意多边形 29"/>
          <p:cNvSpPr/>
          <p:nvPr/>
        </p:nvSpPr>
        <p:spPr>
          <a:xfrm>
            <a:off x="3368291" y="4020207"/>
            <a:ext cx="2449185" cy="268014"/>
          </a:xfrm>
          <a:custGeom>
            <a:avLst/>
            <a:gdLst>
              <a:gd name="connsiteX0" fmla="*/ 2449185 w 2449185"/>
              <a:gd name="connsiteY0" fmla="*/ 204952 h 268014"/>
              <a:gd name="connsiteX1" fmla="*/ 1660909 w 2449185"/>
              <a:gd name="connsiteY1" fmla="*/ 220717 h 268014"/>
              <a:gd name="connsiteX2" fmla="*/ 1298302 w 2449185"/>
              <a:gd name="connsiteY2" fmla="*/ 236483 h 268014"/>
              <a:gd name="connsiteX3" fmla="*/ 1156412 w 2449185"/>
              <a:gd name="connsiteY3" fmla="*/ 252248 h 268014"/>
              <a:gd name="connsiteX4" fmla="*/ 604619 w 2449185"/>
              <a:gd name="connsiteY4" fmla="*/ 268014 h 268014"/>
              <a:gd name="connsiteX5" fmla="*/ 163185 w 2449185"/>
              <a:gd name="connsiteY5" fmla="*/ 252248 h 268014"/>
              <a:gd name="connsiteX6" fmla="*/ 68592 w 2449185"/>
              <a:gd name="connsiteY6" fmla="*/ 220717 h 268014"/>
              <a:gd name="connsiteX7" fmla="*/ 52826 w 2449185"/>
              <a:gd name="connsiteY7" fmla="*/ 173421 h 268014"/>
              <a:gd name="connsiteX8" fmla="*/ 5530 w 2449185"/>
              <a:gd name="connsiteY8" fmla="*/ 141890 h 268014"/>
              <a:gd name="connsiteX9" fmla="*/ 5530 w 2449185"/>
              <a:gd name="connsiteY9" fmla="*/ 0 h 26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9185" h="268014">
                <a:moveTo>
                  <a:pt x="2449185" y="204952"/>
                </a:moveTo>
                <a:lnTo>
                  <a:pt x="1660909" y="220717"/>
                </a:lnTo>
                <a:cubicBezTo>
                  <a:pt x="1539971" y="224030"/>
                  <a:pt x="1419050" y="228936"/>
                  <a:pt x="1298302" y="236483"/>
                </a:cubicBezTo>
                <a:cubicBezTo>
                  <a:pt x="1250807" y="239451"/>
                  <a:pt x="1203951" y="250087"/>
                  <a:pt x="1156412" y="252248"/>
                </a:cubicBezTo>
                <a:cubicBezTo>
                  <a:pt x="972596" y="260603"/>
                  <a:pt x="788550" y="262759"/>
                  <a:pt x="604619" y="268014"/>
                </a:cubicBezTo>
                <a:cubicBezTo>
                  <a:pt x="457474" y="262759"/>
                  <a:pt x="309854" y="265189"/>
                  <a:pt x="163185" y="252248"/>
                </a:cubicBezTo>
                <a:cubicBezTo>
                  <a:pt x="130077" y="249327"/>
                  <a:pt x="68592" y="220717"/>
                  <a:pt x="68592" y="220717"/>
                </a:cubicBezTo>
                <a:cubicBezTo>
                  <a:pt x="63337" y="204952"/>
                  <a:pt x="63207" y="186398"/>
                  <a:pt x="52826" y="173421"/>
                </a:cubicBezTo>
                <a:cubicBezTo>
                  <a:pt x="40989" y="158625"/>
                  <a:pt x="10515" y="160170"/>
                  <a:pt x="5530" y="141890"/>
                </a:cubicBezTo>
                <a:cubicBezTo>
                  <a:pt x="-6914" y="96260"/>
                  <a:pt x="5530" y="47297"/>
                  <a:pt x="5530" y="0"/>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1907704" y="4172606"/>
            <a:ext cx="4062173" cy="336513"/>
          </a:xfrm>
          <a:custGeom>
            <a:avLst/>
            <a:gdLst>
              <a:gd name="connsiteX0" fmla="*/ 2449185 w 2449185"/>
              <a:gd name="connsiteY0" fmla="*/ 204952 h 268014"/>
              <a:gd name="connsiteX1" fmla="*/ 1660909 w 2449185"/>
              <a:gd name="connsiteY1" fmla="*/ 220717 h 268014"/>
              <a:gd name="connsiteX2" fmla="*/ 1298302 w 2449185"/>
              <a:gd name="connsiteY2" fmla="*/ 236483 h 268014"/>
              <a:gd name="connsiteX3" fmla="*/ 1156412 w 2449185"/>
              <a:gd name="connsiteY3" fmla="*/ 252248 h 268014"/>
              <a:gd name="connsiteX4" fmla="*/ 604619 w 2449185"/>
              <a:gd name="connsiteY4" fmla="*/ 268014 h 268014"/>
              <a:gd name="connsiteX5" fmla="*/ 163185 w 2449185"/>
              <a:gd name="connsiteY5" fmla="*/ 252248 h 268014"/>
              <a:gd name="connsiteX6" fmla="*/ 68592 w 2449185"/>
              <a:gd name="connsiteY6" fmla="*/ 220717 h 268014"/>
              <a:gd name="connsiteX7" fmla="*/ 52826 w 2449185"/>
              <a:gd name="connsiteY7" fmla="*/ 173421 h 268014"/>
              <a:gd name="connsiteX8" fmla="*/ 5530 w 2449185"/>
              <a:gd name="connsiteY8" fmla="*/ 141890 h 268014"/>
              <a:gd name="connsiteX9" fmla="*/ 5530 w 2449185"/>
              <a:gd name="connsiteY9" fmla="*/ 0 h 26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9185" h="268014">
                <a:moveTo>
                  <a:pt x="2449185" y="204952"/>
                </a:moveTo>
                <a:lnTo>
                  <a:pt x="1660909" y="220717"/>
                </a:lnTo>
                <a:cubicBezTo>
                  <a:pt x="1539971" y="224030"/>
                  <a:pt x="1419050" y="228936"/>
                  <a:pt x="1298302" y="236483"/>
                </a:cubicBezTo>
                <a:cubicBezTo>
                  <a:pt x="1250807" y="239451"/>
                  <a:pt x="1203951" y="250087"/>
                  <a:pt x="1156412" y="252248"/>
                </a:cubicBezTo>
                <a:cubicBezTo>
                  <a:pt x="972596" y="260603"/>
                  <a:pt x="788550" y="262759"/>
                  <a:pt x="604619" y="268014"/>
                </a:cubicBezTo>
                <a:cubicBezTo>
                  <a:pt x="457474" y="262759"/>
                  <a:pt x="309854" y="265189"/>
                  <a:pt x="163185" y="252248"/>
                </a:cubicBezTo>
                <a:cubicBezTo>
                  <a:pt x="130077" y="249327"/>
                  <a:pt x="68592" y="220717"/>
                  <a:pt x="68592" y="220717"/>
                </a:cubicBezTo>
                <a:cubicBezTo>
                  <a:pt x="63337" y="204952"/>
                  <a:pt x="63207" y="186398"/>
                  <a:pt x="52826" y="173421"/>
                </a:cubicBezTo>
                <a:cubicBezTo>
                  <a:pt x="40989" y="158625"/>
                  <a:pt x="10515" y="160170"/>
                  <a:pt x="5530" y="141890"/>
                </a:cubicBezTo>
                <a:cubicBezTo>
                  <a:pt x="-6914" y="96260"/>
                  <a:pt x="5530" y="47297"/>
                  <a:pt x="5530" y="0"/>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2555776" y="4077072"/>
            <a:ext cx="576064" cy="369332"/>
          </a:xfrm>
          <a:prstGeom prst="rect">
            <a:avLst/>
          </a:prstGeom>
          <a:noFill/>
        </p:spPr>
        <p:txBody>
          <a:bodyPr wrap="square" rtlCol="0">
            <a:spAutoFit/>
          </a:bodyPr>
          <a:lstStyle/>
          <a:p>
            <a:r>
              <a:rPr lang="en-US" altLang="zh-CN" dirty="0" smtClean="0"/>
              <a:t>…</a:t>
            </a:r>
            <a:endParaRPr lang="zh-CN" altLang="en-US" dirty="0"/>
          </a:p>
        </p:txBody>
      </p:sp>
    </p:spTree>
    <p:extLst>
      <p:ext uri="{BB962C8B-B14F-4D97-AF65-F5344CB8AC3E}">
        <p14:creationId xmlns:p14="http://schemas.microsoft.com/office/powerpoint/2010/main" val="20243424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lstStyle/>
              <a:p>
                <a:r>
                  <a:rPr lang="en-US" altLang="zh-CN" dirty="0"/>
                  <a:t>TOL insertion: choosing </a:t>
                </a:r>
                <a14:m>
                  <m:oMath xmlns:m="http://schemas.openxmlformats.org/officeDocument/2006/math">
                    <m:r>
                      <a:rPr lang="en-US" altLang="zh-CN" i="1">
                        <a:latin typeface="Cambria Math"/>
                      </a:rPr>
                      <m:t>𝑙</m:t>
                    </m:r>
                    <m:r>
                      <a:rPr lang="en-US" altLang="zh-CN" i="1">
                        <a:latin typeface="Cambria Math"/>
                      </a:rPr>
                      <m:t>′(</m:t>
                    </m:r>
                    <m:r>
                      <a:rPr lang="en-US" altLang="zh-CN" i="1">
                        <a:latin typeface="Cambria Math"/>
                      </a:rPr>
                      <m:t>𝑢</m:t>
                    </m:r>
                    <m:r>
                      <a:rPr lang="en-US" altLang="zh-CN" i="1">
                        <a:latin typeface="Cambria Math"/>
                      </a:rPr>
                      <m:t>)</m:t>
                    </m:r>
                  </m:oMath>
                </a14:m>
                <a:r>
                  <a:rPr lang="en-US" altLang="zh-CN" dirty="0"/>
                  <a:t> </a:t>
                </a:r>
                <a:r>
                  <a:rPr lang="en-US" altLang="zh-CN" dirty="0" smtClean="0"/>
                  <a:t>(ii)</a:t>
                </a:r>
                <a:endParaRPr lang="zh-CN" altLang="en-US"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rotWithShape="1">
                <a:blip r:embed="rId2"/>
                <a:stretch>
                  <a:fillRect r="-74" b="-90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smtClean="0"/>
                  <a:t>Incremental approach</a:t>
                </a:r>
              </a:p>
              <a:p>
                <a:pPr lvl="1"/>
                <a14:m>
                  <m:oMath xmlns:m="http://schemas.openxmlformats.org/officeDocument/2006/math">
                    <m:sSub>
                      <m:sSubPr>
                        <m:ctrlPr>
                          <a:rPr lang="en-US" altLang="zh-CN" i="1">
                            <a:solidFill>
                              <a:schemeClr val="tx2"/>
                            </a:solidFill>
                            <a:latin typeface="Cambria Math"/>
                            <a:ea typeface="Cambria Math"/>
                          </a:rPr>
                        </m:ctrlPr>
                      </m:sSubPr>
                      <m:e>
                        <m:r>
                          <a:rPr lang="en-US" altLang="zh-CN" i="1">
                            <a:solidFill>
                              <a:schemeClr val="tx2"/>
                            </a:solidFill>
                            <a:latin typeface="Cambria Math"/>
                            <a:ea typeface="Cambria Math"/>
                          </a:rPr>
                          <m:t>∆</m:t>
                        </m:r>
                      </m:e>
                      <m:sub>
                        <m:r>
                          <a:rPr lang="en-US" altLang="zh-CN" i="1">
                            <a:solidFill>
                              <a:schemeClr val="tx2"/>
                            </a:solidFill>
                            <a:latin typeface="Cambria Math"/>
                            <a:ea typeface="Cambria Math"/>
                          </a:rPr>
                          <m:t>𝑘</m:t>
                        </m:r>
                      </m:sub>
                    </m:sSub>
                    <m:r>
                      <a:rPr lang="en-US" altLang="zh-CN" i="1">
                        <a:latin typeface="Cambria Math"/>
                        <a:ea typeface="Cambria Math"/>
                      </a:rPr>
                      <m:t>=|</m:t>
                    </m:r>
                    <m:sSub>
                      <m:sSubPr>
                        <m:ctrlPr>
                          <a:rPr lang="en-US" altLang="zh-CN" i="1">
                            <a:solidFill>
                              <a:schemeClr val="tx2"/>
                            </a:solidFill>
                            <a:latin typeface="Cambria Math"/>
                            <a:ea typeface="Cambria Math"/>
                          </a:rPr>
                        </m:ctrlPr>
                      </m:sSubPr>
                      <m:e>
                        <m:r>
                          <a:rPr lang="en-US" altLang="zh-CN" i="1">
                            <a:solidFill>
                              <a:schemeClr val="tx2"/>
                            </a:solidFill>
                            <a:latin typeface="Cambria Math"/>
                            <a:ea typeface="Cambria Math"/>
                          </a:rPr>
                          <m:t>ℒ</m:t>
                        </m:r>
                      </m:e>
                      <m:sub>
                        <m:r>
                          <a:rPr lang="en-US" altLang="zh-CN" i="1">
                            <a:solidFill>
                              <a:schemeClr val="tx2"/>
                            </a:solidFill>
                            <a:latin typeface="Cambria Math"/>
                            <a:ea typeface="Cambria Math"/>
                          </a:rPr>
                          <m:t>𝑘</m:t>
                        </m:r>
                      </m:sub>
                    </m:sSub>
                    <m:r>
                      <a:rPr lang="en-US" altLang="zh-CN" i="1">
                        <a:latin typeface="Cambria Math"/>
                        <a:ea typeface="Cambria Math"/>
                      </a:rPr>
                      <m:t>|−|</m:t>
                    </m:r>
                    <m:sSub>
                      <m:sSubPr>
                        <m:ctrlPr>
                          <a:rPr lang="en-US" altLang="zh-CN" i="1">
                            <a:solidFill>
                              <a:schemeClr val="tx2"/>
                            </a:solidFill>
                            <a:latin typeface="Cambria Math"/>
                            <a:ea typeface="Cambria Math"/>
                          </a:rPr>
                        </m:ctrlPr>
                      </m:sSubPr>
                      <m:e>
                        <m:r>
                          <a:rPr lang="en-US" altLang="zh-CN" i="1">
                            <a:solidFill>
                              <a:schemeClr val="tx2"/>
                            </a:solidFill>
                            <a:latin typeface="Cambria Math"/>
                            <a:ea typeface="Cambria Math"/>
                          </a:rPr>
                          <m:t>ℒ</m:t>
                        </m:r>
                      </m:e>
                      <m:sub>
                        <m:r>
                          <a:rPr lang="en-US" altLang="zh-CN" i="1">
                            <a:solidFill>
                              <a:schemeClr val="tx2"/>
                            </a:solidFill>
                            <a:latin typeface="Cambria Math"/>
                            <a:ea typeface="Cambria Math"/>
                          </a:rPr>
                          <m:t>𝑘</m:t>
                        </m:r>
                        <m:r>
                          <a:rPr lang="en-US" altLang="zh-CN" i="1">
                            <a:solidFill>
                              <a:schemeClr val="tx2"/>
                            </a:solidFill>
                            <a:latin typeface="Cambria Math"/>
                            <a:ea typeface="Cambria Math"/>
                          </a:rPr>
                          <m:t>+1</m:t>
                        </m:r>
                      </m:sub>
                    </m:sSub>
                    <m:r>
                      <a:rPr lang="en-US" altLang="zh-CN" i="1">
                        <a:latin typeface="Cambria Math"/>
                        <a:ea typeface="Cambria Math"/>
                      </a:rPr>
                      <m:t>|</m:t>
                    </m:r>
                  </m:oMath>
                </a14:m>
                <a:endParaRPr lang="en-US" altLang="zh-CN" dirty="0" smtClean="0"/>
              </a:p>
              <a:p>
                <a:endParaRPr lang="en-US" altLang="zh-CN"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3"/>
                <a:stretch>
                  <a:fillRect l="-1630" t="-18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23528" y="4437112"/>
                <a:ext cx="8640960" cy="762581"/>
              </a:xfrm>
              <a:prstGeom prst="rect">
                <a:avLst/>
              </a:prstGeom>
              <a:noFill/>
            </p:spPr>
            <p:txBody>
              <a:bodyPr wrap="square" rtlCol="0">
                <a:spAutoFit/>
              </a:bodyPr>
              <a:lstStyle/>
              <a:p>
                <a:pPr marL="0" lvl="2" algn="ctr"/>
                <a:r>
                  <a:rPr lang="en-US" altLang="zh-CN" sz="2400" dirty="0" smtClean="0"/>
                  <a:t>Let </a:t>
                </a:r>
                <a14:m>
                  <m:oMath xmlns:m="http://schemas.openxmlformats.org/officeDocument/2006/math">
                    <m:sSub>
                      <m:sSubPr>
                        <m:ctrlPr>
                          <a:rPr lang="en-US" altLang="zh-CN" sz="2400" i="1">
                            <a:solidFill>
                              <a:srgbClr val="C00000"/>
                            </a:solidFill>
                            <a:latin typeface="Cambria Math"/>
                            <a:ea typeface="Cambria Math"/>
                          </a:rPr>
                        </m:ctrlPr>
                      </m:sSubPr>
                      <m:e>
                        <m:sSub>
                          <m:sSubPr>
                            <m:ctrlPr>
                              <a:rPr lang="en-US" altLang="zh-CN" sz="2400" i="1">
                                <a:solidFill>
                                  <a:schemeClr val="tx2"/>
                                </a:solidFill>
                                <a:latin typeface="Cambria Math"/>
                                <a:ea typeface="Cambria Math"/>
                              </a:rPr>
                            </m:ctrlPr>
                          </m:sSubPr>
                          <m:e>
                            <m:r>
                              <a:rPr lang="en-US" altLang="zh-CN" sz="2400" i="1">
                                <a:solidFill>
                                  <a:schemeClr val="tx2"/>
                                </a:solidFill>
                                <a:latin typeface="Cambria Math"/>
                                <a:ea typeface="Cambria Math"/>
                              </a:rPr>
                              <m:t>𝜃</m:t>
                            </m:r>
                          </m:e>
                          <m:sub>
                            <m:r>
                              <a:rPr lang="en-US" altLang="zh-CN" sz="2400" i="1">
                                <a:solidFill>
                                  <a:schemeClr val="tx2"/>
                                </a:solidFill>
                                <a:latin typeface="Cambria Math"/>
                                <a:ea typeface="Cambria Math"/>
                              </a:rPr>
                              <m:t>𝑘</m:t>
                            </m:r>
                          </m:sub>
                        </m:sSub>
                        <m:r>
                          <a:rPr lang="en-US" altLang="zh-CN" sz="2400" i="1">
                            <a:latin typeface="Cambria Math"/>
                            <a:ea typeface="Cambria Math"/>
                          </a:rPr>
                          <m:t>=</m:t>
                        </m:r>
                        <m:r>
                          <a:rPr lang="en-US" altLang="zh-CN" sz="2400" i="1">
                            <a:solidFill>
                              <a:schemeClr val="tx2"/>
                            </a:solidFill>
                            <a:latin typeface="Cambria Math"/>
                            <a:ea typeface="Cambria Math"/>
                          </a:rPr>
                          <m:t>∆</m:t>
                        </m:r>
                      </m:e>
                      <m:sub>
                        <m:r>
                          <a:rPr lang="en-US" altLang="zh-CN" sz="2400" b="0" i="1" smtClean="0">
                            <a:solidFill>
                              <a:schemeClr val="tx2"/>
                            </a:solidFill>
                            <a:latin typeface="Cambria Math"/>
                            <a:ea typeface="Cambria Math"/>
                          </a:rPr>
                          <m:t>𝑛</m:t>
                        </m:r>
                      </m:sub>
                    </m:sSub>
                    <m:r>
                      <a:rPr lang="en-US" altLang="zh-CN" sz="2400" i="1">
                        <a:latin typeface="Cambria Math"/>
                        <a:ea typeface="Cambria Math"/>
                      </a:rPr>
                      <m:t>+</m:t>
                    </m:r>
                    <m:sSub>
                      <m:sSubPr>
                        <m:ctrlPr>
                          <a:rPr lang="en-US" altLang="zh-CN" sz="2400" i="1">
                            <a:solidFill>
                              <a:srgbClr val="C00000"/>
                            </a:solidFill>
                            <a:latin typeface="Cambria Math"/>
                            <a:ea typeface="Cambria Math"/>
                          </a:rPr>
                        </m:ctrlPr>
                      </m:sSubPr>
                      <m:e>
                        <m:r>
                          <a:rPr lang="en-US" altLang="zh-CN" sz="2400" i="1">
                            <a:solidFill>
                              <a:schemeClr val="tx2"/>
                            </a:solidFill>
                            <a:latin typeface="Cambria Math"/>
                            <a:ea typeface="Cambria Math"/>
                          </a:rPr>
                          <m:t>∆</m:t>
                        </m:r>
                      </m:e>
                      <m:sub>
                        <m:r>
                          <a:rPr lang="en-US" altLang="zh-CN" sz="2400" b="0" i="1" smtClean="0">
                            <a:solidFill>
                              <a:schemeClr val="tx2"/>
                            </a:solidFill>
                            <a:latin typeface="Cambria Math"/>
                            <a:ea typeface="Cambria Math"/>
                          </a:rPr>
                          <m:t>𝑛</m:t>
                        </m:r>
                        <m:r>
                          <a:rPr lang="en-US" altLang="zh-CN" sz="2400" b="0" i="1" smtClean="0">
                            <a:solidFill>
                              <a:schemeClr val="tx2"/>
                            </a:solidFill>
                            <a:latin typeface="Cambria Math"/>
                            <a:ea typeface="Cambria Math"/>
                          </a:rPr>
                          <m:t>−1</m:t>
                        </m:r>
                      </m:sub>
                    </m:sSub>
                    <m:r>
                      <a:rPr lang="en-US" altLang="zh-CN" sz="2400" i="1">
                        <a:latin typeface="Cambria Math"/>
                        <a:ea typeface="Cambria Math"/>
                      </a:rPr>
                      <m:t>+…+</m:t>
                    </m:r>
                    <m:sSub>
                      <m:sSubPr>
                        <m:ctrlPr>
                          <a:rPr lang="en-US" altLang="zh-CN" sz="2400" i="1">
                            <a:solidFill>
                              <a:schemeClr val="tx2"/>
                            </a:solidFill>
                            <a:latin typeface="Cambria Math"/>
                            <a:ea typeface="Cambria Math"/>
                          </a:rPr>
                        </m:ctrlPr>
                      </m:sSubPr>
                      <m:e>
                        <m:r>
                          <a:rPr lang="en-US" altLang="zh-CN" sz="2400" i="1">
                            <a:solidFill>
                              <a:schemeClr val="tx2"/>
                            </a:solidFill>
                            <a:latin typeface="Cambria Math"/>
                            <a:ea typeface="Cambria Math"/>
                          </a:rPr>
                          <m:t>∆</m:t>
                        </m:r>
                      </m:e>
                      <m:sub>
                        <m:r>
                          <a:rPr lang="en-US" altLang="zh-CN" sz="2400" i="1">
                            <a:solidFill>
                              <a:schemeClr val="tx2"/>
                            </a:solidFill>
                            <a:latin typeface="Cambria Math"/>
                            <a:ea typeface="Cambria Math"/>
                          </a:rPr>
                          <m:t>𝑘</m:t>
                        </m:r>
                      </m:sub>
                    </m:sSub>
                  </m:oMath>
                </a14:m>
                <a:r>
                  <a:rPr lang="en-US" altLang="zh-CN" sz="2400" dirty="0" smtClean="0"/>
                  <a:t> </a:t>
                </a:r>
                <a:r>
                  <a:rPr lang="en-US" altLang="zh-CN" sz="2400" dirty="0"/>
                  <a:t>, set</a:t>
                </a:r>
                <a:r>
                  <a:rPr lang="en-US" altLang="zh-CN" sz="2400" dirty="0" smtClean="0"/>
                  <a:t> </a:t>
                </a:r>
                <a14:m>
                  <m:oMath xmlns:m="http://schemas.openxmlformats.org/officeDocument/2006/math">
                    <m:r>
                      <a:rPr lang="en-US" altLang="zh-CN" sz="2400" i="1">
                        <a:solidFill>
                          <a:schemeClr val="tx2"/>
                        </a:solidFill>
                        <a:latin typeface="Cambria Math"/>
                        <a:ea typeface="Cambria Math"/>
                      </a:rPr>
                      <m:t>𝑙</m:t>
                    </m:r>
                    <m:r>
                      <a:rPr lang="en-US" altLang="zh-CN" sz="2400" b="0" i="1" smtClean="0">
                        <a:solidFill>
                          <a:schemeClr val="tx2"/>
                        </a:solidFill>
                        <a:latin typeface="Cambria Math"/>
                        <a:ea typeface="Cambria Math"/>
                      </a:rPr>
                      <m:t>′</m:t>
                    </m:r>
                    <m:d>
                      <m:dPr>
                        <m:ctrlPr>
                          <a:rPr lang="en-US" altLang="zh-CN" sz="2400" i="1">
                            <a:latin typeface="Cambria Math"/>
                            <a:ea typeface="Cambria Math"/>
                          </a:rPr>
                        </m:ctrlPr>
                      </m:dPr>
                      <m:e>
                        <m:r>
                          <a:rPr lang="en-US" altLang="zh-CN" sz="2400" b="0" i="1" smtClean="0">
                            <a:latin typeface="Cambria Math"/>
                            <a:ea typeface="Cambria Math"/>
                          </a:rPr>
                          <m:t>𝑢</m:t>
                        </m:r>
                      </m:e>
                    </m:d>
                    <m:r>
                      <a:rPr lang="en-US" altLang="zh-CN" sz="2400" i="1">
                        <a:latin typeface="Cambria Math"/>
                        <a:ea typeface="Cambria Math"/>
                      </a:rPr>
                      <m:t>=</m:t>
                    </m:r>
                    <m:func>
                      <m:funcPr>
                        <m:ctrlPr>
                          <a:rPr lang="en-US" altLang="zh-CN" sz="2400" i="1">
                            <a:latin typeface="Cambria Math"/>
                            <a:ea typeface="Cambria Math"/>
                          </a:rPr>
                        </m:ctrlPr>
                      </m:funcPr>
                      <m:fName>
                        <m:r>
                          <m:rPr>
                            <m:sty m:val="p"/>
                          </m:rPr>
                          <a:rPr lang="en-US" altLang="zh-CN" sz="2400">
                            <a:latin typeface="Cambria Math"/>
                            <a:ea typeface="Cambria Math"/>
                          </a:rPr>
                          <m:t>arg</m:t>
                        </m:r>
                      </m:fName>
                      <m:e>
                        <m:sSub>
                          <m:sSubPr>
                            <m:ctrlPr>
                              <a:rPr lang="en-US" altLang="zh-CN" sz="2400" i="1">
                                <a:latin typeface="Cambria Math"/>
                                <a:ea typeface="Cambria Math"/>
                              </a:rPr>
                            </m:ctrlPr>
                          </m:sSubPr>
                          <m:e>
                            <m:r>
                              <m:rPr>
                                <m:sty m:val="p"/>
                              </m:rPr>
                              <a:rPr lang="en-US" altLang="zh-CN" sz="2400">
                                <a:latin typeface="Cambria Math"/>
                                <a:ea typeface="Cambria Math"/>
                              </a:rPr>
                              <m:t>min</m:t>
                            </m:r>
                          </m:e>
                          <m:sub>
                            <m:r>
                              <a:rPr lang="en-US" altLang="zh-CN" sz="2400" i="1">
                                <a:solidFill>
                                  <a:schemeClr val="tx2"/>
                                </a:solidFill>
                                <a:latin typeface="Cambria Math"/>
                                <a:ea typeface="Cambria Math"/>
                              </a:rPr>
                              <m:t>𝑘</m:t>
                            </m:r>
                          </m:sub>
                        </m:sSub>
                        <m:r>
                          <a:rPr lang="en-US" altLang="zh-CN" sz="2400" i="1">
                            <a:latin typeface="Cambria Math"/>
                            <a:ea typeface="Cambria Math"/>
                          </a:rPr>
                          <m:t>{</m:t>
                        </m:r>
                        <m:sSub>
                          <m:sSubPr>
                            <m:ctrlPr>
                              <a:rPr lang="en-US" altLang="zh-CN" sz="2400" i="1">
                                <a:solidFill>
                                  <a:schemeClr val="tx2"/>
                                </a:solidFill>
                                <a:latin typeface="Cambria Math"/>
                                <a:ea typeface="Cambria Math"/>
                              </a:rPr>
                            </m:ctrlPr>
                          </m:sSubPr>
                          <m:e>
                            <m:r>
                              <a:rPr lang="en-US" altLang="zh-CN" sz="2400" i="1">
                                <a:solidFill>
                                  <a:schemeClr val="tx2"/>
                                </a:solidFill>
                                <a:latin typeface="Cambria Math"/>
                                <a:ea typeface="Cambria Math"/>
                              </a:rPr>
                              <m:t>𝜃</m:t>
                            </m:r>
                          </m:e>
                          <m:sub>
                            <m:r>
                              <a:rPr lang="en-US" altLang="zh-CN" sz="2400" i="1">
                                <a:solidFill>
                                  <a:schemeClr val="tx2"/>
                                </a:solidFill>
                                <a:latin typeface="Cambria Math"/>
                                <a:ea typeface="Cambria Math"/>
                              </a:rPr>
                              <m:t>𝑘</m:t>
                            </m:r>
                          </m:sub>
                        </m:sSub>
                        <m:r>
                          <a:rPr lang="en-US" altLang="zh-CN" sz="2400" i="1">
                            <a:latin typeface="Cambria Math"/>
                            <a:ea typeface="Cambria Math"/>
                          </a:rPr>
                          <m:t>}</m:t>
                        </m:r>
                      </m:e>
                    </m:func>
                  </m:oMath>
                </a14:m>
                <a:r>
                  <a:rPr lang="en-US" altLang="zh-CN" sz="2400" dirty="0"/>
                  <a:t>.</a:t>
                </a:r>
              </a:p>
              <a:p>
                <a:r>
                  <a:rPr lang="en-US" altLang="zh-CN" dirty="0" smtClean="0"/>
                  <a:t>	</a:t>
                </a:r>
                <a14:m>
                  <m:oMath xmlns:m="http://schemas.openxmlformats.org/officeDocument/2006/math">
                    <m:r>
                      <a:rPr lang="en-US" altLang="zh-CN" i="1">
                        <a:latin typeface="Cambria Math"/>
                        <a:ea typeface="Cambria Math"/>
                      </a:rPr>
                      <m:t>|</m:t>
                    </m:r>
                    <m:sSub>
                      <m:sSubPr>
                        <m:ctrlPr>
                          <a:rPr lang="en-US" altLang="zh-CN" i="1">
                            <a:solidFill>
                              <a:schemeClr val="tx2"/>
                            </a:solidFill>
                            <a:latin typeface="Cambria Math"/>
                            <a:ea typeface="Cambria Math"/>
                          </a:rPr>
                        </m:ctrlPr>
                      </m:sSubPr>
                      <m:e>
                        <m:r>
                          <a:rPr lang="en-US" altLang="zh-CN" i="1">
                            <a:solidFill>
                              <a:schemeClr val="tx2"/>
                            </a:solidFill>
                            <a:latin typeface="Cambria Math"/>
                            <a:ea typeface="Cambria Math"/>
                          </a:rPr>
                          <m:t>ℒ</m:t>
                        </m:r>
                      </m:e>
                      <m:sub>
                        <m:r>
                          <a:rPr lang="en-US" altLang="zh-CN" i="1">
                            <a:solidFill>
                              <a:schemeClr val="tx2"/>
                            </a:solidFill>
                            <a:latin typeface="Cambria Math"/>
                            <a:ea typeface="Cambria Math"/>
                          </a:rPr>
                          <m:t>𝑘</m:t>
                        </m:r>
                      </m:sub>
                    </m:sSub>
                    <m:r>
                      <a:rPr lang="en-US" altLang="zh-CN" i="1">
                        <a:latin typeface="Cambria Math"/>
                        <a:ea typeface="Cambria Math"/>
                      </a:rPr>
                      <m:t>|</m:t>
                    </m:r>
                  </m:oMath>
                </a14:m>
                <a:r>
                  <a:rPr lang="zh-CN" altLang="en-US" dirty="0" smtClean="0"/>
                  <a:t> </a:t>
                </a:r>
                <a:r>
                  <a:rPr lang="en-US" altLang="zh-CN" dirty="0" smtClean="0"/>
                  <a:t>=  </a:t>
                </a:r>
                <a14:m>
                  <m:oMath xmlns:m="http://schemas.openxmlformats.org/officeDocument/2006/math">
                    <m:sSub>
                      <m:sSubPr>
                        <m:ctrlPr>
                          <a:rPr lang="en-US" altLang="zh-CN" i="1">
                            <a:solidFill>
                              <a:schemeClr val="tx2"/>
                            </a:solidFill>
                            <a:latin typeface="Cambria Math"/>
                            <a:ea typeface="Cambria Math"/>
                          </a:rPr>
                        </m:ctrlPr>
                      </m:sSubPr>
                      <m:e>
                        <m:r>
                          <a:rPr lang="en-US" altLang="zh-CN" i="1">
                            <a:solidFill>
                              <a:schemeClr val="tx2"/>
                            </a:solidFill>
                            <a:latin typeface="Cambria Math"/>
                            <a:ea typeface="Cambria Math"/>
                          </a:rPr>
                          <m:t>𝜃</m:t>
                        </m:r>
                      </m:e>
                      <m:sub>
                        <m:r>
                          <a:rPr lang="en-US" altLang="zh-CN" i="1">
                            <a:solidFill>
                              <a:schemeClr val="tx2"/>
                            </a:solidFill>
                            <a:latin typeface="Cambria Math"/>
                            <a:ea typeface="Cambria Math"/>
                          </a:rPr>
                          <m:t>𝑘</m:t>
                        </m:r>
                      </m:sub>
                    </m:sSub>
                  </m:oMath>
                </a14:m>
                <a:r>
                  <a:rPr lang="zh-CN" altLang="en-US" dirty="0" smtClean="0"/>
                  <a:t> </a:t>
                </a:r>
                <a:r>
                  <a:rPr lang="en-US" altLang="zh-CN" dirty="0" smtClean="0"/>
                  <a:t>+ </a:t>
                </a:r>
                <a14:m>
                  <m:oMath xmlns:m="http://schemas.openxmlformats.org/officeDocument/2006/math">
                    <m:r>
                      <a:rPr lang="en-US" altLang="zh-CN" i="1">
                        <a:latin typeface="Cambria Math"/>
                        <a:ea typeface="Cambria Math"/>
                      </a:rPr>
                      <m:t>|</m:t>
                    </m:r>
                    <m:sSub>
                      <m:sSubPr>
                        <m:ctrlPr>
                          <a:rPr lang="en-US" altLang="zh-CN" i="1">
                            <a:solidFill>
                              <a:schemeClr val="tx2"/>
                            </a:solidFill>
                            <a:latin typeface="Cambria Math"/>
                            <a:ea typeface="Cambria Math"/>
                          </a:rPr>
                        </m:ctrlPr>
                      </m:sSubPr>
                      <m:e>
                        <m:r>
                          <a:rPr lang="en-US" altLang="zh-CN" i="1">
                            <a:solidFill>
                              <a:schemeClr val="tx2"/>
                            </a:solidFill>
                            <a:latin typeface="Cambria Math"/>
                            <a:ea typeface="Cambria Math"/>
                          </a:rPr>
                          <m:t>ℒ</m:t>
                        </m:r>
                      </m:e>
                      <m:sub>
                        <m:r>
                          <a:rPr lang="en-US" altLang="zh-CN" b="0" i="1" smtClean="0">
                            <a:solidFill>
                              <a:schemeClr val="tx2"/>
                            </a:solidFill>
                            <a:latin typeface="Cambria Math"/>
                            <a:ea typeface="Cambria Math"/>
                          </a:rPr>
                          <m:t>𝑛</m:t>
                        </m:r>
                        <m:r>
                          <a:rPr lang="en-US" altLang="zh-CN" b="0" i="1" smtClean="0">
                            <a:solidFill>
                              <a:schemeClr val="tx2"/>
                            </a:solidFill>
                            <a:latin typeface="Cambria Math"/>
                            <a:ea typeface="Cambria Math"/>
                          </a:rPr>
                          <m:t>+1</m:t>
                        </m:r>
                      </m:sub>
                    </m:sSub>
                    <m:r>
                      <a:rPr lang="en-US" altLang="zh-CN" i="1">
                        <a:latin typeface="Cambria Math"/>
                        <a:ea typeface="Cambria Math"/>
                      </a:rPr>
                      <m:t>|</m:t>
                    </m:r>
                  </m:oMath>
                </a14:m>
                <a:endParaRPr lang="zh-CN" alt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323528" y="4437112"/>
                <a:ext cx="8640960" cy="762581"/>
              </a:xfrm>
              <a:prstGeom prst="rect">
                <a:avLst/>
              </a:prstGeom>
              <a:blipFill rotWithShape="1">
                <a:blip r:embed="rId4"/>
                <a:stretch>
                  <a:fillRect t="-6400" b="-8800"/>
                </a:stretch>
              </a:blipFill>
            </p:spPr>
            <p:txBody>
              <a:bodyPr/>
              <a:lstStyle/>
              <a:p>
                <a:r>
                  <a:rPr lang="zh-CN" altLang="en-US">
                    <a:noFill/>
                  </a:rPr>
                  <a:t> </a:t>
                </a:r>
              </a:p>
            </p:txBody>
          </p:sp>
        </mc:Fallback>
      </mc:AlternateContent>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696" y="2780928"/>
            <a:ext cx="7910736" cy="1342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9975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Contributions</a:t>
            </a:r>
            <a:endParaRPr lang="zh-CN" altLang="en-US" dirty="0"/>
          </a:p>
        </p:txBody>
      </p:sp>
      <p:sp>
        <p:nvSpPr>
          <p:cNvPr id="3" name="内容占位符 2"/>
          <p:cNvSpPr>
            <a:spLocks noGrp="1"/>
          </p:cNvSpPr>
          <p:nvPr>
            <p:ph idx="1"/>
          </p:nvPr>
        </p:nvSpPr>
        <p:spPr/>
        <p:txBody>
          <a:bodyPr/>
          <a:lstStyle/>
          <a:p>
            <a:r>
              <a:rPr lang="en-US" altLang="zh-CN" i="1" dirty="0" smtClean="0">
                <a:solidFill>
                  <a:srgbClr val="FF0000"/>
                </a:solidFill>
              </a:rPr>
              <a:t>Total Order Labeling </a:t>
            </a:r>
            <a:r>
              <a:rPr lang="en-US" altLang="zh-CN" dirty="0" smtClean="0"/>
              <a:t>(TOL) </a:t>
            </a:r>
            <a:r>
              <a:rPr lang="en-US" altLang="zh-CN" dirty="0"/>
              <a:t>framework+ dynamic updates on TOL </a:t>
            </a:r>
            <a:endParaRPr lang="en-US" altLang="zh-CN" dirty="0" smtClean="0"/>
          </a:p>
          <a:p>
            <a:endParaRPr lang="en-US" altLang="zh-CN" dirty="0"/>
          </a:p>
          <a:p>
            <a:r>
              <a:rPr lang="en-US" altLang="zh-CN" dirty="0" smtClean="0">
                <a:solidFill>
                  <a:srgbClr val="FF0000"/>
                </a:solidFill>
              </a:rPr>
              <a:t>Butterfly</a:t>
            </a:r>
            <a:r>
              <a:rPr lang="en-US" altLang="zh-CN" dirty="0" smtClean="0"/>
              <a:t>: devising a good reachability index under TOL</a:t>
            </a:r>
            <a:endParaRPr lang="zh-CN" altLang="en-US" dirty="0"/>
          </a:p>
        </p:txBody>
      </p:sp>
    </p:spTree>
    <p:extLst>
      <p:ext uri="{BB962C8B-B14F-4D97-AF65-F5344CB8AC3E}">
        <p14:creationId xmlns:p14="http://schemas.microsoft.com/office/powerpoint/2010/main" val="1595947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Contribution 1: TOL framework+ dynamic updates on TOL </a:t>
            </a:r>
            <a:endParaRPr lang="en-US" dirty="0"/>
          </a:p>
        </p:txBody>
      </p:sp>
      <p:graphicFrame>
        <p:nvGraphicFramePr>
          <p:cNvPr id="21" name="Content Placeholder 20"/>
          <p:cNvGraphicFramePr>
            <a:graphicFrameLocks noGrp="1"/>
          </p:cNvGraphicFramePr>
          <p:nvPr>
            <p:ph idx="1"/>
            <p:extLst>
              <p:ext uri="{D42A27DB-BD31-4B8C-83A1-F6EECF244321}">
                <p14:modId xmlns:p14="http://schemas.microsoft.com/office/powerpoint/2010/main" val="2537308040"/>
              </p:ext>
            </p:extLst>
          </p:nvPr>
        </p:nvGraphicFramePr>
        <p:xfrm>
          <a:off x="1907704" y="1628800"/>
          <a:ext cx="5554960" cy="2044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组合 3"/>
          <p:cNvGrpSpPr/>
          <p:nvPr/>
        </p:nvGrpSpPr>
        <p:grpSpPr>
          <a:xfrm>
            <a:off x="1547664" y="4047455"/>
            <a:ext cx="6408712" cy="2289423"/>
            <a:chOff x="1095577" y="1931968"/>
            <a:chExt cx="7845328" cy="3585264"/>
          </a:xfrm>
        </p:grpSpPr>
        <p:pic>
          <p:nvPicPr>
            <p:cNvPr id="5" name="Picture 2"/>
            <p:cNvPicPr>
              <a:picLocks noChangeAspect="1" noChangeArrowheads="1"/>
            </p:cNvPicPr>
            <p:nvPr/>
          </p:nvPicPr>
          <p:blipFill>
            <a:blip r:embed="rId8" cstate="print"/>
            <a:srcRect/>
            <a:stretch>
              <a:fillRect/>
            </a:stretch>
          </p:blipFill>
          <p:spPr bwMode="auto">
            <a:xfrm>
              <a:off x="1637060" y="2005484"/>
              <a:ext cx="2778526" cy="1183953"/>
            </a:xfrm>
            <a:prstGeom prst="rect">
              <a:avLst/>
            </a:prstGeom>
            <a:noFill/>
            <a:ln w="9525">
              <a:noFill/>
              <a:miter lim="800000"/>
              <a:headEnd/>
              <a:tailEnd/>
            </a:ln>
          </p:spPr>
        </p:pic>
        <p:sp>
          <p:nvSpPr>
            <p:cNvPr id="6" name="Right Arrow 4"/>
            <p:cNvSpPr/>
            <p:nvPr/>
          </p:nvSpPr>
          <p:spPr bwMode="auto">
            <a:xfrm>
              <a:off x="4517380" y="2692028"/>
              <a:ext cx="1638796" cy="232916"/>
            </a:xfrm>
            <a:prstGeom prst="rightArrow">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a typeface="ＭＳ Ｐゴシック" pitchFamily="64" charset="-128"/>
              </a:endParaRPr>
            </a:p>
          </p:txBody>
        </p:sp>
        <p:pic>
          <p:nvPicPr>
            <p:cNvPr id="7" name="Picture 3"/>
            <p:cNvPicPr>
              <a:picLocks noChangeAspect="1" noChangeArrowheads="1"/>
            </p:cNvPicPr>
            <p:nvPr/>
          </p:nvPicPr>
          <p:blipFill>
            <a:blip r:embed="rId9" cstate="print"/>
            <a:srcRect/>
            <a:stretch>
              <a:fillRect/>
            </a:stretch>
          </p:blipFill>
          <p:spPr bwMode="auto">
            <a:xfrm>
              <a:off x="3797300" y="4093716"/>
              <a:ext cx="2448272" cy="1387004"/>
            </a:xfrm>
            <a:prstGeom prst="rect">
              <a:avLst/>
            </a:prstGeom>
            <a:noFill/>
            <a:ln w="9525">
              <a:noFill/>
              <a:miter lim="800000"/>
              <a:headEnd/>
              <a:tailEnd/>
            </a:ln>
          </p:spPr>
        </p:pic>
        <p:sp>
          <p:nvSpPr>
            <p:cNvPr id="8" name="Right Arrow 8"/>
            <p:cNvSpPr/>
            <p:nvPr/>
          </p:nvSpPr>
          <p:spPr bwMode="auto">
            <a:xfrm rot="2911643">
              <a:off x="2891268" y="3620533"/>
              <a:ext cx="1193750" cy="275373"/>
            </a:xfrm>
            <a:prstGeom prst="rightArrow">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a typeface="ＭＳ Ｐゴシック" pitchFamily="64" charset="-128"/>
              </a:endParaRPr>
            </a:p>
          </p:txBody>
        </p:sp>
        <p:sp>
          <p:nvSpPr>
            <p:cNvPr id="9" name="TextBox 8"/>
            <p:cNvSpPr txBox="1"/>
            <p:nvPr/>
          </p:nvSpPr>
          <p:spPr>
            <a:xfrm>
              <a:off x="3653285" y="3208380"/>
              <a:ext cx="1368151" cy="722973"/>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Insert</a:t>
              </a:r>
              <a:endParaRPr lang="en-US" sz="2400" b="1" dirty="0">
                <a:latin typeface="Times New Roman" pitchFamily="18" charset="0"/>
                <a:cs typeface="Times New Roman" pitchFamily="18" charset="0"/>
              </a:endParaRPr>
            </a:p>
          </p:txBody>
        </p:sp>
        <p:sp>
          <p:nvSpPr>
            <p:cNvPr id="10" name="Right Arrow 10"/>
            <p:cNvSpPr/>
            <p:nvPr/>
          </p:nvSpPr>
          <p:spPr bwMode="auto">
            <a:xfrm rot="7644012">
              <a:off x="1889963" y="3639500"/>
              <a:ext cx="1163819" cy="279417"/>
            </a:xfrm>
            <a:prstGeom prst="rightArrow">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a typeface="ＭＳ Ｐゴシック" pitchFamily="64" charset="-128"/>
              </a:endParaRPr>
            </a:p>
          </p:txBody>
        </p:sp>
        <p:sp>
          <p:nvSpPr>
            <p:cNvPr id="11" name="TextBox 10"/>
            <p:cNvSpPr txBox="1"/>
            <p:nvPr/>
          </p:nvSpPr>
          <p:spPr>
            <a:xfrm>
              <a:off x="1140118" y="3218768"/>
              <a:ext cx="1365855" cy="722973"/>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Delete</a:t>
              </a:r>
              <a:endParaRPr lang="en-US" sz="2400" b="1" dirty="0">
                <a:latin typeface="Times New Roman" pitchFamily="18" charset="0"/>
                <a:cs typeface="Times New Roman" pitchFamily="18" charset="0"/>
              </a:endParaRPr>
            </a:p>
          </p:txBody>
        </p:sp>
        <p:sp>
          <p:nvSpPr>
            <p:cNvPr id="12" name="Right Arrow 12"/>
            <p:cNvSpPr/>
            <p:nvPr/>
          </p:nvSpPr>
          <p:spPr bwMode="auto">
            <a:xfrm rot="5400000">
              <a:off x="6705099" y="3600157"/>
              <a:ext cx="1193750" cy="275373"/>
            </a:xfrm>
            <a:prstGeom prst="rightArrow">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a typeface="ＭＳ Ｐゴシック" pitchFamily="64" charset="-128"/>
              </a:endParaRPr>
            </a:p>
          </p:txBody>
        </p:sp>
        <p:sp>
          <p:nvSpPr>
            <p:cNvPr id="13" name="TextBox 12"/>
            <p:cNvSpPr txBox="1"/>
            <p:nvPr/>
          </p:nvSpPr>
          <p:spPr>
            <a:xfrm>
              <a:off x="7452320" y="3501008"/>
              <a:ext cx="1488585" cy="722973"/>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update</a:t>
              </a:r>
              <a:endParaRPr lang="en-US" sz="2400" b="1" dirty="0">
                <a:latin typeface="Times New Roman" pitchFamily="18" charset="0"/>
                <a:cs typeface="Times New Roman" pitchFamily="18" charset="0"/>
              </a:endParaRPr>
            </a:p>
          </p:txBody>
        </p:sp>
        <p:sp>
          <p:nvSpPr>
            <p:cNvPr id="14" name="TextBox 13"/>
            <p:cNvSpPr txBox="1"/>
            <p:nvPr/>
          </p:nvSpPr>
          <p:spPr>
            <a:xfrm>
              <a:off x="1095577" y="1931968"/>
              <a:ext cx="1527506" cy="722973"/>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Graph</a:t>
              </a:r>
              <a:endParaRPr lang="en-US" sz="2400" b="1" dirty="0">
                <a:latin typeface="Times New Roman" pitchFamily="18" charset="0"/>
                <a:cs typeface="Times New Roman" pitchFamily="18" charset="0"/>
              </a:endParaRPr>
            </a:p>
          </p:txBody>
        </p:sp>
        <p:pic>
          <p:nvPicPr>
            <p:cNvPr id="15" name="Picture 3"/>
            <p:cNvPicPr>
              <a:picLocks noChangeAspect="1" noChangeArrowheads="1"/>
            </p:cNvPicPr>
            <p:nvPr/>
          </p:nvPicPr>
          <p:blipFill>
            <a:blip r:embed="rId10" cstate="print"/>
            <a:srcRect/>
            <a:stretch>
              <a:fillRect/>
            </a:stretch>
          </p:blipFill>
          <p:spPr bwMode="auto">
            <a:xfrm>
              <a:off x="1331640" y="4293096"/>
              <a:ext cx="1540024" cy="1007119"/>
            </a:xfrm>
            <a:prstGeom prst="rect">
              <a:avLst/>
            </a:prstGeom>
            <a:noFill/>
            <a:ln w="9525">
              <a:noFill/>
              <a:miter lim="800000"/>
              <a:headEnd/>
              <a:tailEnd/>
            </a:ln>
          </p:spPr>
        </p:pic>
        <p:sp>
          <p:nvSpPr>
            <p:cNvPr id="16" name="Can 18"/>
            <p:cNvSpPr/>
            <p:nvPr/>
          </p:nvSpPr>
          <p:spPr>
            <a:xfrm>
              <a:off x="6588224" y="2204864"/>
              <a:ext cx="1368152" cy="86409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TOL  index</a:t>
              </a:r>
              <a:endParaRPr lang="en-US" baseline="-25000" dirty="0">
                <a:latin typeface="Times New Roman" pitchFamily="18" charset="0"/>
                <a:cs typeface="Times New Roman" pitchFamily="18" charset="0"/>
              </a:endParaRPr>
            </a:p>
          </p:txBody>
        </p:sp>
        <p:sp>
          <p:nvSpPr>
            <p:cNvPr id="17" name="Can 19"/>
            <p:cNvSpPr/>
            <p:nvPr/>
          </p:nvSpPr>
          <p:spPr>
            <a:xfrm>
              <a:off x="6588224" y="4653136"/>
              <a:ext cx="1368152" cy="86409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TOL  index</a:t>
              </a:r>
              <a:endParaRPr lang="en-US" baseline="-25000" dirty="0">
                <a:latin typeface="Times New Roman" pitchFamily="18" charset="0"/>
                <a:cs typeface="Times New Roman" pitchFamily="18" charset="0"/>
              </a:endParaRPr>
            </a:p>
          </p:txBody>
        </p:sp>
      </p:grpSp>
      <p:cxnSp>
        <p:nvCxnSpPr>
          <p:cNvPr id="18" name="直接连接符 17"/>
          <p:cNvCxnSpPr/>
          <p:nvPr/>
        </p:nvCxnSpPr>
        <p:spPr>
          <a:xfrm>
            <a:off x="1115616" y="3789040"/>
            <a:ext cx="6840760"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Contribution </a:t>
            </a:r>
            <a:r>
              <a:rPr lang="en-US" altLang="zh-CN" dirty="0" smtClean="0"/>
              <a:t>2: Butterfly</a:t>
            </a:r>
            <a:endParaRPr lang="zh-CN" altLang="en-US" dirty="0"/>
          </a:p>
        </p:txBody>
      </p:sp>
      <p:sp>
        <p:nvSpPr>
          <p:cNvPr id="3" name="内容占位符 2"/>
          <p:cNvSpPr>
            <a:spLocks noGrp="1"/>
          </p:cNvSpPr>
          <p:nvPr>
            <p:ph idx="1"/>
          </p:nvPr>
        </p:nvSpPr>
        <p:spPr/>
        <p:txBody>
          <a:bodyPr/>
          <a:lstStyle/>
          <a:p>
            <a:endParaRPr lang="zh-CN" altLang="en-US" dirty="0"/>
          </a:p>
        </p:txBody>
      </p:sp>
      <p:graphicFrame>
        <p:nvGraphicFramePr>
          <p:cNvPr id="4" name="Content Placeholder 20"/>
          <p:cNvGraphicFramePr>
            <a:graphicFrameLocks/>
          </p:cNvGraphicFramePr>
          <p:nvPr>
            <p:extLst>
              <p:ext uri="{D42A27DB-BD31-4B8C-83A1-F6EECF244321}">
                <p14:modId xmlns:p14="http://schemas.microsoft.com/office/powerpoint/2010/main" val="897317930"/>
              </p:ext>
            </p:extLst>
          </p:nvPr>
        </p:nvGraphicFramePr>
        <p:xfrm>
          <a:off x="1691680" y="2060848"/>
          <a:ext cx="5832648"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0066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852936"/>
            <a:ext cx="7772400" cy="1143000"/>
          </a:xfrm>
        </p:spPr>
        <p:txBody>
          <a:bodyPr>
            <a:normAutofit fontScale="90000"/>
          </a:bodyPr>
          <a:lstStyle/>
          <a:p>
            <a:pPr algn="ctr"/>
            <a:r>
              <a:rPr lang="en-US" dirty="0" smtClean="0"/>
              <a:t>Contributions 1:</a:t>
            </a:r>
            <a:br>
              <a:rPr lang="en-US" dirty="0" smtClean="0"/>
            </a:br>
            <a:r>
              <a:rPr lang="en-US" dirty="0" smtClean="0">
                <a:solidFill>
                  <a:schemeClr val="tx1"/>
                </a:solidFill>
              </a:rPr>
              <a:t>TOL Framework+ updat</a:t>
            </a:r>
            <a:r>
              <a:rPr lang="en-US" dirty="0" smtClean="0"/>
              <a:t>e algorithms</a:t>
            </a:r>
            <a:endParaRPr lang="en-US"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6549</TotalTime>
  <Words>4865</Words>
  <Application>Microsoft Office PowerPoint</Application>
  <PresentationFormat>全屏显示(4:3)</PresentationFormat>
  <Paragraphs>653</Paragraphs>
  <Slides>53</Slides>
  <Notes>29</Notes>
  <HiddenSlides>11</HiddenSlides>
  <MMClips>0</MMClips>
  <ScaleCrop>false</ScaleCrop>
  <HeadingPairs>
    <vt:vector size="4" baseType="variant">
      <vt:variant>
        <vt:lpstr>主题</vt:lpstr>
      </vt:variant>
      <vt:variant>
        <vt:i4>1</vt:i4>
      </vt:variant>
      <vt:variant>
        <vt:lpstr>幻灯片标题</vt:lpstr>
      </vt:variant>
      <vt:variant>
        <vt:i4>53</vt:i4>
      </vt:variant>
    </vt:vector>
  </HeadingPairs>
  <TitlesOfParts>
    <vt:vector size="54" baseType="lpstr">
      <vt:lpstr>Office Theme</vt:lpstr>
      <vt:lpstr>Reachability Queries on Large Dynamic Graphs: A Total Order Approach</vt:lpstr>
      <vt:lpstr>Reachability queries on Graph</vt:lpstr>
      <vt:lpstr>Existing solutions</vt:lpstr>
      <vt:lpstr>Dynamic graphs</vt:lpstr>
      <vt:lpstr>Existing dynamic graph solutions</vt:lpstr>
      <vt:lpstr>Contributions</vt:lpstr>
      <vt:lpstr>Contribution 1: TOL framework+ dynamic updates on TOL </vt:lpstr>
      <vt:lpstr>Contribution 2: Butterfly</vt:lpstr>
      <vt:lpstr>Contributions 1: TOL Framework+ update algorithms</vt:lpstr>
      <vt:lpstr>Assumption</vt:lpstr>
      <vt:lpstr>TOL Framework</vt:lpstr>
      <vt:lpstr>TOL: Total order</vt:lpstr>
      <vt:lpstr>TOL: index structure (i)</vt:lpstr>
      <vt:lpstr>TOL: index structure (ii)</vt:lpstr>
      <vt:lpstr>Instantiation of TOL index</vt:lpstr>
      <vt:lpstr>  Dynamic Updates on TOL Indices</vt:lpstr>
      <vt:lpstr>Problem Definition: Dynamic updates on TOL indices</vt:lpstr>
      <vt:lpstr>TOL insertion: deciding total order</vt:lpstr>
      <vt:lpstr>TOL insertion: choosing l′(u) (i) </vt:lpstr>
      <vt:lpstr>TOL insertion: choosing l′(u) (ii)</vt:lpstr>
      <vt:lpstr>TOL Insertion: updating TOL indices</vt:lpstr>
      <vt:lpstr>TOL insertion: update TOL indices</vt:lpstr>
      <vt:lpstr>TOL Deletion</vt:lpstr>
      <vt:lpstr>Summary: TOL updates</vt:lpstr>
      <vt:lpstr>An interesting Observation</vt:lpstr>
      <vt:lpstr>Contribution 2: Butterfly</vt:lpstr>
      <vt:lpstr>Two score functions </vt:lpstr>
      <vt:lpstr>Experimental Evaluation</vt:lpstr>
      <vt:lpstr>Experiment setup</vt:lpstr>
      <vt:lpstr>Datasets</vt:lpstr>
      <vt:lpstr>Dynamic Graphs: insertion</vt:lpstr>
      <vt:lpstr>Dynamic Graphs: deletion</vt:lpstr>
      <vt:lpstr>Dynamic Graphs: query performance</vt:lpstr>
      <vt:lpstr>Static Graphs: index size</vt:lpstr>
      <vt:lpstr>Static graph: preprocessing time </vt:lpstr>
      <vt:lpstr>Static graph: query time</vt:lpstr>
      <vt:lpstr>Conclusion</vt:lpstr>
      <vt:lpstr>Thanks</vt:lpstr>
      <vt:lpstr>Complexity</vt:lpstr>
      <vt:lpstr>Improvement on existing TOL indices</vt:lpstr>
      <vt:lpstr>TOL updates </vt:lpstr>
      <vt:lpstr>Difference of BU and BL</vt:lpstr>
      <vt:lpstr>TOL Insertion 1: deciding vertex level</vt:lpstr>
      <vt:lpstr>TOL Insertion 1: deciding vertex level</vt:lpstr>
      <vt:lpstr>TOL Insertion 1: deciding vertex level</vt:lpstr>
      <vt:lpstr>TOL deletion</vt:lpstr>
      <vt:lpstr>Total Order Labeling: Query Algorithm</vt:lpstr>
      <vt:lpstr>Total Order Labeling: Ordering Impact</vt:lpstr>
      <vt:lpstr>TOL Insertion: updating TOL indices</vt:lpstr>
      <vt:lpstr>Contribution 3: Butterfly</vt:lpstr>
      <vt:lpstr>Score function</vt:lpstr>
      <vt:lpstr>TOL updates: deciding vertex order</vt:lpstr>
      <vt:lpstr>TOL insertion: choosing l′(u) (ii)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Reachability Queries on Large Dynamic Graphs: A Total Order Approach</dc:title>
  <dc:creator>wangsibo</dc:creator>
  <cp:lastModifiedBy>apple</cp:lastModifiedBy>
  <cp:revision>1192</cp:revision>
  <dcterms:created xsi:type="dcterms:W3CDTF">2014-06-16T03:01:31Z</dcterms:created>
  <dcterms:modified xsi:type="dcterms:W3CDTF">2014-06-26T17:23:18Z</dcterms:modified>
</cp:coreProperties>
</file>